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handoutMasterIdLst>
    <p:handoutMasterId r:id="rId30"/>
  </p:handoutMasterIdLst>
  <p:sldIdLst>
    <p:sldId id="256" r:id="rId2"/>
    <p:sldId id="272" r:id="rId3"/>
    <p:sldId id="292" r:id="rId4"/>
    <p:sldId id="257" r:id="rId5"/>
    <p:sldId id="293" r:id="rId6"/>
    <p:sldId id="273" r:id="rId7"/>
    <p:sldId id="280" r:id="rId8"/>
    <p:sldId id="294" r:id="rId9"/>
    <p:sldId id="259" r:id="rId10"/>
    <p:sldId id="295" r:id="rId11"/>
    <p:sldId id="274" r:id="rId12"/>
    <p:sldId id="296" r:id="rId13"/>
    <p:sldId id="275" r:id="rId14"/>
    <p:sldId id="297" r:id="rId15"/>
    <p:sldId id="281" r:id="rId16"/>
    <p:sldId id="278" r:id="rId17"/>
    <p:sldId id="283" r:id="rId18"/>
    <p:sldId id="298" r:id="rId19"/>
    <p:sldId id="284" r:id="rId20"/>
    <p:sldId id="299" r:id="rId21"/>
    <p:sldId id="286" r:id="rId22"/>
    <p:sldId id="290" r:id="rId23"/>
    <p:sldId id="287" r:id="rId24"/>
    <p:sldId id="288" r:id="rId25"/>
    <p:sldId id="289" r:id="rId26"/>
    <p:sldId id="291" r:id="rId27"/>
    <p:sldId id="300" r:id="rId28"/>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4D583606-A9F2-4074-8090-DD13A0C5069B}" type="datetimeFigureOut">
              <a:rPr lang="en-US" smtClean="0"/>
              <a:pPr/>
              <a:t>4/27/2016</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EAA27705-7015-4292-AB1E-98BC80A6CCDF}"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1440" tIns="45720" rIns="91440" bIns="45720" rtlCol="0"/>
          <a:lstStyle>
            <a:lvl1pPr algn="r">
              <a:defRPr sz="1200"/>
            </a:lvl1pPr>
          </a:lstStyle>
          <a:p>
            <a:fld id="{476D99B9-6A33-4E02-9AAB-9693C246ABEF}" type="datetimeFigureOut">
              <a:rPr lang="en-US" smtClean="0"/>
              <a:pPr/>
              <a:t>4/27/2016</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1440" tIns="45720" rIns="91440" bIns="45720" rtlCol="0" anchor="b"/>
          <a:lstStyle>
            <a:lvl1pPr algn="r">
              <a:defRPr sz="1200"/>
            </a:lvl1pPr>
          </a:lstStyle>
          <a:p>
            <a:fld id="{944626D4-44F8-48A1-8F67-EB026987B80B}"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3DCB232-6102-4BF5-B937-435D4CCA4AEE}" type="datetime1">
              <a:rPr lang="en-US" smtClean="0"/>
              <a:pPr/>
              <a:t>4/27/2016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EDA34E-7FC8-4489-B6D8-D733608B2615}"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C2FD859-F63F-4761-B044-30704109DE8F}" type="datetime1">
              <a:rPr lang="en-US" smtClean="0"/>
              <a:pPr/>
              <a:t>4/27/2016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EDA34E-7FC8-4489-B6D8-D733608B261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549CE59-18B2-436A-9262-4A593F3D7579}" type="datetime1">
              <a:rPr lang="en-US" smtClean="0"/>
              <a:pPr/>
              <a:t>4/27/2016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EDA34E-7FC8-4489-B6D8-D733608B261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2BEE919-6871-406E-B3C7-68DCF6A12DCF}" type="datetime1">
              <a:rPr lang="en-US" smtClean="0"/>
              <a:pPr/>
              <a:t>4/27/2016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EDA34E-7FC8-4489-B6D8-D733608B261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0C06F44-CB9C-41A9-B951-F9AF40CB70DA}" type="datetime1">
              <a:rPr lang="en-US" smtClean="0"/>
              <a:pPr/>
              <a:t>4/27/2016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EDA34E-7FC8-4489-B6D8-D733608B2615}"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ED7A68C-6189-440A-811D-650380AC0115}" type="datetime1">
              <a:rPr lang="en-US" smtClean="0"/>
              <a:pPr/>
              <a:t>4/27/2016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EDA34E-7FC8-4489-B6D8-D733608B261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59023A8-23B2-4AC1-970F-D67627B0E402}" type="datetime1">
              <a:rPr lang="en-US" smtClean="0"/>
              <a:pPr/>
              <a:t>4/27/2016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EEDA34E-7FC8-4489-B6D8-D733608B261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B44F044-53DF-4F5A-9093-B23814D1BAF0}" type="datetime1">
              <a:rPr lang="en-US" smtClean="0"/>
              <a:pPr/>
              <a:t>4/27/2016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EEDA34E-7FC8-4489-B6D8-D733608B261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D888340-86E5-4E9A-A878-395EB8F18C12}" type="datetime1">
              <a:rPr lang="en-US" smtClean="0"/>
              <a:pPr/>
              <a:t>4/27/2016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EEDA34E-7FC8-4489-B6D8-D733608B261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614EC30-08E7-4CEF-8444-C209C2C09A25}" type="datetime1">
              <a:rPr lang="en-US" smtClean="0"/>
              <a:pPr/>
              <a:t>4/27/2016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EDA34E-7FC8-4489-B6D8-D733608B261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9359866-463A-4ED5-8812-8452E9FF577A}" type="datetime1">
              <a:rPr lang="en-US" smtClean="0"/>
              <a:pPr/>
              <a:t>4/27/2016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EDA34E-7FC8-4489-B6D8-D733608B2615}"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E26C964-CC76-4F1F-854A-0E7EADA1699E}" type="datetime1">
              <a:rPr lang="en-US" smtClean="0"/>
              <a:pPr/>
              <a:t>4/27/2016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EEDA34E-7FC8-4489-B6D8-D733608B261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Place of effective management (POEM)</a:t>
            </a:r>
            <a:endParaRPr lang="en-US" dirty="0"/>
          </a:p>
        </p:txBody>
      </p:sp>
      <p:sp>
        <p:nvSpPr>
          <p:cNvPr id="3" name="Subtitle 2"/>
          <p:cNvSpPr>
            <a:spLocks noGrp="1"/>
          </p:cNvSpPr>
          <p:nvPr>
            <p:ph type="subTitle" idx="1"/>
          </p:nvPr>
        </p:nvSpPr>
        <p:spPr>
          <a:xfrm>
            <a:off x="1371600" y="3886200"/>
            <a:ext cx="7239000" cy="1752600"/>
          </a:xfrm>
        </p:spPr>
        <p:txBody>
          <a:bodyPr>
            <a:normAutofit fontScale="85000" lnSpcReduction="20000"/>
          </a:bodyPr>
          <a:lstStyle/>
          <a:p>
            <a:endParaRPr lang="en-US" dirty="0" smtClean="0">
              <a:solidFill>
                <a:schemeClr val="tx1"/>
              </a:solidFill>
            </a:endParaRPr>
          </a:p>
          <a:p>
            <a:endParaRPr lang="en-US" dirty="0">
              <a:solidFill>
                <a:schemeClr val="tx1"/>
              </a:solidFill>
            </a:endParaRPr>
          </a:p>
          <a:p>
            <a:r>
              <a:rPr lang="en-US" sz="3500" dirty="0" smtClean="0">
                <a:solidFill>
                  <a:schemeClr val="tx1"/>
                </a:solidFill>
              </a:rPr>
              <a:t>             </a:t>
            </a:r>
            <a:r>
              <a:rPr lang="en-US" sz="3500" dirty="0" smtClean="0">
                <a:solidFill>
                  <a:schemeClr val="tx1"/>
                </a:solidFill>
              </a:rPr>
              <a:t>BY </a:t>
            </a:r>
            <a:r>
              <a:rPr lang="en-US" sz="3500" dirty="0" smtClean="0">
                <a:solidFill>
                  <a:schemeClr val="tx1"/>
                </a:solidFill>
              </a:rPr>
              <a:t>H. </a:t>
            </a:r>
            <a:r>
              <a:rPr lang="en-US" sz="3500" dirty="0" err="1" smtClean="0">
                <a:solidFill>
                  <a:schemeClr val="tx1"/>
                </a:solidFill>
              </a:rPr>
              <a:t>Padamchand</a:t>
            </a:r>
            <a:r>
              <a:rPr lang="en-US" sz="3500" dirty="0" smtClean="0">
                <a:solidFill>
                  <a:schemeClr val="tx1"/>
                </a:solidFill>
              </a:rPr>
              <a:t> </a:t>
            </a:r>
            <a:r>
              <a:rPr lang="en-US" sz="3500" dirty="0" err="1" smtClean="0">
                <a:solidFill>
                  <a:schemeClr val="tx1"/>
                </a:solidFill>
              </a:rPr>
              <a:t>Khincha</a:t>
            </a:r>
            <a:endParaRPr lang="en-US" sz="3500" dirty="0" smtClean="0">
              <a:solidFill>
                <a:schemeClr val="tx1"/>
              </a:solidFill>
            </a:endParaRPr>
          </a:p>
          <a:p>
            <a:r>
              <a:rPr lang="en-US" dirty="0" smtClean="0">
                <a:solidFill>
                  <a:schemeClr val="tx1"/>
                </a:solidFill>
              </a:rPr>
              <a:t>                   Chartered Accountant, Bangalore</a:t>
            </a:r>
            <a:endParaRPr lang="en-US" dirty="0">
              <a:solidFill>
                <a:schemeClr val="tx1"/>
              </a:solidFill>
            </a:endParaRPr>
          </a:p>
        </p:txBody>
      </p:sp>
      <p:sp>
        <p:nvSpPr>
          <p:cNvPr id="4" name="Slide Number Placeholder 3"/>
          <p:cNvSpPr>
            <a:spLocks noGrp="1"/>
          </p:cNvSpPr>
          <p:nvPr>
            <p:ph type="sldNum" sz="quarter" idx="12"/>
          </p:nvPr>
        </p:nvSpPr>
        <p:spPr/>
        <p:txBody>
          <a:bodyPr/>
          <a:lstStyle/>
          <a:p>
            <a:fld id="{AEEDA34E-7FC8-4489-B6D8-D733608B2615}" type="slidenum">
              <a:rPr lang="en-US" smtClean="0"/>
              <a:pPr/>
              <a:t>1</a:t>
            </a:fld>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34962"/>
          </a:xfrm>
        </p:spPr>
        <p:txBody>
          <a:bodyPr>
            <a:noAutofit/>
          </a:bodyPr>
          <a:lstStyle/>
          <a:p>
            <a:r>
              <a:rPr lang="en-US" sz="4000" dirty="0" smtClean="0"/>
              <a:t>Guiding Principles for POEM</a:t>
            </a:r>
            <a:endParaRPr lang="en-US" sz="4000" dirty="0"/>
          </a:p>
        </p:txBody>
      </p:sp>
      <p:sp>
        <p:nvSpPr>
          <p:cNvPr id="3" name="Content Placeholder 2"/>
          <p:cNvSpPr>
            <a:spLocks noGrp="1"/>
          </p:cNvSpPr>
          <p:nvPr>
            <p:ph idx="1"/>
          </p:nvPr>
        </p:nvSpPr>
        <p:spPr>
          <a:xfrm>
            <a:off x="457200" y="762000"/>
            <a:ext cx="8229600" cy="5364163"/>
          </a:xfrm>
        </p:spPr>
        <p:txBody>
          <a:bodyPr>
            <a:noAutofit/>
          </a:bodyPr>
          <a:lstStyle/>
          <a:p>
            <a:pPr marL="400050" indent="-400050" algn="just">
              <a:buFont typeface="Wingdings" pitchFamily="2" charset="2"/>
              <a:buChar char="Ø"/>
            </a:pPr>
            <a:endParaRPr lang="en-US" sz="2200" dirty="0" smtClean="0">
              <a:latin typeface="Arial" pitchFamily="34" charset="0"/>
              <a:cs typeface="Arial" pitchFamily="34" charset="0"/>
            </a:endParaRPr>
          </a:p>
          <a:p>
            <a:pPr marL="400050" indent="-400050" algn="just">
              <a:buFont typeface="Wingdings" pitchFamily="2" charset="2"/>
              <a:buChar char="Ø"/>
            </a:pPr>
            <a:r>
              <a:rPr lang="en-US" sz="2200" dirty="0" smtClean="0">
                <a:latin typeface="Arial" pitchFamily="34" charset="0"/>
                <a:cs typeface="Arial" pitchFamily="34" charset="0"/>
              </a:rPr>
              <a:t>For the above test, the </a:t>
            </a:r>
            <a:r>
              <a:rPr lang="en-US" sz="2200" u="sng" dirty="0" smtClean="0">
                <a:latin typeface="Arial" pitchFamily="34" charset="0"/>
                <a:cs typeface="Arial" pitchFamily="34" charset="0"/>
              </a:rPr>
              <a:t>average of the data of the previous year and two years</a:t>
            </a:r>
            <a:r>
              <a:rPr lang="en-US" sz="2200" dirty="0" smtClean="0">
                <a:latin typeface="Arial" pitchFamily="34" charset="0"/>
                <a:cs typeface="Arial" pitchFamily="34" charset="0"/>
              </a:rPr>
              <a:t> prior to that shall be considered. If the company has been in existence for a shorter period, then data of such period shall be considered. </a:t>
            </a:r>
          </a:p>
          <a:p>
            <a:pPr marL="400050" indent="-400050" algn="just">
              <a:buFont typeface="Wingdings" pitchFamily="2" charset="2"/>
              <a:buChar char="Ø"/>
            </a:pPr>
            <a:endParaRPr lang="en-US" sz="2200" u="sng" dirty="0" smtClean="0">
              <a:latin typeface="Arial" pitchFamily="34" charset="0"/>
              <a:cs typeface="Arial" pitchFamily="34" charset="0"/>
            </a:endParaRPr>
          </a:p>
          <a:p>
            <a:pPr marL="400050" indent="-400050" algn="just">
              <a:buFont typeface="Wingdings" pitchFamily="2" charset="2"/>
              <a:buChar char="Ø"/>
            </a:pPr>
            <a:r>
              <a:rPr lang="en-US" sz="2200" u="sng" dirty="0" smtClean="0">
                <a:latin typeface="Arial" pitchFamily="34" charset="0"/>
                <a:cs typeface="Arial" pitchFamily="34" charset="0"/>
              </a:rPr>
              <a:t>POEM </a:t>
            </a:r>
            <a:r>
              <a:rPr lang="en-US" sz="2200" dirty="0" smtClean="0">
                <a:latin typeface="Arial" pitchFamily="34" charset="0"/>
                <a:cs typeface="Arial" pitchFamily="34" charset="0"/>
              </a:rPr>
              <a:t>in case of a company engaged in active business outside India shall be </a:t>
            </a:r>
            <a:r>
              <a:rPr lang="en-US" sz="2200" u="sng" dirty="0" smtClean="0">
                <a:latin typeface="Arial" pitchFamily="34" charset="0"/>
                <a:cs typeface="Arial" pitchFamily="34" charset="0"/>
              </a:rPr>
              <a:t>presumed to be outside India </a:t>
            </a:r>
            <a:r>
              <a:rPr lang="en-US" sz="2200" dirty="0" smtClean="0">
                <a:latin typeface="Arial" pitchFamily="34" charset="0"/>
                <a:cs typeface="Arial" pitchFamily="34" charset="0"/>
              </a:rPr>
              <a:t>if the </a:t>
            </a:r>
            <a:r>
              <a:rPr lang="en-US" sz="2200" u="sng" dirty="0" smtClean="0">
                <a:latin typeface="Arial" pitchFamily="34" charset="0"/>
                <a:cs typeface="Arial" pitchFamily="34" charset="0"/>
              </a:rPr>
              <a:t>majority meetings </a:t>
            </a:r>
            <a:r>
              <a:rPr lang="en-US" sz="2200" dirty="0" smtClean="0">
                <a:latin typeface="Arial" pitchFamily="34" charset="0"/>
                <a:cs typeface="Arial" pitchFamily="34" charset="0"/>
              </a:rPr>
              <a:t>of the board of directors of the company are </a:t>
            </a:r>
            <a:r>
              <a:rPr lang="en-US" sz="2200" u="sng" dirty="0" smtClean="0">
                <a:latin typeface="Arial" pitchFamily="34" charset="0"/>
                <a:cs typeface="Arial" pitchFamily="34" charset="0"/>
              </a:rPr>
              <a:t>held outside India.</a:t>
            </a:r>
          </a:p>
          <a:p>
            <a:pPr marL="400050" indent="-400050" algn="just">
              <a:buFont typeface="Wingdings" pitchFamily="2" charset="2"/>
              <a:buChar char="Ø"/>
            </a:pPr>
            <a:endParaRPr lang="en-US" sz="2200" u="sng" dirty="0" smtClean="0">
              <a:latin typeface="Arial" pitchFamily="34" charset="0"/>
              <a:cs typeface="Arial" pitchFamily="34" charset="0"/>
            </a:endParaRPr>
          </a:p>
          <a:p>
            <a:pPr marL="400050" indent="-400050" algn="just">
              <a:buFont typeface="Wingdings" pitchFamily="2" charset="2"/>
              <a:buChar char="Ø"/>
            </a:pPr>
            <a:r>
              <a:rPr lang="en-US" sz="2200" u="sng" dirty="0" smtClean="0">
                <a:latin typeface="Arial" pitchFamily="34" charset="0"/>
                <a:cs typeface="Arial" pitchFamily="34" charset="0"/>
              </a:rPr>
              <a:t>POEM shall be considered in India </a:t>
            </a:r>
            <a:r>
              <a:rPr lang="en-US" sz="2200" dirty="0" smtClean="0">
                <a:latin typeface="Arial" pitchFamily="34" charset="0"/>
                <a:cs typeface="Arial" pitchFamily="34" charset="0"/>
              </a:rPr>
              <a:t>if powers of management are exercised by either the holding company or any other person (s) resident in India. </a:t>
            </a:r>
          </a:p>
          <a:p>
            <a:pPr marL="400050" indent="-400050" algn="just">
              <a:buNone/>
            </a:pPr>
            <a:endParaRPr lang="en-US" sz="2200" u="sng" dirty="0" smtClean="0">
              <a:latin typeface="Arial" pitchFamily="34" charset="0"/>
              <a:cs typeface="Arial" pitchFamily="34" charset="0"/>
            </a:endParaRPr>
          </a:p>
          <a:p>
            <a:pPr>
              <a:buNone/>
            </a:pPr>
            <a:endParaRPr lang="en-US" sz="2200" dirty="0" smtClean="0">
              <a:latin typeface="Arial" pitchFamily="34" charset="0"/>
              <a:cs typeface="Arial" pitchFamily="34" charset="0"/>
            </a:endParaRPr>
          </a:p>
          <a:p>
            <a:pPr marL="400050" indent="-400050" algn="just">
              <a:buNone/>
            </a:pPr>
            <a:endParaRPr lang="en-US" sz="2200" dirty="0" smtClean="0">
              <a:latin typeface="Arial" pitchFamily="34" charset="0"/>
              <a:cs typeface="Arial" pitchFamily="34" charset="0"/>
            </a:endParaRPr>
          </a:p>
          <a:p>
            <a:pPr marL="400050" indent="-400050" algn="just">
              <a:buNone/>
            </a:pPr>
            <a:endParaRPr lang="en-US" sz="2200" dirty="0" smtClean="0">
              <a:latin typeface="Arial" pitchFamily="34" charset="0"/>
              <a:cs typeface="Arial" pitchFamily="34" charset="0"/>
            </a:endParaRPr>
          </a:p>
          <a:p>
            <a:pPr>
              <a:buNone/>
            </a:pPr>
            <a:endParaRPr lang="en-US" sz="2200" dirty="0" smtClean="0">
              <a:latin typeface="Arial" pitchFamily="34" charset="0"/>
              <a:cs typeface="Arial" pitchFamily="34" charset="0"/>
            </a:endParaRPr>
          </a:p>
          <a:p>
            <a:pPr>
              <a:buFont typeface="Wingdings" pitchFamily="2" charset="2"/>
              <a:buChar char="Ø"/>
            </a:pPr>
            <a:endParaRPr lang="en-US" sz="2200" dirty="0">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fld id="{AEEDA34E-7FC8-4489-B6D8-D733608B2615}" type="slidenum">
              <a:rPr lang="en-US" smtClean="0"/>
              <a:pPr/>
              <a:t>10</a:t>
            </a:fld>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334962"/>
          </a:xfrm>
        </p:spPr>
        <p:txBody>
          <a:bodyPr>
            <a:noAutofit/>
          </a:bodyPr>
          <a:lstStyle/>
          <a:p>
            <a:r>
              <a:rPr lang="en-US" sz="4000" dirty="0" smtClean="0"/>
              <a:t>Guiding Principles for POEM</a:t>
            </a:r>
            <a:endParaRPr lang="en-US" sz="4000" dirty="0"/>
          </a:p>
        </p:txBody>
      </p:sp>
      <p:sp>
        <p:nvSpPr>
          <p:cNvPr id="3" name="Content Placeholder 2"/>
          <p:cNvSpPr>
            <a:spLocks noGrp="1"/>
          </p:cNvSpPr>
          <p:nvPr>
            <p:ph idx="1"/>
          </p:nvPr>
        </p:nvSpPr>
        <p:spPr>
          <a:xfrm>
            <a:off x="381000" y="1447800"/>
            <a:ext cx="8382000" cy="4678363"/>
          </a:xfrm>
        </p:spPr>
        <p:txBody>
          <a:bodyPr>
            <a:noAutofit/>
          </a:bodyPr>
          <a:lstStyle/>
          <a:p>
            <a:pPr algn="just">
              <a:buFont typeface="Wingdings" pitchFamily="2" charset="2"/>
              <a:buChar char="Ø"/>
            </a:pPr>
            <a:r>
              <a:rPr lang="en-US" sz="2200" dirty="0" smtClean="0">
                <a:latin typeface="Arial" pitchFamily="34" charset="0"/>
                <a:cs typeface="Arial" pitchFamily="34" charset="0"/>
              </a:rPr>
              <a:t> </a:t>
            </a:r>
            <a:r>
              <a:rPr lang="en-US" sz="2200" b="1" dirty="0" smtClean="0">
                <a:latin typeface="Arial" pitchFamily="34" charset="0"/>
                <a:cs typeface="Arial" pitchFamily="34" charset="0"/>
              </a:rPr>
              <a:t>“Passive income” </a:t>
            </a:r>
            <a:r>
              <a:rPr lang="en-US" sz="2200" dirty="0" smtClean="0">
                <a:latin typeface="Arial" pitchFamily="34" charset="0"/>
                <a:cs typeface="Arial" pitchFamily="34" charset="0"/>
              </a:rPr>
              <a:t>of a company shall be the </a:t>
            </a:r>
            <a:r>
              <a:rPr lang="en-US" sz="2200" u="sng" dirty="0" smtClean="0">
                <a:latin typeface="Arial" pitchFamily="34" charset="0"/>
                <a:cs typeface="Arial" pitchFamily="34" charset="0"/>
              </a:rPr>
              <a:t>aggregate of </a:t>
            </a:r>
            <a:r>
              <a:rPr lang="en-US" sz="2200" dirty="0" smtClean="0">
                <a:latin typeface="Arial" pitchFamily="34" charset="0"/>
                <a:cs typeface="Arial" pitchFamily="34" charset="0"/>
              </a:rPr>
              <a:t>-  </a:t>
            </a:r>
          </a:p>
          <a:p>
            <a:pPr algn="just">
              <a:buNone/>
            </a:pPr>
            <a:endParaRPr lang="en-US" sz="2200" dirty="0" smtClean="0">
              <a:latin typeface="Arial" pitchFamily="34" charset="0"/>
              <a:cs typeface="Arial" pitchFamily="34" charset="0"/>
            </a:endParaRPr>
          </a:p>
          <a:p>
            <a:pPr marL="400050" indent="-400050" algn="just">
              <a:buAutoNum type="romanLcParenBoth"/>
            </a:pPr>
            <a:r>
              <a:rPr lang="en-US" sz="2200" dirty="0" smtClean="0">
                <a:latin typeface="Arial" pitchFamily="34" charset="0"/>
                <a:cs typeface="Arial" pitchFamily="34" charset="0"/>
              </a:rPr>
              <a:t>Income from the transactions where both the purchase and sale of goods is from / to its associated enterprises; and  </a:t>
            </a:r>
          </a:p>
          <a:p>
            <a:pPr marL="400050" indent="-400050" algn="just">
              <a:buAutoNum type="romanLcParenBoth"/>
            </a:pPr>
            <a:endParaRPr lang="en-US" sz="2200" dirty="0" smtClean="0">
              <a:latin typeface="Arial" pitchFamily="34" charset="0"/>
              <a:cs typeface="Arial" pitchFamily="34" charset="0"/>
            </a:endParaRPr>
          </a:p>
          <a:p>
            <a:pPr marL="400050" indent="-400050" algn="just">
              <a:buAutoNum type="romanLcParenBoth"/>
            </a:pPr>
            <a:r>
              <a:rPr lang="en-US" sz="2200" dirty="0" smtClean="0">
                <a:latin typeface="Arial" pitchFamily="34" charset="0"/>
                <a:cs typeface="Arial" pitchFamily="34" charset="0"/>
              </a:rPr>
              <a:t>income by way of royalty, dividend, capital gains, interest or rental income; </a:t>
            </a:r>
          </a:p>
        </p:txBody>
      </p:sp>
      <p:sp>
        <p:nvSpPr>
          <p:cNvPr id="4" name="Slide Number Placeholder 3"/>
          <p:cNvSpPr>
            <a:spLocks noGrp="1"/>
          </p:cNvSpPr>
          <p:nvPr>
            <p:ph type="sldNum" sz="quarter" idx="12"/>
          </p:nvPr>
        </p:nvSpPr>
        <p:spPr/>
        <p:txBody>
          <a:bodyPr/>
          <a:lstStyle/>
          <a:p>
            <a:fld id="{AEEDA34E-7FC8-4489-B6D8-D733608B2615}" type="slidenum">
              <a:rPr lang="en-US" smtClean="0"/>
              <a:pPr/>
              <a:t>11</a:t>
            </a:fld>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334962"/>
          </a:xfrm>
        </p:spPr>
        <p:txBody>
          <a:bodyPr>
            <a:noAutofit/>
          </a:bodyPr>
          <a:lstStyle/>
          <a:p>
            <a:r>
              <a:rPr lang="en-US" sz="4000" dirty="0" smtClean="0"/>
              <a:t>Guiding Principles for POEM</a:t>
            </a:r>
            <a:endParaRPr lang="en-US" sz="4000" dirty="0"/>
          </a:p>
        </p:txBody>
      </p:sp>
      <p:sp>
        <p:nvSpPr>
          <p:cNvPr id="3" name="Content Placeholder 2"/>
          <p:cNvSpPr>
            <a:spLocks noGrp="1"/>
          </p:cNvSpPr>
          <p:nvPr>
            <p:ph idx="1"/>
          </p:nvPr>
        </p:nvSpPr>
        <p:spPr>
          <a:xfrm>
            <a:off x="381000" y="914400"/>
            <a:ext cx="8382000" cy="5211763"/>
          </a:xfrm>
        </p:spPr>
        <p:txBody>
          <a:bodyPr>
            <a:noAutofit/>
          </a:bodyPr>
          <a:lstStyle/>
          <a:p>
            <a:pPr algn="just">
              <a:buFont typeface="Wingdings" pitchFamily="2" charset="2"/>
              <a:buChar char="Ø"/>
            </a:pPr>
            <a:r>
              <a:rPr lang="en-US" sz="2200" dirty="0" smtClean="0">
                <a:latin typeface="Arial" pitchFamily="34" charset="0"/>
                <a:cs typeface="Arial" pitchFamily="34" charset="0"/>
              </a:rPr>
              <a:t>Determination of POEM </a:t>
            </a:r>
            <a:r>
              <a:rPr lang="en-US" sz="2200" u="sng" dirty="0" smtClean="0">
                <a:latin typeface="Arial" pitchFamily="34" charset="0"/>
                <a:cs typeface="Arial" pitchFamily="34" charset="0"/>
              </a:rPr>
              <a:t>for </a:t>
            </a:r>
            <a:r>
              <a:rPr lang="en-US" sz="2200" b="1" u="sng" dirty="0" smtClean="0">
                <a:latin typeface="Arial" pitchFamily="34" charset="0"/>
                <a:cs typeface="Arial" pitchFamily="34" charset="0"/>
              </a:rPr>
              <a:t>companies not engaged in active business outside India</a:t>
            </a:r>
            <a:r>
              <a:rPr lang="en-US" sz="2200" u="sng" dirty="0" smtClean="0">
                <a:latin typeface="Arial" pitchFamily="34" charset="0"/>
                <a:cs typeface="Arial" pitchFamily="34" charset="0"/>
              </a:rPr>
              <a:t> </a:t>
            </a:r>
            <a:r>
              <a:rPr lang="en-US" sz="2200" dirty="0" smtClean="0">
                <a:latin typeface="Arial" pitchFamily="34" charset="0"/>
                <a:cs typeface="Arial" pitchFamily="34" charset="0"/>
              </a:rPr>
              <a:t>would be a two </a:t>
            </a:r>
            <a:r>
              <a:rPr lang="en-US" sz="2200" dirty="0" smtClean="0">
                <a:latin typeface="Arial" pitchFamily="34" charset="0"/>
                <a:cs typeface="Arial" pitchFamily="34" charset="0"/>
              </a:rPr>
              <a:t>stage process –</a:t>
            </a:r>
          </a:p>
          <a:p>
            <a:pPr algn="just">
              <a:buFont typeface="Wingdings" pitchFamily="2" charset="2"/>
              <a:buChar char="Ø"/>
            </a:pPr>
            <a:endParaRPr lang="en-US" sz="2200" dirty="0" smtClean="0">
              <a:latin typeface="Arial" pitchFamily="34" charset="0"/>
              <a:cs typeface="Arial" pitchFamily="34" charset="0"/>
            </a:endParaRPr>
          </a:p>
          <a:p>
            <a:pPr marL="400050" indent="-400050" algn="just">
              <a:buAutoNum type="romanLcParenR"/>
            </a:pPr>
            <a:r>
              <a:rPr lang="en-US" sz="2200" dirty="0" smtClean="0">
                <a:latin typeface="Arial" pitchFamily="34" charset="0"/>
                <a:cs typeface="Arial" pitchFamily="34" charset="0"/>
              </a:rPr>
              <a:t>identification or ascertaining the person or persons who actually make the key management and commercial decision for conduct of the company’s business as a whole. </a:t>
            </a:r>
          </a:p>
          <a:p>
            <a:pPr marL="400050" indent="-400050" algn="just">
              <a:buAutoNum type="romanLcParenR"/>
            </a:pPr>
            <a:endParaRPr lang="en-US" sz="2200" dirty="0" smtClean="0">
              <a:latin typeface="Arial" pitchFamily="34" charset="0"/>
              <a:cs typeface="Arial" pitchFamily="34" charset="0"/>
            </a:endParaRPr>
          </a:p>
          <a:p>
            <a:pPr marL="400050" indent="-400050" algn="just">
              <a:buAutoNum type="romanLcParenR"/>
            </a:pPr>
            <a:r>
              <a:rPr lang="en-US" sz="2200" dirty="0" smtClean="0">
                <a:latin typeface="Arial" pitchFamily="34" charset="0"/>
                <a:cs typeface="Arial" pitchFamily="34" charset="0"/>
              </a:rPr>
              <a:t> determination of place where these decisions are in fact being made. </a:t>
            </a:r>
          </a:p>
        </p:txBody>
      </p:sp>
      <p:sp>
        <p:nvSpPr>
          <p:cNvPr id="4" name="Slide Number Placeholder 3"/>
          <p:cNvSpPr>
            <a:spLocks noGrp="1"/>
          </p:cNvSpPr>
          <p:nvPr>
            <p:ph type="sldNum" sz="quarter" idx="12"/>
          </p:nvPr>
        </p:nvSpPr>
        <p:spPr/>
        <p:txBody>
          <a:bodyPr/>
          <a:lstStyle/>
          <a:p>
            <a:fld id="{AEEDA34E-7FC8-4489-B6D8-D733608B2615}" type="slidenum">
              <a:rPr lang="en-US" smtClean="0"/>
              <a:pPr/>
              <a:t>12</a:t>
            </a:fld>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34962"/>
          </a:xfrm>
        </p:spPr>
        <p:txBody>
          <a:bodyPr>
            <a:normAutofit fontScale="90000"/>
          </a:bodyPr>
          <a:lstStyle/>
          <a:p>
            <a:r>
              <a:rPr lang="en-US" sz="4000" dirty="0" smtClean="0"/>
              <a:t>Guiding </a:t>
            </a:r>
            <a:r>
              <a:rPr lang="en-US" dirty="0" smtClean="0"/>
              <a:t>Principles</a:t>
            </a:r>
            <a:r>
              <a:rPr lang="en-US" sz="4000" dirty="0" smtClean="0"/>
              <a:t> for POEM</a:t>
            </a:r>
            <a:endParaRPr lang="en-US" sz="4000" dirty="0"/>
          </a:p>
        </p:txBody>
      </p:sp>
      <p:sp>
        <p:nvSpPr>
          <p:cNvPr id="3" name="Content Placeholder 2"/>
          <p:cNvSpPr>
            <a:spLocks noGrp="1"/>
          </p:cNvSpPr>
          <p:nvPr>
            <p:ph idx="1"/>
          </p:nvPr>
        </p:nvSpPr>
        <p:spPr>
          <a:xfrm>
            <a:off x="457200" y="762000"/>
            <a:ext cx="8229600" cy="5638800"/>
          </a:xfrm>
        </p:spPr>
        <p:txBody>
          <a:bodyPr>
            <a:noAutofit/>
          </a:bodyPr>
          <a:lstStyle/>
          <a:p>
            <a:pPr algn="just">
              <a:buFont typeface="Wingdings" pitchFamily="2" charset="2"/>
              <a:buChar char="Ø"/>
            </a:pPr>
            <a:r>
              <a:rPr lang="en-US" sz="2200" b="1" dirty="0" smtClean="0">
                <a:latin typeface="Arial" pitchFamily="34" charset="0"/>
                <a:cs typeface="Arial" pitchFamily="34" charset="0"/>
              </a:rPr>
              <a:t>“Senior Management” </a:t>
            </a:r>
            <a:r>
              <a:rPr lang="en-US" sz="2200" dirty="0" smtClean="0">
                <a:latin typeface="Arial" pitchFamily="34" charset="0"/>
                <a:cs typeface="Arial" pitchFamily="34" charset="0"/>
              </a:rPr>
              <a:t>of a company – </a:t>
            </a:r>
            <a:r>
              <a:rPr lang="en-US" sz="2200" u="sng" dirty="0" smtClean="0">
                <a:latin typeface="Arial" pitchFamily="34" charset="0"/>
                <a:cs typeface="Arial" pitchFamily="34" charset="0"/>
              </a:rPr>
              <a:t>Persons</a:t>
            </a:r>
            <a:r>
              <a:rPr lang="en-US" sz="2200" dirty="0" smtClean="0">
                <a:latin typeface="Arial" pitchFamily="34" charset="0"/>
                <a:cs typeface="Arial" pitchFamily="34" charset="0"/>
              </a:rPr>
              <a:t> who are generally responsible </a:t>
            </a:r>
            <a:r>
              <a:rPr lang="en-US" sz="2200" u="sng" dirty="0" smtClean="0">
                <a:latin typeface="Arial" pitchFamily="34" charset="0"/>
                <a:cs typeface="Arial" pitchFamily="34" charset="0"/>
              </a:rPr>
              <a:t>for developing and formulating key strategies and policies </a:t>
            </a:r>
            <a:r>
              <a:rPr lang="en-US" sz="2200" dirty="0" smtClean="0">
                <a:latin typeface="Arial" pitchFamily="34" charset="0"/>
                <a:cs typeface="Arial" pitchFamily="34" charset="0"/>
              </a:rPr>
              <a:t>for the company and </a:t>
            </a:r>
            <a:r>
              <a:rPr lang="en-US" sz="2200" u="sng" dirty="0" smtClean="0">
                <a:latin typeface="Arial" pitchFamily="34" charset="0"/>
                <a:cs typeface="Arial" pitchFamily="34" charset="0"/>
              </a:rPr>
              <a:t>for ensuring or overseeing the execution and implementation </a:t>
            </a:r>
            <a:r>
              <a:rPr lang="en-US" sz="2200" dirty="0" smtClean="0">
                <a:latin typeface="Arial" pitchFamily="34" charset="0"/>
                <a:cs typeface="Arial" pitchFamily="34" charset="0"/>
              </a:rPr>
              <a:t>of those strategies on a regular and on-going basis and may include–</a:t>
            </a:r>
          </a:p>
          <a:p>
            <a:pPr marL="400050" indent="-400050" algn="just">
              <a:buAutoNum type="romanLcParenR"/>
            </a:pPr>
            <a:r>
              <a:rPr lang="en-US" sz="2200" dirty="0" smtClean="0">
                <a:latin typeface="Arial" pitchFamily="34" charset="0"/>
                <a:cs typeface="Arial" pitchFamily="34" charset="0"/>
              </a:rPr>
              <a:t>Managing Director or Chief Executive Officer; </a:t>
            </a:r>
          </a:p>
          <a:p>
            <a:pPr marL="400050" indent="-400050" algn="just">
              <a:buAutoNum type="romanLcParenR"/>
            </a:pPr>
            <a:r>
              <a:rPr lang="en-US" sz="2200" dirty="0" smtClean="0">
                <a:latin typeface="Arial" pitchFamily="34" charset="0"/>
                <a:cs typeface="Arial" pitchFamily="34" charset="0"/>
              </a:rPr>
              <a:t>Financial Director or Chief Financial Officer; </a:t>
            </a:r>
          </a:p>
          <a:p>
            <a:pPr marL="400050" indent="-400050" algn="just">
              <a:buAutoNum type="romanLcParenR"/>
            </a:pPr>
            <a:r>
              <a:rPr lang="en-US" sz="2200" dirty="0" smtClean="0">
                <a:latin typeface="Arial" pitchFamily="34" charset="0"/>
                <a:cs typeface="Arial" pitchFamily="34" charset="0"/>
              </a:rPr>
              <a:t>Chief Operating Officer; and </a:t>
            </a:r>
          </a:p>
          <a:p>
            <a:pPr marL="400050" indent="-400050" algn="just">
              <a:buAutoNum type="romanLcParenR"/>
            </a:pPr>
            <a:r>
              <a:rPr lang="en-US" sz="2200" dirty="0" smtClean="0">
                <a:latin typeface="Arial" pitchFamily="34" charset="0"/>
                <a:cs typeface="Arial" pitchFamily="34" charset="0"/>
              </a:rPr>
              <a:t>The heads of various divisions or departments (for example, Chief Information or Technology Officer, Director for Sales or Marketing).</a:t>
            </a:r>
          </a:p>
          <a:p>
            <a:pPr marL="400050" indent="-400050" algn="just">
              <a:buAutoNum type="romanLcParenR"/>
            </a:pPr>
            <a:endParaRPr lang="en-US" sz="2200" b="1" dirty="0" smtClean="0">
              <a:latin typeface="Arial" pitchFamily="34" charset="0"/>
              <a:cs typeface="Arial" pitchFamily="34" charset="0"/>
            </a:endParaRPr>
          </a:p>
          <a:p>
            <a:pPr algn="just">
              <a:buFont typeface="Wingdings" pitchFamily="2" charset="2"/>
              <a:buChar char="Ø"/>
            </a:pPr>
            <a:r>
              <a:rPr lang="en-US" sz="2200" b="1" dirty="0" smtClean="0">
                <a:latin typeface="Arial" pitchFamily="34" charset="0"/>
                <a:cs typeface="Arial" pitchFamily="34" charset="0"/>
              </a:rPr>
              <a:t>“Head Office” </a:t>
            </a:r>
            <a:r>
              <a:rPr lang="en-US" sz="2200" dirty="0" smtClean="0">
                <a:latin typeface="Arial" pitchFamily="34" charset="0"/>
                <a:cs typeface="Arial" pitchFamily="34" charset="0"/>
              </a:rPr>
              <a:t>of a company – Place where </a:t>
            </a:r>
            <a:r>
              <a:rPr lang="en-US" sz="2200" u="sng" dirty="0" smtClean="0">
                <a:latin typeface="Arial" pitchFamily="34" charset="0"/>
                <a:cs typeface="Arial" pitchFamily="34" charset="0"/>
              </a:rPr>
              <a:t>senior management and their direct support staff </a:t>
            </a:r>
            <a:r>
              <a:rPr lang="en-US" sz="2200" dirty="0" smtClean="0">
                <a:latin typeface="Arial" pitchFamily="34" charset="0"/>
                <a:cs typeface="Arial" pitchFamily="34" charset="0"/>
              </a:rPr>
              <a:t>are located but not necessarily where majority of its employees work or where its board typically meets; </a:t>
            </a:r>
          </a:p>
          <a:p>
            <a:pPr algn="just">
              <a:buFont typeface="Wingdings" pitchFamily="2" charset="2"/>
              <a:buChar char="Ø"/>
            </a:pPr>
            <a:endParaRPr lang="en-US" sz="2200" dirty="0" smtClean="0">
              <a:latin typeface="Arial" pitchFamily="34" charset="0"/>
              <a:cs typeface="Arial" pitchFamily="34" charset="0"/>
            </a:endParaRPr>
          </a:p>
          <a:p>
            <a:pPr marL="400050" indent="-400050" algn="just">
              <a:buNone/>
            </a:pPr>
            <a:endParaRPr lang="en-US" sz="2200" dirty="0" smtClean="0">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fld id="{AEEDA34E-7FC8-4489-B6D8-D733608B2615}" type="slidenum">
              <a:rPr lang="en-US" smtClean="0"/>
              <a:pPr/>
              <a:t>13</a:t>
            </a:fld>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34962"/>
          </a:xfrm>
        </p:spPr>
        <p:txBody>
          <a:bodyPr>
            <a:normAutofit fontScale="90000"/>
          </a:bodyPr>
          <a:lstStyle/>
          <a:p>
            <a:r>
              <a:rPr lang="en-US" sz="4000" dirty="0" smtClean="0"/>
              <a:t>Guiding </a:t>
            </a:r>
            <a:r>
              <a:rPr lang="en-US" dirty="0" smtClean="0"/>
              <a:t>Principles</a:t>
            </a:r>
            <a:r>
              <a:rPr lang="en-US" sz="4000" dirty="0" smtClean="0"/>
              <a:t> for POEM</a:t>
            </a:r>
            <a:endParaRPr lang="en-US" sz="4000" dirty="0"/>
          </a:p>
        </p:txBody>
      </p:sp>
      <p:sp>
        <p:nvSpPr>
          <p:cNvPr id="3" name="Content Placeholder 2"/>
          <p:cNvSpPr>
            <a:spLocks noGrp="1"/>
          </p:cNvSpPr>
          <p:nvPr>
            <p:ph idx="1"/>
          </p:nvPr>
        </p:nvSpPr>
        <p:spPr>
          <a:xfrm>
            <a:off x="457200" y="762000"/>
            <a:ext cx="8229600" cy="5638800"/>
          </a:xfrm>
        </p:spPr>
        <p:txBody>
          <a:bodyPr>
            <a:noAutofit/>
          </a:bodyPr>
          <a:lstStyle/>
          <a:p>
            <a:pPr>
              <a:buFont typeface="Wingdings" pitchFamily="2" charset="2"/>
              <a:buChar char="Ø"/>
            </a:pPr>
            <a:r>
              <a:rPr lang="en-US" sz="2200" b="1" dirty="0" smtClean="0">
                <a:latin typeface="Arial" pitchFamily="34" charset="0"/>
                <a:cs typeface="Arial" pitchFamily="34" charset="0"/>
              </a:rPr>
              <a:t> Some of the guiding principles to determine POEM</a:t>
            </a:r>
          </a:p>
          <a:p>
            <a:pPr>
              <a:buFont typeface="Wingdings" pitchFamily="2" charset="2"/>
              <a:buChar char="Ø"/>
            </a:pPr>
            <a:endParaRPr lang="en-US" sz="2200" b="1" dirty="0" smtClean="0">
              <a:latin typeface="Arial" pitchFamily="34" charset="0"/>
              <a:cs typeface="Arial" pitchFamily="34" charset="0"/>
            </a:endParaRPr>
          </a:p>
          <a:p>
            <a:pPr algn="just">
              <a:buAutoNum type="alphaUcParenR"/>
            </a:pPr>
            <a:r>
              <a:rPr lang="en-US" sz="2200" u="sng" dirty="0" smtClean="0">
                <a:latin typeface="Arial" pitchFamily="34" charset="0"/>
                <a:cs typeface="Arial" pitchFamily="34" charset="0"/>
              </a:rPr>
              <a:t>LOCATION OF MEETING </a:t>
            </a:r>
            <a:r>
              <a:rPr lang="en-US" sz="2200" dirty="0" smtClean="0">
                <a:latin typeface="Arial" pitchFamily="34" charset="0"/>
                <a:cs typeface="Arial" pitchFamily="34" charset="0"/>
              </a:rPr>
              <a:t>- The place where the company’s board regularly meets and makes decisions can be considered as the POEM provided the company’s board: </a:t>
            </a:r>
          </a:p>
          <a:p>
            <a:pPr marL="400050" indent="-400050" algn="just">
              <a:buAutoNum type="romanLcParenR"/>
            </a:pPr>
            <a:endParaRPr lang="en-US" sz="2200" dirty="0" smtClean="0">
              <a:latin typeface="Arial" pitchFamily="34" charset="0"/>
              <a:cs typeface="Arial" pitchFamily="34" charset="0"/>
            </a:endParaRPr>
          </a:p>
          <a:p>
            <a:pPr marL="400050" indent="-400050" algn="just">
              <a:buAutoNum type="romanLcParenR"/>
            </a:pPr>
            <a:r>
              <a:rPr lang="en-US" sz="2200" dirty="0" smtClean="0">
                <a:latin typeface="Arial" pitchFamily="34" charset="0"/>
                <a:cs typeface="Arial" pitchFamily="34" charset="0"/>
              </a:rPr>
              <a:t>retains and exercises its authority to govern the company; and </a:t>
            </a:r>
          </a:p>
          <a:p>
            <a:pPr marL="400050" indent="-400050" algn="just">
              <a:buAutoNum type="romanLcParenR"/>
            </a:pPr>
            <a:r>
              <a:rPr lang="en-US" sz="2200" dirty="0" smtClean="0">
                <a:latin typeface="Arial" pitchFamily="34" charset="0"/>
                <a:cs typeface="Arial" pitchFamily="34" charset="0"/>
              </a:rPr>
              <a:t>does, in substance, make the key management and commercial decisions necessary for the conduct of the company’s business as a whole. </a:t>
            </a:r>
          </a:p>
          <a:p>
            <a:pPr algn="just">
              <a:buFont typeface="Wingdings" pitchFamily="2" charset="2"/>
              <a:buChar char="Ø"/>
            </a:pPr>
            <a:endParaRPr lang="en-US" sz="2200" dirty="0" smtClean="0">
              <a:latin typeface="Arial" pitchFamily="34" charset="0"/>
              <a:cs typeface="Arial" pitchFamily="34" charset="0"/>
            </a:endParaRPr>
          </a:p>
          <a:p>
            <a:pPr algn="just">
              <a:buFont typeface="Wingdings" pitchFamily="2" charset="2"/>
              <a:buChar char="Ø"/>
            </a:pPr>
            <a:r>
              <a:rPr lang="en-US" sz="2200" dirty="0" smtClean="0">
                <a:latin typeface="Arial" pitchFamily="34" charset="0"/>
                <a:cs typeface="Arial" pitchFamily="34" charset="0"/>
              </a:rPr>
              <a:t>Relevant Place for </a:t>
            </a:r>
            <a:r>
              <a:rPr lang="en-US" sz="2200" dirty="0" smtClean="0">
                <a:latin typeface="Arial" pitchFamily="34" charset="0"/>
                <a:cs typeface="Arial" pitchFamily="34" charset="0"/>
              </a:rPr>
              <a:t>POEM :- Place where key decisions by the directors are taken and not where formal board meetings are held.</a:t>
            </a:r>
          </a:p>
          <a:p>
            <a:pPr algn="just">
              <a:buNone/>
            </a:pPr>
            <a:endParaRPr lang="en-US" sz="2200" dirty="0" smtClean="0">
              <a:latin typeface="Arial" pitchFamily="34" charset="0"/>
              <a:cs typeface="Arial" pitchFamily="34" charset="0"/>
            </a:endParaRPr>
          </a:p>
          <a:p>
            <a:pPr>
              <a:buAutoNum type="alphaLcParenR"/>
            </a:pPr>
            <a:endParaRPr lang="en-US" sz="2200" dirty="0" smtClean="0">
              <a:latin typeface="Arial" pitchFamily="34" charset="0"/>
              <a:cs typeface="Arial" pitchFamily="34" charset="0"/>
            </a:endParaRPr>
          </a:p>
          <a:p>
            <a:pPr>
              <a:buAutoNum type="alphaLcParenR"/>
            </a:pPr>
            <a:endParaRPr lang="en-US" sz="2200" dirty="0" smtClean="0">
              <a:latin typeface="Arial" pitchFamily="34" charset="0"/>
              <a:cs typeface="Arial" pitchFamily="34" charset="0"/>
            </a:endParaRPr>
          </a:p>
          <a:p>
            <a:pPr>
              <a:buFont typeface="Wingdings" pitchFamily="2" charset="2"/>
              <a:buChar char="Ø"/>
            </a:pPr>
            <a:endParaRPr lang="en-US" sz="2200" dirty="0" smtClean="0">
              <a:latin typeface="Arial" pitchFamily="34" charset="0"/>
              <a:cs typeface="Arial" pitchFamily="34" charset="0"/>
            </a:endParaRPr>
          </a:p>
          <a:p>
            <a:pPr>
              <a:buFont typeface="Wingdings" pitchFamily="2" charset="2"/>
              <a:buChar char="Ø"/>
            </a:pPr>
            <a:endParaRPr lang="en-US" sz="2200" dirty="0">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fld id="{AEEDA34E-7FC8-4489-B6D8-D733608B2615}" type="slidenum">
              <a:rPr lang="en-US" smtClean="0"/>
              <a:pPr/>
              <a:t>14</a:t>
            </a:fld>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58762"/>
          </a:xfrm>
        </p:spPr>
        <p:txBody>
          <a:bodyPr>
            <a:normAutofit fontScale="90000"/>
          </a:bodyPr>
          <a:lstStyle/>
          <a:p>
            <a:r>
              <a:rPr lang="en-US" sz="4000" dirty="0" smtClean="0"/>
              <a:t>Guiding </a:t>
            </a:r>
            <a:r>
              <a:rPr lang="en-US" dirty="0" smtClean="0"/>
              <a:t>Principles</a:t>
            </a:r>
            <a:r>
              <a:rPr lang="en-US" sz="4000" dirty="0" smtClean="0"/>
              <a:t> for POEM</a:t>
            </a:r>
            <a:endParaRPr lang="en-US" sz="4000" dirty="0"/>
          </a:p>
        </p:txBody>
      </p:sp>
      <p:sp>
        <p:nvSpPr>
          <p:cNvPr id="3" name="Content Placeholder 2"/>
          <p:cNvSpPr>
            <a:spLocks noGrp="1"/>
          </p:cNvSpPr>
          <p:nvPr>
            <p:ph idx="1"/>
          </p:nvPr>
        </p:nvSpPr>
        <p:spPr>
          <a:xfrm>
            <a:off x="457200" y="685800"/>
            <a:ext cx="8229600" cy="5715000"/>
          </a:xfrm>
        </p:spPr>
        <p:txBody>
          <a:bodyPr>
            <a:noAutofit/>
          </a:bodyPr>
          <a:lstStyle/>
          <a:p>
            <a:pPr algn="just">
              <a:buFont typeface="Wingdings" pitchFamily="2" charset="2"/>
              <a:buChar char="Ø"/>
            </a:pPr>
            <a:r>
              <a:rPr lang="en-US" sz="2200" dirty="0" smtClean="0">
                <a:latin typeface="Arial" pitchFamily="34" charset="0"/>
                <a:cs typeface="Arial" pitchFamily="34" charset="0"/>
              </a:rPr>
              <a:t> In cases where senior management or any other person are delegated by the board to make key management and commercial decisions for the company - POEM will ordinarily be the place where such senior managers or the other person make those decisions.</a:t>
            </a:r>
          </a:p>
          <a:p>
            <a:pPr algn="just">
              <a:buNone/>
            </a:pPr>
            <a:endParaRPr lang="en-US" sz="2200" dirty="0" smtClean="0">
              <a:latin typeface="Arial" pitchFamily="34" charset="0"/>
              <a:cs typeface="Arial" pitchFamily="34" charset="0"/>
            </a:endParaRPr>
          </a:p>
          <a:p>
            <a:pPr algn="just">
              <a:buNone/>
            </a:pPr>
            <a:r>
              <a:rPr lang="en-US" sz="2200" dirty="0" smtClean="0">
                <a:latin typeface="Arial" pitchFamily="34" charset="0"/>
                <a:cs typeface="Arial" pitchFamily="34" charset="0"/>
              </a:rPr>
              <a:t>B) </a:t>
            </a:r>
            <a:r>
              <a:rPr lang="en-US" sz="2200" u="sng" dirty="0" smtClean="0">
                <a:latin typeface="Arial" pitchFamily="34" charset="0"/>
                <a:cs typeface="Arial" pitchFamily="34" charset="0"/>
              </a:rPr>
              <a:t>DELEGATION OF AUTHORITY TO EXECUTIVE COMMITTEE </a:t>
            </a:r>
            <a:r>
              <a:rPr lang="en-US" sz="2200" dirty="0" smtClean="0">
                <a:latin typeface="Arial" pitchFamily="34" charset="0"/>
                <a:cs typeface="Arial" pitchFamily="34" charset="0"/>
              </a:rPr>
              <a:t>- Location where the members of the executive committee are based and where that committee develops and formulates the key strategies and policies for mere formal approval by the full board will often be considered to be the company’s place of effective management. </a:t>
            </a:r>
          </a:p>
          <a:p>
            <a:pPr algn="just">
              <a:buFont typeface="Wingdings" pitchFamily="2" charset="2"/>
              <a:buChar char="Ø"/>
            </a:pPr>
            <a:endParaRPr lang="en-US" sz="2200" i="1" dirty="0" smtClean="0">
              <a:latin typeface="Arial" pitchFamily="34" charset="0"/>
              <a:cs typeface="Arial" pitchFamily="34" charset="0"/>
            </a:endParaRPr>
          </a:p>
          <a:p>
            <a:pPr algn="just">
              <a:buFont typeface="Wingdings" pitchFamily="2" charset="2"/>
              <a:buChar char="Ø"/>
            </a:pPr>
            <a:r>
              <a:rPr lang="en-US" sz="2200" dirty="0" smtClean="0">
                <a:latin typeface="Arial" pitchFamily="34" charset="0"/>
                <a:cs typeface="Arial" pitchFamily="34" charset="0"/>
              </a:rPr>
              <a:t>Delegation of authority may be either de jure (by means of a formal resolution or Shareholder Agreement) or de facto (based upon the actual conduct of the board and the executive committee). </a:t>
            </a:r>
          </a:p>
          <a:p>
            <a:pPr algn="just">
              <a:buNone/>
            </a:pPr>
            <a:endParaRPr lang="en-US" sz="2200" dirty="0" smtClean="0">
              <a:latin typeface="Arial" pitchFamily="34" charset="0"/>
              <a:cs typeface="Arial" pitchFamily="34" charset="0"/>
            </a:endParaRPr>
          </a:p>
          <a:p>
            <a:pPr>
              <a:buAutoNum type="alphaLcParenR"/>
            </a:pPr>
            <a:endParaRPr lang="en-US" sz="2200" dirty="0" smtClean="0">
              <a:latin typeface="Arial" pitchFamily="34" charset="0"/>
              <a:cs typeface="Arial" pitchFamily="34" charset="0"/>
            </a:endParaRPr>
          </a:p>
          <a:p>
            <a:pPr>
              <a:buAutoNum type="alphaLcParenR"/>
            </a:pPr>
            <a:endParaRPr lang="en-US" sz="2200" dirty="0" smtClean="0">
              <a:latin typeface="Arial" pitchFamily="34" charset="0"/>
              <a:cs typeface="Arial" pitchFamily="34" charset="0"/>
            </a:endParaRPr>
          </a:p>
          <a:p>
            <a:pPr>
              <a:buFont typeface="Wingdings" pitchFamily="2" charset="2"/>
              <a:buChar char="Ø"/>
            </a:pPr>
            <a:endParaRPr lang="en-US" sz="2200" dirty="0" smtClean="0">
              <a:latin typeface="Arial" pitchFamily="34" charset="0"/>
              <a:cs typeface="Arial" pitchFamily="34" charset="0"/>
            </a:endParaRPr>
          </a:p>
          <a:p>
            <a:pPr>
              <a:buFont typeface="Wingdings" pitchFamily="2" charset="2"/>
              <a:buChar char="Ø"/>
            </a:pPr>
            <a:endParaRPr lang="en-US" sz="2200" dirty="0">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fld id="{AEEDA34E-7FC8-4489-B6D8-D733608B2615}" type="slidenum">
              <a:rPr lang="en-US" smtClean="0"/>
              <a:pPr/>
              <a:t>15</a:t>
            </a:fld>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334962"/>
          </a:xfrm>
        </p:spPr>
        <p:txBody>
          <a:bodyPr>
            <a:normAutofit fontScale="90000"/>
          </a:bodyPr>
          <a:lstStyle/>
          <a:p>
            <a:r>
              <a:rPr lang="en-US" sz="4000" dirty="0" smtClean="0"/>
              <a:t>Guiding Principles for POEM</a:t>
            </a:r>
            <a:endParaRPr lang="en-US" sz="4000" dirty="0"/>
          </a:p>
        </p:txBody>
      </p:sp>
      <p:sp>
        <p:nvSpPr>
          <p:cNvPr id="3" name="Content Placeholder 2"/>
          <p:cNvSpPr>
            <a:spLocks noGrp="1"/>
          </p:cNvSpPr>
          <p:nvPr>
            <p:ph idx="1"/>
          </p:nvPr>
        </p:nvSpPr>
        <p:spPr>
          <a:xfrm>
            <a:off x="457200" y="990600"/>
            <a:ext cx="8229600" cy="5135563"/>
          </a:xfrm>
        </p:spPr>
        <p:txBody>
          <a:bodyPr>
            <a:noAutofit/>
          </a:bodyPr>
          <a:lstStyle/>
          <a:p>
            <a:pPr algn="just">
              <a:buNone/>
            </a:pPr>
            <a:r>
              <a:rPr lang="en-US" sz="2200" dirty="0" smtClean="0">
                <a:latin typeface="Arial" pitchFamily="34" charset="0"/>
                <a:cs typeface="Arial" pitchFamily="34" charset="0"/>
              </a:rPr>
              <a:t>C) </a:t>
            </a:r>
            <a:r>
              <a:rPr lang="en-US" sz="2200" u="sng" dirty="0" smtClean="0">
                <a:latin typeface="Arial" pitchFamily="34" charset="0"/>
                <a:cs typeface="Arial" pitchFamily="34" charset="0"/>
              </a:rPr>
              <a:t>LOCATION OF HEAD OFFICE OF COMPANY </a:t>
            </a:r>
            <a:r>
              <a:rPr lang="en-US" sz="2200" dirty="0" smtClean="0">
                <a:latin typeface="Arial" pitchFamily="34" charset="0"/>
                <a:cs typeface="Arial" pitchFamily="34" charset="0"/>
              </a:rPr>
              <a:t>–A </a:t>
            </a:r>
            <a:r>
              <a:rPr lang="en-US" sz="2200" dirty="0" smtClean="0">
                <a:latin typeface="Arial" pitchFamily="34" charset="0"/>
                <a:cs typeface="Arial" pitchFamily="34" charset="0"/>
              </a:rPr>
              <a:t>company’s head office </a:t>
            </a:r>
            <a:r>
              <a:rPr lang="en-US" sz="2200" dirty="0" smtClean="0">
                <a:latin typeface="Arial" pitchFamily="34" charset="0"/>
                <a:cs typeface="Arial" pitchFamily="34" charset="0"/>
              </a:rPr>
              <a:t>often </a:t>
            </a:r>
            <a:r>
              <a:rPr lang="en-US" sz="2200" dirty="0" smtClean="0">
                <a:latin typeface="Arial" pitchFamily="34" charset="0"/>
                <a:cs typeface="Arial" pitchFamily="34" charset="0"/>
              </a:rPr>
              <a:t>represents the place where key company decisions are made</a:t>
            </a:r>
            <a:r>
              <a:rPr lang="en-US" sz="2200" i="1" dirty="0" smtClean="0">
                <a:latin typeface="Arial" pitchFamily="34" charset="0"/>
                <a:cs typeface="Arial" pitchFamily="34" charset="0"/>
              </a:rPr>
              <a:t>. </a:t>
            </a:r>
          </a:p>
          <a:p>
            <a:pPr algn="just">
              <a:buNone/>
            </a:pPr>
            <a:endParaRPr lang="en-US" sz="2200" i="1" dirty="0" smtClean="0">
              <a:latin typeface="Arial" pitchFamily="34" charset="0"/>
              <a:cs typeface="Arial" pitchFamily="34" charset="0"/>
            </a:endParaRPr>
          </a:p>
          <a:p>
            <a:pPr algn="just">
              <a:buFont typeface="Wingdings" pitchFamily="2" charset="2"/>
              <a:buChar char="Ø"/>
            </a:pPr>
            <a:r>
              <a:rPr lang="en-US" sz="2200" b="1" i="1" dirty="0" smtClean="0">
                <a:latin typeface="Arial" pitchFamily="34" charset="0"/>
                <a:cs typeface="Arial" pitchFamily="34" charset="0"/>
              </a:rPr>
              <a:t> </a:t>
            </a:r>
            <a:r>
              <a:rPr lang="en-US" sz="2200" b="1" dirty="0" smtClean="0">
                <a:latin typeface="Arial" pitchFamily="34" charset="0"/>
                <a:cs typeface="Arial" pitchFamily="34" charset="0"/>
              </a:rPr>
              <a:t>Determination of location of the head office of the company: </a:t>
            </a:r>
          </a:p>
          <a:p>
            <a:pPr marL="400050" indent="-400050" algn="just">
              <a:buAutoNum type="romanLcParenR"/>
            </a:pPr>
            <a:endParaRPr lang="en-US" sz="2200" u="sng" dirty="0" smtClean="0">
              <a:latin typeface="Arial" pitchFamily="34" charset="0"/>
              <a:cs typeface="Arial" pitchFamily="34" charset="0"/>
            </a:endParaRPr>
          </a:p>
          <a:p>
            <a:pPr marL="400050" indent="-400050" algn="just">
              <a:buAutoNum type="romanLcParenR"/>
            </a:pPr>
            <a:r>
              <a:rPr lang="en-US" sz="2200" u="sng" dirty="0" smtClean="0">
                <a:latin typeface="Arial" pitchFamily="34" charset="0"/>
                <a:cs typeface="Arial" pitchFamily="34" charset="0"/>
              </a:rPr>
              <a:t>Principal place of business or headquarters </a:t>
            </a:r>
            <a:r>
              <a:rPr lang="en-US" sz="2200" b="1" dirty="0" smtClean="0">
                <a:latin typeface="Arial" pitchFamily="34" charset="0"/>
                <a:cs typeface="Arial" pitchFamily="34" charset="0"/>
              </a:rPr>
              <a:t>- </a:t>
            </a:r>
            <a:r>
              <a:rPr lang="en-US" sz="2200" dirty="0" smtClean="0">
                <a:latin typeface="Arial" pitchFamily="34" charset="0"/>
                <a:cs typeface="Arial" pitchFamily="34" charset="0"/>
              </a:rPr>
              <a:t>If the company’s senior management and their support staff are based in a single location and that location is held out to the public as the company’s principal place of business or headquarters.</a:t>
            </a:r>
          </a:p>
          <a:p>
            <a:pPr marL="400050" indent="-400050" algn="just">
              <a:buFont typeface="Arial" pitchFamily="34" charset="0"/>
              <a:buAutoNum type="romanLcParenR"/>
            </a:pPr>
            <a:endParaRPr lang="en-US" sz="2200" b="1" dirty="0" smtClean="0">
              <a:latin typeface="Arial" pitchFamily="34" charset="0"/>
              <a:cs typeface="Arial" pitchFamily="34" charset="0"/>
            </a:endParaRPr>
          </a:p>
          <a:p>
            <a:pPr marL="400050" indent="-400050" algn="just">
              <a:buNone/>
            </a:pPr>
            <a:endParaRPr lang="en-US" sz="2200" dirty="0" smtClean="0">
              <a:latin typeface="Arial" pitchFamily="34" charset="0"/>
              <a:cs typeface="Arial" pitchFamily="34" charset="0"/>
            </a:endParaRPr>
          </a:p>
          <a:p>
            <a:pPr algn="just">
              <a:buNone/>
            </a:pPr>
            <a:r>
              <a:rPr lang="en-US" sz="2200" dirty="0" smtClean="0">
                <a:latin typeface="Arial" pitchFamily="34" charset="0"/>
                <a:cs typeface="Arial" pitchFamily="34" charset="0"/>
              </a:rPr>
              <a:t> </a:t>
            </a:r>
            <a:endParaRPr lang="en-US" sz="2200" dirty="0">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fld id="{AEEDA34E-7FC8-4489-B6D8-D733608B2615}" type="slidenum">
              <a:rPr lang="en-US" smtClean="0"/>
              <a:pPr/>
              <a:t>16</a:t>
            </a:fld>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334962"/>
          </a:xfrm>
        </p:spPr>
        <p:txBody>
          <a:bodyPr>
            <a:noAutofit/>
          </a:bodyPr>
          <a:lstStyle/>
          <a:p>
            <a:r>
              <a:rPr lang="en-US" sz="4000" dirty="0" smtClean="0"/>
              <a:t>Guiding Principles for POEM</a:t>
            </a:r>
            <a:endParaRPr lang="en-US" sz="4000" dirty="0"/>
          </a:p>
        </p:txBody>
      </p:sp>
      <p:sp>
        <p:nvSpPr>
          <p:cNvPr id="3" name="Content Placeholder 2"/>
          <p:cNvSpPr>
            <a:spLocks noGrp="1"/>
          </p:cNvSpPr>
          <p:nvPr>
            <p:ph idx="1"/>
          </p:nvPr>
        </p:nvSpPr>
        <p:spPr>
          <a:xfrm>
            <a:off x="457200" y="838200"/>
            <a:ext cx="8229600" cy="5287963"/>
          </a:xfrm>
        </p:spPr>
        <p:txBody>
          <a:bodyPr>
            <a:noAutofit/>
          </a:bodyPr>
          <a:lstStyle/>
          <a:p>
            <a:pPr marL="400050" indent="-400050" algn="just">
              <a:buNone/>
            </a:pPr>
            <a:r>
              <a:rPr lang="en-US" sz="2200" dirty="0" smtClean="0">
                <a:latin typeface="Arial" pitchFamily="34" charset="0"/>
                <a:cs typeface="Arial" pitchFamily="34" charset="0"/>
              </a:rPr>
              <a:t>ii)  </a:t>
            </a:r>
            <a:r>
              <a:rPr lang="en-US" sz="2200" u="sng" dirty="0" smtClean="0">
                <a:latin typeface="Arial" pitchFamily="34" charset="0"/>
                <a:cs typeface="Arial" pitchFamily="34" charset="0"/>
              </a:rPr>
              <a:t>If the Company is more decentralized </a:t>
            </a:r>
            <a:r>
              <a:rPr lang="en-US" sz="2200" dirty="0" smtClean="0">
                <a:latin typeface="Arial" pitchFamily="34" charset="0"/>
                <a:cs typeface="Arial" pitchFamily="34" charset="0"/>
              </a:rPr>
              <a:t>- Location where senior managers: </a:t>
            </a:r>
          </a:p>
          <a:p>
            <a:pPr marL="400050" indent="-400050" algn="just">
              <a:buAutoNum type="alphaLcParenR"/>
            </a:pPr>
            <a:r>
              <a:rPr lang="en-US" sz="2200" dirty="0" smtClean="0">
                <a:latin typeface="Arial" pitchFamily="34" charset="0"/>
                <a:cs typeface="Arial" pitchFamily="34" charset="0"/>
              </a:rPr>
              <a:t>are primarily or predominantly based; or </a:t>
            </a:r>
          </a:p>
          <a:p>
            <a:pPr marL="400050" indent="-400050" algn="just">
              <a:buAutoNum type="alphaLcParenR"/>
            </a:pPr>
            <a:r>
              <a:rPr lang="en-US" sz="2200" dirty="0" smtClean="0">
                <a:latin typeface="Arial" pitchFamily="34" charset="0"/>
                <a:cs typeface="Arial" pitchFamily="34" charset="0"/>
              </a:rPr>
              <a:t> normally return to following travel to other locations; or </a:t>
            </a:r>
          </a:p>
          <a:p>
            <a:pPr marL="400050" indent="-400050" algn="just">
              <a:buAutoNum type="alphaLcParenR"/>
            </a:pPr>
            <a:r>
              <a:rPr lang="en-US" sz="2200" dirty="0" smtClean="0">
                <a:latin typeface="Arial" pitchFamily="34" charset="0"/>
                <a:cs typeface="Arial" pitchFamily="34" charset="0"/>
              </a:rPr>
              <a:t> meet when formulating or deciding key strategies and policies for the company as a whole. </a:t>
            </a:r>
          </a:p>
          <a:p>
            <a:pPr marL="400050" indent="-400050" algn="just">
              <a:buAutoNum type="alphaLcParenR"/>
            </a:pPr>
            <a:endParaRPr lang="en-US" sz="2200" dirty="0" smtClean="0">
              <a:latin typeface="Arial" pitchFamily="34" charset="0"/>
              <a:cs typeface="Arial" pitchFamily="34" charset="0"/>
            </a:endParaRPr>
          </a:p>
          <a:p>
            <a:pPr algn="just">
              <a:buNone/>
            </a:pPr>
            <a:r>
              <a:rPr lang="en-US" sz="2200" dirty="0" smtClean="0">
                <a:latin typeface="Arial" pitchFamily="34" charset="0"/>
                <a:cs typeface="Arial" pitchFamily="34" charset="0"/>
              </a:rPr>
              <a:t>iii) </a:t>
            </a:r>
            <a:r>
              <a:rPr lang="en-US" sz="2200" u="sng" dirty="0" smtClean="0">
                <a:latin typeface="Arial" pitchFamily="34" charset="0"/>
                <a:cs typeface="Arial" pitchFamily="34" charset="0"/>
              </a:rPr>
              <a:t>Location where the highest level of management and their direct support staff are located </a:t>
            </a:r>
            <a:r>
              <a:rPr lang="en-US" sz="2200" b="1" dirty="0" smtClean="0">
                <a:latin typeface="Arial" pitchFamily="34" charset="0"/>
                <a:cs typeface="Arial" pitchFamily="34" charset="0"/>
              </a:rPr>
              <a:t>- </a:t>
            </a:r>
            <a:r>
              <a:rPr lang="en-US" sz="2200" dirty="0" smtClean="0">
                <a:latin typeface="Arial" pitchFamily="34" charset="0"/>
                <a:cs typeface="Arial" pitchFamily="34" charset="0"/>
              </a:rPr>
              <a:t>Members of Senior Management operate from different locations on a more or less permanent basis and members participate in various meetings via telephone / video conference.</a:t>
            </a:r>
          </a:p>
          <a:p>
            <a:pPr algn="just">
              <a:buNone/>
            </a:pPr>
            <a:endParaRPr lang="en-US" sz="2200" dirty="0" smtClean="0">
              <a:latin typeface="Arial" pitchFamily="34" charset="0"/>
              <a:cs typeface="Arial" pitchFamily="34" charset="0"/>
            </a:endParaRPr>
          </a:p>
          <a:p>
            <a:pPr algn="just">
              <a:buNone/>
            </a:pPr>
            <a:endParaRPr lang="en-US" sz="2200" dirty="0" smtClean="0">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fld id="{AEEDA34E-7FC8-4489-B6D8-D733608B2615}" type="slidenum">
              <a:rPr lang="en-US" smtClean="0"/>
              <a:pPr/>
              <a:t>17</a:t>
            </a:fld>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334962"/>
          </a:xfrm>
        </p:spPr>
        <p:txBody>
          <a:bodyPr>
            <a:noAutofit/>
          </a:bodyPr>
          <a:lstStyle/>
          <a:p>
            <a:r>
              <a:rPr lang="en-US" sz="4000" dirty="0" smtClean="0"/>
              <a:t>Guiding Principles for POEM</a:t>
            </a:r>
            <a:endParaRPr lang="en-US" sz="4000" dirty="0"/>
          </a:p>
        </p:txBody>
      </p:sp>
      <p:sp>
        <p:nvSpPr>
          <p:cNvPr id="3" name="Content Placeholder 2"/>
          <p:cNvSpPr>
            <a:spLocks noGrp="1"/>
          </p:cNvSpPr>
          <p:nvPr>
            <p:ph idx="1"/>
          </p:nvPr>
        </p:nvSpPr>
        <p:spPr>
          <a:xfrm>
            <a:off x="457200" y="762000"/>
            <a:ext cx="8229600" cy="5364163"/>
          </a:xfrm>
        </p:spPr>
        <p:txBody>
          <a:bodyPr>
            <a:noAutofit/>
          </a:bodyPr>
          <a:lstStyle/>
          <a:p>
            <a:pPr algn="just">
              <a:buNone/>
            </a:pPr>
            <a:r>
              <a:rPr lang="en-US" sz="2200" dirty="0" smtClean="0">
                <a:latin typeface="Arial" pitchFamily="34" charset="0"/>
                <a:cs typeface="Arial" pitchFamily="34" charset="0"/>
              </a:rPr>
              <a:t>iv) </a:t>
            </a:r>
            <a:r>
              <a:rPr lang="en-US" sz="2200" u="sng" dirty="0" smtClean="0">
                <a:latin typeface="Arial" pitchFamily="34" charset="0"/>
                <a:cs typeface="Arial" pitchFamily="34" charset="0"/>
              </a:rPr>
              <a:t>Location of Head Office not relevant</a:t>
            </a:r>
            <a:r>
              <a:rPr lang="en-US" sz="2200" dirty="0" smtClean="0">
                <a:latin typeface="Arial" pitchFamily="34" charset="0"/>
                <a:cs typeface="Arial" pitchFamily="34" charset="0"/>
              </a:rPr>
              <a:t> - In situations where the senior management is so </a:t>
            </a:r>
            <a:r>
              <a:rPr lang="en-US" sz="2200" dirty="0" err="1" smtClean="0">
                <a:latin typeface="Arial" pitchFamily="34" charset="0"/>
                <a:cs typeface="Arial" pitchFamily="34" charset="0"/>
              </a:rPr>
              <a:t>decentralised</a:t>
            </a:r>
            <a:r>
              <a:rPr lang="en-US" sz="2200" dirty="0" smtClean="0">
                <a:latin typeface="Arial" pitchFamily="34" charset="0"/>
                <a:cs typeface="Arial" pitchFamily="34" charset="0"/>
              </a:rPr>
              <a:t> that it is not possible to determine company’s Head Office with a reasonable certainty </a:t>
            </a:r>
          </a:p>
          <a:p>
            <a:pPr algn="just">
              <a:buNone/>
            </a:pPr>
            <a:endParaRPr lang="en-US" sz="2200" dirty="0" smtClean="0">
              <a:latin typeface="Arial" pitchFamily="34" charset="0"/>
              <a:cs typeface="Arial" pitchFamily="34" charset="0"/>
            </a:endParaRPr>
          </a:p>
          <a:p>
            <a:pPr algn="just">
              <a:buNone/>
            </a:pPr>
            <a:r>
              <a:rPr lang="en-US" sz="2200" dirty="0" smtClean="0">
                <a:latin typeface="Arial" pitchFamily="34" charset="0"/>
                <a:cs typeface="Arial" pitchFamily="34" charset="0"/>
              </a:rPr>
              <a:t>D) Day to day </a:t>
            </a:r>
            <a:r>
              <a:rPr lang="en-US" sz="2200" u="sng" dirty="0" smtClean="0">
                <a:latin typeface="Arial" pitchFamily="34" charset="0"/>
                <a:cs typeface="Arial" pitchFamily="34" charset="0"/>
              </a:rPr>
              <a:t>routine operational decisions </a:t>
            </a:r>
            <a:r>
              <a:rPr lang="en-US" sz="2200" dirty="0" smtClean="0">
                <a:latin typeface="Arial" pitchFamily="34" charset="0"/>
                <a:cs typeface="Arial" pitchFamily="34" charset="0"/>
              </a:rPr>
              <a:t>shall not be relevant for determination of POEM.</a:t>
            </a:r>
          </a:p>
          <a:p>
            <a:pPr algn="just">
              <a:buNone/>
            </a:pPr>
            <a:endParaRPr lang="en-US" sz="2200" dirty="0" smtClean="0">
              <a:latin typeface="Arial" pitchFamily="34" charset="0"/>
              <a:cs typeface="Arial" pitchFamily="34" charset="0"/>
            </a:endParaRPr>
          </a:p>
          <a:p>
            <a:pPr algn="just">
              <a:buNone/>
            </a:pPr>
            <a:r>
              <a:rPr lang="en-US" sz="2200" dirty="0" smtClean="0">
                <a:latin typeface="Arial" pitchFamily="34" charset="0"/>
                <a:cs typeface="Arial" pitchFamily="34" charset="0"/>
              </a:rPr>
              <a:t>E</a:t>
            </a:r>
            <a:r>
              <a:rPr lang="en-US" sz="2200" u="sng" dirty="0" smtClean="0">
                <a:latin typeface="Arial" pitchFamily="34" charset="0"/>
                <a:cs typeface="Arial" pitchFamily="34" charset="0"/>
              </a:rPr>
              <a:t>) USE OF MODERN TECHNOLOGY </a:t>
            </a:r>
            <a:r>
              <a:rPr lang="en-US" sz="2200" dirty="0" smtClean="0">
                <a:latin typeface="Arial" pitchFamily="34" charset="0"/>
                <a:cs typeface="Arial" pitchFamily="34" charset="0"/>
              </a:rPr>
              <a:t>- It is no longer necessary for the persons taking decision to be physically present at a particular location. </a:t>
            </a:r>
          </a:p>
          <a:p>
            <a:pPr algn="just">
              <a:buFont typeface="Wingdings" pitchFamily="2" charset="2"/>
              <a:buChar char="Ø"/>
            </a:pPr>
            <a:endParaRPr lang="en-US" sz="2200" dirty="0" smtClean="0">
              <a:latin typeface="Arial" pitchFamily="34" charset="0"/>
              <a:cs typeface="Arial" pitchFamily="34" charset="0"/>
            </a:endParaRPr>
          </a:p>
          <a:p>
            <a:pPr algn="just">
              <a:buFont typeface="Wingdings" pitchFamily="2" charset="2"/>
              <a:buChar char="Ø"/>
            </a:pPr>
            <a:r>
              <a:rPr lang="en-US" sz="2200" dirty="0" smtClean="0">
                <a:latin typeface="Arial" pitchFamily="34" charset="0"/>
                <a:cs typeface="Arial" pitchFamily="34" charset="0"/>
              </a:rPr>
              <a:t>Place where the directors or the persons taking the decisions or majority of them usually reside may also be a relevant factor impacting POEM.</a:t>
            </a:r>
          </a:p>
          <a:p>
            <a:pPr algn="just">
              <a:buNone/>
            </a:pPr>
            <a:endParaRPr lang="en-US" sz="2200" dirty="0" smtClean="0">
              <a:latin typeface="Arial" pitchFamily="34" charset="0"/>
              <a:cs typeface="Arial" pitchFamily="34" charset="0"/>
            </a:endParaRPr>
          </a:p>
          <a:p>
            <a:pPr algn="just">
              <a:buNone/>
            </a:pPr>
            <a:r>
              <a:rPr lang="en-US" sz="2200" dirty="0" smtClean="0">
                <a:latin typeface="Arial" pitchFamily="34" charset="0"/>
                <a:cs typeface="Arial" pitchFamily="34" charset="0"/>
              </a:rPr>
              <a:t> 	</a:t>
            </a:r>
          </a:p>
          <a:p>
            <a:pPr algn="just">
              <a:buNone/>
            </a:pPr>
            <a:r>
              <a:rPr lang="en-US" sz="2200" dirty="0" smtClean="0">
                <a:latin typeface="Arial" pitchFamily="34" charset="0"/>
                <a:cs typeface="Arial" pitchFamily="34" charset="0"/>
              </a:rPr>
              <a:t>	</a:t>
            </a:r>
          </a:p>
          <a:p>
            <a:pPr marL="400050" indent="-400050" algn="just">
              <a:buNone/>
            </a:pPr>
            <a:endParaRPr lang="en-US" sz="2200" b="1" dirty="0" smtClean="0">
              <a:latin typeface="Arial" pitchFamily="34" charset="0"/>
              <a:cs typeface="Arial" pitchFamily="34" charset="0"/>
            </a:endParaRPr>
          </a:p>
          <a:p>
            <a:pPr marL="400050" indent="-400050" algn="just">
              <a:buNone/>
            </a:pPr>
            <a:endParaRPr lang="en-US" sz="2200" dirty="0" smtClean="0">
              <a:latin typeface="Arial" pitchFamily="34" charset="0"/>
              <a:cs typeface="Arial" pitchFamily="34" charset="0"/>
            </a:endParaRPr>
          </a:p>
          <a:p>
            <a:pPr marL="400050" indent="-400050" algn="just">
              <a:buNone/>
            </a:pPr>
            <a:endParaRPr lang="en-US" sz="2200" dirty="0" smtClean="0">
              <a:latin typeface="Arial" pitchFamily="34" charset="0"/>
              <a:cs typeface="Arial" pitchFamily="34" charset="0"/>
            </a:endParaRPr>
          </a:p>
          <a:p>
            <a:pPr>
              <a:buNone/>
            </a:pPr>
            <a:r>
              <a:rPr lang="en-US" sz="2200" dirty="0" smtClean="0">
                <a:latin typeface="Arial" pitchFamily="34" charset="0"/>
                <a:cs typeface="Arial" pitchFamily="34" charset="0"/>
              </a:rPr>
              <a:t> </a:t>
            </a:r>
            <a:endParaRPr lang="en-US" sz="2200" dirty="0">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fld id="{AEEDA34E-7FC8-4489-B6D8-D733608B2615}" type="slidenum">
              <a:rPr lang="en-US" smtClean="0"/>
              <a:pPr/>
              <a:t>18</a:t>
            </a:fld>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334962"/>
          </a:xfrm>
        </p:spPr>
        <p:txBody>
          <a:bodyPr>
            <a:noAutofit/>
          </a:bodyPr>
          <a:lstStyle/>
          <a:p>
            <a:r>
              <a:rPr lang="en-US" sz="4000" dirty="0" smtClean="0"/>
              <a:t>Guiding Principles for POEM</a:t>
            </a:r>
            <a:endParaRPr lang="en-US" sz="4000" dirty="0"/>
          </a:p>
        </p:txBody>
      </p:sp>
      <p:sp>
        <p:nvSpPr>
          <p:cNvPr id="3" name="Content Placeholder 2"/>
          <p:cNvSpPr>
            <a:spLocks noGrp="1"/>
          </p:cNvSpPr>
          <p:nvPr>
            <p:ph idx="1"/>
          </p:nvPr>
        </p:nvSpPr>
        <p:spPr>
          <a:xfrm>
            <a:off x="457200" y="762000"/>
            <a:ext cx="8229600" cy="5364163"/>
          </a:xfrm>
        </p:spPr>
        <p:txBody>
          <a:bodyPr>
            <a:noAutofit/>
          </a:bodyPr>
          <a:lstStyle/>
          <a:p>
            <a:pPr algn="just">
              <a:buNone/>
            </a:pPr>
            <a:r>
              <a:rPr lang="en-US" sz="2200" dirty="0" smtClean="0">
                <a:latin typeface="Arial" pitchFamily="34" charset="0"/>
                <a:cs typeface="Arial" pitchFamily="34" charset="0"/>
              </a:rPr>
              <a:t>F</a:t>
            </a:r>
            <a:r>
              <a:rPr lang="en-US" sz="2200" u="sng" dirty="0" smtClean="0">
                <a:latin typeface="Arial" pitchFamily="34" charset="0"/>
                <a:cs typeface="Arial" pitchFamily="34" charset="0"/>
              </a:rPr>
              <a:t>) SECONDARY FACTORS </a:t>
            </a:r>
            <a:r>
              <a:rPr lang="en-US" sz="2200" dirty="0" smtClean="0">
                <a:latin typeface="Arial" pitchFamily="34" charset="0"/>
                <a:cs typeface="Arial" pitchFamily="34" charset="0"/>
              </a:rPr>
              <a:t>for the identification of POEM –</a:t>
            </a:r>
          </a:p>
          <a:p>
            <a:pPr marL="400050" indent="-400050" algn="just">
              <a:buAutoNum type="romanLcParenR"/>
            </a:pPr>
            <a:r>
              <a:rPr lang="en-US" sz="2200" dirty="0" smtClean="0">
                <a:latin typeface="Arial" pitchFamily="34" charset="0"/>
                <a:cs typeface="Arial" pitchFamily="34" charset="0"/>
              </a:rPr>
              <a:t>Place where main and substantial activity of the company is carried out; or</a:t>
            </a:r>
          </a:p>
          <a:p>
            <a:pPr marL="400050" indent="-400050" algn="just">
              <a:buAutoNum type="romanLcParenR"/>
            </a:pPr>
            <a:r>
              <a:rPr lang="en-US" sz="2200" dirty="0" smtClean="0">
                <a:latin typeface="Arial" pitchFamily="34" charset="0"/>
                <a:cs typeface="Arial" pitchFamily="34" charset="0"/>
              </a:rPr>
              <a:t>Place where the accounting records of the company are kept</a:t>
            </a:r>
            <a:r>
              <a:rPr lang="en-US" sz="2200" dirty="0" smtClean="0">
                <a:latin typeface="Arial" pitchFamily="34" charset="0"/>
                <a:cs typeface="Arial" pitchFamily="34" charset="0"/>
              </a:rPr>
              <a:t>.</a:t>
            </a:r>
          </a:p>
          <a:p>
            <a:pPr algn="just">
              <a:buFont typeface="Wingdings" pitchFamily="2" charset="2"/>
              <a:buChar char="Ø"/>
            </a:pPr>
            <a:endParaRPr lang="en-US" sz="2200" b="1" dirty="0" smtClean="0">
              <a:latin typeface="Arial" pitchFamily="34" charset="0"/>
              <a:cs typeface="Arial" pitchFamily="34" charset="0"/>
            </a:endParaRPr>
          </a:p>
          <a:p>
            <a:pPr algn="just">
              <a:buFont typeface="Wingdings" pitchFamily="2" charset="2"/>
              <a:buChar char="Ø"/>
            </a:pPr>
            <a:r>
              <a:rPr lang="en-US" sz="2200" b="1" dirty="0" smtClean="0">
                <a:latin typeface="Arial" pitchFamily="34" charset="0"/>
                <a:cs typeface="Arial" pitchFamily="34" charset="0"/>
              </a:rPr>
              <a:t> </a:t>
            </a:r>
            <a:r>
              <a:rPr lang="en-US" sz="2200" b="1" dirty="0" smtClean="0">
                <a:latin typeface="Arial" pitchFamily="34" charset="0"/>
                <a:cs typeface="Arial" pitchFamily="34" charset="0"/>
              </a:rPr>
              <a:t>Points for considerations –</a:t>
            </a:r>
          </a:p>
          <a:p>
            <a:pPr algn="just">
              <a:buFont typeface="Wingdings" pitchFamily="2" charset="2"/>
              <a:buChar char="Ø"/>
            </a:pPr>
            <a:endParaRPr lang="en-US" sz="2200" dirty="0" smtClean="0">
              <a:latin typeface="Arial" pitchFamily="34" charset="0"/>
              <a:cs typeface="Arial" pitchFamily="34" charset="0"/>
            </a:endParaRPr>
          </a:p>
          <a:p>
            <a:pPr marL="400050" indent="-400050" algn="just">
              <a:buAutoNum type="romanLcParenR"/>
            </a:pPr>
            <a:r>
              <a:rPr lang="en-US" sz="2200" dirty="0" smtClean="0">
                <a:latin typeface="Arial" pitchFamily="34" charset="0"/>
                <a:cs typeface="Arial" pitchFamily="34" charset="0"/>
              </a:rPr>
              <a:t>The above principles are for guidance only and no single principle will be decisive in itself.</a:t>
            </a:r>
          </a:p>
          <a:p>
            <a:pPr marL="400050" indent="-400050" algn="just">
              <a:buAutoNum type="romanLcParenR"/>
            </a:pPr>
            <a:endParaRPr lang="en-US" sz="2200" dirty="0" smtClean="0">
              <a:latin typeface="Arial" pitchFamily="34" charset="0"/>
              <a:cs typeface="Arial" pitchFamily="34" charset="0"/>
            </a:endParaRPr>
          </a:p>
          <a:p>
            <a:pPr marL="400050" indent="-400050" algn="just">
              <a:buAutoNum type="romanLcParenR"/>
            </a:pPr>
            <a:r>
              <a:rPr lang="en-US" sz="2200" dirty="0" smtClean="0">
                <a:latin typeface="Arial" pitchFamily="34" charset="0"/>
                <a:cs typeface="Arial" pitchFamily="34" charset="0"/>
              </a:rPr>
              <a:t>The principles have to be seen with reference to activities performed over a period of time and no ‘snapshot’ approach is to be adopted. </a:t>
            </a:r>
          </a:p>
          <a:p>
            <a:pPr marL="400050" indent="-400050" algn="just">
              <a:buNone/>
            </a:pPr>
            <a:endParaRPr lang="en-US" sz="2200" dirty="0" smtClean="0">
              <a:latin typeface="Arial" pitchFamily="34" charset="0"/>
              <a:cs typeface="Arial" pitchFamily="34" charset="0"/>
            </a:endParaRPr>
          </a:p>
          <a:p>
            <a:pPr marL="400050" indent="-400050" algn="just">
              <a:buNone/>
            </a:pPr>
            <a:endParaRPr lang="en-US" sz="2200" dirty="0" smtClean="0">
              <a:latin typeface="Arial" pitchFamily="34" charset="0"/>
              <a:cs typeface="Arial" pitchFamily="34" charset="0"/>
            </a:endParaRPr>
          </a:p>
          <a:p>
            <a:pPr algn="just">
              <a:buNone/>
            </a:pPr>
            <a:endParaRPr lang="en-US" sz="2200" dirty="0" smtClean="0">
              <a:latin typeface="Arial" pitchFamily="34" charset="0"/>
              <a:cs typeface="Arial" pitchFamily="34" charset="0"/>
            </a:endParaRPr>
          </a:p>
          <a:p>
            <a:pPr marL="400050" indent="-400050" algn="just">
              <a:buNone/>
            </a:pPr>
            <a:endParaRPr lang="en-US" sz="2200" dirty="0" smtClean="0">
              <a:latin typeface="Arial" pitchFamily="34" charset="0"/>
              <a:cs typeface="Arial" pitchFamily="34" charset="0"/>
            </a:endParaRPr>
          </a:p>
          <a:p>
            <a:pPr algn="just">
              <a:buNone/>
            </a:pPr>
            <a:r>
              <a:rPr lang="en-US" sz="2200" dirty="0" smtClean="0">
                <a:latin typeface="Arial" pitchFamily="34" charset="0"/>
                <a:cs typeface="Arial" pitchFamily="34" charset="0"/>
              </a:rPr>
              <a:t> 	</a:t>
            </a:r>
          </a:p>
          <a:p>
            <a:pPr algn="just">
              <a:buNone/>
            </a:pPr>
            <a:endParaRPr lang="en-US" sz="2200" b="1" dirty="0" smtClean="0">
              <a:latin typeface="Arial" pitchFamily="34" charset="0"/>
              <a:cs typeface="Arial" pitchFamily="34" charset="0"/>
            </a:endParaRPr>
          </a:p>
          <a:p>
            <a:pPr marL="400050" indent="-400050" algn="just">
              <a:buNone/>
            </a:pPr>
            <a:endParaRPr lang="en-US" sz="2200" dirty="0" smtClean="0">
              <a:latin typeface="Arial" pitchFamily="34" charset="0"/>
              <a:cs typeface="Arial" pitchFamily="34" charset="0"/>
            </a:endParaRPr>
          </a:p>
          <a:p>
            <a:pPr marL="400050" indent="-400050" algn="just">
              <a:buNone/>
            </a:pPr>
            <a:endParaRPr lang="en-US" sz="2200" dirty="0" smtClean="0">
              <a:latin typeface="Arial" pitchFamily="34" charset="0"/>
              <a:cs typeface="Arial" pitchFamily="34" charset="0"/>
            </a:endParaRPr>
          </a:p>
          <a:p>
            <a:pPr algn="just">
              <a:buNone/>
            </a:pPr>
            <a:r>
              <a:rPr lang="en-US" sz="2200" dirty="0" smtClean="0">
                <a:latin typeface="Arial" pitchFamily="34" charset="0"/>
                <a:cs typeface="Arial" pitchFamily="34" charset="0"/>
              </a:rPr>
              <a:t> </a:t>
            </a:r>
            <a:endParaRPr lang="en-US" sz="2200" dirty="0">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fld id="{AEEDA34E-7FC8-4489-B6D8-D733608B2615}" type="slidenum">
              <a:rPr lang="en-US" smtClean="0"/>
              <a:pPr/>
              <a:t>19</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dirty="0" smtClean="0"/>
              <a:t>Introduction</a:t>
            </a:r>
            <a:endParaRPr lang="en-US" dirty="0"/>
          </a:p>
        </p:txBody>
      </p:sp>
      <p:sp>
        <p:nvSpPr>
          <p:cNvPr id="3" name="Content Placeholder 2"/>
          <p:cNvSpPr>
            <a:spLocks noGrp="1"/>
          </p:cNvSpPr>
          <p:nvPr>
            <p:ph idx="1"/>
          </p:nvPr>
        </p:nvSpPr>
        <p:spPr>
          <a:xfrm>
            <a:off x="457200" y="1143000"/>
            <a:ext cx="8229600" cy="4983163"/>
          </a:xfrm>
        </p:spPr>
        <p:txBody>
          <a:bodyPr>
            <a:noAutofit/>
          </a:bodyPr>
          <a:lstStyle/>
          <a:p>
            <a:pPr algn="just">
              <a:buFont typeface="Wingdings" pitchFamily="2" charset="2"/>
              <a:buChar char="Ø"/>
            </a:pPr>
            <a:r>
              <a:rPr lang="en-US" sz="2200" dirty="0" smtClean="0">
                <a:latin typeface="Arial" pitchFamily="34" charset="0"/>
                <a:cs typeface="Arial" pitchFamily="34" charset="0"/>
              </a:rPr>
              <a:t>“Place of effective management" means a place where key management and commercial decisions that are necessary for the conduct of the business of an entity as a whole are, in substance, made.</a:t>
            </a:r>
          </a:p>
          <a:p>
            <a:pPr algn="just">
              <a:buFont typeface="Wingdings" pitchFamily="2" charset="2"/>
              <a:buChar char="Ø"/>
            </a:pPr>
            <a:endParaRPr lang="en-US" sz="2200" dirty="0" smtClean="0">
              <a:latin typeface="Arial" pitchFamily="34" charset="0"/>
              <a:cs typeface="Arial" pitchFamily="34" charset="0"/>
            </a:endParaRPr>
          </a:p>
          <a:p>
            <a:pPr algn="just">
              <a:buFont typeface="Wingdings" pitchFamily="2" charset="2"/>
              <a:buChar char="Ø"/>
            </a:pPr>
            <a:r>
              <a:rPr lang="en-US" sz="2200" dirty="0" smtClean="0">
                <a:latin typeface="Arial" pitchFamily="34" charset="0"/>
                <a:cs typeface="Arial" pitchFamily="34" charset="0"/>
              </a:rPr>
              <a:t>Section 6(3) of the Indian Income tax Act, 1961 </a:t>
            </a:r>
            <a:r>
              <a:rPr lang="en-US" sz="2200" dirty="0" smtClean="0">
                <a:latin typeface="Arial" pitchFamily="34" charset="0"/>
                <a:cs typeface="Arial" pitchFamily="34" charset="0"/>
              </a:rPr>
              <a:t>contains</a:t>
            </a:r>
            <a:r>
              <a:rPr lang="en-US" sz="2200" dirty="0" smtClean="0">
                <a:latin typeface="Arial" pitchFamily="34" charset="0"/>
                <a:cs typeface="Arial" pitchFamily="34" charset="0"/>
              </a:rPr>
              <a:t> </a:t>
            </a:r>
            <a:r>
              <a:rPr lang="en-US" sz="2200" dirty="0" smtClean="0">
                <a:latin typeface="Arial" pitchFamily="34" charset="0"/>
                <a:cs typeface="Arial" pitchFamily="34" charset="0"/>
              </a:rPr>
              <a:t>provisions </a:t>
            </a:r>
            <a:r>
              <a:rPr lang="en-US" sz="2200" dirty="0" smtClean="0">
                <a:latin typeface="Arial" pitchFamily="34" charset="0"/>
                <a:cs typeface="Arial" pitchFamily="34" charset="0"/>
              </a:rPr>
              <a:t>for determining residential </a:t>
            </a:r>
            <a:r>
              <a:rPr lang="en-US" sz="2200" dirty="0" smtClean="0">
                <a:latin typeface="Arial" pitchFamily="34" charset="0"/>
                <a:cs typeface="Arial" pitchFamily="34" charset="0"/>
              </a:rPr>
              <a:t>status of a company. An Indian company is always a resident company </a:t>
            </a:r>
          </a:p>
          <a:p>
            <a:pPr algn="just">
              <a:buFont typeface="Wingdings" pitchFamily="2" charset="2"/>
              <a:buChar char="Ø"/>
            </a:pPr>
            <a:endParaRPr lang="en-US" sz="2200" dirty="0" smtClean="0">
              <a:latin typeface="Arial" pitchFamily="34" charset="0"/>
              <a:cs typeface="Arial" pitchFamily="34" charset="0"/>
            </a:endParaRPr>
          </a:p>
          <a:p>
            <a:pPr algn="just">
              <a:buFont typeface="Wingdings" pitchFamily="2" charset="2"/>
              <a:buChar char="Ø"/>
            </a:pPr>
            <a:r>
              <a:rPr lang="en-US" sz="2200" dirty="0" smtClean="0">
                <a:latin typeface="Arial" pitchFamily="34" charset="0"/>
                <a:cs typeface="Arial" pitchFamily="34" charset="0"/>
              </a:rPr>
              <a:t>POEM is a norm/test </a:t>
            </a:r>
            <a:r>
              <a:rPr lang="en-US" sz="2200" dirty="0" smtClean="0">
                <a:latin typeface="Arial" pitchFamily="34" charset="0"/>
                <a:cs typeface="Arial" pitchFamily="34" charset="0"/>
              </a:rPr>
              <a:t>to reckon </a:t>
            </a:r>
            <a:r>
              <a:rPr lang="en-US" sz="2200" dirty="0" smtClean="0">
                <a:latin typeface="Arial" pitchFamily="34" charset="0"/>
                <a:cs typeface="Arial" pitchFamily="34" charset="0"/>
              </a:rPr>
              <a:t>residential status of a company other than Indian company</a:t>
            </a:r>
            <a:r>
              <a:rPr lang="en-US" sz="2200" dirty="0" smtClean="0">
                <a:latin typeface="Arial" pitchFamily="34" charset="0"/>
                <a:cs typeface="Arial" pitchFamily="34" charset="0"/>
              </a:rPr>
              <a:t>.</a:t>
            </a:r>
            <a:endParaRPr lang="en-US" sz="2200" dirty="0" smtClean="0">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fld id="{AEEDA34E-7FC8-4489-B6D8-D733608B2615}" type="slidenum">
              <a:rPr lang="en-US" smtClean="0"/>
              <a:pPr/>
              <a:t>2</a:t>
            </a:fld>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334962"/>
          </a:xfrm>
        </p:spPr>
        <p:txBody>
          <a:bodyPr>
            <a:noAutofit/>
          </a:bodyPr>
          <a:lstStyle/>
          <a:p>
            <a:r>
              <a:rPr lang="en-US" sz="4000" dirty="0" smtClean="0"/>
              <a:t>Guiding Principles for POEM</a:t>
            </a:r>
            <a:endParaRPr lang="en-US" sz="4000" dirty="0"/>
          </a:p>
        </p:txBody>
      </p:sp>
      <p:sp>
        <p:nvSpPr>
          <p:cNvPr id="3" name="Content Placeholder 2"/>
          <p:cNvSpPr>
            <a:spLocks noGrp="1"/>
          </p:cNvSpPr>
          <p:nvPr>
            <p:ph idx="1"/>
          </p:nvPr>
        </p:nvSpPr>
        <p:spPr>
          <a:xfrm>
            <a:off x="457200" y="838200"/>
            <a:ext cx="8229600" cy="5287963"/>
          </a:xfrm>
        </p:spPr>
        <p:txBody>
          <a:bodyPr>
            <a:noAutofit/>
          </a:bodyPr>
          <a:lstStyle/>
          <a:p>
            <a:pPr marL="400050" indent="-400050" algn="just">
              <a:buNone/>
            </a:pPr>
            <a:r>
              <a:rPr lang="en-US" sz="2200" dirty="0" smtClean="0">
                <a:latin typeface="Arial" pitchFamily="34" charset="0"/>
                <a:cs typeface="Arial" pitchFamily="34" charset="0"/>
              </a:rPr>
              <a:t>iii) If based on facts and circumstances, it is determined that during the previous year, the POEM is in India and also outside India, then POEM shall be presumed to be in India if it has been mainly /predominantly in India. </a:t>
            </a:r>
          </a:p>
          <a:p>
            <a:pPr marL="400050" indent="-400050" algn="just">
              <a:buNone/>
            </a:pPr>
            <a:endParaRPr lang="en-US" sz="2200" dirty="0" smtClean="0">
              <a:latin typeface="Arial" pitchFamily="34" charset="0"/>
              <a:cs typeface="Arial" pitchFamily="34" charset="0"/>
            </a:endParaRPr>
          </a:p>
          <a:p>
            <a:pPr marL="400050" indent="-400050" algn="just">
              <a:buFont typeface="Wingdings" pitchFamily="2" charset="2"/>
              <a:buChar char="Ø"/>
            </a:pPr>
            <a:r>
              <a:rPr lang="en-US" sz="2200" dirty="0" smtClean="0">
                <a:latin typeface="Arial" pitchFamily="34" charset="0"/>
                <a:cs typeface="Arial" pitchFamily="34" charset="0"/>
              </a:rPr>
              <a:t>AO to seek permission of principal commissioner or the commissioner before proposing to hold a company incorporated outside </a:t>
            </a:r>
            <a:r>
              <a:rPr lang="en-US" sz="2200" dirty="0" smtClean="0">
                <a:latin typeface="Arial" pitchFamily="34" charset="0"/>
                <a:cs typeface="Arial" pitchFamily="34" charset="0"/>
              </a:rPr>
              <a:t>India as </a:t>
            </a:r>
            <a:r>
              <a:rPr lang="en-US" sz="2200" dirty="0" smtClean="0">
                <a:latin typeface="Arial" pitchFamily="34" charset="0"/>
                <a:cs typeface="Arial" pitchFamily="34" charset="0"/>
              </a:rPr>
              <a:t>being resident in </a:t>
            </a:r>
            <a:r>
              <a:rPr lang="en-US" sz="2200" dirty="0" smtClean="0">
                <a:latin typeface="Arial" pitchFamily="34" charset="0"/>
                <a:cs typeface="Arial" pitchFamily="34" charset="0"/>
              </a:rPr>
              <a:t>India, on the basis of its </a:t>
            </a:r>
            <a:r>
              <a:rPr lang="en-US" sz="2200" dirty="0" smtClean="0">
                <a:latin typeface="Arial" pitchFamily="34" charset="0"/>
                <a:cs typeface="Arial" pitchFamily="34" charset="0"/>
              </a:rPr>
              <a:t>POEM. </a:t>
            </a:r>
            <a:endParaRPr lang="en-US" sz="2200" dirty="0" smtClean="0">
              <a:latin typeface="Arial" pitchFamily="34" charset="0"/>
              <a:cs typeface="Arial" pitchFamily="34" charset="0"/>
            </a:endParaRPr>
          </a:p>
          <a:p>
            <a:pPr marL="400050" indent="-400050" algn="just">
              <a:buFont typeface="Wingdings" pitchFamily="2" charset="2"/>
              <a:buChar char="Ø"/>
            </a:pPr>
            <a:endParaRPr lang="en-US" sz="2200" dirty="0" smtClean="0">
              <a:latin typeface="Arial" pitchFamily="34" charset="0"/>
              <a:cs typeface="Arial" pitchFamily="34" charset="0"/>
            </a:endParaRPr>
          </a:p>
          <a:p>
            <a:pPr marL="400050" indent="-400050" algn="just">
              <a:buFont typeface="Wingdings" pitchFamily="2" charset="2"/>
              <a:buChar char="Ø"/>
            </a:pPr>
            <a:r>
              <a:rPr lang="en-US" sz="2200" dirty="0" smtClean="0">
                <a:latin typeface="Arial" pitchFamily="34" charset="0"/>
                <a:cs typeface="Arial" pitchFamily="34" charset="0"/>
              </a:rPr>
              <a:t>The Principal Commissioner or the Commissioner shall provide an opportunity of being heard to the company before deciding the matter. </a:t>
            </a:r>
          </a:p>
          <a:p>
            <a:pPr marL="400050" indent="-400050" algn="just">
              <a:buFont typeface="Wingdings" pitchFamily="2" charset="2"/>
              <a:buChar char="Ø"/>
            </a:pPr>
            <a:endParaRPr lang="en-US" sz="2200" dirty="0" smtClean="0">
              <a:latin typeface="Arial" pitchFamily="34" charset="0"/>
              <a:cs typeface="Arial" pitchFamily="34" charset="0"/>
            </a:endParaRPr>
          </a:p>
          <a:p>
            <a:pPr marL="400050" indent="-400050" algn="just">
              <a:buAutoNum type="romanLcParenR"/>
            </a:pPr>
            <a:endParaRPr lang="en-US" sz="2200" dirty="0" smtClean="0">
              <a:latin typeface="Arial" pitchFamily="34" charset="0"/>
              <a:cs typeface="Arial" pitchFamily="34" charset="0"/>
            </a:endParaRPr>
          </a:p>
          <a:p>
            <a:pPr>
              <a:buNone/>
            </a:pPr>
            <a:r>
              <a:rPr lang="en-US" sz="2200" dirty="0" smtClean="0">
                <a:latin typeface="Arial" pitchFamily="34" charset="0"/>
                <a:cs typeface="Arial" pitchFamily="34" charset="0"/>
              </a:rPr>
              <a:t> </a:t>
            </a:r>
          </a:p>
          <a:p>
            <a:pPr marL="400050" indent="-400050" algn="just">
              <a:buAutoNum type="romanLcParenR"/>
            </a:pPr>
            <a:endParaRPr lang="en-US" sz="2200" dirty="0" smtClean="0">
              <a:latin typeface="Arial" pitchFamily="34" charset="0"/>
              <a:cs typeface="Arial" pitchFamily="34" charset="0"/>
            </a:endParaRPr>
          </a:p>
          <a:p>
            <a:pPr marL="400050" indent="-400050" algn="just">
              <a:buAutoNum type="romanLcParenR"/>
            </a:pPr>
            <a:endParaRPr lang="en-US" sz="2200" dirty="0" smtClean="0">
              <a:latin typeface="Arial" pitchFamily="34" charset="0"/>
              <a:cs typeface="Arial" pitchFamily="34" charset="0"/>
            </a:endParaRPr>
          </a:p>
          <a:p>
            <a:pPr algn="just">
              <a:buNone/>
            </a:pPr>
            <a:endParaRPr lang="en-US" sz="2200" dirty="0" smtClean="0">
              <a:latin typeface="Arial" pitchFamily="34" charset="0"/>
              <a:cs typeface="Arial" pitchFamily="34" charset="0"/>
            </a:endParaRPr>
          </a:p>
          <a:p>
            <a:pPr algn="just">
              <a:buAutoNum type="alphaLcParenR"/>
            </a:pPr>
            <a:endParaRPr lang="en-US" sz="2200" dirty="0" smtClean="0">
              <a:latin typeface="Arial" pitchFamily="34" charset="0"/>
              <a:cs typeface="Arial" pitchFamily="34" charset="0"/>
            </a:endParaRPr>
          </a:p>
          <a:p>
            <a:pPr marL="400050" indent="-400050" algn="just">
              <a:buNone/>
            </a:pPr>
            <a:endParaRPr lang="en-US" sz="2200" dirty="0" smtClean="0">
              <a:latin typeface="Arial" pitchFamily="34" charset="0"/>
              <a:cs typeface="Arial" pitchFamily="34" charset="0"/>
            </a:endParaRPr>
          </a:p>
          <a:p>
            <a:pPr marL="400050" indent="-400050" algn="just">
              <a:buNone/>
            </a:pPr>
            <a:endParaRPr lang="en-US" sz="2200" dirty="0" smtClean="0">
              <a:latin typeface="Arial" pitchFamily="34" charset="0"/>
              <a:cs typeface="Arial" pitchFamily="34" charset="0"/>
            </a:endParaRPr>
          </a:p>
          <a:p>
            <a:pPr algn="just">
              <a:buNone/>
            </a:pPr>
            <a:r>
              <a:rPr lang="en-US" sz="2200" dirty="0" smtClean="0">
                <a:latin typeface="Arial" pitchFamily="34" charset="0"/>
                <a:cs typeface="Arial" pitchFamily="34" charset="0"/>
              </a:rPr>
              <a:t> 	</a:t>
            </a:r>
          </a:p>
          <a:p>
            <a:pPr algn="just">
              <a:buNone/>
            </a:pPr>
            <a:endParaRPr lang="en-US" sz="2200" b="1" dirty="0" smtClean="0">
              <a:latin typeface="Arial" pitchFamily="34" charset="0"/>
              <a:cs typeface="Arial" pitchFamily="34" charset="0"/>
            </a:endParaRPr>
          </a:p>
          <a:p>
            <a:pPr marL="400050" indent="-400050" algn="just">
              <a:buNone/>
            </a:pPr>
            <a:endParaRPr lang="en-US" sz="2200" dirty="0" smtClean="0">
              <a:latin typeface="Arial" pitchFamily="34" charset="0"/>
              <a:cs typeface="Arial" pitchFamily="34" charset="0"/>
            </a:endParaRPr>
          </a:p>
          <a:p>
            <a:pPr marL="400050" indent="-400050" algn="just">
              <a:buNone/>
            </a:pPr>
            <a:endParaRPr lang="en-US" sz="2200" dirty="0" smtClean="0">
              <a:latin typeface="Arial" pitchFamily="34" charset="0"/>
              <a:cs typeface="Arial" pitchFamily="34" charset="0"/>
            </a:endParaRPr>
          </a:p>
          <a:p>
            <a:pPr algn="just">
              <a:buNone/>
            </a:pPr>
            <a:r>
              <a:rPr lang="en-US" sz="2200" dirty="0" smtClean="0">
                <a:latin typeface="Arial" pitchFamily="34" charset="0"/>
                <a:cs typeface="Arial" pitchFamily="34" charset="0"/>
              </a:rPr>
              <a:t> </a:t>
            </a:r>
            <a:endParaRPr lang="en-US" sz="2200" dirty="0">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fld id="{AEEDA34E-7FC8-4489-B6D8-D733608B2615}" type="slidenum">
              <a:rPr lang="en-US" smtClean="0"/>
              <a:pPr/>
              <a:t>20</a:t>
            </a:fld>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457200"/>
          </a:xfrm>
        </p:spPr>
        <p:txBody>
          <a:bodyPr>
            <a:noAutofit/>
          </a:bodyPr>
          <a:lstStyle/>
          <a:p>
            <a:r>
              <a:rPr lang="en-US" sz="4000" dirty="0" smtClean="0"/>
              <a:t>Issues for consideration</a:t>
            </a:r>
            <a:endParaRPr lang="en-US" sz="4000" dirty="0"/>
          </a:p>
        </p:txBody>
      </p:sp>
      <p:sp>
        <p:nvSpPr>
          <p:cNvPr id="3" name="Content Placeholder 2"/>
          <p:cNvSpPr>
            <a:spLocks noGrp="1"/>
          </p:cNvSpPr>
          <p:nvPr>
            <p:ph idx="1"/>
          </p:nvPr>
        </p:nvSpPr>
        <p:spPr>
          <a:xfrm>
            <a:off x="457200" y="1295400"/>
            <a:ext cx="8229600" cy="4830763"/>
          </a:xfrm>
        </p:spPr>
        <p:txBody>
          <a:bodyPr>
            <a:noAutofit/>
          </a:bodyPr>
          <a:lstStyle/>
          <a:p>
            <a:pPr algn="just">
              <a:buFont typeface="Wingdings" pitchFamily="2" charset="2"/>
              <a:buChar char="Ø"/>
            </a:pPr>
            <a:r>
              <a:rPr lang="en-US" sz="2400" dirty="0" smtClean="0">
                <a:latin typeface="Arial" pitchFamily="34" charset="0"/>
                <a:cs typeface="Arial" pitchFamily="34" charset="0"/>
              </a:rPr>
              <a:t> What should the “total assets” consists of ? </a:t>
            </a:r>
          </a:p>
          <a:p>
            <a:pPr algn="just">
              <a:buFont typeface="Wingdings" pitchFamily="2" charset="2"/>
              <a:buChar char="Ø"/>
            </a:pPr>
            <a:endParaRPr lang="en-US" sz="2400" dirty="0" smtClean="0">
              <a:latin typeface="Arial" pitchFamily="34" charset="0"/>
              <a:cs typeface="Arial" pitchFamily="34" charset="0"/>
            </a:endParaRPr>
          </a:p>
          <a:p>
            <a:pPr algn="just">
              <a:buFont typeface="Wingdings" pitchFamily="2" charset="2"/>
              <a:buChar char="Ø"/>
            </a:pPr>
            <a:r>
              <a:rPr lang="en-US" sz="2400" dirty="0" smtClean="0">
                <a:latin typeface="Arial" pitchFamily="34" charset="0"/>
                <a:cs typeface="Arial" pitchFamily="34" charset="0"/>
              </a:rPr>
              <a:t>Whether coverage of “total assets” should be restricted to tangible assets only? </a:t>
            </a:r>
          </a:p>
          <a:p>
            <a:pPr algn="just">
              <a:buNone/>
            </a:pPr>
            <a:endParaRPr lang="en-US" sz="2400" dirty="0" smtClean="0">
              <a:latin typeface="Arial" pitchFamily="34" charset="0"/>
              <a:cs typeface="Arial" pitchFamily="34" charset="0"/>
            </a:endParaRPr>
          </a:p>
          <a:p>
            <a:pPr algn="just">
              <a:buFont typeface="Wingdings" pitchFamily="2" charset="2"/>
              <a:buChar char="Ø"/>
            </a:pPr>
            <a:r>
              <a:rPr lang="en-US" sz="2400" dirty="0" smtClean="0">
                <a:latin typeface="Arial" pitchFamily="34" charset="0"/>
                <a:cs typeface="Arial" pitchFamily="34" charset="0"/>
              </a:rPr>
              <a:t> How should the valuation of assets be carried out ?</a:t>
            </a:r>
          </a:p>
          <a:p>
            <a:pPr algn="just">
              <a:buFont typeface="Wingdings" pitchFamily="2" charset="2"/>
              <a:buChar char="Ø"/>
            </a:pPr>
            <a:endParaRPr lang="en-US" sz="2400" dirty="0" smtClean="0">
              <a:latin typeface="Arial" pitchFamily="34" charset="0"/>
              <a:cs typeface="Arial" pitchFamily="34" charset="0"/>
            </a:endParaRPr>
          </a:p>
          <a:p>
            <a:pPr algn="just">
              <a:buFont typeface="Wingdings" pitchFamily="2" charset="2"/>
              <a:buChar char="Ø"/>
            </a:pPr>
            <a:r>
              <a:rPr lang="en-US" sz="2400" dirty="0" smtClean="0">
                <a:latin typeface="Arial" pitchFamily="34" charset="0"/>
                <a:cs typeface="Arial" pitchFamily="34" charset="0"/>
              </a:rPr>
              <a:t>Will satisfying all four conditions cumulatively be </a:t>
            </a:r>
            <a:r>
              <a:rPr lang="en-US" sz="2400" b="1" dirty="0" smtClean="0">
                <a:latin typeface="Arial" pitchFamily="34" charset="0"/>
                <a:cs typeface="Arial" pitchFamily="34" charset="0"/>
              </a:rPr>
              <a:t>burdensome or onerous </a:t>
            </a:r>
            <a:r>
              <a:rPr lang="en-US" sz="2400" dirty="0" smtClean="0">
                <a:latin typeface="Arial" pitchFamily="34" charset="0"/>
                <a:cs typeface="Arial" pitchFamily="34" charset="0"/>
              </a:rPr>
              <a:t>on companies engaged in “active business outside India” ?</a:t>
            </a:r>
            <a:endParaRPr lang="en-US" sz="2400" dirty="0">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fld id="{AEEDA34E-7FC8-4489-B6D8-D733608B2615}" type="slidenum">
              <a:rPr lang="en-US" smtClean="0"/>
              <a:pPr/>
              <a:t>21</a:t>
            </a:fld>
            <a:endParaRPr 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334962"/>
          </a:xfrm>
        </p:spPr>
        <p:txBody>
          <a:bodyPr>
            <a:noAutofit/>
          </a:bodyPr>
          <a:lstStyle/>
          <a:p>
            <a:r>
              <a:rPr lang="en-US" sz="4000" dirty="0" smtClean="0"/>
              <a:t>Issues for consideration</a:t>
            </a:r>
            <a:endParaRPr lang="en-US" sz="4000" dirty="0"/>
          </a:p>
        </p:txBody>
      </p:sp>
      <p:sp>
        <p:nvSpPr>
          <p:cNvPr id="3" name="Content Placeholder 2"/>
          <p:cNvSpPr>
            <a:spLocks noGrp="1"/>
          </p:cNvSpPr>
          <p:nvPr>
            <p:ph idx="1"/>
          </p:nvPr>
        </p:nvSpPr>
        <p:spPr>
          <a:xfrm>
            <a:off x="457200" y="1219200"/>
            <a:ext cx="8229600" cy="4906963"/>
          </a:xfrm>
        </p:spPr>
        <p:txBody>
          <a:bodyPr>
            <a:noAutofit/>
          </a:bodyPr>
          <a:lstStyle/>
          <a:p>
            <a:pPr algn="just">
              <a:buFont typeface="Wingdings" pitchFamily="2" charset="2"/>
              <a:buChar char="Ø"/>
            </a:pPr>
            <a:r>
              <a:rPr lang="en-US" sz="2400" dirty="0" smtClean="0">
                <a:latin typeface="Arial" pitchFamily="34" charset="0"/>
                <a:cs typeface="Arial" pitchFamily="34" charset="0"/>
              </a:rPr>
              <a:t> What parameters should be used to establish that an employee is situated in India?</a:t>
            </a:r>
          </a:p>
          <a:p>
            <a:pPr algn="just">
              <a:buFont typeface="Wingdings" pitchFamily="2" charset="2"/>
              <a:buChar char="Ø"/>
            </a:pPr>
            <a:endParaRPr lang="en-US" sz="2400" dirty="0" smtClean="0">
              <a:latin typeface="Arial" pitchFamily="34" charset="0"/>
              <a:cs typeface="Arial" pitchFamily="34" charset="0"/>
            </a:endParaRPr>
          </a:p>
          <a:p>
            <a:pPr algn="just">
              <a:buFont typeface="Wingdings" pitchFamily="2" charset="2"/>
              <a:buChar char="Ø"/>
            </a:pPr>
            <a:r>
              <a:rPr lang="en-US" sz="2400" dirty="0" smtClean="0">
                <a:latin typeface="Arial" pitchFamily="34" charset="0"/>
                <a:cs typeface="Arial" pitchFamily="34" charset="0"/>
              </a:rPr>
              <a:t>Whether part time employees or trainees are covered ?</a:t>
            </a:r>
          </a:p>
          <a:p>
            <a:pPr algn="just">
              <a:buFont typeface="Wingdings" pitchFamily="2" charset="2"/>
              <a:buChar char="Ø"/>
            </a:pPr>
            <a:endParaRPr lang="en-US" sz="2400" dirty="0" smtClean="0">
              <a:latin typeface="Arial" pitchFamily="34" charset="0"/>
              <a:cs typeface="Arial" pitchFamily="34" charset="0"/>
            </a:endParaRPr>
          </a:p>
          <a:p>
            <a:pPr algn="just">
              <a:buFont typeface="Wingdings" pitchFamily="2" charset="2"/>
              <a:buChar char="Ø"/>
            </a:pPr>
            <a:r>
              <a:rPr lang="en-US" sz="2400" dirty="0" smtClean="0">
                <a:latin typeface="Arial" pitchFamily="34" charset="0"/>
                <a:cs typeface="Arial" pitchFamily="34" charset="0"/>
              </a:rPr>
              <a:t> Whether employees on deputation or </a:t>
            </a:r>
            <a:r>
              <a:rPr lang="en-US" sz="2400" dirty="0" err="1" smtClean="0">
                <a:latin typeface="Arial" pitchFamily="34" charset="0"/>
                <a:cs typeface="Arial" pitchFamily="34" charset="0"/>
              </a:rPr>
              <a:t>secondment</a:t>
            </a:r>
            <a:r>
              <a:rPr lang="en-US" sz="2400" dirty="0" smtClean="0">
                <a:latin typeface="Arial" pitchFamily="34" charset="0"/>
                <a:cs typeface="Arial" pitchFamily="34" charset="0"/>
              </a:rPr>
              <a:t> are covered?</a:t>
            </a:r>
          </a:p>
          <a:p>
            <a:pPr algn="just">
              <a:buFont typeface="Wingdings" pitchFamily="2" charset="2"/>
              <a:buChar char="Ø"/>
            </a:pPr>
            <a:endParaRPr lang="en-US" sz="2400" dirty="0" smtClean="0">
              <a:latin typeface="Arial" pitchFamily="34" charset="0"/>
              <a:cs typeface="Arial" pitchFamily="34" charset="0"/>
            </a:endParaRPr>
          </a:p>
          <a:p>
            <a:pPr algn="just">
              <a:buFont typeface="Wingdings" pitchFamily="2" charset="2"/>
              <a:buChar char="Ø"/>
            </a:pPr>
            <a:r>
              <a:rPr lang="en-US" sz="2400" dirty="0" smtClean="0">
                <a:latin typeface="Arial" pitchFamily="34" charset="0"/>
                <a:cs typeface="Arial" pitchFamily="34" charset="0"/>
              </a:rPr>
              <a:t> Whether onus is on revenue to prove POEM’s existence?</a:t>
            </a:r>
          </a:p>
          <a:p>
            <a:pPr algn="just">
              <a:buFont typeface="Wingdings" pitchFamily="2" charset="2"/>
              <a:buChar char="Ø"/>
            </a:pPr>
            <a:endParaRPr lang="en-US" sz="2400" dirty="0" smtClean="0">
              <a:latin typeface="Arial" pitchFamily="34" charset="0"/>
              <a:cs typeface="Arial" pitchFamily="34" charset="0"/>
            </a:endParaRPr>
          </a:p>
          <a:p>
            <a:pPr algn="just">
              <a:buFont typeface="Wingdings" pitchFamily="2" charset="2"/>
              <a:buChar char="Ø"/>
            </a:pPr>
            <a:endParaRPr lang="en-US" sz="2400" dirty="0" smtClean="0">
              <a:latin typeface="Arial" pitchFamily="34" charset="0"/>
              <a:cs typeface="Arial" pitchFamily="34" charset="0"/>
            </a:endParaRPr>
          </a:p>
          <a:p>
            <a:pPr algn="just">
              <a:buNone/>
            </a:pPr>
            <a:r>
              <a:rPr lang="en-US" sz="2400" dirty="0" smtClean="0">
                <a:latin typeface="Arial" pitchFamily="34" charset="0"/>
                <a:cs typeface="Arial" pitchFamily="34" charset="0"/>
              </a:rPr>
              <a:t> </a:t>
            </a:r>
          </a:p>
          <a:p>
            <a:pPr algn="just">
              <a:buNone/>
            </a:pPr>
            <a:endParaRPr lang="en-US" sz="2400" dirty="0" smtClean="0">
              <a:latin typeface="Arial" pitchFamily="34" charset="0"/>
              <a:cs typeface="Arial" pitchFamily="34" charset="0"/>
            </a:endParaRPr>
          </a:p>
          <a:p>
            <a:pPr algn="just">
              <a:buNone/>
            </a:pPr>
            <a:r>
              <a:rPr lang="en-US" sz="2400" dirty="0" smtClean="0">
                <a:latin typeface="Arial" pitchFamily="34" charset="0"/>
                <a:cs typeface="Arial" pitchFamily="34" charset="0"/>
              </a:rPr>
              <a:t> </a:t>
            </a:r>
          </a:p>
          <a:p>
            <a:pPr algn="just">
              <a:buFont typeface="Wingdings" pitchFamily="2" charset="2"/>
              <a:buChar char="Ø"/>
            </a:pPr>
            <a:endParaRPr lang="en-US" sz="2400" dirty="0" smtClean="0">
              <a:latin typeface="Arial" pitchFamily="34" charset="0"/>
              <a:cs typeface="Arial" pitchFamily="34" charset="0"/>
            </a:endParaRPr>
          </a:p>
          <a:p>
            <a:pPr marL="400050" indent="-400050" algn="just">
              <a:buNone/>
            </a:pPr>
            <a:r>
              <a:rPr lang="en-US" sz="2400" dirty="0" smtClean="0">
                <a:latin typeface="Arial" pitchFamily="34" charset="0"/>
                <a:cs typeface="Arial" pitchFamily="34" charset="0"/>
              </a:rPr>
              <a:t> </a:t>
            </a:r>
          </a:p>
          <a:p>
            <a:pPr algn="just">
              <a:buNone/>
            </a:pPr>
            <a:r>
              <a:rPr lang="en-US" sz="2400" dirty="0" smtClean="0">
                <a:latin typeface="Arial" pitchFamily="34" charset="0"/>
                <a:cs typeface="Arial" pitchFamily="34" charset="0"/>
              </a:rPr>
              <a:t> </a:t>
            </a:r>
          </a:p>
          <a:p>
            <a:pPr marL="400050" indent="-400050" algn="just">
              <a:buAutoNum type="romanLcParenR"/>
            </a:pPr>
            <a:endParaRPr lang="en-US" sz="2400" dirty="0" smtClean="0">
              <a:latin typeface="Arial" pitchFamily="34" charset="0"/>
              <a:cs typeface="Arial" pitchFamily="34" charset="0"/>
            </a:endParaRPr>
          </a:p>
          <a:p>
            <a:pPr marL="400050" indent="-400050" algn="just">
              <a:buAutoNum type="romanLcParenR"/>
            </a:pPr>
            <a:endParaRPr lang="en-US" sz="2400" dirty="0" smtClean="0">
              <a:latin typeface="Arial" pitchFamily="34" charset="0"/>
              <a:cs typeface="Arial" pitchFamily="34" charset="0"/>
            </a:endParaRPr>
          </a:p>
          <a:p>
            <a:pPr algn="just">
              <a:buNone/>
            </a:pPr>
            <a:endParaRPr lang="en-US" sz="2400" dirty="0" smtClean="0">
              <a:latin typeface="Arial" pitchFamily="34" charset="0"/>
              <a:cs typeface="Arial" pitchFamily="34" charset="0"/>
            </a:endParaRPr>
          </a:p>
          <a:p>
            <a:pPr algn="just">
              <a:buAutoNum type="alphaLcParenR"/>
            </a:pPr>
            <a:endParaRPr lang="en-US" sz="2400" dirty="0" smtClean="0">
              <a:latin typeface="Arial" pitchFamily="34" charset="0"/>
              <a:cs typeface="Arial" pitchFamily="34" charset="0"/>
            </a:endParaRPr>
          </a:p>
          <a:p>
            <a:pPr marL="400050" indent="-400050" algn="just">
              <a:buNone/>
            </a:pPr>
            <a:endParaRPr lang="en-US" sz="2400" dirty="0" smtClean="0">
              <a:latin typeface="Arial" pitchFamily="34" charset="0"/>
              <a:cs typeface="Arial" pitchFamily="34" charset="0"/>
            </a:endParaRPr>
          </a:p>
          <a:p>
            <a:pPr marL="400050" indent="-400050" algn="just">
              <a:buNone/>
            </a:pPr>
            <a:endParaRPr lang="en-US" sz="2400" dirty="0" smtClean="0">
              <a:latin typeface="Arial" pitchFamily="34" charset="0"/>
              <a:cs typeface="Arial" pitchFamily="34" charset="0"/>
            </a:endParaRPr>
          </a:p>
          <a:p>
            <a:pPr algn="just">
              <a:buNone/>
            </a:pPr>
            <a:r>
              <a:rPr lang="en-US" sz="2400" dirty="0" smtClean="0">
                <a:latin typeface="Arial" pitchFamily="34" charset="0"/>
                <a:cs typeface="Arial" pitchFamily="34" charset="0"/>
              </a:rPr>
              <a:t> 	</a:t>
            </a:r>
          </a:p>
          <a:p>
            <a:pPr algn="just">
              <a:buNone/>
            </a:pPr>
            <a:endParaRPr lang="en-US" sz="2400" b="1" dirty="0" smtClean="0">
              <a:latin typeface="Arial" pitchFamily="34" charset="0"/>
              <a:cs typeface="Arial" pitchFamily="34" charset="0"/>
            </a:endParaRPr>
          </a:p>
          <a:p>
            <a:pPr marL="400050" indent="-400050" algn="just">
              <a:buNone/>
            </a:pPr>
            <a:endParaRPr lang="en-US" sz="2400" dirty="0" smtClean="0">
              <a:latin typeface="Arial" pitchFamily="34" charset="0"/>
              <a:cs typeface="Arial" pitchFamily="34" charset="0"/>
            </a:endParaRPr>
          </a:p>
          <a:p>
            <a:pPr algn="just">
              <a:buFont typeface="Wingdings" pitchFamily="2" charset="2"/>
              <a:buChar char="Ø"/>
            </a:pPr>
            <a:endParaRPr lang="en-US" sz="2400" dirty="0">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fld id="{AEEDA34E-7FC8-4489-B6D8-D733608B2615}" type="slidenum">
              <a:rPr lang="en-US" smtClean="0"/>
              <a:pPr/>
              <a:t>22</a:t>
            </a:fld>
            <a:endParaRPr 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685800"/>
          </a:xfrm>
        </p:spPr>
        <p:txBody>
          <a:bodyPr>
            <a:noAutofit/>
          </a:bodyPr>
          <a:lstStyle/>
          <a:p>
            <a:r>
              <a:rPr lang="en-US" sz="4000" dirty="0" smtClean="0"/>
              <a:t>Issues for consideration</a:t>
            </a:r>
            <a:endParaRPr lang="en-US" sz="4000" dirty="0"/>
          </a:p>
        </p:txBody>
      </p:sp>
      <p:sp>
        <p:nvSpPr>
          <p:cNvPr id="3" name="Content Placeholder 2"/>
          <p:cNvSpPr>
            <a:spLocks noGrp="1"/>
          </p:cNvSpPr>
          <p:nvPr>
            <p:ph idx="1"/>
          </p:nvPr>
        </p:nvSpPr>
        <p:spPr>
          <a:xfrm>
            <a:off x="457200" y="1143000"/>
            <a:ext cx="8229600" cy="4983163"/>
          </a:xfrm>
        </p:spPr>
        <p:txBody>
          <a:bodyPr>
            <a:noAutofit/>
          </a:bodyPr>
          <a:lstStyle/>
          <a:p>
            <a:pPr algn="just">
              <a:buFont typeface="Wingdings" pitchFamily="2" charset="2"/>
              <a:buChar char="Ø"/>
            </a:pPr>
            <a:r>
              <a:rPr lang="en-US" sz="2400" dirty="0" smtClean="0">
                <a:latin typeface="Arial" pitchFamily="34" charset="0"/>
                <a:cs typeface="Arial" pitchFamily="34" charset="0"/>
              </a:rPr>
              <a:t>  Can the payroll expenses include perquisites given to employees ? </a:t>
            </a:r>
          </a:p>
          <a:p>
            <a:pPr algn="just">
              <a:buNone/>
            </a:pPr>
            <a:endParaRPr lang="en-US" sz="2400" dirty="0" smtClean="0">
              <a:latin typeface="Arial" pitchFamily="34" charset="0"/>
              <a:cs typeface="Arial" pitchFamily="34" charset="0"/>
            </a:endParaRPr>
          </a:p>
          <a:p>
            <a:pPr algn="just">
              <a:buFont typeface="Wingdings" pitchFamily="2" charset="2"/>
              <a:buChar char="Ø"/>
            </a:pPr>
            <a:r>
              <a:rPr lang="en-US" sz="2400" dirty="0" smtClean="0">
                <a:latin typeface="Arial" pitchFamily="34" charset="0"/>
                <a:cs typeface="Arial" pitchFamily="34" charset="0"/>
              </a:rPr>
              <a:t>How is use of 3 years data relevant where the POEM is an year on year exercise? </a:t>
            </a:r>
          </a:p>
          <a:p>
            <a:pPr algn="just">
              <a:buNone/>
            </a:pPr>
            <a:r>
              <a:rPr lang="en-US" sz="2400" dirty="0" smtClean="0">
                <a:latin typeface="Arial" pitchFamily="34" charset="0"/>
                <a:cs typeface="Arial" pitchFamily="34" charset="0"/>
              </a:rPr>
              <a:t> </a:t>
            </a:r>
          </a:p>
          <a:p>
            <a:pPr algn="just">
              <a:buFont typeface="Wingdings" pitchFamily="2" charset="2"/>
              <a:buChar char="Ø"/>
            </a:pPr>
            <a:r>
              <a:rPr lang="en-US" sz="2400" dirty="0" smtClean="0">
                <a:latin typeface="Arial" pitchFamily="34" charset="0"/>
                <a:cs typeface="Arial" pitchFamily="34" charset="0"/>
              </a:rPr>
              <a:t> What should prevail - the test of POEM as per Act or tax treaty?</a:t>
            </a:r>
          </a:p>
          <a:p>
            <a:pPr algn="just">
              <a:buFont typeface="Wingdings" pitchFamily="2" charset="2"/>
              <a:buChar char="Ø"/>
            </a:pPr>
            <a:endParaRPr lang="en-US" sz="2400" dirty="0" smtClean="0">
              <a:latin typeface="Arial" pitchFamily="34" charset="0"/>
              <a:cs typeface="Arial" pitchFamily="34" charset="0"/>
            </a:endParaRPr>
          </a:p>
          <a:p>
            <a:pPr algn="just">
              <a:buFont typeface="Wingdings" pitchFamily="2" charset="2"/>
              <a:buChar char="Ø"/>
            </a:pPr>
            <a:endParaRPr lang="en-US" sz="2400" dirty="0" smtClean="0">
              <a:latin typeface="Arial" pitchFamily="34" charset="0"/>
              <a:cs typeface="Arial" pitchFamily="34" charset="0"/>
            </a:endParaRPr>
          </a:p>
          <a:p>
            <a:pPr algn="just">
              <a:buNone/>
            </a:pPr>
            <a:endParaRPr lang="en-US" sz="2400" dirty="0" smtClean="0">
              <a:latin typeface="Arial" pitchFamily="34" charset="0"/>
              <a:cs typeface="Arial" pitchFamily="34" charset="0"/>
            </a:endParaRPr>
          </a:p>
          <a:p>
            <a:pPr algn="just">
              <a:buFont typeface="Wingdings" pitchFamily="2" charset="2"/>
              <a:buChar char="Ø"/>
            </a:pPr>
            <a:endParaRPr lang="en-US" sz="2400" dirty="0" smtClean="0">
              <a:latin typeface="Arial" pitchFamily="34" charset="0"/>
              <a:cs typeface="Arial" pitchFamily="34" charset="0"/>
            </a:endParaRPr>
          </a:p>
          <a:p>
            <a:pPr algn="just">
              <a:buNone/>
            </a:pPr>
            <a:endParaRPr lang="en-US" sz="2400" dirty="0" smtClean="0">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fld id="{AEEDA34E-7FC8-4489-B6D8-D733608B2615}" type="slidenum">
              <a:rPr lang="en-US" smtClean="0"/>
              <a:pPr/>
              <a:t>23</a:t>
            </a:fld>
            <a:endParaRPr 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609600"/>
          </a:xfrm>
        </p:spPr>
        <p:txBody>
          <a:bodyPr>
            <a:noAutofit/>
          </a:bodyPr>
          <a:lstStyle/>
          <a:p>
            <a:r>
              <a:rPr lang="en-US" sz="4000" dirty="0" smtClean="0"/>
              <a:t>Issues for consideration</a:t>
            </a:r>
            <a:endParaRPr lang="en-US" sz="4000" dirty="0"/>
          </a:p>
        </p:txBody>
      </p:sp>
      <p:sp>
        <p:nvSpPr>
          <p:cNvPr id="3" name="Content Placeholder 2"/>
          <p:cNvSpPr>
            <a:spLocks noGrp="1"/>
          </p:cNvSpPr>
          <p:nvPr>
            <p:ph idx="1"/>
          </p:nvPr>
        </p:nvSpPr>
        <p:spPr>
          <a:xfrm>
            <a:off x="457200" y="1143000"/>
            <a:ext cx="8229600" cy="4983163"/>
          </a:xfrm>
        </p:spPr>
        <p:txBody>
          <a:bodyPr>
            <a:noAutofit/>
          </a:bodyPr>
          <a:lstStyle/>
          <a:p>
            <a:pPr algn="just">
              <a:buFont typeface="Wingdings" pitchFamily="2" charset="2"/>
              <a:buChar char="Ø"/>
            </a:pPr>
            <a:r>
              <a:rPr lang="en-US" sz="2400" dirty="0" smtClean="0">
                <a:latin typeface="Arial" pitchFamily="34" charset="0"/>
                <a:cs typeface="Arial" pitchFamily="34" charset="0"/>
              </a:rPr>
              <a:t> What is ‘royalty’ for the purpose of “passive income”?</a:t>
            </a:r>
          </a:p>
          <a:p>
            <a:pPr algn="just">
              <a:buNone/>
            </a:pPr>
            <a:endParaRPr lang="en-US" sz="2400" dirty="0" smtClean="0">
              <a:latin typeface="Arial" pitchFamily="34" charset="0"/>
              <a:cs typeface="Arial" pitchFamily="34" charset="0"/>
            </a:endParaRPr>
          </a:p>
          <a:p>
            <a:pPr algn="just">
              <a:buFont typeface="Wingdings" pitchFamily="2" charset="2"/>
              <a:buChar char="Ø"/>
            </a:pPr>
            <a:r>
              <a:rPr lang="en-US" sz="2400" dirty="0" smtClean="0">
                <a:latin typeface="Arial" pitchFamily="34" charset="0"/>
                <a:cs typeface="Arial" pitchFamily="34" charset="0"/>
              </a:rPr>
              <a:t>How apt is to cover transactions passing the arms length test as per transfer pricing regulations, as “passive income”?</a:t>
            </a:r>
          </a:p>
          <a:p>
            <a:pPr algn="just">
              <a:buFont typeface="Wingdings" pitchFamily="2" charset="2"/>
              <a:buChar char="Ø"/>
            </a:pPr>
            <a:endParaRPr lang="en-US" sz="2400" dirty="0" smtClean="0">
              <a:latin typeface="Arial" pitchFamily="34" charset="0"/>
              <a:cs typeface="Arial" pitchFamily="34" charset="0"/>
            </a:endParaRPr>
          </a:p>
          <a:p>
            <a:pPr algn="just">
              <a:buFont typeface="Wingdings" pitchFamily="2" charset="2"/>
              <a:buChar char="Ø"/>
            </a:pPr>
            <a:r>
              <a:rPr lang="en-US" sz="2400" dirty="0" smtClean="0">
                <a:latin typeface="Arial" pitchFamily="34" charset="0"/>
                <a:cs typeface="Arial" pitchFamily="34" charset="0"/>
              </a:rPr>
              <a:t>Whether exclusion of services rendered between associate enterprises in definition of “passive income” impacts the conclusion?</a:t>
            </a:r>
          </a:p>
          <a:p>
            <a:pPr algn="just">
              <a:buFont typeface="Wingdings" pitchFamily="2" charset="2"/>
              <a:buChar char="Ø"/>
            </a:pPr>
            <a:endParaRPr lang="en-US" sz="2400" dirty="0" smtClean="0">
              <a:latin typeface="Arial" pitchFamily="34" charset="0"/>
              <a:cs typeface="Arial" pitchFamily="34" charset="0"/>
            </a:endParaRPr>
          </a:p>
          <a:p>
            <a:pPr algn="just">
              <a:buFont typeface="Wingdings" pitchFamily="2" charset="2"/>
              <a:buChar char="Ø"/>
            </a:pPr>
            <a:r>
              <a:rPr lang="en-US" sz="2400" dirty="0" smtClean="0">
                <a:latin typeface="Arial" pitchFamily="34" charset="0"/>
                <a:cs typeface="Arial" pitchFamily="34" charset="0"/>
              </a:rPr>
              <a:t>Whether the foreign company should have both transactions (purchase and sale ) with its associate enterprise to qualify as </a:t>
            </a:r>
            <a:r>
              <a:rPr lang="en-US" sz="2400" b="1" dirty="0" smtClean="0">
                <a:latin typeface="Arial" pitchFamily="34" charset="0"/>
                <a:cs typeface="Arial" pitchFamily="34" charset="0"/>
              </a:rPr>
              <a:t>‘passive income’?</a:t>
            </a:r>
          </a:p>
          <a:p>
            <a:pPr algn="just">
              <a:buNone/>
            </a:pPr>
            <a:endParaRPr lang="en-US" sz="2400" dirty="0" smtClean="0">
              <a:latin typeface="Arial" pitchFamily="34" charset="0"/>
              <a:cs typeface="Arial" pitchFamily="34" charset="0"/>
            </a:endParaRPr>
          </a:p>
          <a:p>
            <a:pPr algn="just">
              <a:buFont typeface="Wingdings" pitchFamily="2" charset="2"/>
              <a:buChar char="Ø"/>
            </a:pPr>
            <a:endParaRPr lang="en-US" sz="2400" dirty="0" smtClean="0">
              <a:latin typeface="Arial" pitchFamily="34" charset="0"/>
              <a:cs typeface="Arial" pitchFamily="34" charset="0"/>
            </a:endParaRPr>
          </a:p>
          <a:p>
            <a:pPr algn="just">
              <a:buNone/>
            </a:pPr>
            <a:endParaRPr lang="en-US" sz="2400" dirty="0" smtClean="0">
              <a:latin typeface="Arial" pitchFamily="34" charset="0"/>
              <a:cs typeface="Arial" pitchFamily="34" charset="0"/>
            </a:endParaRPr>
          </a:p>
          <a:p>
            <a:pPr algn="just">
              <a:buFont typeface="Wingdings" pitchFamily="2" charset="2"/>
              <a:buChar char="Ø"/>
            </a:pPr>
            <a:endParaRPr lang="en-US" sz="2400" dirty="0" smtClean="0">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fld id="{AEEDA34E-7FC8-4489-B6D8-D733608B2615}" type="slidenum">
              <a:rPr lang="en-US" smtClean="0"/>
              <a:pPr/>
              <a:t>24</a:t>
            </a:fld>
            <a:endParaRPr 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685800"/>
          </a:xfrm>
        </p:spPr>
        <p:txBody>
          <a:bodyPr>
            <a:noAutofit/>
          </a:bodyPr>
          <a:lstStyle/>
          <a:p>
            <a:r>
              <a:rPr lang="en-US" sz="4000" dirty="0" smtClean="0"/>
              <a:t>Issues for consideration</a:t>
            </a:r>
            <a:endParaRPr lang="en-US" sz="4000" dirty="0"/>
          </a:p>
        </p:txBody>
      </p:sp>
      <p:sp>
        <p:nvSpPr>
          <p:cNvPr id="3" name="Content Placeholder 2"/>
          <p:cNvSpPr>
            <a:spLocks noGrp="1"/>
          </p:cNvSpPr>
          <p:nvPr>
            <p:ph idx="1"/>
          </p:nvPr>
        </p:nvSpPr>
        <p:spPr>
          <a:xfrm>
            <a:off x="457200" y="1066800"/>
            <a:ext cx="8229600" cy="5059363"/>
          </a:xfrm>
        </p:spPr>
        <p:txBody>
          <a:bodyPr>
            <a:noAutofit/>
          </a:bodyPr>
          <a:lstStyle/>
          <a:p>
            <a:pPr algn="just">
              <a:buFont typeface="Wingdings" pitchFamily="2" charset="2"/>
              <a:buChar char="Ø"/>
            </a:pPr>
            <a:r>
              <a:rPr lang="en-US" sz="2400" dirty="0" smtClean="0">
                <a:latin typeface="Arial" pitchFamily="34" charset="0"/>
                <a:cs typeface="Arial" pitchFamily="34" charset="0"/>
              </a:rPr>
              <a:t> Whether the tests of control, ownership or stock holding are really not important factors while determining POEM? </a:t>
            </a:r>
          </a:p>
          <a:p>
            <a:pPr algn="just">
              <a:buFont typeface="Wingdings" pitchFamily="2" charset="2"/>
              <a:buChar char="Ø"/>
            </a:pPr>
            <a:endParaRPr lang="en-US" sz="2400" dirty="0" smtClean="0">
              <a:latin typeface="Arial" pitchFamily="34" charset="0"/>
              <a:cs typeface="Arial" pitchFamily="34" charset="0"/>
            </a:endParaRPr>
          </a:p>
          <a:p>
            <a:pPr algn="just">
              <a:buFont typeface="Wingdings" pitchFamily="2" charset="2"/>
              <a:buChar char="Ø"/>
            </a:pPr>
            <a:r>
              <a:rPr lang="en-US" sz="2400" dirty="0" smtClean="0">
                <a:latin typeface="Arial" pitchFamily="34" charset="0"/>
                <a:cs typeface="Arial" pitchFamily="34" charset="0"/>
              </a:rPr>
              <a:t>What constitutes "key managerial and commercial decisions“?</a:t>
            </a:r>
          </a:p>
          <a:p>
            <a:pPr algn="just">
              <a:buNone/>
            </a:pPr>
            <a:endParaRPr lang="en-US" sz="2400" dirty="0" smtClean="0">
              <a:latin typeface="Arial" pitchFamily="34" charset="0"/>
              <a:cs typeface="Arial" pitchFamily="34" charset="0"/>
            </a:endParaRPr>
          </a:p>
          <a:p>
            <a:pPr algn="just">
              <a:buFont typeface="Wingdings" pitchFamily="2" charset="2"/>
              <a:buChar char="Ø"/>
            </a:pPr>
            <a:r>
              <a:rPr lang="en-US" sz="2400" dirty="0" smtClean="0">
                <a:latin typeface="Arial" pitchFamily="34" charset="0"/>
                <a:cs typeface="Arial" pitchFamily="34" charset="0"/>
              </a:rPr>
              <a:t> Is there a greater reliance on “decision-making” rather than conduct of business affairs?</a:t>
            </a:r>
          </a:p>
          <a:p>
            <a:pPr algn="just">
              <a:buFont typeface="Wingdings" pitchFamily="2" charset="2"/>
              <a:buChar char="Ø"/>
            </a:pPr>
            <a:endParaRPr lang="en-US" sz="2400" dirty="0" smtClean="0">
              <a:latin typeface="Arial" pitchFamily="34" charset="0"/>
              <a:cs typeface="Arial" pitchFamily="34" charset="0"/>
            </a:endParaRPr>
          </a:p>
          <a:p>
            <a:pPr algn="just">
              <a:buFont typeface="Wingdings" pitchFamily="2" charset="2"/>
              <a:buChar char="Ø"/>
            </a:pPr>
            <a:r>
              <a:rPr lang="en-US" sz="2400" dirty="0" smtClean="0">
                <a:latin typeface="Arial" pitchFamily="34" charset="0"/>
                <a:cs typeface="Arial" pitchFamily="34" charset="0"/>
              </a:rPr>
              <a:t>Can </a:t>
            </a:r>
            <a:r>
              <a:rPr lang="en-US" sz="2400" b="1" dirty="0" smtClean="0">
                <a:latin typeface="Arial" pitchFamily="34" charset="0"/>
                <a:cs typeface="Arial" pitchFamily="34" charset="0"/>
              </a:rPr>
              <a:t>‘Listing of companies’ </a:t>
            </a:r>
            <a:r>
              <a:rPr lang="en-US" sz="2400" dirty="0" smtClean="0">
                <a:latin typeface="Arial" pitchFamily="34" charset="0"/>
                <a:cs typeface="Arial" pitchFamily="34" charset="0"/>
              </a:rPr>
              <a:t>be a key criteria to decide on the activeness of companies?</a:t>
            </a:r>
          </a:p>
          <a:p>
            <a:pPr algn="just">
              <a:buFont typeface="Wingdings" pitchFamily="2" charset="2"/>
              <a:buChar char="Ø"/>
            </a:pPr>
            <a:endParaRPr lang="en-US" sz="2400" dirty="0" smtClean="0">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fld id="{AEEDA34E-7FC8-4489-B6D8-D733608B2615}" type="slidenum">
              <a:rPr lang="en-US" smtClean="0"/>
              <a:pPr/>
              <a:t>25</a:t>
            </a:fld>
            <a:endParaRPr 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685800"/>
          </a:xfrm>
        </p:spPr>
        <p:txBody>
          <a:bodyPr>
            <a:noAutofit/>
          </a:bodyPr>
          <a:lstStyle/>
          <a:p>
            <a:r>
              <a:rPr lang="en-US" sz="4000" dirty="0" smtClean="0"/>
              <a:t>Issues for consideration</a:t>
            </a:r>
            <a:endParaRPr lang="en-US" sz="4000" dirty="0"/>
          </a:p>
        </p:txBody>
      </p:sp>
      <p:sp>
        <p:nvSpPr>
          <p:cNvPr id="3" name="Content Placeholder 2"/>
          <p:cNvSpPr>
            <a:spLocks noGrp="1"/>
          </p:cNvSpPr>
          <p:nvPr>
            <p:ph idx="1"/>
          </p:nvPr>
        </p:nvSpPr>
        <p:spPr>
          <a:xfrm>
            <a:off x="457200" y="1143000"/>
            <a:ext cx="8229600" cy="4983163"/>
          </a:xfrm>
        </p:spPr>
        <p:txBody>
          <a:bodyPr>
            <a:noAutofit/>
          </a:bodyPr>
          <a:lstStyle/>
          <a:p>
            <a:pPr algn="just">
              <a:buFont typeface="Wingdings" pitchFamily="2" charset="2"/>
              <a:buChar char="Ø"/>
            </a:pPr>
            <a:r>
              <a:rPr lang="en-US" sz="2400" dirty="0" smtClean="0">
                <a:latin typeface="Arial" pitchFamily="34" charset="0"/>
                <a:cs typeface="Arial" pitchFamily="34" charset="0"/>
              </a:rPr>
              <a:t> Which TDS provisions would apply to Foreign companies that are resident in India?</a:t>
            </a:r>
          </a:p>
          <a:p>
            <a:pPr algn="just">
              <a:buFont typeface="Wingdings" pitchFamily="2" charset="2"/>
              <a:buChar char="Ø"/>
            </a:pPr>
            <a:endParaRPr lang="en-US" sz="2400" dirty="0" smtClean="0">
              <a:latin typeface="Arial" pitchFamily="34" charset="0"/>
              <a:cs typeface="Arial" pitchFamily="34" charset="0"/>
            </a:endParaRPr>
          </a:p>
          <a:p>
            <a:pPr algn="just">
              <a:buFont typeface="Wingdings" pitchFamily="2" charset="2"/>
              <a:buChar char="Ø"/>
            </a:pPr>
            <a:r>
              <a:rPr lang="en-US" sz="2400" dirty="0" smtClean="0">
                <a:latin typeface="Arial" pitchFamily="34" charset="0"/>
                <a:cs typeface="Arial" pitchFamily="34" charset="0"/>
              </a:rPr>
              <a:t> Can foreign company which is a resident invoke/ avail tax treaty benefits ?</a:t>
            </a:r>
          </a:p>
          <a:p>
            <a:pPr algn="just">
              <a:buFont typeface="Wingdings" pitchFamily="2" charset="2"/>
              <a:buChar char="Ø"/>
            </a:pPr>
            <a:endParaRPr lang="en-US" sz="2400" dirty="0" smtClean="0">
              <a:latin typeface="Arial" pitchFamily="34" charset="0"/>
              <a:cs typeface="Arial" pitchFamily="34" charset="0"/>
            </a:endParaRPr>
          </a:p>
          <a:p>
            <a:pPr algn="just">
              <a:buFont typeface="Wingdings" pitchFamily="2" charset="2"/>
              <a:buChar char="Ø"/>
            </a:pPr>
            <a:r>
              <a:rPr lang="en-US" sz="2400" dirty="0" smtClean="0">
                <a:latin typeface="Arial" pitchFamily="34" charset="0"/>
                <a:cs typeface="Arial" pitchFamily="34" charset="0"/>
              </a:rPr>
              <a:t>At what rate will the foreign company be subjected to </a:t>
            </a:r>
            <a:r>
              <a:rPr lang="en-US" sz="2400" dirty="0" smtClean="0">
                <a:latin typeface="Arial" pitchFamily="34" charset="0"/>
                <a:cs typeface="Arial" pitchFamily="34" charset="0"/>
              </a:rPr>
              <a:t>tax if </a:t>
            </a:r>
            <a:r>
              <a:rPr lang="en-US" sz="2400" dirty="0" smtClean="0">
                <a:latin typeface="Arial" pitchFamily="34" charset="0"/>
                <a:cs typeface="Arial" pitchFamily="34" charset="0"/>
              </a:rPr>
              <a:t>it becomes a resident </a:t>
            </a:r>
            <a:r>
              <a:rPr lang="en-US" sz="2400" dirty="0" smtClean="0">
                <a:latin typeface="Arial" pitchFamily="34" charset="0"/>
                <a:cs typeface="Arial" pitchFamily="34" charset="0"/>
              </a:rPr>
              <a:t>company ?</a:t>
            </a:r>
            <a:endParaRPr lang="en-US" sz="2400" dirty="0" smtClean="0">
              <a:latin typeface="Arial" pitchFamily="34" charset="0"/>
              <a:cs typeface="Arial" pitchFamily="34" charset="0"/>
            </a:endParaRPr>
          </a:p>
          <a:p>
            <a:pPr algn="just">
              <a:buFont typeface="Wingdings" pitchFamily="2" charset="2"/>
              <a:buChar char="Ø"/>
            </a:pPr>
            <a:endParaRPr lang="en-US" sz="2400" dirty="0" smtClean="0">
              <a:latin typeface="Arial" pitchFamily="34" charset="0"/>
              <a:cs typeface="Arial" pitchFamily="34" charset="0"/>
            </a:endParaRPr>
          </a:p>
          <a:p>
            <a:pPr algn="just">
              <a:buFont typeface="Wingdings" pitchFamily="2" charset="2"/>
              <a:buChar char="Ø"/>
            </a:pPr>
            <a:r>
              <a:rPr lang="en-US" sz="2400" dirty="0" smtClean="0">
                <a:latin typeface="Arial" pitchFamily="34" charset="0"/>
                <a:cs typeface="Arial" pitchFamily="34" charset="0"/>
              </a:rPr>
              <a:t> Whether MAT provisions be applied to foreign company which are resident in India?</a:t>
            </a:r>
          </a:p>
        </p:txBody>
      </p:sp>
      <p:sp>
        <p:nvSpPr>
          <p:cNvPr id="4" name="Slide Number Placeholder 3"/>
          <p:cNvSpPr>
            <a:spLocks noGrp="1"/>
          </p:cNvSpPr>
          <p:nvPr>
            <p:ph type="sldNum" sz="quarter" idx="12"/>
          </p:nvPr>
        </p:nvSpPr>
        <p:spPr/>
        <p:txBody>
          <a:bodyPr/>
          <a:lstStyle/>
          <a:p>
            <a:fld id="{AEEDA34E-7FC8-4489-B6D8-D733608B2615}" type="slidenum">
              <a:rPr lang="en-US" smtClean="0"/>
              <a:pPr/>
              <a:t>26</a:t>
            </a:fld>
            <a:endParaRPr lang="en-US"/>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buNone/>
            </a:pPr>
            <a:endParaRPr lang="en-US" sz="6000" dirty="0" smtClean="0"/>
          </a:p>
          <a:p>
            <a:pPr>
              <a:buNone/>
            </a:pPr>
            <a:r>
              <a:rPr lang="en-US" sz="6000" dirty="0" smtClean="0"/>
              <a:t>              Thank You</a:t>
            </a:r>
            <a:endParaRPr lang="en-US" sz="6000" dirty="0"/>
          </a:p>
        </p:txBody>
      </p:sp>
      <p:sp>
        <p:nvSpPr>
          <p:cNvPr id="4" name="Slide Number Placeholder 3"/>
          <p:cNvSpPr>
            <a:spLocks noGrp="1"/>
          </p:cNvSpPr>
          <p:nvPr>
            <p:ph type="sldNum" sz="quarter" idx="12"/>
          </p:nvPr>
        </p:nvSpPr>
        <p:spPr/>
        <p:txBody>
          <a:bodyPr/>
          <a:lstStyle/>
          <a:p>
            <a:fld id="{AEEDA34E-7FC8-4489-B6D8-D733608B2615}" type="slidenum">
              <a:rPr lang="en-US" smtClean="0"/>
              <a:pPr/>
              <a:t>27</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dirty="0" smtClean="0"/>
              <a:t>Introduction</a:t>
            </a:r>
            <a:endParaRPr lang="en-US" dirty="0"/>
          </a:p>
        </p:txBody>
      </p:sp>
      <p:sp>
        <p:nvSpPr>
          <p:cNvPr id="3" name="Content Placeholder 2"/>
          <p:cNvSpPr>
            <a:spLocks noGrp="1"/>
          </p:cNvSpPr>
          <p:nvPr>
            <p:ph idx="1"/>
          </p:nvPr>
        </p:nvSpPr>
        <p:spPr>
          <a:xfrm>
            <a:off x="457200" y="1371600"/>
            <a:ext cx="8229600" cy="4754563"/>
          </a:xfrm>
        </p:spPr>
        <p:txBody>
          <a:bodyPr>
            <a:noAutofit/>
          </a:bodyPr>
          <a:lstStyle/>
          <a:p>
            <a:pPr algn="just">
              <a:buFont typeface="Wingdings" pitchFamily="2" charset="2"/>
              <a:buChar char="Ø"/>
            </a:pPr>
            <a:endParaRPr lang="en-US" sz="2200" dirty="0" smtClean="0">
              <a:latin typeface="Arial" pitchFamily="34" charset="0"/>
              <a:cs typeface="Arial" pitchFamily="34" charset="0"/>
            </a:endParaRPr>
          </a:p>
          <a:p>
            <a:pPr algn="just">
              <a:buFont typeface="Wingdings" pitchFamily="2" charset="2"/>
              <a:buChar char="Ø"/>
            </a:pPr>
            <a:r>
              <a:rPr lang="en-US" sz="2200" dirty="0" smtClean="0">
                <a:latin typeface="Arial" pitchFamily="34" charset="0"/>
                <a:cs typeface="Arial" pitchFamily="34" charset="0"/>
              </a:rPr>
              <a:t>Hitherto a</a:t>
            </a:r>
            <a:r>
              <a:rPr lang="en-US" sz="2200" dirty="0" smtClean="0">
                <a:latin typeface="Arial" pitchFamily="34" charset="0"/>
                <a:cs typeface="Arial" pitchFamily="34" charset="0"/>
              </a:rPr>
              <a:t> </a:t>
            </a:r>
            <a:r>
              <a:rPr lang="en-US" sz="2200" dirty="0" smtClean="0">
                <a:latin typeface="Arial" pitchFamily="34" charset="0"/>
                <a:cs typeface="Arial" pitchFamily="34" charset="0"/>
              </a:rPr>
              <a:t>foreign company was regarded as a resident if the control and management of its affairs was situated wholly in India. </a:t>
            </a:r>
          </a:p>
          <a:p>
            <a:pPr algn="just">
              <a:buNone/>
            </a:pPr>
            <a:endParaRPr lang="en-US" sz="2200" dirty="0" smtClean="0">
              <a:latin typeface="Arial" pitchFamily="34" charset="0"/>
              <a:cs typeface="Arial" pitchFamily="34" charset="0"/>
            </a:endParaRPr>
          </a:p>
          <a:p>
            <a:pPr algn="just">
              <a:buFont typeface="Wingdings" pitchFamily="2" charset="2"/>
              <a:buChar char="Ø"/>
            </a:pPr>
            <a:r>
              <a:rPr lang="en-US" sz="2200" dirty="0" smtClean="0">
                <a:latin typeface="Arial" pitchFamily="34" charset="0"/>
                <a:cs typeface="Arial" pitchFamily="34" charset="0"/>
              </a:rPr>
              <a:t>POEM replaces the test of control and management.</a:t>
            </a:r>
          </a:p>
          <a:p>
            <a:pPr algn="just">
              <a:buFont typeface="Wingdings" pitchFamily="2" charset="2"/>
              <a:buChar char="Ø"/>
            </a:pPr>
            <a:endParaRPr lang="en-US" sz="2200" dirty="0" smtClean="0">
              <a:latin typeface="Arial" pitchFamily="34" charset="0"/>
              <a:cs typeface="Arial" pitchFamily="34" charset="0"/>
            </a:endParaRPr>
          </a:p>
          <a:p>
            <a:pPr algn="just">
              <a:buFont typeface="Wingdings" pitchFamily="2" charset="2"/>
              <a:buChar char="Ø"/>
            </a:pPr>
            <a:r>
              <a:rPr lang="en-US" sz="2200" dirty="0" smtClean="0">
                <a:latin typeface="Arial" pitchFamily="34" charset="0"/>
                <a:cs typeface="Arial" pitchFamily="34" charset="0"/>
              </a:rPr>
              <a:t> The concept POEM was introduced by the Finance Act 2015. </a:t>
            </a:r>
          </a:p>
          <a:p>
            <a:pPr algn="just">
              <a:buFont typeface="Wingdings" pitchFamily="2" charset="2"/>
              <a:buChar char="Ø"/>
            </a:pPr>
            <a:endParaRPr lang="en-US" sz="2200" dirty="0" smtClean="0">
              <a:latin typeface="Arial" pitchFamily="34" charset="0"/>
              <a:cs typeface="Arial" pitchFamily="34" charset="0"/>
            </a:endParaRPr>
          </a:p>
          <a:p>
            <a:pPr algn="just">
              <a:buFont typeface="Wingdings" pitchFamily="2" charset="2"/>
              <a:buChar char="Ø"/>
            </a:pPr>
            <a:endParaRPr lang="en-US" sz="2200" u="sng" dirty="0" smtClean="0">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fld id="{AEEDA34E-7FC8-4489-B6D8-D733608B2615}" type="slidenum">
              <a:rPr lang="en-US" smtClean="0"/>
              <a:pPr/>
              <a:t>3</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dirty="0" smtClean="0"/>
              <a:t>Objective</a:t>
            </a:r>
            <a:endParaRPr lang="en-US" dirty="0"/>
          </a:p>
        </p:txBody>
      </p:sp>
      <p:sp>
        <p:nvSpPr>
          <p:cNvPr id="3" name="Content Placeholder 2"/>
          <p:cNvSpPr>
            <a:spLocks noGrp="1"/>
          </p:cNvSpPr>
          <p:nvPr>
            <p:ph idx="1"/>
          </p:nvPr>
        </p:nvSpPr>
        <p:spPr>
          <a:xfrm>
            <a:off x="457200" y="990600"/>
            <a:ext cx="8229600" cy="5135563"/>
          </a:xfrm>
        </p:spPr>
        <p:txBody>
          <a:bodyPr>
            <a:noAutofit/>
          </a:bodyPr>
          <a:lstStyle/>
          <a:p>
            <a:pPr algn="just">
              <a:buNone/>
            </a:pPr>
            <a:r>
              <a:rPr lang="en-US" sz="2200" dirty="0" smtClean="0">
                <a:latin typeface="Arial" pitchFamily="34" charset="0"/>
                <a:cs typeface="Arial" pitchFamily="34" charset="0"/>
              </a:rPr>
              <a:t>Memorandum to Finance Bill 2015 –</a:t>
            </a:r>
          </a:p>
          <a:p>
            <a:pPr algn="just">
              <a:buNone/>
            </a:pPr>
            <a:endParaRPr lang="en-US" sz="2200" dirty="0" smtClean="0">
              <a:latin typeface="Arial" pitchFamily="34" charset="0"/>
              <a:cs typeface="Arial" pitchFamily="34" charset="0"/>
            </a:endParaRPr>
          </a:p>
          <a:p>
            <a:pPr algn="just">
              <a:buFont typeface="Wingdings" pitchFamily="2" charset="2"/>
              <a:buChar char="Ø"/>
            </a:pPr>
            <a:r>
              <a:rPr lang="en-US" sz="2200" dirty="0" smtClean="0">
                <a:latin typeface="Arial" pitchFamily="34" charset="0"/>
                <a:cs typeface="Arial" pitchFamily="34" charset="0"/>
              </a:rPr>
              <a:t> “</a:t>
            </a:r>
            <a:r>
              <a:rPr lang="en-US" sz="2200" i="1" dirty="0" smtClean="0">
                <a:latin typeface="Arial" pitchFamily="34" charset="0"/>
                <a:cs typeface="Arial" pitchFamily="34" charset="0"/>
              </a:rPr>
              <a:t>Due to the requirement that whole of control and management should be situated in India and </a:t>
            </a:r>
            <a:r>
              <a:rPr lang="en-US" sz="2200" b="1" i="1" u="sng" dirty="0" smtClean="0">
                <a:latin typeface="Arial" pitchFamily="34" charset="0"/>
                <a:cs typeface="Arial" pitchFamily="34" charset="0"/>
              </a:rPr>
              <a:t>that too for whole of the year</a:t>
            </a:r>
            <a:r>
              <a:rPr lang="en-US" sz="2200" i="1" dirty="0" smtClean="0">
                <a:latin typeface="Arial" pitchFamily="34" charset="0"/>
                <a:cs typeface="Arial" pitchFamily="34" charset="0"/>
              </a:rPr>
              <a:t>, the condition has been rendered to be practically inapplicable. </a:t>
            </a:r>
            <a:r>
              <a:rPr lang="en-US" sz="2200" b="1" i="1" u="sng" dirty="0" smtClean="0">
                <a:latin typeface="Arial" pitchFamily="34" charset="0"/>
                <a:cs typeface="Arial" pitchFamily="34" charset="0"/>
              </a:rPr>
              <a:t>A company can easily avoid becoming a resident by simply holding a board meeting outside India. This facilitates creation of shell companies which are incorporated outside but controlled from India.”</a:t>
            </a:r>
          </a:p>
          <a:p>
            <a:pPr algn="just">
              <a:buFont typeface="Wingdings" pitchFamily="2" charset="2"/>
              <a:buChar char="Ø"/>
            </a:pPr>
            <a:endParaRPr lang="en-US" sz="2200" b="1" i="1" u="sng" dirty="0" smtClean="0">
              <a:latin typeface="Arial" pitchFamily="34" charset="0"/>
              <a:cs typeface="Arial" pitchFamily="34" charset="0"/>
            </a:endParaRPr>
          </a:p>
          <a:p>
            <a:pPr algn="just">
              <a:buFont typeface="Wingdings" pitchFamily="2" charset="2"/>
              <a:buChar char="Ø"/>
            </a:pPr>
            <a:r>
              <a:rPr lang="en-US" sz="2200" i="1" dirty="0" smtClean="0">
                <a:latin typeface="Arial" pitchFamily="34" charset="0"/>
                <a:cs typeface="Arial" pitchFamily="34" charset="0"/>
              </a:rPr>
              <a:t>'Place of effective management' </a:t>
            </a:r>
            <a:r>
              <a:rPr lang="en-US" sz="2200" b="1" i="1" u="sng" dirty="0" smtClean="0">
                <a:latin typeface="Arial" pitchFamily="34" charset="0"/>
                <a:cs typeface="Arial" pitchFamily="34" charset="0"/>
              </a:rPr>
              <a:t>(POEM) is an internationally recognized concept</a:t>
            </a:r>
            <a:r>
              <a:rPr lang="en-US" sz="2200" i="1" dirty="0" smtClean="0">
                <a:latin typeface="Arial" pitchFamily="34" charset="0"/>
                <a:cs typeface="Arial" pitchFamily="34" charset="0"/>
              </a:rPr>
              <a:t> for determination of residence of a company incorporated in a foreign jurisdiction.</a:t>
            </a:r>
          </a:p>
          <a:p>
            <a:pPr algn="just">
              <a:buFont typeface="Wingdings" pitchFamily="2" charset="2"/>
              <a:buChar char="Ø"/>
            </a:pPr>
            <a:endParaRPr lang="en-US" sz="2200" i="1" dirty="0" smtClean="0">
              <a:latin typeface="Arial" pitchFamily="34" charset="0"/>
              <a:cs typeface="Arial" pitchFamily="34" charset="0"/>
            </a:endParaRPr>
          </a:p>
          <a:p>
            <a:pPr algn="just">
              <a:buNone/>
            </a:pPr>
            <a:endParaRPr lang="en-US" sz="2200" dirty="0" smtClean="0">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fld id="{AEEDA34E-7FC8-4489-B6D8-D733608B2615}" type="slidenum">
              <a:rPr lang="en-US" smtClean="0"/>
              <a:pPr/>
              <a:t>4</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dirty="0" smtClean="0"/>
              <a:t>Objective</a:t>
            </a:r>
            <a:endParaRPr lang="en-US" dirty="0"/>
          </a:p>
        </p:txBody>
      </p:sp>
      <p:sp>
        <p:nvSpPr>
          <p:cNvPr id="3" name="Content Placeholder 2"/>
          <p:cNvSpPr>
            <a:spLocks noGrp="1"/>
          </p:cNvSpPr>
          <p:nvPr>
            <p:ph idx="1"/>
          </p:nvPr>
        </p:nvSpPr>
        <p:spPr>
          <a:xfrm>
            <a:off x="457200" y="990600"/>
            <a:ext cx="8229600" cy="5135563"/>
          </a:xfrm>
        </p:spPr>
        <p:txBody>
          <a:bodyPr>
            <a:noAutofit/>
          </a:bodyPr>
          <a:lstStyle/>
          <a:p>
            <a:pPr algn="just">
              <a:buNone/>
            </a:pPr>
            <a:r>
              <a:rPr lang="en-US" sz="2200" dirty="0" smtClean="0">
                <a:latin typeface="Arial" pitchFamily="34" charset="0"/>
                <a:cs typeface="Arial" pitchFamily="34" charset="0"/>
              </a:rPr>
              <a:t>Memorandum to Finance Bill 2015 –</a:t>
            </a:r>
          </a:p>
          <a:p>
            <a:pPr algn="just">
              <a:buNone/>
            </a:pPr>
            <a:endParaRPr lang="en-US" sz="2200" i="1" dirty="0" smtClean="0">
              <a:latin typeface="Arial" pitchFamily="34" charset="0"/>
              <a:cs typeface="Arial" pitchFamily="34" charset="0"/>
            </a:endParaRPr>
          </a:p>
          <a:p>
            <a:pPr algn="just">
              <a:buFont typeface="Wingdings" pitchFamily="2" charset="2"/>
              <a:buChar char="Ø"/>
            </a:pPr>
            <a:r>
              <a:rPr lang="en-US" sz="2200" i="1" dirty="0" smtClean="0">
                <a:latin typeface="Arial" pitchFamily="34" charset="0"/>
                <a:cs typeface="Arial" pitchFamily="34" charset="0"/>
              </a:rPr>
              <a:t> Most of the tax treaties entered into by India </a:t>
            </a:r>
            <a:r>
              <a:rPr lang="en-US" sz="2200" i="1" dirty="0" err="1" smtClean="0">
                <a:latin typeface="Arial" pitchFamily="34" charset="0"/>
                <a:cs typeface="Arial" pitchFamily="34" charset="0"/>
              </a:rPr>
              <a:t>recognise</a:t>
            </a:r>
            <a:r>
              <a:rPr lang="en-US" sz="2200" i="1" dirty="0" smtClean="0">
                <a:latin typeface="Arial" pitchFamily="34" charset="0"/>
                <a:cs typeface="Arial" pitchFamily="34" charset="0"/>
              </a:rPr>
              <a:t> the concept of 'place of effective management' for determination of residence of a company as a tie-breaker rule for avoidance of double taxation. </a:t>
            </a:r>
          </a:p>
          <a:p>
            <a:pPr algn="just">
              <a:buFont typeface="Wingdings" pitchFamily="2" charset="2"/>
              <a:buChar char="Ø"/>
            </a:pPr>
            <a:endParaRPr lang="en-US" sz="2200" dirty="0" smtClean="0">
              <a:latin typeface="Arial" pitchFamily="34" charset="0"/>
              <a:cs typeface="Arial" pitchFamily="34" charset="0"/>
            </a:endParaRPr>
          </a:p>
          <a:p>
            <a:pPr algn="just">
              <a:buFont typeface="Wingdings" pitchFamily="2" charset="2"/>
              <a:buChar char="Ø"/>
            </a:pPr>
            <a:r>
              <a:rPr lang="en-US" sz="2200" i="1" dirty="0" smtClean="0">
                <a:latin typeface="Arial" pitchFamily="34" charset="0"/>
                <a:cs typeface="Arial" pitchFamily="34" charset="0"/>
              </a:rPr>
              <a:t>Many countries prefer the POEM test to be appropriate test for determination of residence of a company.</a:t>
            </a:r>
          </a:p>
          <a:p>
            <a:pPr algn="just">
              <a:buFont typeface="Wingdings" pitchFamily="2" charset="2"/>
              <a:buChar char="Ø"/>
            </a:pPr>
            <a:endParaRPr lang="en-US" sz="2200" i="1" dirty="0" smtClean="0">
              <a:latin typeface="Arial" pitchFamily="34" charset="0"/>
              <a:cs typeface="Arial" pitchFamily="34" charset="0"/>
            </a:endParaRPr>
          </a:p>
          <a:p>
            <a:pPr algn="just">
              <a:buFont typeface="Wingdings" pitchFamily="2" charset="2"/>
              <a:buChar char="Ø"/>
            </a:pPr>
            <a:r>
              <a:rPr lang="en-US" sz="2200" i="1" dirty="0" smtClean="0">
                <a:latin typeface="Arial" pitchFamily="34" charset="0"/>
                <a:cs typeface="Arial" pitchFamily="34" charset="0"/>
              </a:rPr>
              <a:t> The principle of POEM is recognized and accepted by </a:t>
            </a:r>
            <a:r>
              <a:rPr lang="en-US" sz="2200" i="1" dirty="0" err="1" smtClean="0">
                <a:latin typeface="Arial" pitchFamily="34" charset="0"/>
                <a:cs typeface="Arial" pitchFamily="34" charset="0"/>
              </a:rPr>
              <a:t>Organisation</a:t>
            </a:r>
            <a:r>
              <a:rPr lang="en-US" sz="2200" i="1" dirty="0" smtClean="0">
                <a:latin typeface="Arial" pitchFamily="34" charset="0"/>
                <a:cs typeface="Arial" pitchFamily="34" charset="0"/>
              </a:rPr>
              <a:t> of Economic Cooperation and Development (OECD) also. </a:t>
            </a:r>
          </a:p>
          <a:p>
            <a:pPr algn="just">
              <a:buFont typeface="Wingdings" pitchFamily="2" charset="2"/>
              <a:buChar char="Ø"/>
            </a:pPr>
            <a:endParaRPr lang="en-US" sz="2200" dirty="0" smtClean="0">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fld id="{AEEDA34E-7FC8-4489-B6D8-D733608B2615}" type="slidenum">
              <a:rPr lang="en-US" smtClean="0"/>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rmAutofit fontScale="90000"/>
          </a:bodyPr>
          <a:lstStyle/>
          <a:p>
            <a:r>
              <a:rPr lang="en-US" dirty="0" smtClean="0"/>
              <a:t>Objective</a:t>
            </a:r>
            <a:endParaRPr lang="en-US" dirty="0"/>
          </a:p>
        </p:txBody>
      </p:sp>
      <p:sp>
        <p:nvSpPr>
          <p:cNvPr id="3" name="Content Placeholder 2"/>
          <p:cNvSpPr>
            <a:spLocks noGrp="1"/>
          </p:cNvSpPr>
          <p:nvPr>
            <p:ph idx="1"/>
          </p:nvPr>
        </p:nvSpPr>
        <p:spPr>
          <a:xfrm>
            <a:off x="457200" y="685800"/>
            <a:ext cx="8229600" cy="5440363"/>
          </a:xfrm>
        </p:spPr>
        <p:txBody>
          <a:bodyPr>
            <a:noAutofit/>
          </a:bodyPr>
          <a:lstStyle/>
          <a:p>
            <a:pPr algn="just">
              <a:buNone/>
            </a:pPr>
            <a:r>
              <a:rPr lang="en-US" sz="2200" dirty="0" smtClean="0">
                <a:latin typeface="Arial" pitchFamily="34" charset="0"/>
                <a:cs typeface="Arial" pitchFamily="34" charset="0"/>
              </a:rPr>
              <a:t>Memorandum to Finance Bill 2015 –</a:t>
            </a:r>
          </a:p>
          <a:p>
            <a:pPr algn="just">
              <a:buNone/>
            </a:pPr>
            <a:endParaRPr lang="en-US" sz="2200" i="1" dirty="0" smtClean="0">
              <a:latin typeface="Arial" pitchFamily="34" charset="0"/>
              <a:cs typeface="Arial" pitchFamily="34" charset="0"/>
            </a:endParaRPr>
          </a:p>
          <a:p>
            <a:pPr algn="just">
              <a:buFont typeface="Wingdings" pitchFamily="2" charset="2"/>
              <a:buChar char="Ø"/>
            </a:pPr>
            <a:r>
              <a:rPr lang="en-US" sz="2200" i="1" dirty="0" smtClean="0">
                <a:latin typeface="Arial" pitchFamily="34" charset="0"/>
                <a:cs typeface="Arial" pitchFamily="34" charset="0"/>
              </a:rPr>
              <a:t>The OECD commentary on model convention provides definition of place of effective management to mean the place where key management and commercial decisions that are necessary for the conduct of the entity's business as a whole, are, in substance, made.</a:t>
            </a:r>
          </a:p>
          <a:p>
            <a:pPr algn="just">
              <a:buFont typeface="Wingdings" pitchFamily="2" charset="2"/>
              <a:buChar char="Ø"/>
            </a:pPr>
            <a:endParaRPr lang="en-US" sz="2200" i="1" dirty="0" smtClean="0">
              <a:latin typeface="Arial" pitchFamily="34" charset="0"/>
              <a:cs typeface="Arial" pitchFamily="34" charset="0"/>
            </a:endParaRPr>
          </a:p>
          <a:p>
            <a:pPr algn="just">
              <a:buFont typeface="Wingdings" pitchFamily="2" charset="2"/>
              <a:buChar char="Ø"/>
            </a:pPr>
            <a:r>
              <a:rPr lang="en-US" sz="2200" i="1" dirty="0" smtClean="0">
                <a:latin typeface="Arial" pitchFamily="34" charset="0"/>
                <a:cs typeface="Arial" pitchFamily="34" charset="0"/>
              </a:rPr>
              <a:t>The modification in the condition of residence in respect of company by including the concept of effective management would align the provisions of the Act with the Double Taxation Avoidance Agreements (DTAAs) entered into by India with other countries and would also be in line with international standards. It would also be a measure to deal with cases of creation of shell companies outside India but being controlled and managed from India.</a:t>
            </a:r>
          </a:p>
          <a:p>
            <a:pPr algn="just">
              <a:buNone/>
            </a:pPr>
            <a:r>
              <a:rPr lang="en-US" sz="2200" i="1" dirty="0" smtClean="0">
                <a:latin typeface="Arial" pitchFamily="34" charset="0"/>
                <a:cs typeface="Arial" pitchFamily="34" charset="0"/>
              </a:rPr>
              <a:t> </a:t>
            </a:r>
          </a:p>
          <a:p>
            <a:pPr algn="just">
              <a:buFont typeface="Wingdings" pitchFamily="2" charset="2"/>
              <a:buChar char="Ø"/>
            </a:pPr>
            <a:endParaRPr lang="en-US" sz="2200" i="1" dirty="0" smtClean="0">
              <a:latin typeface="Arial" pitchFamily="34" charset="0"/>
              <a:cs typeface="Arial" pitchFamily="34" charset="0"/>
            </a:endParaRPr>
          </a:p>
          <a:p>
            <a:pPr algn="just">
              <a:buFont typeface="Wingdings" pitchFamily="2" charset="2"/>
              <a:buChar char="Ø"/>
            </a:pPr>
            <a:endParaRPr lang="en-US" sz="2200" dirty="0" smtClean="0">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fld id="{AEEDA34E-7FC8-4489-B6D8-D733608B2615}" type="slidenum">
              <a:rPr lang="en-US" smtClean="0"/>
              <a:pPr/>
              <a:t>6</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34962"/>
          </a:xfrm>
        </p:spPr>
        <p:txBody>
          <a:bodyPr>
            <a:normAutofit fontScale="90000"/>
          </a:bodyPr>
          <a:lstStyle/>
          <a:p>
            <a:r>
              <a:rPr lang="en-US" sz="4000" dirty="0" smtClean="0"/>
              <a:t>Guiding </a:t>
            </a:r>
            <a:r>
              <a:rPr lang="en-US" dirty="0" smtClean="0"/>
              <a:t>Principles</a:t>
            </a:r>
            <a:r>
              <a:rPr lang="en-US" sz="4000" dirty="0" smtClean="0"/>
              <a:t> for POEM</a:t>
            </a:r>
            <a:endParaRPr lang="en-US" sz="4000" dirty="0"/>
          </a:p>
        </p:txBody>
      </p:sp>
      <p:sp>
        <p:nvSpPr>
          <p:cNvPr id="3" name="Content Placeholder 2"/>
          <p:cNvSpPr>
            <a:spLocks noGrp="1"/>
          </p:cNvSpPr>
          <p:nvPr>
            <p:ph idx="1"/>
          </p:nvPr>
        </p:nvSpPr>
        <p:spPr>
          <a:xfrm>
            <a:off x="457200" y="1066800"/>
            <a:ext cx="8229600" cy="5334000"/>
          </a:xfrm>
        </p:spPr>
        <p:txBody>
          <a:bodyPr>
            <a:noAutofit/>
          </a:bodyPr>
          <a:lstStyle/>
          <a:p>
            <a:pPr algn="just">
              <a:buFont typeface="Wingdings" pitchFamily="2" charset="2"/>
              <a:buChar char="Ø"/>
            </a:pPr>
            <a:r>
              <a:rPr lang="en-US" sz="2200" dirty="0" smtClean="0">
                <a:latin typeface="Arial" pitchFamily="34" charset="0"/>
                <a:cs typeface="Arial" pitchFamily="34" charset="0"/>
              </a:rPr>
              <a:t>Generally, the process of determination of POEM will be based on –</a:t>
            </a:r>
          </a:p>
          <a:p>
            <a:pPr algn="just">
              <a:buAutoNum type="alphaLcParenR"/>
            </a:pPr>
            <a:endParaRPr lang="en-US" sz="2200" dirty="0" smtClean="0">
              <a:latin typeface="Arial" pitchFamily="34" charset="0"/>
              <a:cs typeface="Arial" pitchFamily="34" charset="0"/>
            </a:endParaRPr>
          </a:p>
          <a:p>
            <a:pPr algn="just">
              <a:buAutoNum type="alphaLcParenR"/>
            </a:pPr>
            <a:r>
              <a:rPr lang="en-US" sz="2200" dirty="0" smtClean="0">
                <a:latin typeface="Arial" pitchFamily="34" charset="0"/>
                <a:cs typeface="Arial" pitchFamily="34" charset="0"/>
              </a:rPr>
              <a:t>facts and circumstances of a given case; </a:t>
            </a:r>
          </a:p>
          <a:p>
            <a:pPr algn="just">
              <a:buAutoNum type="alphaLcParenR"/>
            </a:pPr>
            <a:endParaRPr lang="en-US" sz="2200" dirty="0" smtClean="0">
              <a:latin typeface="Arial" pitchFamily="34" charset="0"/>
              <a:cs typeface="Arial" pitchFamily="34" charset="0"/>
            </a:endParaRPr>
          </a:p>
          <a:p>
            <a:pPr algn="just">
              <a:buAutoNum type="alphaLcParenR"/>
            </a:pPr>
            <a:r>
              <a:rPr lang="en-US" sz="2200" dirty="0" smtClean="0">
                <a:latin typeface="Arial" pitchFamily="34" charset="0"/>
                <a:cs typeface="Arial" pitchFamily="34" charset="0"/>
              </a:rPr>
              <a:t>the place where decisions are taken, rather than the place where decisions are implemented ;</a:t>
            </a:r>
          </a:p>
          <a:p>
            <a:pPr algn="just">
              <a:buAutoNum type="alphaLcParenR"/>
            </a:pPr>
            <a:endParaRPr lang="en-US" sz="2200" dirty="0" smtClean="0">
              <a:latin typeface="Arial" pitchFamily="34" charset="0"/>
              <a:cs typeface="Arial" pitchFamily="34" charset="0"/>
            </a:endParaRPr>
          </a:p>
          <a:p>
            <a:pPr algn="just">
              <a:buAutoNum type="alphaLcParenR"/>
            </a:pPr>
            <a:r>
              <a:rPr lang="en-US" sz="2200" dirty="0" smtClean="0">
                <a:latin typeface="Arial" pitchFamily="34" charset="0"/>
                <a:cs typeface="Arial" pitchFamily="34" charset="0"/>
              </a:rPr>
              <a:t>substance over form principle;</a:t>
            </a:r>
          </a:p>
          <a:p>
            <a:pPr algn="just">
              <a:buNone/>
            </a:pPr>
            <a:endParaRPr lang="en-US" sz="2200" dirty="0" smtClean="0">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fld id="{AEEDA34E-7FC8-4489-B6D8-D733608B2615}" type="slidenum">
              <a:rPr lang="en-US" smtClean="0"/>
              <a:pPr/>
              <a:t>7</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34962"/>
          </a:xfrm>
        </p:spPr>
        <p:txBody>
          <a:bodyPr>
            <a:normAutofit fontScale="90000"/>
          </a:bodyPr>
          <a:lstStyle/>
          <a:p>
            <a:r>
              <a:rPr lang="en-US" sz="4000" dirty="0" smtClean="0"/>
              <a:t>Guiding </a:t>
            </a:r>
            <a:r>
              <a:rPr lang="en-US" dirty="0" smtClean="0"/>
              <a:t>Principles</a:t>
            </a:r>
            <a:r>
              <a:rPr lang="en-US" sz="4000" dirty="0" smtClean="0"/>
              <a:t> for POEM</a:t>
            </a:r>
            <a:endParaRPr lang="en-US" sz="4000" dirty="0"/>
          </a:p>
        </p:txBody>
      </p:sp>
      <p:sp>
        <p:nvSpPr>
          <p:cNvPr id="3" name="Content Placeholder 2"/>
          <p:cNvSpPr>
            <a:spLocks noGrp="1"/>
          </p:cNvSpPr>
          <p:nvPr>
            <p:ph idx="1"/>
          </p:nvPr>
        </p:nvSpPr>
        <p:spPr>
          <a:xfrm>
            <a:off x="457200" y="914400"/>
            <a:ext cx="8229600" cy="5486400"/>
          </a:xfrm>
        </p:spPr>
        <p:txBody>
          <a:bodyPr>
            <a:noAutofit/>
          </a:bodyPr>
          <a:lstStyle/>
          <a:p>
            <a:pPr algn="just">
              <a:buNone/>
            </a:pPr>
            <a:endParaRPr lang="en-US" sz="2200" dirty="0" smtClean="0">
              <a:latin typeface="Arial" pitchFamily="34" charset="0"/>
              <a:cs typeface="Arial" pitchFamily="34" charset="0"/>
            </a:endParaRPr>
          </a:p>
          <a:p>
            <a:pPr algn="just">
              <a:buFont typeface="Wingdings" pitchFamily="2" charset="2"/>
              <a:buChar char="Ø"/>
            </a:pPr>
            <a:r>
              <a:rPr lang="en-US" sz="2200" dirty="0" smtClean="0">
                <a:latin typeface="Arial" pitchFamily="34" charset="0"/>
                <a:cs typeface="Arial" pitchFamily="34" charset="0"/>
              </a:rPr>
              <a:t> POEM will be required to be determined on year to year basis. </a:t>
            </a:r>
          </a:p>
          <a:p>
            <a:pPr algn="just">
              <a:buNone/>
            </a:pPr>
            <a:endParaRPr lang="en-US" sz="2200" dirty="0" smtClean="0">
              <a:latin typeface="Arial" pitchFamily="34" charset="0"/>
              <a:cs typeface="Arial" pitchFamily="34" charset="0"/>
            </a:endParaRPr>
          </a:p>
          <a:p>
            <a:pPr algn="just">
              <a:buFont typeface="Wingdings" pitchFamily="2" charset="2"/>
              <a:buChar char="Ø"/>
            </a:pPr>
            <a:r>
              <a:rPr lang="en-US" sz="2200" dirty="0" smtClean="0">
                <a:latin typeface="Arial" pitchFamily="34" charset="0"/>
                <a:cs typeface="Arial" pitchFamily="34" charset="0"/>
              </a:rPr>
              <a:t>Entity may have more than one place of management (POM) but can have only one place of effective management (POEM). </a:t>
            </a:r>
          </a:p>
          <a:p>
            <a:pPr algn="just">
              <a:buNone/>
            </a:pPr>
            <a:endParaRPr lang="en-US" sz="2200" dirty="0" smtClean="0">
              <a:latin typeface="Arial" pitchFamily="34" charset="0"/>
              <a:cs typeface="Arial" pitchFamily="34" charset="0"/>
            </a:endParaRPr>
          </a:p>
          <a:p>
            <a:pPr algn="just">
              <a:buFont typeface="Wingdings" pitchFamily="2" charset="2"/>
              <a:buChar char="Ø"/>
            </a:pPr>
            <a:r>
              <a:rPr lang="en-US" sz="2200" dirty="0" smtClean="0">
                <a:latin typeface="Arial" pitchFamily="34" charset="0"/>
                <a:cs typeface="Arial" pitchFamily="34" charset="0"/>
              </a:rPr>
              <a:t>The process of determination of POEM would be primarily based on the fact as to whether or not the company is engaged in active business outside India. </a:t>
            </a:r>
          </a:p>
          <a:p>
            <a:pPr algn="just">
              <a:buFont typeface="Wingdings" pitchFamily="2" charset="2"/>
              <a:buChar char="Ø"/>
            </a:pPr>
            <a:endParaRPr lang="en-US" sz="2200" dirty="0" smtClean="0">
              <a:latin typeface="Arial" pitchFamily="34" charset="0"/>
              <a:cs typeface="Arial" pitchFamily="34" charset="0"/>
            </a:endParaRPr>
          </a:p>
          <a:p>
            <a:pPr algn="just">
              <a:buAutoNum type="alphaLcParenR"/>
            </a:pPr>
            <a:endParaRPr lang="en-US" sz="2200" dirty="0" smtClean="0">
              <a:latin typeface="Arial" pitchFamily="34" charset="0"/>
              <a:cs typeface="Arial" pitchFamily="34" charset="0"/>
            </a:endParaRPr>
          </a:p>
          <a:p>
            <a:pPr algn="just">
              <a:buAutoNum type="alphaLcParenR"/>
            </a:pPr>
            <a:endParaRPr lang="en-US" sz="2200" dirty="0" smtClean="0">
              <a:latin typeface="Arial" pitchFamily="34" charset="0"/>
              <a:cs typeface="Arial" pitchFamily="34" charset="0"/>
            </a:endParaRPr>
          </a:p>
          <a:p>
            <a:pPr algn="just">
              <a:buFont typeface="Wingdings" pitchFamily="2" charset="2"/>
              <a:buChar char="Ø"/>
            </a:pPr>
            <a:endParaRPr lang="en-US" sz="2200" dirty="0" smtClean="0">
              <a:latin typeface="Arial" pitchFamily="34" charset="0"/>
              <a:cs typeface="Arial" pitchFamily="34" charset="0"/>
            </a:endParaRPr>
          </a:p>
          <a:p>
            <a:pPr algn="just">
              <a:buFont typeface="Wingdings" pitchFamily="2" charset="2"/>
              <a:buChar char="Ø"/>
            </a:pPr>
            <a:endParaRPr lang="en-US" sz="2200" dirty="0">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fld id="{AEEDA34E-7FC8-4489-B6D8-D733608B2615}" type="slidenum">
              <a:rPr lang="en-US" smtClean="0"/>
              <a:pPr/>
              <a:t>8</a:t>
            </a:fld>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34962"/>
          </a:xfrm>
        </p:spPr>
        <p:txBody>
          <a:bodyPr>
            <a:noAutofit/>
          </a:bodyPr>
          <a:lstStyle/>
          <a:p>
            <a:r>
              <a:rPr lang="en-US" sz="4000" dirty="0" smtClean="0"/>
              <a:t>Guiding Principles for POEM</a:t>
            </a:r>
            <a:endParaRPr lang="en-US" sz="4000" dirty="0"/>
          </a:p>
        </p:txBody>
      </p:sp>
      <p:sp>
        <p:nvSpPr>
          <p:cNvPr id="3" name="Content Placeholder 2"/>
          <p:cNvSpPr>
            <a:spLocks noGrp="1"/>
          </p:cNvSpPr>
          <p:nvPr>
            <p:ph idx="1"/>
          </p:nvPr>
        </p:nvSpPr>
        <p:spPr>
          <a:xfrm>
            <a:off x="457200" y="1066800"/>
            <a:ext cx="8229600" cy="5059363"/>
          </a:xfrm>
        </p:spPr>
        <p:txBody>
          <a:bodyPr>
            <a:noAutofit/>
          </a:bodyPr>
          <a:lstStyle/>
          <a:p>
            <a:pPr algn="just">
              <a:buFont typeface="Wingdings" pitchFamily="2" charset="2"/>
              <a:buChar char="Ø"/>
            </a:pPr>
            <a:r>
              <a:rPr lang="en-US" sz="2200" dirty="0" smtClean="0">
                <a:latin typeface="Arial" pitchFamily="34" charset="0"/>
                <a:cs typeface="Arial" pitchFamily="34" charset="0"/>
              </a:rPr>
              <a:t>Company shall be </a:t>
            </a:r>
            <a:r>
              <a:rPr lang="en-US" sz="2200" b="1" dirty="0" smtClean="0">
                <a:latin typeface="Arial" pitchFamily="34" charset="0"/>
                <a:cs typeface="Arial" pitchFamily="34" charset="0"/>
              </a:rPr>
              <a:t>engaged in “active business outside India”  </a:t>
            </a:r>
            <a:r>
              <a:rPr lang="en-US" sz="2200" dirty="0" smtClean="0">
                <a:latin typeface="Arial" pitchFamily="34" charset="0"/>
                <a:cs typeface="Arial" pitchFamily="34" charset="0"/>
              </a:rPr>
              <a:t>if  the passive income is not more than 50% of its total income and</a:t>
            </a:r>
          </a:p>
          <a:p>
            <a:pPr algn="just">
              <a:buFont typeface="Wingdings" pitchFamily="2" charset="2"/>
              <a:buChar char="Ø"/>
            </a:pPr>
            <a:endParaRPr lang="en-US" sz="2200" dirty="0" smtClean="0">
              <a:latin typeface="Arial" pitchFamily="34" charset="0"/>
              <a:cs typeface="Arial" pitchFamily="34" charset="0"/>
            </a:endParaRPr>
          </a:p>
          <a:p>
            <a:pPr marL="514350" indent="-514350" algn="just">
              <a:buAutoNum type="romanLcParenR"/>
            </a:pPr>
            <a:r>
              <a:rPr lang="en-US" sz="2200" dirty="0" smtClean="0">
                <a:latin typeface="Arial" pitchFamily="34" charset="0"/>
                <a:cs typeface="Arial" pitchFamily="34" charset="0"/>
              </a:rPr>
              <a:t>less than 50% of its total assets are situated in India; and</a:t>
            </a:r>
          </a:p>
          <a:p>
            <a:pPr marL="514350" indent="-514350" algn="just">
              <a:buAutoNum type="romanLcParenR"/>
            </a:pPr>
            <a:endParaRPr lang="en-US" sz="2200" dirty="0" smtClean="0">
              <a:latin typeface="Arial" pitchFamily="34" charset="0"/>
              <a:cs typeface="Arial" pitchFamily="34" charset="0"/>
            </a:endParaRPr>
          </a:p>
          <a:p>
            <a:pPr marL="514350" indent="-514350" algn="just">
              <a:buAutoNum type="romanLcParenR"/>
            </a:pPr>
            <a:r>
              <a:rPr lang="en-US" sz="2200" dirty="0" smtClean="0">
                <a:latin typeface="Arial" pitchFamily="34" charset="0"/>
                <a:cs typeface="Arial" pitchFamily="34" charset="0"/>
              </a:rPr>
              <a:t>less than 50% of total number of employees are situated in India or are resident in India; and</a:t>
            </a:r>
          </a:p>
          <a:p>
            <a:pPr marL="514350" indent="-514350" algn="just">
              <a:buAutoNum type="romanLcParenR"/>
            </a:pPr>
            <a:endParaRPr lang="en-US" sz="2200" dirty="0" smtClean="0">
              <a:latin typeface="Arial" pitchFamily="34" charset="0"/>
              <a:cs typeface="Arial" pitchFamily="34" charset="0"/>
            </a:endParaRPr>
          </a:p>
          <a:p>
            <a:pPr marL="400050" indent="-400050" algn="just">
              <a:buAutoNum type="romanLcParenR"/>
            </a:pPr>
            <a:r>
              <a:rPr lang="en-US" sz="2200" dirty="0" smtClean="0">
                <a:latin typeface="Arial" pitchFamily="34" charset="0"/>
                <a:cs typeface="Arial" pitchFamily="34" charset="0"/>
              </a:rPr>
              <a:t> the payroll expenses incurred on such employees is less than 50% of its total payroll expenditure ; </a:t>
            </a:r>
          </a:p>
          <a:p>
            <a:pPr marL="400050" indent="-400050" algn="just">
              <a:buFont typeface="Wingdings" pitchFamily="2" charset="2"/>
              <a:buChar char="Ø"/>
            </a:pPr>
            <a:endParaRPr lang="en-US" sz="2200" dirty="0" smtClean="0">
              <a:latin typeface="Arial" pitchFamily="34" charset="0"/>
              <a:cs typeface="Arial" pitchFamily="34" charset="0"/>
            </a:endParaRPr>
          </a:p>
          <a:p>
            <a:pPr marL="400050" indent="-400050" algn="just">
              <a:buNone/>
            </a:pPr>
            <a:endParaRPr lang="en-US" sz="2200" u="sng" dirty="0" smtClean="0">
              <a:latin typeface="Arial" pitchFamily="34" charset="0"/>
              <a:cs typeface="Arial" pitchFamily="34" charset="0"/>
            </a:endParaRPr>
          </a:p>
          <a:p>
            <a:pPr>
              <a:buNone/>
            </a:pPr>
            <a:endParaRPr lang="en-US" sz="2200" dirty="0" smtClean="0">
              <a:latin typeface="Arial" pitchFamily="34" charset="0"/>
              <a:cs typeface="Arial" pitchFamily="34" charset="0"/>
            </a:endParaRPr>
          </a:p>
          <a:p>
            <a:pPr marL="400050" indent="-400050" algn="just">
              <a:buNone/>
            </a:pPr>
            <a:endParaRPr lang="en-US" sz="2200" dirty="0" smtClean="0">
              <a:latin typeface="Arial" pitchFamily="34" charset="0"/>
              <a:cs typeface="Arial" pitchFamily="34" charset="0"/>
            </a:endParaRPr>
          </a:p>
          <a:p>
            <a:pPr marL="400050" indent="-400050" algn="just">
              <a:buNone/>
            </a:pPr>
            <a:endParaRPr lang="en-US" sz="2200" dirty="0" smtClean="0">
              <a:latin typeface="Arial" pitchFamily="34" charset="0"/>
              <a:cs typeface="Arial" pitchFamily="34" charset="0"/>
            </a:endParaRPr>
          </a:p>
          <a:p>
            <a:pPr>
              <a:buNone/>
            </a:pPr>
            <a:endParaRPr lang="en-US" sz="2200" dirty="0" smtClean="0">
              <a:latin typeface="Arial" pitchFamily="34" charset="0"/>
              <a:cs typeface="Arial" pitchFamily="34" charset="0"/>
            </a:endParaRPr>
          </a:p>
          <a:p>
            <a:pPr>
              <a:buFont typeface="Wingdings" pitchFamily="2" charset="2"/>
              <a:buChar char="Ø"/>
            </a:pPr>
            <a:endParaRPr lang="en-US" sz="2200" dirty="0">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fld id="{AEEDA34E-7FC8-4489-B6D8-D733608B2615}" type="slidenum">
              <a:rPr lang="en-US" smtClean="0"/>
              <a:pPr/>
              <a:t>9</a:t>
            </a:fld>
            <a:endParaRPr lang="en-US"/>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724</TotalTime>
  <Words>2134</Words>
  <Application>Microsoft Office PowerPoint</Application>
  <PresentationFormat>On-screen Show (4:3)</PresentationFormat>
  <Paragraphs>288</Paragraphs>
  <Slides>27</Slides>
  <Notes>0</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Office Theme</vt:lpstr>
      <vt:lpstr>Place of effective management (POEM)</vt:lpstr>
      <vt:lpstr>Introduction</vt:lpstr>
      <vt:lpstr>Introduction</vt:lpstr>
      <vt:lpstr>Objective</vt:lpstr>
      <vt:lpstr>Objective</vt:lpstr>
      <vt:lpstr>Objective</vt:lpstr>
      <vt:lpstr>Guiding Principles for POEM</vt:lpstr>
      <vt:lpstr>Guiding Principles for POEM</vt:lpstr>
      <vt:lpstr>Guiding Principles for POEM</vt:lpstr>
      <vt:lpstr>Guiding Principles for POEM</vt:lpstr>
      <vt:lpstr>Guiding Principles for POEM</vt:lpstr>
      <vt:lpstr>Guiding Principles for POEM</vt:lpstr>
      <vt:lpstr>Guiding Principles for POEM</vt:lpstr>
      <vt:lpstr>Guiding Principles for POEM</vt:lpstr>
      <vt:lpstr>Guiding Principles for POEM</vt:lpstr>
      <vt:lpstr>Guiding Principles for POEM</vt:lpstr>
      <vt:lpstr>Guiding Principles for POEM</vt:lpstr>
      <vt:lpstr>Guiding Principles for POEM</vt:lpstr>
      <vt:lpstr>Guiding Principles for POEM</vt:lpstr>
      <vt:lpstr>Guiding Principles for POEM</vt:lpstr>
      <vt:lpstr>Issues for consideration</vt:lpstr>
      <vt:lpstr>Issues for consideration</vt:lpstr>
      <vt:lpstr>Issues for consideration</vt:lpstr>
      <vt:lpstr>Issues for consideration</vt:lpstr>
      <vt:lpstr>Issues for consideration</vt:lpstr>
      <vt:lpstr>Issues for consideration</vt:lpstr>
      <vt:lpstr>Slide 27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of effective management (POEM)</dc:title>
  <dc:creator>Lenovo</dc:creator>
  <cp:lastModifiedBy>Lenovo</cp:lastModifiedBy>
  <cp:revision>191</cp:revision>
  <dcterms:created xsi:type="dcterms:W3CDTF">2016-02-02T13:42:01Z</dcterms:created>
  <dcterms:modified xsi:type="dcterms:W3CDTF">2016-04-27T13:36:07Z</dcterms:modified>
</cp:coreProperties>
</file>