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81" r:id="rId3"/>
    <p:sldId id="282" r:id="rId4"/>
    <p:sldId id="283" r:id="rId5"/>
    <p:sldId id="300" r:id="rId6"/>
    <p:sldId id="302" r:id="rId7"/>
    <p:sldId id="301" r:id="rId8"/>
    <p:sldId id="296" r:id="rId9"/>
    <p:sldId id="298" r:id="rId10"/>
    <p:sldId id="303" r:id="rId11"/>
    <p:sldId id="304" r:id="rId12"/>
  </p:sldIdLst>
  <p:sldSz cx="10680700" cy="7556500"/>
  <p:notesSz cx="6858000" cy="9144000"/>
  <p:defaultTextStyle>
    <a:defPPr>
      <a:defRPr lang="en-CA"/>
    </a:defPPr>
    <a:lvl1pPr marL="0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5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0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9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64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59" algn="l" defTabSz="914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16D672-C262-4FC6-ADEB-C9F3E9251C3D}">
          <p14:sldIdLst>
            <p14:sldId id="280"/>
            <p14:sldId id="281"/>
            <p14:sldId id="282"/>
            <p14:sldId id="283"/>
          </p14:sldIdLst>
        </p14:section>
        <p14:section name="Untitled Section" id="{CD391C87-ECC3-44CC-93B0-69F0A71C65F2}">
          <p14:sldIdLst>
            <p14:sldId id="300"/>
            <p14:sldId id="302"/>
            <p14:sldId id="301"/>
            <p14:sldId id="296"/>
            <p14:sldId id="298"/>
            <p14:sldId id="30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6" y="-12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7ACB7-70CF-4376-BB84-54130D08C55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4A2991B-CA54-4384-9C77-36B8288B5BE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Bullock v Unit Construction Company (38 TC 738)</a:t>
          </a:r>
        </a:p>
      </dgm:t>
    </dgm:pt>
    <dgm:pt modelId="{D18D6061-C942-4B98-A2D2-41D654FD80D3}" type="parTrans" cxnId="{411CB7D7-AA7B-4C0B-8662-4BE6F6AA4D0E}">
      <dgm:prSet/>
      <dgm:spPr/>
      <dgm:t>
        <a:bodyPr/>
        <a:lstStyle/>
        <a:p>
          <a:endParaRPr lang="en-IN"/>
        </a:p>
      </dgm:t>
    </dgm:pt>
    <dgm:pt modelId="{D686F922-5512-40CA-A3BE-67DC293AD1A2}" type="sibTrans" cxnId="{411CB7D7-AA7B-4C0B-8662-4BE6F6AA4D0E}">
      <dgm:prSet/>
      <dgm:spPr/>
      <dgm:t>
        <a:bodyPr/>
        <a:lstStyle/>
        <a:p>
          <a:endParaRPr lang="en-IN"/>
        </a:p>
      </dgm:t>
    </dgm:pt>
    <dgm:pt modelId="{DB42C84A-50BF-44AE-81DC-7223372E94A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While certain operational decisions have been made at a subsidiary level, the directors of the UK parent company had always made key decisions in respect of the three subsidiaries.</a:t>
          </a:r>
          <a:endParaRPr lang="en-IN" sz="2000" dirty="0"/>
        </a:p>
      </dgm:t>
    </dgm:pt>
    <dgm:pt modelId="{A61D1751-D1A5-4913-B359-AA713EB47D47}" type="parTrans" cxnId="{A919A663-CF5F-48D7-BB4D-3016153BBC20}">
      <dgm:prSet/>
      <dgm:spPr/>
      <dgm:t>
        <a:bodyPr/>
        <a:lstStyle/>
        <a:p>
          <a:endParaRPr lang="en-IN"/>
        </a:p>
      </dgm:t>
    </dgm:pt>
    <dgm:pt modelId="{AB1CB489-F336-43CB-96B9-77D253EBCECF}" type="sibTrans" cxnId="{A919A663-CF5F-48D7-BB4D-3016153BBC20}">
      <dgm:prSet/>
      <dgm:spPr/>
      <dgm:t>
        <a:bodyPr/>
        <a:lstStyle/>
        <a:p>
          <a:endParaRPr lang="en-IN"/>
        </a:p>
      </dgm:t>
    </dgm:pt>
    <dgm:pt modelId="{97DE2F6D-5494-4643-A26B-FCAFFB1AA3D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It was thus held that the subsidiaries were UK residents.</a:t>
          </a:r>
          <a:endParaRPr lang="en-IN" sz="2000" dirty="0"/>
        </a:p>
      </dgm:t>
    </dgm:pt>
    <dgm:pt modelId="{D2F1AECF-E8AE-4F20-A1B7-F10516DAFEA7}" type="parTrans" cxnId="{B459EA72-3273-4C80-AEAD-90362318E0D4}">
      <dgm:prSet/>
      <dgm:spPr/>
      <dgm:t>
        <a:bodyPr/>
        <a:lstStyle/>
        <a:p>
          <a:endParaRPr lang="en-IN"/>
        </a:p>
      </dgm:t>
    </dgm:pt>
    <dgm:pt modelId="{9E5E7A7A-7EAC-4F04-B7DF-3928D477C93F}" type="sibTrans" cxnId="{B459EA72-3273-4C80-AEAD-90362318E0D4}">
      <dgm:prSet/>
      <dgm:spPr/>
      <dgm:t>
        <a:bodyPr/>
        <a:lstStyle/>
        <a:p>
          <a:endParaRPr lang="en-IN"/>
        </a:p>
      </dgm:t>
    </dgm:pt>
    <dgm:pt modelId="{3EBF9163-68DF-49C8-874E-7DB29B0137E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Egyptian Delta Land &amp; Investment co. ltd v Todd (14  TC 119)</a:t>
          </a:r>
          <a:endParaRPr lang="en-IN" sz="1400" dirty="0"/>
        </a:p>
      </dgm:t>
    </dgm:pt>
    <dgm:pt modelId="{4A33D484-AB40-4ABB-8602-666112F9B013}" type="parTrans" cxnId="{8A20838A-1E13-449B-B88E-6E2DADB2168F}">
      <dgm:prSet/>
      <dgm:spPr/>
      <dgm:t>
        <a:bodyPr/>
        <a:lstStyle/>
        <a:p>
          <a:endParaRPr lang="en-IN"/>
        </a:p>
      </dgm:t>
    </dgm:pt>
    <dgm:pt modelId="{2F7BDAE6-CA81-47E0-B0B7-94E1354787EA}" type="sibTrans" cxnId="{8A20838A-1E13-449B-B88E-6E2DADB2168F}">
      <dgm:prSet/>
      <dgm:spPr/>
      <dgm:t>
        <a:bodyPr/>
        <a:lstStyle/>
        <a:p>
          <a:endParaRPr lang="en-IN"/>
        </a:p>
      </dgm:t>
    </dgm:pt>
    <dgm:pt modelId="{CAEB7A33-D2C2-49D8-8D2B-F77FB5DD9831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If a company has no place of trade in the UK and does nothing at its head office except for minimum and occasional formalities, it cannot be a resident there. The company therefore held to be resident in Egypt. Court emphasised that the place of incorporation alone would be inadequate to conclude on the residency of a taxpayer.</a:t>
          </a:r>
          <a:endParaRPr lang="en-IN" sz="2000" dirty="0"/>
        </a:p>
      </dgm:t>
    </dgm:pt>
    <dgm:pt modelId="{D50C904E-34B0-4D56-AD8E-DF98C3926A4C}" type="parTrans" cxnId="{BA57DC6E-528E-43D7-9513-9018B1E6CC8E}">
      <dgm:prSet/>
      <dgm:spPr/>
      <dgm:t>
        <a:bodyPr/>
        <a:lstStyle/>
        <a:p>
          <a:endParaRPr lang="en-IN"/>
        </a:p>
      </dgm:t>
    </dgm:pt>
    <dgm:pt modelId="{22FBDD5E-3880-4AA2-8F49-87089F8C2EA2}" type="sibTrans" cxnId="{BA57DC6E-528E-43D7-9513-9018B1E6CC8E}">
      <dgm:prSet/>
      <dgm:spPr/>
      <dgm:t>
        <a:bodyPr/>
        <a:lstStyle/>
        <a:p>
          <a:endParaRPr lang="en-IN"/>
        </a:p>
      </dgm:t>
    </dgm:pt>
    <dgm:pt modelId="{061B4E83-BF7F-44A5-81C5-237E60E25D1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American  Thread company v Joyce (6 TC 1/163)</a:t>
          </a:r>
          <a:endParaRPr lang="en-IN" dirty="0"/>
        </a:p>
      </dgm:t>
    </dgm:pt>
    <dgm:pt modelId="{090A484E-4880-4EB3-9479-4A1238B1BBA8}" type="parTrans" cxnId="{AAC37874-2313-49DC-B5FC-8F4A35C1D1FA}">
      <dgm:prSet/>
      <dgm:spPr/>
      <dgm:t>
        <a:bodyPr/>
        <a:lstStyle/>
        <a:p>
          <a:endParaRPr lang="en-IN"/>
        </a:p>
      </dgm:t>
    </dgm:pt>
    <dgm:pt modelId="{AA1B6590-151F-4AF9-9D7D-A61CA8963E5F}" type="sibTrans" cxnId="{AAC37874-2313-49DC-B5FC-8F4A35C1D1FA}">
      <dgm:prSet/>
      <dgm:spPr/>
      <dgm:t>
        <a:bodyPr/>
        <a:lstStyle/>
        <a:p>
          <a:endParaRPr lang="en-IN"/>
        </a:p>
      </dgm:t>
    </dgm:pt>
    <dgm:pt modelId="{56DCFF3B-8674-43AE-B668-3A89831727A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Control of the management of the affairs of the American Company vested in UK given that strategic decisions were  made at a UK level and that the American Company’s board was constantly dominated by the English Company.</a:t>
          </a:r>
          <a:endParaRPr lang="en-IN" dirty="0"/>
        </a:p>
      </dgm:t>
    </dgm:pt>
    <dgm:pt modelId="{42D2F04F-82DE-4800-8D4B-C82D6831929D}" type="parTrans" cxnId="{312D4CE2-6981-4C0E-AE4D-C858946E71C7}">
      <dgm:prSet/>
      <dgm:spPr/>
      <dgm:t>
        <a:bodyPr/>
        <a:lstStyle/>
        <a:p>
          <a:endParaRPr lang="en-IN"/>
        </a:p>
      </dgm:t>
    </dgm:pt>
    <dgm:pt modelId="{1ED1DD96-62A6-4944-B1E3-46579A79A756}" type="sibTrans" cxnId="{312D4CE2-6981-4C0E-AE4D-C858946E71C7}">
      <dgm:prSet/>
      <dgm:spPr/>
      <dgm:t>
        <a:bodyPr/>
        <a:lstStyle/>
        <a:p>
          <a:endParaRPr lang="en-IN"/>
        </a:p>
      </dgm:t>
    </dgm:pt>
    <dgm:pt modelId="{CD7580F9-E97D-42FA-BD1B-57C4A7229984}" type="pres">
      <dgm:prSet presAssocID="{3B57ACB7-70CF-4376-BB84-54130D08C5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53AE326-E2B7-450A-A9EE-8BC15E4DD70A}" type="pres">
      <dgm:prSet presAssocID="{34A2991B-CA54-4384-9C77-36B8288B5BEA}" presName="composite" presStyleCnt="0"/>
      <dgm:spPr/>
    </dgm:pt>
    <dgm:pt modelId="{D19334B8-BE38-4224-9565-58D743D0F3C2}" type="pres">
      <dgm:prSet presAssocID="{34A2991B-CA54-4384-9C77-36B8288B5BE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8A2407-5213-463B-AB95-7FC42BA95F79}" type="pres">
      <dgm:prSet presAssocID="{34A2991B-CA54-4384-9C77-36B8288B5BE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5218DB-2F54-45D4-A77F-89B5CA188F9B}" type="pres">
      <dgm:prSet presAssocID="{D686F922-5512-40CA-A3BE-67DC293AD1A2}" presName="sp" presStyleCnt="0"/>
      <dgm:spPr/>
    </dgm:pt>
    <dgm:pt modelId="{FE9E52F2-C339-460E-827A-EDC2DA793396}" type="pres">
      <dgm:prSet presAssocID="{3EBF9163-68DF-49C8-874E-7DB29B0137E7}" presName="composite" presStyleCnt="0"/>
      <dgm:spPr/>
    </dgm:pt>
    <dgm:pt modelId="{5D2A5214-CBCB-4872-900A-E7AE0C86FAC3}" type="pres">
      <dgm:prSet presAssocID="{3EBF9163-68DF-49C8-874E-7DB29B0137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E78DC4-3144-4E71-9282-6650D7627735}" type="pres">
      <dgm:prSet presAssocID="{3EBF9163-68DF-49C8-874E-7DB29B0137E7}" presName="descendantText" presStyleLbl="alignAcc1" presStyleIdx="1" presStyleCnt="3" custScaleY="13030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6D868C-B0C1-47CE-9165-E9A6F9A8BB6F}" type="pres">
      <dgm:prSet presAssocID="{2F7BDAE6-CA81-47E0-B0B7-94E1354787EA}" presName="sp" presStyleCnt="0"/>
      <dgm:spPr/>
    </dgm:pt>
    <dgm:pt modelId="{0D336268-0105-4848-86DD-0A5AAF4608B5}" type="pres">
      <dgm:prSet presAssocID="{061B4E83-BF7F-44A5-81C5-237E60E25D1F}" presName="composite" presStyleCnt="0"/>
      <dgm:spPr/>
    </dgm:pt>
    <dgm:pt modelId="{E6FA5E21-7E13-4528-93B1-876C1026133C}" type="pres">
      <dgm:prSet presAssocID="{061B4E83-BF7F-44A5-81C5-237E60E25D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AFC9DBF-E69B-4AEE-9471-895C7ECA6769}" type="pres">
      <dgm:prSet presAssocID="{061B4E83-BF7F-44A5-81C5-237E60E25D1F}" presName="descendantText" presStyleLbl="alignAcc1" presStyleIdx="2" presStyleCnt="3" custLinFactNeighborX="-227" custLinFactNeighborY="520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11CB7D7-AA7B-4C0B-8662-4BE6F6AA4D0E}" srcId="{3B57ACB7-70CF-4376-BB84-54130D08C55B}" destId="{34A2991B-CA54-4384-9C77-36B8288B5BEA}" srcOrd="0" destOrd="0" parTransId="{D18D6061-C942-4B98-A2D2-41D654FD80D3}" sibTransId="{D686F922-5512-40CA-A3BE-67DC293AD1A2}"/>
    <dgm:cxn modelId="{0E27FC75-9157-4B99-84C3-C49929ADD722}" type="presOf" srcId="{3B57ACB7-70CF-4376-BB84-54130D08C55B}" destId="{CD7580F9-E97D-42FA-BD1B-57C4A7229984}" srcOrd="0" destOrd="0" presId="urn:microsoft.com/office/officeart/2005/8/layout/chevron2"/>
    <dgm:cxn modelId="{84D15084-D6EB-493F-84B4-0F9247E470C7}" type="presOf" srcId="{97DE2F6D-5494-4643-A26B-FCAFFB1AA3D4}" destId="{758A2407-5213-463B-AB95-7FC42BA95F79}" srcOrd="0" destOrd="1" presId="urn:microsoft.com/office/officeart/2005/8/layout/chevron2"/>
    <dgm:cxn modelId="{7A19FB66-9340-4C19-92F3-2D8826C624B7}" type="presOf" srcId="{56DCFF3B-8674-43AE-B668-3A89831727A3}" destId="{9AFC9DBF-E69B-4AEE-9471-895C7ECA6769}" srcOrd="0" destOrd="0" presId="urn:microsoft.com/office/officeart/2005/8/layout/chevron2"/>
    <dgm:cxn modelId="{8A20838A-1E13-449B-B88E-6E2DADB2168F}" srcId="{3B57ACB7-70CF-4376-BB84-54130D08C55B}" destId="{3EBF9163-68DF-49C8-874E-7DB29B0137E7}" srcOrd="1" destOrd="0" parTransId="{4A33D484-AB40-4ABB-8602-666112F9B013}" sibTransId="{2F7BDAE6-CA81-47E0-B0B7-94E1354787EA}"/>
    <dgm:cxn modelId="{A919A663-CF5F-48D7-BB4D-3016153BBC20}" srcId="{34A2991B-CA54-4384-9C77-36B8288B5BEA}" destId="{DB42C84A-50BF-44AE-81DC-7223372E94A9}" srcOrd="0" destOrd="0" parTransId="{A61D1751-D1A5-4913-B359-AA713EB47D47}" sibTransId="{AB1CB489-F336-43CB-96B9-77D253EBCECF}"/>
    <dgm:cxn modelId="{B459EA72-3273-4C80-AEAD-90362318E0D4}" srcId="{34A2991B-CA54-4384-9C77-36B8288B5BEA}" destId="{97DE2F6D-5494-4643-A26B-FCAFFB1AA3D4}" srcOrd="1" destOrd="0" parTransId="{D2F1AECF-E8AE-4F20-A1B7-F10516DAFEA7}" sibTransId="{9E5E7A7A-7EAC-4F04-B7DF-3928D477C93F}"/>
    <dgm:cxn modelId="{AAC37874-2313-49DC-B5FC-8F4A35C1D1FA}" srcId="{3B57ACB7-70CF-4376-BB84-54130D08C55B}" destId="{061B4E83-BF7F-44A5-81C5-237E60E25D1F}" srcOrd="2" destOrd="0" parTransId="{090A484E-4880-4EB3-9479-4A1238B1BBA8}" sibTransId="{AA1B6590-151F-4AF9-9D7D-A61CA8963E5F}"/>
    <dgm:cxn modelId="{B8C8033D-02F2-4A94-9C86-2F65A6E46D38}" type="presOf" srcId="{34A2991B-CA54-4384-9C77-36B8288B5BEA}" destId="{D19334B8-BE38-4224-9565-58D743D0F3C2}" srcOrd="0" destOrd="0" presId="urn:microsoft.com/office/officeart/2005/8/layout/chevron2"/>
    <dgm:cxn modelId="{D17B6277-EAB4-4288-994F-DA2D834B5247}" type="presOf" srcId="{DB42C84A-50BF-44AE-81DC-7223372E94A9}" destId="{758A2407-5213-463B-AB95-7FC42BA95F79}" srcOrd="0" destOrd="0" presId="urn:microsoft.com/office/officeart/2005/8/layout/chevron2"/>
    <dgm:cxn modelId="{312D4CE2-6981-4C0E-AE4D-C858946E71C7}" srcId="{061B4E83-BF7F-44A5-81C5-237E60E25D1F}" destId="{56DCFF3B-8674-43AE-B668-3A89831727A3}" srcOrd="0" destOrd="0" parTransId="{42D2F04F-82DE-4800-8D4B-C82D6831929D}" sibTransId="{1ED1DD96-62A6-4944-B1E3-46579A79A756}"/>
    <dgm:cxn modelId="{BA57DC6E-528E-43D7-9513-9018B1E6CC8E}" srcId="{3EBF9163-68DF-49C8-874E-7DB29B0137E7}" destId="{CAEB7A33-D2C2-49D8-8D2B-F77FB5DD9831}" srcOrd="0" destOrd="0" parTransId="{D50C904E-34B0-4D56-AD8E-DF98C3926A4C}" sibTransId="{22FBDD5E-3880-4AA2-8F49-87089F8C2EA2}"/>
    <dgm:cxn modelId="{F5A9A96E-480E-41F0-A034-232BF82FEF3B}" type="presOf" srcId="{3EBF9163-68DF-49C8-874E-7DB29B0137E7}" destId="{5D2A5214-CBCB-4872-900A-E7AE0C86FAC3}" srcOrd="0" destOrd="0" presId="urn:microsoft.com/office/officeart/2005/8/layout/chevron2"/>
    <dgm:cxn modelId="{5DE47AF2-CCAC-430E-BBD5-5F4242CB435F}" type="presOf" srcId="{CAEB7A33-D2C2-49D8-8D2B-F77FB5DD9831}" destId="{47E78DC4-3144-4E71-9282-6650D7627735}" srcOrd="0" destOrd="0" presId="urn:microsoft.com/office/officeart/2005/8/layout/chevron2"/>
    <dgm:cxn modelId="{5ED9316C-1533-470B-81E7-BE2999142A99}" type="presOf" srcId="{061B4E83-BF7F-44A5-81C5-237E60E25D1F}" destId="{E6FA5E21-7E13-4528-93B1-876C1026133C}" srcOrd="0" destOrd="0" presId="urn:microsoft.com/office/officeart/2005/8/layout/chevron2"/>
    <dgm:cxn modelId="{C5EAD770-8CAB-4A0A-B955-B9DEF79AB8D1}" type="presParOf" srcId="{CD7580F9-E97D-42FA-BD1B-57C4A7229984}" destId="{053AE326-E2B7-450A-A9EE-8BC15E4DD70A}" srcOrd="0" destOrd="0" presId="urn:microsoft.com/office/officeart/2005/8/layout/chevron2"/>
    <dgm:cxn modelId="{80E78B48-B97D-4B8D-B428-DC03C81258DC}" type="presParOf" srcId="{053AE326-E2B7-450A-A9EE-8BC15E4DD70A}" destId="{D19334B8-BE38-4224-9565-58D743D0F3C2}" srcOrd="0" destOrd="0" presId="urn:microsoft.com/office/officeart/2005/8/layout/chevron2"/>
    <dgm:cxn modelId="{83AE87C1-E887-4D02-AACB-F5A929AF509D}" type="presParOf" srcId="{053AE326-E2B7-450A-A9EE-8BC15E4DD70A}" destId="{758A2407-5213-463B-AB95-7FC42BA95F79}" srcOrd="1" destOrd="0" presId="urn:microsoft.com/office/officeart/2005/8/layout/chevron2"/>
    <dgm:cxn modelId="{3783630F-0E66-4928-9196-2E1E655A9122}" type="presParOf" srcId="{CD7580F9-E97D-42FA-BD1B-57C4A7229984}" destId="{215218DB-2F54-45D4-A77F-89B5CA188F9B}" srcOrd="1" destOrd="0" presId="urn:microsoft.com/office/officeart/2005/8/layout/chevron2"/>
    <dgm:cxn modelId="{A94FCCCD-B825-4E0B-B314-67883AD2112E}" type="presParOf" srcId="{CD7580F9-E97D-42FA-BD1B-57C4A7229984}" destId="{FE9E52F2-C339-460E-827A-EDC2DA793396}" srcOrd="2" destOrd="0" presId="urn:microsoft.com/office/officeart/2005/8/layout/chevron2"/>
    <dgm:cxn modelId="{474E9916-ABD2-4037-80C5-EEC6BF62457C}" type="presParOf" srcId="{FE9E52F2-C339-460E-827A-EDC2DA793396}" destId="{5D2A5214-CBCB-4872-900A-E7AE0C86FAC3}" srcOrd="0" destOrd="0" presId="urn:microsoft.com/office/officeart/2005/8/layout/chevron2"/>
    <dgm:cxn modelId="{0C70890F-0B57-4FE8-89C4-40B49FA7981B}" type="presParOf" srcId="{FE9E52F2-C339-460E-827A-EDC2DA793396}" destId="{47E78DC4-3144-4E71-9282-6650D7627735}" srcOrd="1" destOrd="0" presId="urn:microsoft.com/office/officeart/2005/8/layout/chevron2"/>
    <dgm:cxn modelId="{56AD9422-B3B6-4055-82E6-6F471D48E3B1}" type="presParOf" srcId="{CD7580F9-E97D-42FA-BD1B-57C4A7229984}" destId="{6A6D868C-B0C1-47CE-9165-E9A6F9A8BB6F}" srcOrd="3" destOrd="0" presId="urn:microsoft.com/office/officeart/2005/8/layout/chevron2"/>
    <dgm:cxn modelId="{A6D8AE9B-C54C-49C5-BE1F-E5BED001CE6F}" type="presParOf" srcId="{CD7580F9-E97D-42FA-BD1B-57C4A7229984}" destId="{0D336268-0105-4848-86DD-0A5AAF4608B5}" srcOrd="4" destOrd="0" presId="urn:microsoft.com/office/officeart/2005/8/layout/chevron2"/>
    <dgm:cxn modelId="{07246C27-F746-40F1-9840-C6E9156FEBEA}" type="presParOf" srcId="{0D336268-0105-4848-86DD-0A5AAF4608B5}" destId="{E6FA5E21-7E13-4528-93B1-876C1026133C}" srcOrd="0" destOrd="0" presId="urn:microsoft.com/office/officeart/2005/8/layout/chevron2"/>
    <dgm:cxn modelId="{D59C5811-BC3C-4392-80BF-8AD15ACF092A}" type="presParOf" srcId="{0D336268-0105-4848-86DD-0A5AAF4608B5}" destId="{9AFC9DBF-E69B-4AEE-9471-895C7ECA67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674F4-6A1E-440D-988F-7BD6E3BBA4D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56B993C-3F50-4B6A-85B0-0214302424B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dirty="0" smtClean="0"/>
            <a:t>Hoge raad der netherlands</a:t>
          </a:r>
        </a:p>
        <a:p>
          <a:r>
            <a:rPr lang="en-US" sz="1200" dirty="0" smtClean="0"/>
            <a:t> (Netherlands SC)</a:t>
          </a:r>
        </a:p>
      </dgm:t>
    </dgm:pt>
    <dgm:pt modelId="{3EC3405D-FAE1-4803-9B99-FA4F35D2DB59}" type="parTrans" cxnId="{FE7DE00B-5A03-4E36-AB62-B2A0D1F498A1}">
      <dgm:prSet/>
      <dgm:spPr/>
      <dgm:t>
        <a:bodyPr/>
        <a:lstStyle/>
        <a:p>
          <a:endParaRPr lang="en-IN"/>
        </a:p>
      </dgm:t>
    </dgm:pt>
    <dgm:pt modelId="{C7080929-7969-4628-BFE1-82A3CBBF9DA5}" type="sibTrans" cxnId="{FE7DE00B-5A03-4E36-AB62-B2A0D1F498A1}">
      <dgm:prSet/>
      <dgm:spPr/>
      <dgm:t>
        <a:bodyPr/>
        <a:lstStyle/>
        <a:p>
          <a:endParaRPr lang="en-IN"/>
        </a:p>
      </dgm:t>
    </dgm:pt>
    <dgm:pt modelId="{439A9857-213F-4C76-8056-A149C364E33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The term “effective management” is related to taking core decisions, directing, and taking initiatives, rather than carrying out, or preparing or determining, policy, or determining the company's activities.</a:t>
          </a:r>
          <a:endParaRPr lang="en-IN" sz="2000" dirty="0"/>
        </a:p>
      </dgm:t>
    </dgm:pt>
    <dgm:pt modelId="{624F619E-C8D5-48A5-A433-79AC20D02FEF}" type="parTrans" cxnId="{7516749E-AEB6-4FF9-B127-91FE50A42B36}">
      <dgm:prSet/>
      <dgm:spPr/>
      <dgm:t>
        <a:bodyPr/>
        <a:lstStyle/>
        <a:p>
          <a:endParaRPr lang="en-IN"/>
        </a:p>
      </dgm:t>
    </dgm:pt>
    <dgm:pt modelId="{15DCDEF2-65EC-42E1-8E12-ADC33AD07D35}" type="sibTrans" cxnId="{7516749E-AEB6-4FF9-B127-91FE50A42B36}">
      <dgm:prSet/>
      <dgm:spPr/>
      <dgm:t>
        <a:bodyPr/>
        <a:lstStyle/>
        <a:p>
          <a:endParaRPr lang="en-IN"/>
        </a:p>
      </dgm:t>
    </dgm:pt>
    <dgm:pt modelId="{75A7A3C4-2433-4E11-BFA1-FDABE7BCF98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As daily management seems in opposition to key management, it is unlikely that it could ever make up part of any core decisions.</a:t>
          </a:r>
          <a:endParaRPr lang="en-IN" sz="2000" dirty="0"/>
        </a:p>
      </dgm:t>
    </dgm:pt>
    <dgm:pt modelId="{D4D93690-6F38-4107-B7E2-D61D5371BDBA}" type="parTrans" cxnId="{6867E050-929E-45C2-8DB2-0F3571D18645}">
      <dgm:prSet/>
      <dgm:spPr/>
      <dgm:t>
        <a:bodyPr/>
        <a:lstStyle/>
        <a:p>
          <a:endParaRPr lang="en-IN"/>
        </a:p>
      </dgm:t>
    </dgm:pt>
    <dgm:pt modelId="{02AD304C-9EF9-4D8B-9C12-C9E8EA81CACF}" type="sibTrans" cxnId="{6867E050-929E-45C2-8DB2-0F3571D18645}">
      <dgm:prSet/>
      <dgm:spPr/>
      <dgm:t>
        <a:bodyPr/>
        <a:lstStyle/>
        <a:p>
          <a:endParaRPr lang="en-IN"/>
        </a:p>
      </dgm:t>
    </dgm:pt>
    <dgm:pt modelId="{202B1CD4-6592-4B15-A713-47DFAE214E5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dirty="0" smtClean="0"/>
            <a:t>Case 2C 1086/2012,2C 1087/2012</a:t>
          </a:r>
        </a:p>
        <a:p>
          <a:r>
            <a:rPr lang="en-US" sz="1200" dirty="0" smtClean="0"/>
            <a:t>(Switzerland SC)</a:t>
          </a:r>
          <a:endParaRPr lang="en-IN" sz="1200" dirty="0"/>
        </a:p>
      </dgm:t>
    </dgm:pt>
    <dgm:pt modelId="{929A4690-0D97-4AE6-822D-CAF1C95AAACC}" type="parTrans" cxnId="{D614A517-7302-41FA-B750-E108A63357ED}">
      <dgm:prSet/>
      <dgm:spPr/>
      <dgm:t>
        <a:bodyPr/>
        <a:lstStyle/>
        <a:p>
          <a:endParaRPr lang="en-IN"/>
        </a:p>
      </dgm:t>
    </dgm:pt>
    <dgm:pt modelId="{B4E46814-D906-487A-8E40-EA81CA98E82C}" type="sibTrans" cxnId="{D614A517-7302-41FA-B750-E108A63357ED}">
      <dgm:prSet/>
      <dgm:spPr/>
      <dgm:t>
        <a:bodyPr/>
        <a:lstStyle/>
        <a:p>
          <a:endParaRPr lang="en-IN"/>
        </a:p>
      </dgm:t>
    </dgm:pt>
    <dgm:pt modelId="{B994282F-F991-4369-9698-C2F4CFA642B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POEM must be distinguished from both top-level management activities and purely administrative activities.</a:t>
          </a:r>
          <a:endParaRPr lang="en-IN" sz="2000" dirty="0"/>
        </a:p>
      </dgm:t>
    </dgm:pt>
    <dgm:pt modelId="{4BC26A1A-91FA-4ECD-BABA-7F814B9EA6AB}" type="parTrans" cxnId="{C947E3C1-2C5C-455A-8043-89E9B36BF90C}">
      <dgm:prSet/>
      <dgm:spPr/>
      <dgm:t>
        <a:bodyPr/>
        <a:lstStyle/>
        <a:p>
          <a:endParaRPr lang="en-IN"/>
        </a:p>
      </dgm:t>
    </dgm:pt>
    <dgm:pt modelId="{11757DFB-AD77-4A87-81A3-AD5B7D138CA8}" type="sibTrans" cxnId="{C947E3C1-2C5C-455A-8043-89E9B36BF90C}">
      <dgm:prSet/>
      <dgm:spPr/>
      <dgm:t>
        <a:bodyPr/>
        <a:lstStyle/>
        <a:p>
          <a:endParaRPr lang="en-IN"/>
        </a:p>
      </dgm:t>
    </dgm:pt>
    <dgm:pt modelId="{FAE8AE0C-948D-47FE-BA04-4E6F858D29B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POEM defines as the economic and effective center of a company.</a:t>
          </a:r>
          <a:endParaRPr lang="en-IN" sz="2000" dirty="0"/>
        </a:p>
      </dgm:t>
    </dgm:pt>
    <dgm:pt modelId="{CF9D63C6-855D-4007-AF45-897301461A1F}" type="parTrans" cxnId="{468AA3CD-80B5-4825-812D-7306D3E80422}">
      <dgm:prSet/>
      <dgm:spPr/>
      <dgm:t>
        <a:bodyPr/>
        <a:lstStyle/>
        <a:p>
          <a:endParaRPr lang="en-IN"/>
        </a:p>
      </dgm:t>
    </dgm:pt>
    <dgm:pt modelId="{32967C3E-1ADF-479B-8DED-88187031D76E}" type="sibTrans" cxnId="{468AA3CD-80B5-4825-812D-7306D3E80422}">
      <dgm:prSet/>
      <dgm:spPr/>
      <dgm:t>
        <a:bodyPr/>
        <a:lstStyle/>
        <a:p>
          <a:endParaRPr lang="en-IN"/>
        </a:p>
      </dgm:t>
    </dgm:pt>
    <dgm:pt modelId="{4449B0E8-AA98-4731-BCAC-70A32F0A045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200" dirty="0" smtClean="0"/>
        </a:p>
        <a:p>
          <a:r>
            <a:rPr lang="en-US" sz="1200" dirty="0" smtClean="0"/>
            <a:t>Yanko weis Holdings Ltd v. Holon income tax Assessor</a:t>
          </a:r>
        </a:p>
        <a:p>
          <a:r>
            <a:rPr lang="en-US" sz="1200" dirty="0" smtClean="0"/>
            <a:t> (Israel district court)</a:t>
          </a:r>
          <a:endParaRPr lang="en-IN" sz="1200" dirty="0"/>
        </a:p>
      </dgm:t>
    </dgm:pt>
    <dgm:pt modelId="{CD3002F9-627D-4AF1-B6B2-E430A6F6A538}" type="parTrans" cxnId="{37707245-7E5B-4062-A48A-5657179626C9}">
      <dgm:prSet/>
      <dgm:spPr/>
      <dgm:t>
        <a:bodyPr/>
        <a:lstStyle/>
        <a:p>
          <a:endParaRPr lang="en-IN"/>
        </a:p>
      </dgm:t>
    </dgm:pt>
    <dgm:pt modelId="{94CCA289-B834-40DE-ADA8-6F3DA79881AA}" type="sibTrans" cxnId="{37707245-7E5B-4062-A48A-5657179626C9}">
      <dgm:prSet/>
      <dgm:spPr/>
      <dgm:t>
        <a:bodyPr/>
        <a:lstStyle/>
        <a:p>
          <a:endParaRPr lang="en-IN"/>
        </a:p>
      </dgm:t>
    </dgm:pt>
    <dgm:pt modelId="{392A60B0-DA1B-45E5-9966-B0CEB6DADDB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POEM should be determined on the basis of a factual assessment of where the decisions as to the company's business policies, strategy and daily decisions were taken</a:t>
          </a:r>
          <a:endParaRPr lang="en-IN" sz="2000" dirty="0"/>
        </a:p>
      </dgm:t>
    </dgm:pt>
    <dgm:pt modelId="{2F71604F-BCF6-450A-8AD9-476A31755386}" type="parTrans" cxnId="{7A8C9A4A-2F10-4A56-AB11-A63F56640438}">
      <dgm:prSet/>
      <dgm:spPr/>
      <dgm:t>
        <a:bodyPr/>
        <a:lstStyle/>
        <a:p>
          <a:endParaRPr lang="en-IN"/>
        </a:p>
      </dgm:t>
    </dgm:pt>
    <dgm:pt modelId="{A5DFA743-945B-42BD-8221-E37627233C6D}" type="sibTrans" cxnId="{7A8C9A4A-2F10-4A56-AB11-A63F56640438}">
      <dgm:prSet/>
      <dgm:spPr/>
      <dgm:t>
        <a:bodyPr/>
        <a:lstStyle/>
        <a:p>
          <a:endParaRPr lang="en-IN"/>
        </a:p>
      </dgm:t>
    </dgm:pt>
    <dgm:pt modelId="{1210CF23-FF2F-4750-8049-C64A463D418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Place where the management decisions were actually taken instead of execution the same.</a:t>
          </a:r>
          <a:endParaRPr lang="en-IN" sz="2000" dirty="0"/>
        </a:p>
      </dgm:t>
    </dgm:pt>
    <dgm:pt modelId="{31CFFD06-D511-4E28-9EC6-8102C1C79032}" type="parTrans" cxnId="{F0AE0475-3580-4399-8979-6D6B962F0276}">
      <dgm:prSet/>
      <dgm:spPr/>
      <dgm:t>
        <a:bodyPr/>
        <a:lstStyle/>
        <a:p>
          <a:endParaRPr lang="en-IN"/>
        </a:p>
      </dgm:t>
    </dgm:pt>
    <dgm:pt modelId="{A140EA58-FB6A-4A49-B6CE-354CA18DC297}" type="sibTrans" cxnId="{F0AE0475-3580-4399-8979-6D6B962F0276}">
      <dgm:prSet/>
      <dgm:spPr/>
      <dgm:t>
        <a:bodyPr/>
        <a:lstStyle/>
        <a:p>
          <a:endParaRPr lang="en-IN"/>
        </a:p>
      </dgm:t>
    </dgm:pt>
    <dgm:pt modelId="{3EBDBD1F-3DE1-4422-883D-5D9B87C27A0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The decisive factor is the management of daily business activities within the company's purpose.</a:t>
          </a:r>
          <a:endParaRPr lang="en-IN" sz="2000" dirty="0"/>
        </a:p>
      </dgm:t>
    </dgm:pt>
    <dgm:pt modelId="{1196E9BB-808B-4442-AAB6-CB204492DC0F}" type="parTrans" cxnId="{3583D1F2-3A46-4944-8361-48FA98690B64}">
      <dgm:prSet/>
      <dgm:spPr/>
      <dgm:t>
        <a:bodyPr/>
        <a:lstStyle/>
        <a:p>
          <a:endParaRPr lang="en-IN"/>
        </a:p>
      </dgm:t>
    </dgm:pt>
    <dgm:pt modelId="{C41BEDD7-AD20-4A4A-9460-05A2BF5F6EDC}" type="sibTrans" cxnId="{3583D1F2-3A46-4944-8361-48FA98690B64}">
      <dgm:prSet/>
      <dgm:spPr/>
      <dgm:t>
        <a:bodyPr/>
        <a:lstStyle/>
        <a:p>
          <a:endParaRPr lang="en-IN"/>
        </a:p>
      </dgm:t>
    </dgm:pt>
    <dgm:pt modelId="{6ECB0E2D-42F2-4412-A4BC-BEC18C27B46C}" type="pres">
      <dgm:prSet presAssocID="{680674F4-6A1E-440D-988F-7BD6E3BBA4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DC0802-C1B1-4B15-96EB-6D1A5E3963EC}" type="pres">
      <dgm:prSet presAssocID="{F56B993C-3F50-4B6A-85B0-0214302424B6}" presName="composite" presStyleCnt="0"/>
      <dgm:spPr/>
    </dgm:pt>
    <dgm:pt modelId="{752032AF-C317-4CF3-9B0C-BAB5D69234ED}" type="pres">
      <dgm:prSet presAssocID="{F56B993C-3F50-4B6A-85B0-0214302424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AD004E-D0D3-4D04-AC58-FC0D64A76F43}" type="pres">
      <dgm:prSet presAssocID="{F56B993C-3F50-4B6A-85B0-0214302424B6}" presName="descendantText" presStyleLbl="alignAcc1" presStyleIdx="0" presStyleCnt="3" custScaleY="13720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DB09AA-5D83-4E87-AA98-F1C36C90E1CE}" type="pres">
      <dgm:prSet presAssocID="{C7080929-7969-4628-BFE1-82A3CBBF9DA5}" presName="sp" presStyleCnt="0"/>
      <dgm:spPr/>
    </dgm:pt>
    <dgm:pt modelId="{822BFB0C-87E1-4A00-BDE1-82F4A4F5BBF0}" type="pres">
      <dgm:prSet presAssocID="{202B1CD4-6592-4B15-A713-47DFAE214E58}" presName="composite" presStyleCnt="0"/>
      <dgm:spPr/>
    </dgm:pt>
    <dgm:pt modelId="{397EDF93-8893-4428-964A-10E725160386}" type="pres">
      <dgm:prSet presAssocID="{202B1CD4-6592-4B15-A713-47DFAE214E5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1DDF55-83CD-4743-9B15-122F2DFDC7CB}" type="pres">
      <dgm:prSet presAssocID="{202B1CD4-6592-4B15-A713-47DFAE214E58}" presName="descendantText" presStyleLbl="alignAcc1" presStyleIdx="1" presStyleCnt="3" custScaleY="137161" custLinFactNeighborX="1491" custLinFactNeighborY="114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63AFB0-4ED6-465B-BBB4-C89D27B46B1F}" type="pres">
      <dgm:prSet presAssocID="{B4E46814-D906-487A-8E40-EA81CA98E82C}" presName="sp" presStyleCnt="0"/>
      <dgm:spPr/>
    </dgm:pt>
    <dgm:pt modelId="{A0782042-F794-4CFA-934E-1841B77AC3EA}" type="pres">
      <dgm:prSet presAssocID="{4449B0E8-AA98-4731-BCAC-70A32F0A0458}" presName="composite" presStyleCnt="0"/>
      <dgm:spPr/>
    </dgm:pt>
    <dgm:pt modelId="{2309551A-2C93-40C2-A244-B3C65B441B61}" type="pres">
      <dgm:prSet presAssocID="{4449B0E8-AA98-4731-BCAC-70A32F0A045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FC4F79-81A9-4CE8-99A4-DA3919582963}" type="pres">
      <dgm:prSet presAssocID="{4449B0E8-AA98-4731-BCAC-70A32F0A0458}" presName="descendantText" presStyleLbl="alignAcc1" presStyleIdx="2" presStyleCnt="3" custScaleY="151025" custLinFactNeighborX="-131" custLinFactNeighborY="859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3CF6576-50B7-4E47-ACE0-33A71360E60B}" type="presOf" srcId="{680674F4-6A1E-440D-988F-7BD6E3BBA4D9}" destId="{6ECB0E2D-42F2-4412-A4BC-BEC18C27B46C}" srcOrd="0" destOrd="0" presId="urn:microsoft.com/office/officeart/2005/8/layout/chevron2"/>
    <dgm:cxn modelId="{9D838494-9D02-4F78-914F-AA038D73C1DC}" type="presOf" srcId="{F56B993C-3F50-4B6A-85B0-0214302424B6}" destId="{752032AF-C317-4CF3-9B0C-BAB5D69234ED}" srcOrd="0" destOrd="0" presId="urn:microsoft.com/office/officeart/2005/8/layout/chevron2"/>
    <dgm:cxn modelId="{7A8C9A4A-2F10-4A56-AB11-A63F56640438}" srcId="{4449B0E8-AA98-4731-BCAC-70A32F0A0458}" destId="{392A60B0-DA1B-45E5-9966-B0CEB6DADDBC}" srcOrd="0" destOrd="0" parTransId="{2F71604F-BCF6-450A-8AD9-476A31755386}" sibTransId="{A5DFA743-945B-42BD-8221-E37627233C6D}"/>
    <dgm:cxn modelId="{3CFED370-2E52-4A92-BAA3-CB93F462E7DE}" type="presOf" srcId="{4449B0E8-AA98-4731-BCAC-70A32F0A0458}" destId="{2309551A-2C93-40C2-A244-B3C65B441B61}" srcOrd="0" destOrd="0" presId="urn:microsoft.com/office/officeart/2005/8/layout/chevron2"/>
    <dgm:cxn modelId="{00B0E256-F714-4BC9-A33C-8F4052B9CD9A}" type="presOf" srcId="{3EBDBD1F-3DE1-4422-883D-5D9B87C27A0D}" destId="{621DDF55-83CD-4743-9B15-122F2DFDC7CB}" srcOrd="0" destOrd="2" presId="urn:microsoft.com/office/officeart/2005/8/layout/chevron2"/>
    <dgm:cxn modelId="{468AA3CD-80B5-4825-812D-7306D3E80422}" srcId="{202B1CD4-6592-4B15-A713-47DFAE214E58}" destId="{FAE8AE0C-948D-47FE-BA04-4E6F858D29B9}" srcOrd="1" destOrd="0" parTransId="{CF9D63C6-855D-4007-AF45-897301461A1F}" sibTransId="{32967C3E-1ADF-479B-8DED-88187031D76E}"/>
    <dgm:cxn modelId="{3583D1F2-3A46-4944-8361-48FA98690B64}" srcId="{202B1CD4-6592-4B15-A713-47DFAE214E58}" destId="{3EBDBD1F-3DE1-4422-883D-5D9B87C27A0D}" srcOrd="2" destOrd="0" parTransId="{1196E9BB-808B-4442-AAB6-CB204492DC0F}" sibTransId="{C41BEDD7-AD20-4A4A-9460-05A2BF5F6EDC}"/>
    <dgm:cxn modelId="{54EB227B-70A6-4388-B547-4E1FDA467106}" type="presOf" srcId="{202B1CD4-6592-4B15-A713-47DFAE214E58}" destId="{397EDF93-8893-4428-964A-10E725160386}" srcOrd="0" destOrd="0" presId="urn:microsoft.com/office/officeart/2005/8/layout/chevron2"/>
    <dgm:cxn modelId="{F0AE0475-3580-4399-8979-6D6B962F0276}" srcId="{4449B0E8-AA98-4731-BCAC-70A32F0A0458}" destId="{1210CF23-FF2F-4750-8049-C64A463D418C}" srcOrd="1" destOrd="0" parTransId="{31CFFD06-D511-4E28-9EC6-8102C1C79032}" sibTransId="{A140EA58-FB6A-4A49-B6CE-354CA18DC297}"/>
    <dgm:cxn modelId="{D6583904-A037-47F4-A4CB-7708CE8C5F22}" type="presOf" srcId="{FAE8AE0C-948D-47FE-BA04-4E6F858D29B9}" destId="{621DDF55-83CD-4743-9B15-122F2DFDC7CB}" srcOrd="0" destOrd="1" presId="urn:microsoft.com/office/officeart/2005/8/layout/chevron2"/>
    <dgm:cxn modelId="{6867E050-929E-45C2-8DB2-0F3571D18645}" srcId="{F56B993C-3F50-4B6A-85B0-0214302424B6}" destId="{75A7A3C4-2433-4E11-BFA1-FDABE7BCF984}" srcOrd="1" destOrd="0" parTransId="{D4D93690-6F38-4107-B7E2-D61D5371BDBA}" sibTransId="{02AD304C-9EF9-4D8B-9C12-C9E8EA81CACF}"/>
    <dgm:cxn modelId="{691221FB-293E-4E63-9622-EBE265AFB4D1}" type="presOf" srcId="{392A60B0-DA1B-45E5-9966-B0CEB6DADDBC}" destId="{2CFC4F79-81A9-4CE8-99A4-DA3919582963}" srcOrd="0" destOrd="0" presId="urn:microsoft.com/office/officeart/2005/8/layout/chevron2"/>
    <dgm:cxn modelId="{D614A517-7302-41FA-B750-E108A63357ED}" srcId="{680674F4-6A1E-440D-988F-7BD6E3BBA4D9}" destId="{202B1CD4-6592-4B15-A713-47DFAE214E58}" srcOrd="1" destOrd="0" parTransId="{929A4690-0D97-4AE6-822D-CAF1C95AAACC}" sibTransId="{B4E46814-D906-487A-8E40-EA81CA98E82C}"/>
    <dgm:cxn modelId="{FE7DE00B-5A03-4E36-AB62-B2A0D1F498A1}" srcId="{680674F4-6A1E-440D-988F-7BD6E3BBA4D9}" destId="{F56B993C-3F50-4B6A-85B0-0214302424B6}" srcOrd="0" destOrd="0" parTransId="{3EC3405D-FAE1-4803-9B99-FA4F35D2DB59}" sibTransId="{C7080929-7969-4628-BFE1-82A3CBBF9DA5}"/>
    <dgm:cxn modelId="{807A284F-9065-4E3A-8766-944882463576}" type="presOf" srcId="{1210CF23-FF2F-4750-8049-C64A463D418C}" destId="{2CFC4F79-81A9-4CE8-99A4-DA3919582963}" srcOrd="0" destOrd="1" presId="urn:microsoft.com/office/officeart/2005/8/layout/chevron2"/>
    <dgm:cxn modelId="{7516749E-AEB6-4FF9-B127-91FE50A42B36}" srcId="{F56B993C-3F50-4B6A-85B0-0214302424B6}" destId="{439A9857-213F-4C76-8056-A149C364E33C}" srcOrd="0" destOrd="0" parTransId="{624F619E-C8D5-48A5-A433-79AC20D02FEF}" sibTransId="{15DCDEF2-65EC-42E1-8E12-ADC33AD07D35}"/>
    <dgm:cxn modelId="{37707245-7E5B-4062-A48A-5657179626C9}" srcId="{680674F4-6A1E-440D-988F-7BD6E3BBA4D9}" destId="{4449B0E8-AA98-4731-BCAC-70A32F0A0458}" srcOrd="2" destOrd="0" parTransId="{CD3002F9-627D-4AF1-B6B2-E430A6F6A538}" sibTransId="{94CCA289-B834-40DE-ADA8-6F3DA79881AA}"/>
    <dgm:cxn modelId="{5004CFA4-35C3-4306-B9CA-E2529C24F501}" type="presOf" srcId="{75A7A3C4-2433-4E11-BFA1-FDABE7BCF984}" destId="{87AD004E-D0D3-4D04-AC58-FC0D64A76F43}" srcOrd="0" destOrd="1" presId="urn:microsoft.com/office/officeart/2005/8/layout/chevron2"/>
    <dgm:cxn modelId="{F908E01E-5FEB-40F4-9BDE-204E2D4CDAC8}" type="presOf" srcId="{B994282F-F991-4369-9698-C2F4CFA642B4}" destId="{621DDF55-83CD-4743-9B15-122F2DFDC7CB}" srcOrd="0" destOrd="0" presId="urn:microsoft.com/office/officeart/2005/8/layout/chevron2"/>
    <dgm:cxn modelId="{C947E3C1-2C5C-455A-8043-89E9B36BF90C}" srcId="{202B1CD4-6592-4B15-A713-47DFAE214E58}" destId="{B994282F-F991-4369-9698-C2F4CFA642B4}" srcOrd="0" destOrd="0" parTransId="{4BC26A1A-91FA-4ECD-BABA-7F814B9EA6AB}" sibTransId="{11757DFB-AD77-4A87-81A3-AD5B7D138CA8}"/>
    <dgm:cxn modelId="{D68853C4-8667-4824-86AE-55C2CA94031B}" type="presOf" srcId="{439A9857-213F-4C76-8056-A149C364E33C}" destId="{87AD004E-D0D3-4D04-AC58-FC0D64A76F43}" srcOrd="0" destOrd="0" presId="urn:microsoft.com/office/officeart/2005/8/layout/chevron2"/>
    <dgm:cxn modelId="{70A3E25C-3765-40C9-85BA-626AF1EDC420}" type="presParOf" srcId="{6ECB0E2D-42F2-4412-A4BC-BEC18C27B46C}" destId="{A1DC0802-C1B1-4B15-96EB-6D1A5E3963EC}" srcOrd="0" destOrd="0" presId="urn:microsoft.com/office/officeart/2005/8/layout/chevron2"/>
    <dgm:cxn modelId="{150ED605-5891-44A3-BD74-B6C583EC9C11}" type="presParOf" srcId="{A1DC0802-C1B1-4B15-96EB-6D1A5E3963EC}" destId="{752032AF-C317-4CF3-9B0C-BAB5D69234ED}" srcOrd="0" destOrd="0" presId="urn:microsoft.com/office/officeart/2005/8/layout/chevron2"/>
    <dgm:cxn modelId="{572542C0-9ABB-4407-ABBC-AD785514E6CC}" type="presParOf" srcId="{A1DC0802-C1B1-4B15-96EB-6D1A5E3963EC}" destId="{87AD004E-D0D3-4D04-AC58-FC0D64A76F43}" srcOrd="1" destOrd="0" presId="urn:microsoft.com/office/officeart/2005/8/layout/chevron2"/>
    <dgm:cxn modelId="{A5B9148A-6D14-4116-8CEB-31311030B764}" type="presParOf" srcId="{6ECB0E2D-42F2-4412-A4BC-BEC18C27B46C}" destId="{A4DB09AA-5D83-4E87-AA98-F1C36C90E1CE}" srcOrd="1" destOrd="0" presId="urn:microsoft.com/office/officeart/2005/8/layout/chevron2"/>
    <dgm:cxn modelId="{59435896-0571-4E6C-A8A5-94ADDE786435}" type="presParOf" srcId="{6ECB0E2D-42F2-4412-A4BC-BEC18C27B46C}" destId="{822BFB0C-87E1-4A00-BDE1-82F4A4F5BBF0}" srcOrd="2" destOrd="0" presId="urn:microsoft.com/office/officeart/2005/8/layout/chevron2"/>
    <dgm:cxn modelId="{1CE057AE-00AA-4B62-A2C8-F2741FD58954}" type="presParOf" srcId="{822BFB0C-87E1-4A00-BDE1-82F4A4F5BBF0}" destId="{397EDF93-8893-4428-964A-10E725160386}" srcOrd="0" destOrd="0" presId="urn:microsoft.com/office/officeart/2005/8/layout/chevron2"/>
    <dgm:cxn modelId="{07262A29-D444-4415-9F32-E3E6E71C5CA0}" type="presParOf" srcId="{822BFB0C-87E1-4A00-BDE1-82F4A4F5BBF0}" destId="{621DDF55-83CD-4743-9B15-122F2DFDC7CB}" srcOrd="1" destOrd="0" presId="urn:microsoft.com/office/officeart/2005/8/layout/chevron2"/>
    <dgm:cxn modelId="{78BA6150-08C2-41C2-9C2B-ABC9585BF3C3}" type="presParOf" srcId="{6ECB0E2D-42F2-4412-A4BC-BEC18C27B46C}" destId="{BF63AFB0-4ED6-465B-BBB4-C89D27B46B1F}" srcOrd="3" destOrd="0" presId="urn:microsoft.com/office/officeart/2005/8/layout/chevron2"/>
    <dgm:cxn modelId="{B0C715A9-57A5-4E9E-82B4-FB0AB3BB15C0}" type="presParOf" srcId="{6ECB0E2D-42F2-4412-A4BC-BEC18C27B46C}" destId="{A0782042-F794-4CFA-934E-1841B77AC3EA}" srcOrd="4" destOrd="0" presId="urn:microsoft.com/office/officeart/2005/8/layout/chevron2"/>
    <dgm:cxn modelId="{F8D602C4-62A9-4AA1-8766-405C893EC9B1}" type="presParOf" srcId="{A0782042-F794-4CFA-934E-1841B77AC3EA}" destId="{2309551A-2C93-40C2-A244-B3C65B441B61}" srcOrd="0" destOrd="0" presId="urn:microsoft.com/office/officeart/2005/8/layout/chevron2"/>
    <dgm:cxn modelId="{BB460EBE-74AA-4038-A067-7F8A602452DC}" type="presParOf" srcId="{A0782042-F794-4CFA-934E-1841B77AC3EA}" destId="{2CFC4F79-81A9-4CE8-99A4-DA39195829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334B8-BE38-4224-9565-58D743D0F3C2}">
      <dsp:nvSpPr>
        <dsp:cNvPr id="0" name=""/>
        <dsp:cNvSpPr/>
      </dsp:nvSpPr>
      <dsp:spPr>
        <a:xfrm rot="5400000">
          <a:off x="-302265" y="313973"/>
          <a:ext cx="2015104" cy="141057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Bullock v Unit Construction Company (38 TC 738)</a:t>
          </a:r>
        </a:p>
      </dsp:txBody>
      <dsp:txXfrm rot="-5400000">
        <a:off x="1" y="716995"/>
        <a:ext cx="1410573" cy="604531"/>
      </dsp:txXfrm>
    </dsp:sp>
    <dsp:sp modelId="{758A2407-5213-463B-AB95-7FC42BA95F79}">
      <dsp:nvSpPr>
        <dsp:cNvPr id="0" name=""/>
        <dsp:cNvSpPr/>
      </dsp:nvSpPr>
      <dsp:spPr>
        <a:xfrm rot="5400000">
          <a:off x="4406517" y="-2984235"/>
          <a:ext cx="1310506" cy="7302394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While certain operational decisions have been made at a subsidiary level, the directors of the UK parent company had always made key decisions in respect of the three subsidiaries.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It was thus held that the subsidiaries were UK residents.</a:t>
          </a:r>
          <a:endParaRPr lang="en-IN" sz="2000" kern="1200" dirty="0"/>
        </a:p>
      </dsp:txBody>
      <dsp:txXfrm rot="-5400000">
        <a:off x="1410573" y="75683"/>
        <a:ext cx="7238420" cy="1182558"/>
      </dsp:txXfrm>
    </dsp:sp>
    <dsp:sp modelId="{5D2A5214-CBCB-4872-900A-E7AE0C86FAC3}">
      <dsp:nvSpPr>
        <dsp:cNvPr id="0" name=""/>
        <dsp:cNvSpPr/>
      </dsp:nvSpPr>
      <dsp:spPr>
        <a:xfrm rot="5400000">
          <a:off x="-302265" y="2344646"/>
          <a:ext cx="2015104" cy="141057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Egyptian Delta Land &amp; Investment co. ltd v Todd (14  TC 119)</a:t>
          </a:r>
          <a:endParaRPr lang="en-IN" sz="1400" kern="1200" dirty="0"/>
        </a:p>
      </dsp:txBody>
      <dsp:txXfrm rot="-5400000">
        <a:off x="1" y="2747668"/>
        <a:ext cx="1410573" cy="604531"/>
      </dsp:txXfrm>
    </dsp:sp>
    <dsp:sp modelId="{47E78DC4-3144-4E71-9282-6650D7627735}">
      <dsp:nvSpPr>
        <dsp:cNvPr id="0" name=""/>
        <dsp:cNvSpPr/>
      </dsp:nvSpPr>
      <dsp:spPr>
        <a:xfrm rot="5400000">
          <a:off x="4208378" y="-953907"/>
          <a:ext cx="1706784" cy="7302394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a company has no place of trade in the UK and does nothing at its head office except for minimum and occasional formalities, it cannot be a resident there. The company therefore held to be resident in Egypt. Court emphasised that the place of incorporation alone would be inadequate to conclude on the residency of a taxpayer.</a:t>
          </a:r>
          <a:endParaRPr lang="en-IN" sz="2000" kern="1200" dirty="0"/>
        </a:p>
      </dsp:txBody>
      <dsp:txXfrm rot="-5400000">
        <a:off x="1410573" y="1927216"/>
        <a:ext cx="7219076" cy="1540148"/>
      </dsp:txXfrm>
    </dsp:sp>
    <dsp:sp modelId="{E6FA5E21-7E13-4528-93B1-876C1026133C}">
      <dsp:nvSpPr>
        <dsp:cNvPr id="0" name=""/>
        <dsp:cNvSpPr/>
      </dsp:nvSpPr>
      <dsp:spPr>
        <a:xfrm rot="5400000">
          <a:off x="-302265" y="4176836"/>
          <a:ext cx="2015104" cy="141057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American  Thread company v Joyce (6 TC 1/163)</a:t>
          </a:r>
          <a:endParaRPr lang="en-IN" sz="1400" kern="1200" dirty="0"/>
        </a:p>
      </dsp:txBody>
      <dsp:txXfrm rot="-5400000">
        <a:off x="1" y="4579858"/>
        <a:ext cx="1410573" cy="604531"/>
      </dsp:txXfrm>
    </dsp:sp>
    <dsp:sp modelId="{9AFC9DBF-E69B-4AEE-9471-895C7ECA6769}">
      <dsp:nvSpPr>
        <dsp:cNvPr id="0" name=""/>
        <dsp:cNvSpPr/>
      </dsp:nvSpPr>
      <dsp:spPr>
        <a:xfrm rot="5400000">
          <a:off x="4390285" y="946405"/>
          <a:ext cx="1309817" cy="7302394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Control of the management of the affairs of the American Company vested in UK given that strategic decisions were  made at a UK level and that the American Company’s board was constantly dominated by the English Company.</a:t>
          </a:r>
          <a:endParaRPr lang="en-IN" sz="2000" kern="1200" dirty="0"/>
        </a:p>
      </dsp:txBody>
      <dsp:txXfrm rot="-5400000">
        <a:off x="1393997" y="4006633"/>
        <a:ext cx="7238454" cy="1181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032AF-C317-4CF3-9B0C-BAB5D69234ED}">
      <dsp:nvSpPr>
        <dsp:cNvPr id="0" name=""/>
        <dsp:cNvSpPr/>
      </dsp:nvSpPr>
      <dsp:spPr>
        <a:xfrm rot="5400000">
          <a:off x="-258432" y="470176"/>
          <a:ext cx="1722886" cy="120602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Hoge raad der netherlands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(Netherlands SC)</a:t>
          </a:r>
        </a:p>
      </dsp:txBody>
      <dsp:txXfrm rot="-5400000">
        <a:off x="1" y="814753"/>
        <a:ext cx="1206020" cy="516866"/>
      </dsp:txXfrm>
    </dsp:sp>
    <dsp:sp modelId="{87AD004E-D0D3-4D04-AC58-FC0D64A76F43}">
      <dsp:nvSpPr>
        <dsp:cNvPr id="0" name=""/>
        <dsp:cNvSpPr/>
      </dsp:nvSpPr>
      <dsp:spPr>
        <a:xfrm rot="5400000">
          <a:off x="4906767" y="-3697415"/>
          <a:ext cx="1537289" cy="8938782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term “effective management” is related to taking core decisions, directing, and taking initiatives, rather than carrying out, or preparing or determining, policy, or determining the company's activities.</a:t>
          </a:r>
          <a:endParaRPr lang="en-IN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As daily management seems in opposition to key management, it is unlikely that it could ever make up part of any core decisions.</a:t>
          </a:r>
          <a:endParaRPr lang="en-IN" sz="2000" kern="1200" dirty="0"/>
        </a:p>
      </dsp:txBody>
      <dsp:txXfrm rot="-5400000">
        <a:off x="1206021" y="78375"/>
        <a:ext cx="8863738" cy="1387201"/>
      </dsp:txXfrm>
    </dsp:sp>
    <dsp:sp modelId="{397EDF93-8893-4428-964A-10E725160386}">
      <dsp:nvSpPr>
        <dsp:cNvPr id="0" name=""/>
        <dsp:cNvSpPr/>
      </dsp:nvSpPr>
      <dsp:spPr>
        <a:xfrm rot="5400000">
          <a:off x="-258432" y="2234688"/>
          <a:ext cx="1722886" cy="120602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Case 2C 1086/2012,2C 1087/2012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(Switzerland SC)</a:t>
          </a:r>
          <a:endParaRPr lang="en-IN" sz="1200" kern="1200" dirty="0"/>
        </a:p>
      </dsp:txBody>
      <dsp:txXfrm rot="-5400000">
        <a:off x="1" y="2579265"/>
        <a:ext cx="1206020" cy="516866"/>
      </dsp:txXfrm>
    </dsp:sp>
    <dsp:sp modelId="{621DDF55-83CD-4743-9B15-122F2DFDC7CB}">
      <dsp:nvSpPr>
        <dsp:cNvPr id="0" name=""/>
        <dsp:cNvSpPr/>
      </dsp:nvSpPr>
      <dsp:spPr>
        <a:xfrm rot="5400000">
          <a:off x="4907395" y="-1920352"/>
          <a:ext cx="1536033" cy="8938782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POEM must be distinguished from both top-level management activities and purely administrative activities.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POEM defines as the economic and effective center of a company.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decisive factor is the management of daily business activities within the company's purpose.</a:t>
          </a:r>
          <a:endParaRPr lang="en-IN" sz="2000" kern="1200" dirty="0"/>
        </a:p>
      </dsp:txBody>
      <dsp:txXfrm rot="-5400000">
        <a:off x="1206021" y="1856005"/>
        <a:ext cx="8863799" cy="1386067"/>
      </dsp:txXfrm>
    </dsp:sp>
    <dsp:sp modelId="{2309551A-2C93-40C2-A244-B3C65B441B61}">
      <dsp:nvSpPr>
        <dsp:cNvPr id="0" name=""/>
        <dsp:cNvSpPr/>
      </dsp:nvSpPr>
      <dsp:spPr>
        <a:xfrm rot="5400000">
          <a:off x="-258432" y="4076831"/>
          <a:ext cx="1722886" cy="120602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Yanko weis Holdings Ltd v. Holon income tax Assessor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(Israel district court)</a:t>
          </a:r>
          <a:endParaRPr lang="en-IN" sz="1200" kern="1200" dirty="0"/>
        </a:p>
      </dsp:txBody>
      <dsp:txXfrm rot="-5400000">
        <a:off x="1" y="4421408"/>
        <a:ext cx="1206020" cy="516866"/>
      </dsp:txXfrm>
    </dsp:sp>
    <dsp:sp modelId="{2CFC4F79-81A9-4CE8-99A4-DA3919582963}">
      <dsp:nvSpPr>
        <dsp:cNvPr id="0" name=""/>
        <dsp:cNvSpPr/>
      </dsp:nvSpPr>
      <dsp:spPr>
        <a:xfrm rot="5400000">
          <a:off x="4818055" y="5243"/>
          <a:ext cx="1691292" cy="8938782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POEM should be determined on the basis of a factual assessment of where the decisions as to the company's business policies, strategy and daily decisions were taken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Place where the management decisions were actually taken instead of execution the same.</a:t>
          </a:r>
          <a:endParaRPr lang="en-IN" sz="2000" kern="1200" dirty="0"/>
        </a:p>
      </dsp:txBody>
      <dsp:txXfrm rot="-5400000">
        <a:off x="1194310" y="3711550"/>
        <a:ext cx="8856220" cy="1526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0B12-8098-4757-94FD-45F8B5F51F11}" type="datetimeFigureOut">
              <a:rPr lang="en-IN" smtClean="0"/>
              <a:t>26-04-2016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8C561-61E7-4D8B-8356-4DBFD95547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53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8C561-61E7-4D8B-8356-4DBFD95547A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9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8C561-61E7-4D8B-8356-4DBFD95547A1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097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 definition for company residence in law</a:t>
            </a:r>
          </a:p>
          <a:p>
            <a:pPr algn="just"/>
            <a:r>
              <a:rPr lang="en-US" dirty="0" smtClean="0"/>
              <a:t>Based on court made law on C &amp; M test</a:t>
            </a:r>
          </a:p>
          <a:p>
            <a:pPr algn="just"/>
            <a:r>
              <a:rPr lang="en-US" dirty="0" smtClean="0"/>
              <a:t>Incorporation test included in 1988</a:t>
            </a:r>
          </a:p>
          <a:p>
            <a:pPr algn="just"/>
            <a:r>
              <a:rPr lang="en-US" dirty="0" smtClean="0"/>
              <a:t>Board </a:t>
            </a:r>
            <a:r>
              <a:rPr lang="en-US" dirty="0" err="1" smtClean="0"/>
              <a:t>Vs</a:t>
            </a:r>
            <a:r>
              <a:rPr lang="en-US" dirty="0" smtClean="0"/>
              <a:t> Members powers – </a:t>
            </a:r>
            <a:r>
              <a:rPr lang="en-US" sz="1100" dirty="0" smtClean="0"/>
              <a:t>Members cannot usurp BOD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8C561-61E7-4D8B-8356-4DBFD95547A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361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49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2" y="5426290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2" y="536423"/>
            <a:ext cx="1657351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2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0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1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6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5" indent="0">
              <a:buNone/>
              <a:defRPr sz="2100" b="1"/>
            </a:lvl2pPr>
            <a:lvl3pPr marL="914189" indent="0">
              <a:buNone/>
              <a:defRPr sz="1800" b="1"/>
            </a:lvl3pPr>
            <a:lvl4pPr marL="1371285" indent="0">
              <a:buNone/>
              <a:defRPr sz="1600" b="1"/>
            </a:lvl4pPr>
            <a:lvl5pPr marL="1828380" indent="0">
              <a:buNone/>
              <a:defRPr sz="1600" b="1"/>
            </a:lvl5pPr>
            <a:lvl6pPr marL="2285475" indent="0">
              <a:buNone/>
              <a:defRPr sz="1600" b="1"/>
            </a:lvl6pPr>
            <a:lvl7pPr marL="2742569" indent="0">
              <a:buNone/>
              <a:defRPr sz="1600" b="1"/>
            </a:lvl7pPr>
            <a:lvl8pPr marL="3199664" indent="0">
              <a:buNone/>
              <a:defRPr sz="1600" b="1"/>
            </a:lvl8pPr>
            <a:lvl9pPr marL="36567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3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8" y="2143476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5" indent="0">
              <a:buNone/>
              <a:defRPr sz="2100" b="1"/>
            </a:lvl2pPr>
            <a:lvl3pPr marL="914189" indent="0">
              <a:buNone/>
              <a:defRPr sz="1800" b="1"/>
            </a:lvl3pPr>
            <a:lvl4pPr marL="1371285" indent="0">
              <a:buNone/>
              <a:defRPr sz="1600" b="1"/>
            </a:lvl4pPr>
            <a:lvl5pPr marL="1828380" indent="0">
              <a:buNone/>
              <a:defRPr sz="1600" b="1"/>
            </a:lvl5pPr>
            <a:lvl6pPr marL="2285475" indent="0">
              <a:buNone/>
              <a:defRPr sz="1600" b="1"/>
            </a:lvl6pPr>
            <a:lvl7pPr marL="2742569" indent="0">
              <a:buNone/>
              <a:defRPr sz="1600" b="1"/>
            </a:lvl7pPr>
            <a:lvl8pPr marL="3199664" indent="0">
              <a:buNone/>
              <a:defRPr sz="1600" b="1"/>
            </a:lvl8pPr>
            <a:lvl9pPr marL="36567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8" y="3036773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3" y="381260"/>
            <a:ext cx="2423363" cy="162256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3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3" y="2003827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095" indent="0">
              <a:buNone/>
              <a:defRPr sz="1300"/>
            </a:lvl2pPr>
            <a:lvl3pPr marL="914189" indent="0">
              <a:buNone/>
              <a:defRPr sz="1000"/>
            </a:lvl3pPr>
            <a:lvl4pPr marL="1371285" indent="0">
              <a:buNone/>
              <a:defRPr sz="900"/>
            </a:lvl4pPr>
            <a:lvl5pPr marL="1828380" indent="0">
              <a:buNone/>
              <a:defRPr sz="900"/>
            </a:lvl5pPr>
            <a:lvl6pPr marL="2285475" indent="0">
              <a:buNone/>
              <a:defRPr sz="900"/>
            </a:lvl6pPr>
            <a:lvl7pPr marL="2742569" indent="0">
              <a:buNone/>
              <a:defRPr sz="900"/>
            </a:lvl7pPr>
            <a:lvl8pPr marL="3199664" indent="0">
              <a:buNone/>
              <a:defRPr sz="900"/>
            </a:lvl8pPr>
            <a:lvl9pPr marL="36567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3"/>
            <a:ext cx="4419600" cy="7913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7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095" indent="0">
              <a:buNone/>
              <a:defRPr sz="2800"/>
            </a:lvl2pPr>
            <a:lvl3pPr marL="914189" indent="0">
              <a:buNone/>
              <a:defRPr sz="2400"/>
            </a:lvl3pPr>
            <a:lvl4pPr marL="1371285" indent="0">
              <a:buNone/>
              <a:defRPr sz="2100"/>
            </a:lvl4pPr>
            <a:lvl5pPr marL="1828380" indent="0">
              <a:buNone/>
              <a:defRPr sz="2100"/>
            </a:lvl5pPr>
            <a:lvl6pPr marL="2285475" indent="0">
              <a:buNone/>
              <a:defRPr sz="2100"/>
            </a:lvl6pPr>
            <a:lvl7pPr marL="2742569" indent="0">
              <a:buNone/>
              <a:defRPr sz="2100"/>
            </a:lvl7pPr>
            <a:lvl8pPr marL="3199664" indent="0">
              <a:buNone/>
              <a:defRPr sz="2100"/>
            </a:lvl8pPr>
            <a:lvl9pPr marL="365675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6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095" indent="0">
              <a:buNone/>
              <a:defRPr sz="1300"/>
            </a:lvl2pPr>
            <a:lvl3pPr marL="914189" indent="0">
              <a:buNone/>
              <a:defRPr sz="1000"/>
            </a:lvl3pPr>
            <a:lvl4pPr marL="1371285" indent="0">
              <a:buNone/>
              <a:defRPr sz="900"/>
            </a:lvl4pPr>
            <a:lvl5pPr marL="1828380" indent="0">
              <a:buNone/>
              <a:defRPr sz="900"/>
            </a:lvl5pPr>
            <a:lvl6pPr marL="2285475" indent="0">
              <a:buNone/>
              <a:defRPr sz="900"/>
            </a:lvl6pPr>
            <a:lvl7pPr marL="2742569" indent="0">
              <a:buNone/>
              <a:defRPr sz="900"/>
            </a:lvl7pPr>
            <a:lvl8pPr marL="3199664" indent="0">
              <a:buNone/>
              <a:defRPr sz="900"/>
            </a:lvl8pPr>
            <a:lvl9pPr marL="36567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299" y="383479"/>
            <a:ext cx="6629400" cy="1595967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99" y="2234355"/>
            <a:ext cx="6629400" cy="6319585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2" y="8875352"/>
            <a:ext cx="1718733" cy="509824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2"/>
            <a:ext cx="2332567" cy="509824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9" y="8875352"/>
            <a:ext cx="1718733" cy="509824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0" indent="-342820" algn="l" defTabSz="9141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9" indent="-285684" algn="l" defTabSz="91418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6" indent="-228548" algn="l" defTabSz="91418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1" indent="-228548" algn="l" defTabSz="91418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28" indent="-228548" algn="l" defTabSz="91418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1" indent="-228548" algn="l" defTabSz="9141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16" indent="-228548" algn="l" defTabSz="9141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2" indent="-228548" algn="l" defTabSz="9141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07" indent="-228548" algn="l" defTabSz="9141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9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5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0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5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9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64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59" algn="l" defTabSz="914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1"/>
            <a:ext cx="10680700" cy="7543800"/>
          </a:xfrm>
          <a:prstGeom prst="rect">
            <a:avLst/>
          </a:prstGeom>
        </p:spPr>
      </p:pic>
      <p:sp>
        <p:nvSpPr>
          <p:cNvPr id="20" name="TextBox 2"/>
          <p:cNvSpPr txBox="1"/>
          <p:nvPr/>
        </p:nvSpPr>
        <p:spPr>
          <a:xfrm>
            <a:off x="1231900" y="571500"/>
            <a:ext cx="7995779" cy="11541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8"/>
              </a:lnSpc>
            </a:pPr>
            <a:r>
              <a:rPr lang="en-CA" sz="3000" b="1">
                <a:solidFill>
                  <a:srgbClr val="000000"/>
                </a:solidFill>
                <a:latin typeface="Arial Bold"/>
                <a:cs typeface="Arial Bold"/>
              </a:rPr>
              <a:t>Calcutta Jute Mills Co v Nicholsan (1 TC 83)</a:t>
            </a:r>
            <a:r>
              <a:rPr lang="en-CA" sz="30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3000" b="1">
                <a:solidFill>
                  <a:srgbClr val="000000"/>
                </a:solidFill>
                <a:latin typeface="Arial Bold"/>
                <a:cs typeface="Arial Bold"/>
              </a:rPr>
              <a:t>1876</a:t>
            </a:r>
          </a:p>
          <a:p>
            <a:pPr>
              <a:lnSpc>
                <a:spcPts val="2998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873500" y="1524001"/>
            <a:ext cx="19460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spc="-10">
                <a:solidFill>
                  <a:srgbClr val="000000"/>
                </a:solidFill>
                <a:latin typeface="Arial"/>
                <a:cs typeface="Arial"/>
              </a:rPr>
              <a:t>UK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1" y="2501900"/>
            <a:ext cx="1764907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  <a:tabLst>
                <a:tab pos="165062" algn="l"/>
              </a:tabLst>
            </a:pPr>
            <a:r>
              <a:rPr lang="en-CA" sz="900" dirty="0">
                <a:solidFill>
                  <a:srgbClr val="000000"/>
                </a:solidFill>
                <a:latin typeface="Arial Unicode MS"/>
                <a:cs typeface="Arial Unicode MS"/>
              </a:rPr>
              <a:t>§</a:t>
            </a: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  CJM incorporated in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spc="-10" dirty="0">
                <a:solidFill>
                  <a:srgbClr val="000000"/>
                </a:solidFill>
                <a:latin typeface="Arial"/>
                <a:cs typeface="Arial"/>
              </a:rPr>
              <a:t>	UK</a:t>
            </a:r>
          </a:p>
          <a:p>
            <a:pPr>
              <a:lnSpc>
                <a:spcPts val="1435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1" y="2946402"/>
            <a:ext cx="180722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  <a:tabLst>
                <a:tab pos="165062" algn="l"/>
              </a:tabLst>
            </a:pPr>
            <a:r>
              <a:rPr lang="en-CA" sz="900" spc="-10">
                <a:solidFill>
                  <a:srgbClr val="000000"/>
                </a:solidFill>
                <a:latin typeface="Arial Unicode MS"/>
                <a:cs typeface="Arial Unicode MS"/>
              </a:rPr>
              <a:t>§</a:t>
            </a:r>
            <a:r>
              <a:rPr lang="en-CA" sz="1400" spc="-10">
                <a:solidFill>
                  <a:srgbClr val="000000"/>
                </a:solidFill>
                <a:latin typeface="Arial"/>
                <a:cs typeface="Arial"/>
              </a:rPr>
              <a:t>  CJM did not own any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	office / operation in</a:t>
            </a:r>
          </a:p>
          <a:p>
            <a:pPr>
              <a:lnSpc>
                <a:spcPts val="143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25599" y="3302001"/>
            <a:ext cx="24750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400" spc="-10">
                <a:solidFill>
                  <a:srgbClr val="000000"/>
                </a:solidFill>
                <a:latin typeface="Arial"/>
                <a:cs typeface="Arial"/>
              </a:rPr>
              <a:t>UK</a:t>
            </a:r>
          </a:p>
          <a:p>
            <a:pPr>
              <a:lnSpc>
                <a:spcPts val="14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60500" y="3581401"/>
            <a:ext cx="1907573" cy="3334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165062" algn="l"/>
              </a:tabLst>
            </a:pPr>
            <a:r>
              <a:rPr lang="en-CA" sz="900" spc="-21" dirty="0">
                <a:solidFill>
                  <a:srgbClr val="000000"/>
                </a:solidFill>
                <a:latin typeface="Arial Unicode MS"/>
                <a:cs typeface="Arial Unicode MS"/>
              </a:rPr>
              <a:t>§</a:t>
            </a: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	5 - UK directors and 1</a:t>
            </a:r>
          </a:p>
          <a:p>
            <a:pPr>
              <a:lnSpc>
                <a:spcPts val="132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25599" y="3746502"/>
            <a:ext cx="1223092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director in India</a:t>
            </a:r>
          </a:p>
          <a:p>
            <a:pPr>
              <a:lnSpc>
                <a:spcPts val="14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60499" y="4000502"/>
            <a:ext cx="1821011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  <a:tabLst>
                <a:tab pos="165062" algn="l"/>
              </a:tabLst>
            </a:pPr>
            <a:r>
              <a:rPr lang="en-CA" sz="1000">
                <a:solidFill>
                  <a:srgbClr val="000000"/>
                </a:solidFill>
                <a:latin typeface="Arial Unicode MS"/>
                <a:cs typeface="Arial Unicode MS"/>
              </a:rPr>
              <a:t>§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Board meetings, and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	AGM held in London</a:t>
            </a:r>
          </a:p>
          <a:p>
            <a:pPr>
              <a:lnSpc>
                <a:spcPts val="14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25599" y="4368801"/>
            <a:ext cx="1588512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in an office lent by a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director</a:t>
            </a:r>
          </a:p>
          <a:p>
            <a:pPr>
              <a:lnSpc>
                <a:spcPts val="14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118101" y="1536701"/>
            <a:ext cx="362279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300">
                <a:solidFill>
                  <a:srgbClr val="000000"/>
                </a:solidFill>
                <a:latin typeface="Arial"/>
                <a:cs typeface="Arial"/>
              </a:rPr>
              <a:t>India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324601" y="4210546"/>
            <a:ext cx="119904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4851">
              <a:lnSpc>
                <a:spcPts val="1398"/>
              </a:lnSpc>
            </a:pPr>
            <a:r>
              <a:rPr lang="en-CA" sz="1300" b="1" dirty="0">
                <a:solidFill>
                  <a:schemeClr val="tx2">
                    <a:lumMod val="50000"/>
                  </a:schemeClr>
                </a:solidFill>
                <a:latin typeface="Arial Bold"/>
                <a:cs typeface="Arial Bold"/>
              </a:rPr>
              <a:t>Calcutta Jute</a:t>
            </a:r>
            <a:r>
              <a:rPr lang="en-CA" sz="13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/>
            </a:r>
            <a:br>
              <a:rPr lang="en-CA" sz="13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</a:br>
            <a:r>
              <a:rPr lang="en-CA" sz="1300" b="1" dirty="0">
                <a:solidFill>
                  <a:schemeClr val="tx2">
                    <a:lumMod val="50000"/>
                  </a:schemeClr>
                </a:solidFill>
                <a:latin typeface="Arial Bold"/>
                <a:cs typeface="Arial Bold"/>
              </a:rPr>
              <a:t>Mill Co. (‘CJM’)</a:t>
            </a:r>
          </a:p>
          <a:p>
            <a:pPr>
              <a:lnSpc>
                <a:spcPts val="1435"/>
              </a:lnSpc>
            </a:pPr>
            <a:endParaRPr lang="en-CA" sz="1300" dirty="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7912100" y="3886201"/>
            <a:ext cx="1691169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50789" algn="l"/>
              </a:tabLst>
            </a:pPr>
            <a:r>
              <a:rPr lang="en-CA" sz="1400" b="1" dirty="0">
                <a:solidFill>
                  <a:srgbClr val="000000"/>
                </a:solidFill>
                <a:latin typeface="Arial Bold"/>
                <a:cs typeface="Arial Bold"/>
              </a:rPr>
              <a:t>UK company</a:t>
            </a: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 carried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	on the trade of jute</a:t>
            </a:r>
          </a:p>
          <a:p>
            <a:pPr>
              <a:lnSpc>
                <a:spcPts val="168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8229601" y="4318001"/>
            <a:ext cx="1024319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spinners and</a:t>
            </a:r>
          </a:p>
          <a:p>
            <a:pPr>
              <a:lnSpc>
                <a:spcPts val="161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8051800" y="4508502"/>
            <a:ext cx="1332096" cy="69249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98"/>
              </a:lnSpc>
              <a:tabLst>
                <a:tab pos="76182" algn="l"/>
              </a:tabLst>
            </a:pP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manufacturers in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dirty="0">
                <a:solidFill>
                  <a:srgbClr val="000000"/>
                </a:solidFill>
                <a:latin typeface="Arial"/>
                <a:cs typeface="Arial"/>
              </a:rPr>
              <a:t>	Calcutta, India.</a:t>
            </a:r>
          </a:p>
          <a:p>
            <a:pPr>
              <a:lnSpc>
                <a:spcPts val="1798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231901" y="5448302"/>
            <a:ext cx="7976543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355518" algn="l"/>
              </a:tabLst>
            </a:pPr>
            <a:r>
              <a:rPr lang="en-CA" sz="1000">
                <a:solidFill>
                  <a:srgbClr val="FFD100"/>
                </a:solidFill>
                <a:latin typeface="Arial"/>
                <a:cs typeface="Arial"/>
              </a:rPr>
              <a:t>►</a:t>
            </a:r>
            <a:r>
              <a:rPr lang="en-CA" sz="1400">
                <a:solidFill>
                  <a:srgbClr val="000000"/>
                </a:solidFill>
                <a:latin typeface="Arial Italic"/>
                <a:cs typeface="Arial Italic"/>
              </a:rPr>
              <a:t>   UK Court held absence of office premises in UK was an irrelevant factor in deciding the corporate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 Italic"/>
                <a:cs typeface="Arial Italic"/>
              </a:rPr>
              <a:t>	tax residence.</a:t>
            </a:r>
          </a:p>
          <a:p>
            <a:pPr>
              <a:lnSpc>
                <a:spcPts val="160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231902" y="5918200"/>
            <a:ext cx="8221803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50"/>
              </a:lnSpc>
              <a:tabLst>
                <a:tab pos="355518" algn="l"/>
                <a:tab pos="355518" algn="l"/>
              </a:tabLst>
            </a:pPr>
            <a:r>
              <a:rPr lang="en-CA" sz="1000" dirty="0">
                <a:solidFill>
                  <a:srgbClr val="FFD100"/>
                </a:solidFill>
                <a:latin typeface="Arial"/>
                <a:cs typeface="Arial"/>
              </a:rPr>
              <a:t>►</a:t>
            </a:r>
            <a:r>
              <a:rPr lang="en-CA" sz="1400" dirty="0">
                <a:solidFill>
                  <a:srgbClr val="000000"/>
                </a:solidFill>
                <a:latin typeface="Arial Italic"/>
                <a:cs typeface="Arial Italic"/>
              </a:rPr>
              <a:t>   Company undoubtedly resides at the office or place where the directors meet- meetings of the whole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dirty="0">
                <a:solidFill>
                  <a:srgbClr val="000000"/>
                </a:solidFill>
                <a:latin typeface="Arial Italic"/>
                <a:cs typeface="Arial Italic"/>
              </a:rPr>
              <a:t>	company are held and where they transact their business and exercise the powers conferred upon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dirty="0">
                <a:solidFill>
                  <a:srgbClr val="000000"/>
                </a:solidFill>
                <a:latin typeface="Arial Italic"/>
                <a:cs typeface="Arial Italic"/>
              </a:rPr>
              <a:t>	them by the law and </a:t>
            </a:r>
            <a:r>
              <a:rPr lang="en-CA" sz="1400" dirty="0" err="1">
                <a:solidFill>
                  <a:srgbClr val="000000"/>
                </a:solidFill>
                <a:latin typeface="Arial Italic"/>
                <a:cs typeface="Arial Italic"/>
              </a:rPr>
              <a:t>AoA</a:t>
            </a:r>
            <a:r>
              <a:rPr lang="en-CA" sz="1400" dirty="0">
                <a:solidFill>
                  <a:srgbClr val="000000"/>
                </a:solidFill>
                <a:latin typeface="Arial Italic"/>
                <a:cs typeface="Arial Italic"/>
              </a:rPr>
              <a:t>.</a:t>
            </a:r>
          </a:p>
          <a:p>
            <a:pPr>
              <a:lnSpc>
                <a:spcPts val="165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333500" y="6807201"/>
            <a:ext cx="471283" cy="5001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00" dirty="0">
                <a:solidFill>
                  <a:srgbClr val="000000"/>
                </a:solidFill>
                <a:latin typeface="Arial"/>
                <a:cs typeface="Arial"/>
              </a:rPr>
              <a:t>Slide  </a:t>
            </a:r>
            <a:r>
              <a:rPr lang="en-CA" sz="11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>
              <a:lnSpc>
                <a:spcPts val="1320"/>
              </a:lnSpc>
            </a:pPr>
            <a:endParaRPr lang="en-CA" sz="11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320"/>
              </a:lnSpc>
            </a:pPr>
            <a:endParaRPr lang="en-CA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468142" y="6794502"/>
            <a:ext cx="1176604" cy="5001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endParaRPr lang="en-CA" sz="11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r>
              <a:rPr lang="en-CA" sz="11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100" dirty="0">
                <a:solidFill>
                  <a:srgbClr val="000000"/>
                </a:solidFill>
                <a:latin typeface="Arial"/>
                <a:cs typeface="Arial"/>
              </a:rPr>
              <a:t>POEM Discussion</a:t>
            </a:r>
          </a:p>
          <a:p>
            <a:pPr>
              <a:lnSpc>
                <a:spcPts val="1265"/>
              </a:lnSpc>
            </a:pPr>
            <a:endParaRPr lang="en-CA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1" name="TextBox 2"/>
          <p:cNvSpPr txBox="1"/>
          <p:nvPr/>
        </p:nvSpPr>
        <p:spPr>
          <a:xfrm>
            <a:off x="1219200" y="482602"/>
            <a:ext cx="7611058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b="1">
                <a:solidFill>
                  <a:srgbClr val="000000"/>
                </a:solidFill>
                <a:latin typeface="Arial Bold"/>
                <a:cs typeface="Arial Bold"/>
              </a:rPr>
              <a:t>Residency Rules - interpretation of POEM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1" y="1663702"/>
            <a:ext cx="591187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Australia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374902" y="1663702"/>
            <a:ext cx="6051657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A company becomes a resident of Australia if it is incorporated in Australia or if it carries on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374900" y="1841502"/>
            <a:ext cx="638764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business in Australia, and has either its central management and control in Australia or its voting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power is controlled by shareholders who are residents of Australia</a:t>
            </a:r>
          </a:p>
          <a:p>
            <a:pPr>
              <a:lnSpc>
                <a:spcPts val="1398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60501" y="2489202"/>
            <a:ext cx="54726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Belgium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374902" y="2489202"/>
            <a:ext cx="6503703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Belgian tax law defines POEM as the place where the actual key decisions controlling the company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374900" y="2667002"/>
            <a:ext cx="629755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55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are taken, disregarding the location where the BOD formally approve decisions taken elsewhere</a:t>
            </a:r>
          </a:p>
          <a:p>
            <a:pPr>
              <a:lnSpc>
                <a:spcPts val="135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11301" y="3124201"/>
            <a:ext cx="45557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France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374902" y="3124201"/>
            <a:ext cx="633859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France has interpreted the OECD commentary for the determination of POEM as place where the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374902" y="3302001"/>
            <a:ext cx="577594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person or the group of persons exercising the most senior functions makes its decision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498602" y="3759202"/>
            <a:ext cx="47000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Greece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374900" y="3759202"/>
            <a:ext cx="607762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POEM is the place where the day-to-day management of the company takes place, where the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374902" y="3937002"/>
            <a:ext cx="6374822" cy="76944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strategic business decisions are made, where the key meetings take place, where the accounting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books are kept or if the BOD comprises of Greek residents. The tax administration may also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examine additional factors</a:t>
            </a:r>
          </a:p>
          <a:p>
            <a:pPr>
              <a:lnSpc>
                <a:spcPts val="145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447800" y="4775202"/>
            <a:ext cx="56489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Hungary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374901" y="4775202"/>
            <a:ext cx="6431569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POEM is the place where the key management and commercial decisions are made, where the top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374900" y="4940301"/>
            <a:ext cx="6253956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executives are located and where the senior executives carry on day to day management of the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enterprise</a:t>
            </a:r>
          </a:p>
          <a:p>
            <a:pPr>
              <a:lnSpc>
                <a:spcPts val="150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587501" y="5588001"/>
            <a:ext cx="7163179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787220" algn="l"/>
              </a:tabLst>
            </a:pPr>
            <a:r>
              <a:rPr lang="en-CA" sz="1100" b="1">
                <a:solidFill>
                  <a:srgbClr val="000000"/>
                </a:solidFill>
                <a:latin typeface="Arial Bold"/>
                <a:cs typeface="Arial Bold"/>
              </a:rPr>
              <a:t>Italy</a:t>
            </a: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	Italian tax laws determine POEM as the place where the main and substantial activity of the entity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374900" y="5765802"/>
            <a:ext cx="6286657" cy="5770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is carried on. However, the courts consider POEM as the place where key decisions are actually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taken, irrespective of the place where they are formally made</a:t>
            </a:r>
          </a:p>
          <a:p>
            <a:pPr>
              <a:lnSpc>
                <a:spcPts val="150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238321" y="6756402"/>
            <a:ext cx="3289042" cy="1542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  <a:tabLst>
                <a:tab pos="2221990" algn="l"/>
              </a:tabLst>
            </a:pPr>
            <a:r>
              <a:rPr lang="en-CA" sz="1000" dirty="0">
                <a:solidFill>
                  <a:srgbClr val="000000"/>
                </a:solidFill>
                <a:latin typeface="Arial"/>
                <a:cs typeface="Arial"/>
              </a:rPr>
              <a:t>Page 7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POEM </a:t>
            </a: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Discussion</a:t>
            </a: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1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14" name="TextBox 2"/>
          <p:cNvSpPr txBox="1"/>
          <p:nvPr/>
        </p:nvSpPr>
        <p:spPr>
          <a:xfrm>
            <a:off x="1219200" y="482602"/>
            <a:ext cx="7611058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b="1">
                <a:solidFill>
                  <a:srgbClr val="000000"/>
                </a:solidFill>
                <a:latin typeface="Arial Bold"/>
                <a:cs typeface="Arial Bold"/>
              </a:rPr>
              <a:t>Residency Rules - interpretation of POEM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1651002"/>
            <a:ext cx="801823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Netherlands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527300" y="1651002"/>
            <a:ext cx="636712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98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Domestic tax law considers POM where the place of ultimate managerial responsibilities over the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527299" y="1828801"/>
            <a:ext cx="3143489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place where day-to-day management is effected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25600" y="2476502"/>
            <a:ext cx="7154203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901493" algn="l"/>
              </a:tabLst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Russia	A foreign company is deemed to be a resident in Russia if a relative majority of board meetings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527300" y="2654300"/>
            <a:ext cx="6389570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are held in Russia, if executive body regularly conducts company related activities from Russia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or if the Chief executives perform their managerial duties from Russia. Tax administrations may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consider other criteria such as place of maintenance of accounting records, place from which HR</a:t>
            </a:r>
            <a:r>
              <a:rPr lang="en-CA" sz="13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300">
                <a:solidFill>
                  <a:srgbClr val="000000"/>
                </a:solidFill>
                <a:latin typeface="Times New Roman"/>
              </a:rPr>
            </a:b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functions are undertaken, etc</a:t>
            </a:r>
          </a:p>
          <a:p>
            <a:pPr>
              <a:lnSpc>
                <a:spcPts val="143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01800" y="3670302"/>
            <a:ext cx="7127592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825310" algn="l"/>
              </a:tabLst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USA	US follows the OECD commentary for the determination of POEM. However, it reserves the right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527301" y="3848101"/>
            <a:ext cx="5888471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00" b="1" spc="-10">
                <a:solidFill>
                  <a:srgbClr val="000000"/>
                </a:solidFill>
                <a:latin typeface="Arial Bold"/>
                <a:cs typeface="Arial Bold"/>
              </a:rPr>
              <a:t>to use a place of incorporation test for the determination of tax residency of a corporation</a:t>
            </a:r>
          </a:p>
          <a:p>
            <a:pPr>
              <a:lnSpc>
                <a:spcPts val="1380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730501" y="4864102"/>
            <a:ext cx="5488682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>
                <a:solidFill>
                  <a:srgbClr val="000000"/>
                </a:solidFill>
                <a:latin typeface="Arial Bold"/>
                <a:cs typeface="Arial Bold"/>
              </a:rPr>
              <a:t>Each contracting state adopts different criteria for</a:t>
            </a:r>
          </a:p>
          <a:p>
            <a:pPr>
              <a:lnSpc>
                <a:spcPts val="2070"/>
              </a:lnSpc>
            </a:pPr>
            <a:endParaRPr lang="en-CA" b="1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203700" y="5130803"/>
            <a:ext cx="2475037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 dirty="0">
                <a:solidFill>
                  <a:srgbClr val="000000"/>
                </a:solidFill>
                <a:latin typeface="Arial Bold"/>
                <a:cs typeface="Arial Bold"/>
              </a:rPr>
              <a:t>determining the POEM</a:t>
            </a:r>
          </a:p>
          <a:p>
            <a:pPr>
              <a:lnSpc>
                <a:spcPts val="2070"/>
              </a:lnSpc>
            </a:pPr>
            <a:endParaRPr lang="en-CA" b="1" dirty="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19200" y="6802586"/>
            <a:ext cx="394660" cy="1542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Page 8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441702" y="6794502"/>
            <a:ext cx="1011495" cy="4876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POEM 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Discussion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1219200" y="508000"/>
            <a:ext cx="6547946" cy="11926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Cesena Sulphur Company v Nicholsan</a:t>
            </a:r>
            <a:r>
              <a:rPr lang="en-CA" sz="30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(1 TC 88) 1876</a:t>
            </a:r>
          </a:p>
          <a:p>
            <a:pPr>
              <a:lnSpc>
                <a:spcPts val="31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679701" y="1765302"/>
            <a:ext cx="1583767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 b="1">
                <a:solidFill>
                  <a:srgbClr val="000000"/>
                </a:solidFill>
                <a:latin typeface="Arial Bold Italic"/>
                <a:cs typeface="Arial Bold Italic"/>
              </a:rPr>
              <a:t>United Kingdom</a:t>
            </a:r>
          </a:p>
          <a:p>
            <a:pPr>
              <a:lnSpc>
                <a:spcPts val="1839"/>
              </a:lnSpc>
            </a:pPr>
            <a:endParaRPr lang="en-CA" sz="1600" b="1">
              <a:solidFill>
                <a:srgbClr val="000000"/>
              </a:solidFill>
              <a:latin typeface="Arial Bold Italic"/>
              <a:cs typeface="Arial Bold Italic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226299" y="1765302"/>
            <a:ext cx="411972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 b="1">
                <a:solidFill>
                  <a:srgbClr val="000000"/>
                </a:solidFill>
                <a:latin typeface="Arial Bold Italic"/>
                <a:cs typeface="Arial Bold Italic"/>
              </a:rPr>
              <a:t>Italy</a:t>
            </a:r>
          </a:p>
          <a:p>
            <a:pPr>
              <a:lnSpc>
                <a:spcPts val="1839"/>
              </a:lnSpc>
            </a:pPr>
            <a:endParaRPr lang="en-CA" sz="1600" b="1">
              <a:solidFill>
                <a:srgbClr val="000000"/>
              </a:solidFill>
              <a:latin typeface="Arial Bold Italic"/>
              <a:cs typeface="Arial Bold Italic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2" y="2044701"/>
            <a:ext cx="2133597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County of Incorporation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40400" y="2044701"/>
            <a:ext cx="2019784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Country of registration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46202" y="2324101"/>
            <a:ext cx="694101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No sale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740400" y="2324101"/>
            <a:ext cx="2426946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Mining and sale of Sulphur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46202" y="2603501"/>
            <a:ext cx="3101811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Meeting of BOD and shareholders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740401" y="2603501"/>
            <a:ext cx="718145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Majority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921502" y="2603501"/>
            <a:ext cx="1184620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shareholders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8572502" y="2603501"/>
            <a:ext cx="546625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Italian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740402" y="2895602"/>
            <a:ext cx="831959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residents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346201" y="3136901"/>
            <a:ext cx="5883342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98"/>
              </a:lnSpc>
              <a:tabLst>
                <a:tab pos="4393190" algn="l"/>
              </a:tabLst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Declaration  of  dividend  and  determining  the	MD lived in Italy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future of business</a:t>
            </a:r>
          </a:p>
          <a:p>
            <a:pPr>
              <a:lnSpc>
                <a:spcPts val="2198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397002" y="4013202"/>
            <a:ext cx="1902765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Findings of UK Court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397001" y="4254502"/>
            <a:ext cx="3433632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Company for tax purpose is Resident: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397000" y="4483100"/>
            <a:ext cx="7346563" cy="12182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29"/>
              </a:lnSpc>
            </a:pPr>
            <a:r>
              <a:rPr lang="en-CA" sz="1600">
                <a:solidFill>
                  <a:srgbClr val="FFBF00"/>
                </a:solidFill>
                <a:latin typeface="Arial"/>
                <a:cs typeface="Arial"/>
              </a:rPr>
              <a:t>►</a:t>
            </a: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 Where every act connected with the administrative part of business was done;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FFBF00"/>
                </a:solidFill>
                <a:latin typeface="Arial"/>
                <a:cs typeface="Arial"/>
              </a:rPr>
              <a:t>►</a:t>
            </a: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 The place from where all the orders came, all the directions flowed;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FFBF00"/>
                </a:solidFill>
                <a:latin typeface="Arial"/>
                <a:cs typeface="Arial"/>
              </a:rPr>
              <a:t>►</a:t>
            </a: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 Where the appointments of the various officers were made and revoked,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FFBF00"/>
                </a:solidFill>
                <a:latin typeface="Arial"/>
                <a:cs typeface="Arial"/>
              </a:rPr>
              <a:t>►</a:t>
            </a: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 Where agents were nominated and recalled,</a:t>
            </a:r>
          </a:p>
          <a:p>
            <a:pPr>
              <a:lnSpc>
                <a:spcPts val="192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397000" y="5473702"/>
            <a:ext cx="7534114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>
                <a:solidFill>
                  <a:srgbClr val="FFBF00"/>
                </a:solidFill>
                <a:latin typeface="Arial"/>
                <a:cs typeface="Arial"/>
              </a:rPr>
              <a:t>►</a:t>
            </a: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 Where the money was received and dividends were declared and were payable.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819402" y="6019802"/>
            <a:ext cx="4903074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 b="1">
                <a:solidFill>
                  <a:srgbClr val="000000"/>
                </a:solidFill>
                <a:latin typeface="Arial Bold Italic"/>
                <a:cs typeface="Arial Bold Italic"/>
              </a:rPr>
              <a:t>We find all these acts performed in London… thus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546600" y="6261102"/>
            <a:ext cx="1402628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 b="1">
                <a:solidFill>
                  <a:srgbClr val="000000"/>
                </a:solidFill>
                <a:latin typeface="Arial Bold Italic"/>
                <a:cs typeface="Arial Bold Italic"/>
              </a:rPr>
              <a:t>resident of UK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219200" y="6756402"/>
            <a:ext cx="394660" cy="5001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Page </a:t>
            </a: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3441702" y="6794502"/>
            <a:ext cx="1011495" cy="3209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POEM 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Discussion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30" name="TextBox 2"/>
          <p:cNvSpPr txBox="1"/>
          <p:nvPr/>
        </p:nvSpPr>
        <p:spPr>
          <a:xfrm>
            <a:off x="1219200" y="508000"/>
            <a:ext cx="7023718" cy="11926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De Beers Consolidated Mines Ltd v Howe</a:t>
            </a:r>
            <a:r>
              <a:rPr lang="en-CA" sz="30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(5 TC 198) 1905</a:t>
            </a:r>
          </a:p>
          <a:p>
            <a:pPr>
              <a:lnSpc>
                <a:spcPts val="31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49601" y="1549401"/>
            <a:ext cx="912429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Particulars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464301" y="1549402"/>
            <a:ext cx="646331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London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089902" y="1549401"/>
            <a:ext cx="855682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Kimberley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95402" y="1790701"/>
            <a:ext cx="4339008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Country of Incorporation - owned mines and mining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731001" y="1790702"/>
            <a:ext cx="59312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-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343900" y="1790702"/>
            <a:ext cx="137858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dirty="0">
                <a:solidFill>
                  <a:srgbClr val="000000"/>
                </a:solidFill>
                <a:latin typeface="Arial Unicode MS"/>
                <a:cs typeface="Arial Unicode MS"/>
              </a:rPr>
              <a:t>√</a:t>
            </a:r>
          </a:p>
          <a:p>
            <a:pPr>
              <a:lnSpc>
                <a:spcPts val="2070"/>
              </a:lnSpc>
            </a:pPr>
            <a:endParaRPr lang="en-CA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95401" y="2044701"/>
            <a:ext cx="715902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property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95401" y="2286001"/>
            <a:ext cx="1539845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Ordinary directors</a:t>
            </a:r>
          </a:p>
          <a:p>
            <a:pPr>
              <a:lnSpc>
                <a:spcPts val="1610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743701" y="2286001"/>
            <a:ext cx="99386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8445500" y="2286001"/>
            <a:ext cx="99386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11751" y="2527301"/>
            <a:ext cx="1254832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b="1" spc="-10" dirty="0">
                <a:solidFill>
                  <a:srgbClr val="000000"/>
                </a:solidFill>
                <a:latin typeface="Arial Bold"/>
                <a:cs typeface="Arial Bold"/>
              </a:rPr>
              <a:t>Life Governors</a:t>
            </a:r>
          </a:p>
          <a:p>
            <a:pPr>
              <a:lnSpc>
                <a:spcPts val="1610"/>
              </a:lnSpc>
            </a:pPr>
            <a:endParaRPr lang="en-CA" sz="1400" b="1" spc="-10" dirty="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756401" y="2527301"/>
            <a:ext cx="99386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8445500" y="2527301"/>
            <a:ext cx="99386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295399" y="2768600"/>
            <a:ext cx="1801775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400" b="1" spc="-10">
                <a:solidFill>
                  <a:srgbClr val="000000"/>
                </a:solidFill>
                <a:latin typeface="Arial Bold"/>
                <a:cs typeface="Arial Bold"/>
              </a:rPr>
              <a:t>Meetings held weekly</a:t>
            </a:r>
          </a:p>
          <a:p>
            <a:pPr>
              <a:lnSpc>
                <a:spcPts val="1839"/>
              </a:lnSpc>
            </a:pPr>
            <a:endParaRPr lang="en-CA" sz="1400" b="1" spc="-1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680198" y="2768600"/>
            <a:ext cx="123432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CA" sz="1600" dirty="0">
                <a:solidFill>
                  <a:srgbClr val="000000"/>
                </a:solidFill>
                <a:latin typeface="Arial Unicode MS"/>
                <a:cs typeface="Arial Unicode MS"/>
              </a:rPr>
              <a:t>√</a:t>
            </a:r>
          </a:p>
          <a:p>
            <a:pPr>
              <a:lnSpc>
                <a:spcPts val="1839"/>
              </a:lnSpc>
            </a:pPr>
            <a:endParaRPr lang="en-CA" sz="16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394701" y="2781302"/>
            <a:ext cx="137858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dirty="0">
                <a:solidFill>
                  <a:srgbClr val="000000"/>
                </a:solidFill>
                <a:latin typeface="Arial Unicode MS"/>
                <a:cs typeface="Arial Unicode MS"/>
              </a:rPr>
              <a:t>√</a:t>
            </a:r>
          </a:p>
          <a:p>
            <a:pPr>
              <a:lnSpc>
                <a:spcPts val="2070"/>
              </a:lnSpc>
            </a:pPr>
            <a:endParaRPr lang="en-CA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295402" y="3429002"/>
            <a:ext cx="2542363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98"/>
              </a:lnSpc>
            </a:pPr>
            <a:r>
              <a:rPr lang="en-CA" sz="1600" b="1">
                <a:solidFill>
                  <a:srgbClr val="000000"/>
                </a:solidFill>
                <a:latin typeface="Arial Bold"/>
                <a:cs typeface="Arial Bold"/>
              </a:rPr>
              <a:t>Powers of BOD in London</a:t>
            </a:r>
          </a:p>
          <a:p>
            <a:pPr>
              <a:lnSpc>
                <a:spcPts val="1839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295400" y="3949701"/>
            <a:ext cx="5610510" cy="12182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Negotiation of the contracts with the Diamond Syndicates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Advise directors in Kimberley on matters of exceptional importance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Policy in respect of disposal of diamonds and other assets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Policy in respect of working and development of mines and output of</a:t>
            </a:r>
          </a:p>
          <a:p>
            <a:pPr>
              <a:lnSpc>
                <a:spcPts val="193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638302" y="4965702"/>
            <a:ext cx="775853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diamonds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1295401" y="5181601"/>
            <a:ext cx="5660204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Policy in respect of application of profits and appointment of directors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Appointment of directors</a:t>
            </a:r>
          </a:p>
          <a:p>
            <a:pPr>
              <a:lnSpc>
                <a:spcPts val="19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295400" y="5664201"/>
            <a:ext cx="5660204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342820" algn="l"/>
              </a:tabLst>
            </a:pP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BOD  meetings  to  arrive  at  absolute  majority  for  decision-making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	purposes</a:t>
            </a:r>
          </a:p>
          <a:p>
            <a:pPr>
              <a:lnSpc>
                <a:spcPts val="1915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581900" y="3390901"/>
            <a:ext cx="1734449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98"/>
              </a:lnSpc>
            </a:pPr>
            <a:r>
              <a:rPr lang="en-CA" sz="1600" b="1">
                <a:solidFill>
                  <a:srgbClr val="000000"/>
                </a:solidFill>
                <a:latin typeface="Arial Bold"/>
                <a:cs typeface="Arial Bold"/>
              </a:rPr>
              <a:t>Powers of BOD in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 b="1">
                <a:solidFill>
                  <a:srgbClr val="000000"/>
                </a:solidFill>
                <a:latin typeface="Arial Bold"/>
                <a:cs typeface="Arial Bold"/>
              </a:rPr>
              <a:t>Kimberley</a:t>
            </a:r>
          </a:p>
          <a:p>
            <a:pPr>
              <a:lnSpc>
                <a:spcPts val="220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581900" y="3987802"/>
            <a:ext cx="1799532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536347" algn="l"/>
              </a:tabLst>
            </a:pPr>
            <a:r>
              <a:rPr lang="en-CA" sz="1400">
                <a:solidFill>
                  <a:srgbClr val="000000"/>
                </a:solidFill>
                <a:latin typeface="Arial Unicode MS"/>
                <a:cs typeface="Arial Unicode MS"/>
              </a:rPr>
              <a:t>·</a:t>
            </a: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   Determine	the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924800" y="4229102"/>
            <a:ext cx="1457130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295102" algn="l"/>
              </a:tabLst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course	of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7924802" y="4445001"/>
            <a:ext cx="1460336" cy="9746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tabLst>
                <a:tab pos="1307799" algn="l"/>
              </a:tabLst>
            </a:pP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business	in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respect of mining</a:t>
            </a:r>
            <a:r>
              <a:rPr lang="en-CA" sz="14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/>
              </a:rPr>
            </a:br>
            <a:r>
              <a:rPr lang="en-CA" sz="1400">
                <a:solidFill>
                  <a:srgbClr val="000000"/>
                </a:solidFill>
                <a:latin typeface="Arial"/>
                <a:cs typeface="Arial"/>
              </a:rPr>
              <a:t>diamonds</a:t>
            </a:r>
          </a:p>
          <a:p>
            <a:pPr>
              <a:lnSpc>
                <a:spcPts val="1929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1235894" y="6757193"/>
            <a:ext cx="394660" cy="3209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Page </a:t>
            </a: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  <a:p>
            <a:pPr>
              <a:lnSpc>
                <a:spcPts val="1265"/>
              </a:lnSpc>
            </a:pPr>
            <a:endParaRPr lang="en-CA" sz="1000" spc="-1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3441702" y="6794502"/>
            <a:ext cx="1045479" cy="4876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POEM Discussion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1231902" y="596898"/>
            <a:ext cx="7023718" cy="11541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8"/>
              </a:lnSpc>
            </a:pP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De Beers Consolidated Mines Ltd v Howe</a:t>
            </a:r>
            <a:r>
              <a:rPr lang="en-CA" sz="30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2800" b="1" spc="-10">
                <a:solidFill>
                  <a:srgbClr val="000000"/>
                </a:solidFill>
                <a:latin typeface="Arial Bold"/>
                <a:cs typeface="Arial Bold"/>
              </a:rPr>
              <a:t>(5 TC 198) 1905</a:t>
            </a:r>
          </a:p>
          <a:p>
            <a:pPr>
              <a:lnSpc>
                <a:spcPts val="2998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81201" y="1727202"/>
            <a:ext cx="2923685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Place where board of directors</a:t>
            </a:r>
          </a:p>
          <a:p>
            <a:pPr>
              <a:lnSpc>
                <a:spcPts val="2070"/>
              </a:lnSpc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578098" y="1981202"/>
            <a:ext cx="1709442" cy="51296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meetings are held</a:t>
            </a:r>
          </a:p>
          <a:p>
            <a:pPr>
              <a:lnSpc>
                <a:spcPts val="1990"/>
              </a:lnSpc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070601" y="1943102"/>
            <a:ext cx="2380523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50789" algn="l"/>
              </a:tabLst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Place where chief seat of</a:t>
            </a:r>
            <a:r>
              <a:rPr lang="en-CA">
                <a:solidFill>
                  <a:srgbClr val="000000"/>
                </a:solidFill>
                <a:latin typeface="Times New Roman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</a:rPr>
            </a:b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	management  is located</a:t>
            </a:r>
          </a:p>
          <a:p>
            <a:pPr>
              <a:lnSpc>
                <a:spcPts val="1680"/>
              </a:lnSpc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394202" y="2438402"/>
            <a:ext cx="1879104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00" b="1">
                <a:solidFill>
                  <a:srgbClr val="000000"/>
                </a:solidFill>
                <a:latin typeface="Calibri Bold"/>
                <a:cs typeface="Calibri Bold"/>
              </a:rPr>
              <a:t>Central management and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267202" y="2641601"/>
            <a:ext cx="2134880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355518" algn="l"/>
              </a:tabLst>
            </a:pPr>
            <a:r>
              <a:rPr lang="en-CA" sz="1400" b="1" dirty="0">
                <a:solidFill>
                  <a:srgbClr val="000000"/>
                </a:solidFill>
                <a:latin typeface="Calibri Bold"/>
                <a:cs typeface="Calibri Bold"/>
              </a:rPr>
              <a:t>Control test laid down which</a:t>
            </a:r>
            <a:r>
              <a:rPr lang="en-CA" sz="1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0" dirty="0">
                <a:solidFill>
                  <a:srgbClr val="000000"/>
                </a:solidFill>
                <a:latin typeface="Times New Roman"/>
              </a:rPr>
            </a:br>
            <a:r>
              <a:rPr lang="en-CA" sz="1400" b="1" dirty="0">
                <a:solidFill>
                  <a:srgbClr val="000000"/>
                </a:solidFill>
                <a:latin typeface="Calibri Bold"/>
                <a:cs typeface="Calibri Bold"/>
              </a:rPr>
              <a:t>	became rule of law</a:t>
            </a:r>
          </a:p>
          <a:p>
            <a:pPr>
              <a:lnSpc>
                <a:spcPts val="1600"/>
              </a:lnSpc>
            </a:pP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39901" y="3225802"/>
            <a:ext cx="3390993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Place where actual decision making</a:t>
            </a:r>
          </a:p>
          <a:p>
            <a:pPr>
              <a:lnSpc>
                <a:spcPts val="2070"/>
              </a:lnSpc>
            </a:pPr>
            <a:endParaRPr lang="en-CA" b="1">
              <a:solidFill>
                <a:srgbClr val="000000"/>
              </a:solidFill>
              <a:latin typeface="Calibri Bold"/>
              <a:cs typeface="Calibri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626101" y="3225802"/>
            <a:ext cx="3273717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Place where head and brain of the</a:t>
            </a:r>
          </a:p>
          <a:p>
            <a:pPr>
              <a:lnSpc>
                <a:spcPts val="2070"/>
              </a:lnSpc>
            </a:pPr>
            <a:endParaRPr lang="en-CA" b="1">
              <a:solidFill>
                <a:srgbClr val="000000"/>
              </a:solidFill>
              <a:latin typeface="Calibri Bold"/>
              <a:cs typeface="Calibri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803399" y="3479802"/>
            <a:ext cx="3262368" cy="51296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75"/>
              </a:lnSpc>
            </a:pPr>
            <a:r>
              <a:rPr lang="en-CA" b="1" dirty="0">
                <a:solidFill>
                  <a:srgbClr val="000000"/>
                </a:solidFill>
                <a:latin typeface="Calibri Bold"/>
                <a:cs typeface="Calibri Bold"/>
              </a:rPr>
              <a:t>by majority of directors take place</a:t>
            </a:r>
          </a:p>
          <a:p>
            <a:pPr>
              <a:lnSpc>
                <a:spcPts val="1975"/>
              </a:lnSpc>
            </a:pPr>
            <a:endParaRPr lang="en-CA" b="1" dirty="0">
              <a:solidFill>
                <a:srgbClr val="000000"/>
              </a:solidFill>
              <a:latin typeface="Calibri Bold"/>
              <a:cs typeface="Calibri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37302" y="3479802"/>
            <a:ext cx="1827039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b="1">
                <a:solidFill>
                  <a:srgbClr val="000000"/>
                </a:solidFill>
                <a:latin typeface="Calibri Bold"/>
                <a:cs typeface="Calibri Bold"/>
              </a:rPr>
              <a:t>company is located</a:t>
            </a:r>
          </a:p>
          <a:p>
            <a:pPr>
              <a:lnSpc>
                <a:spcPts val="2070"/>
              </a:lnSpc>
            </a:pPr>
            <a:endParaRPr lang="en-CA" b="1">
              <a:solidFill>
                <a:srgbClr val="000000"/>
              </a:solidFill>
              <a:latin typeface="Calibri Bold"/>
              <a:cs typeface="Calibri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587500" y="4216402"/>
            <a:ext cx="7551106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“A company cannot eat or sleep, but it can keep house and do business. We ought,</a:t>
            </a:r>
            <a:r>
              <a:rPr lang="en-CA" sz="160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/>
              </a:rPr>
            </a:br>
            <a:r>
              <a:rPr lang="en-CA" sz="1600">
                <a:solidFill>
                  <a:srgbClr val="000000"/>
                </a:solidFill>
                <a:latin typeface="Arial"/>
                <a:cs typeface="Arial"/>
              </a:rPr>
              <a:t>therefore, to see where it really keeps house and does business.’</a:t>
            </a:r>
          </a:p>
          <a:p>
            <a:pPr>
              <a:lnSpc>
                <a:spcPts val="19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587501" y="4940302"/>
            <a:ext cx="7518853" cy="14619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25"/>
              </a:lnSpc>
            </a:pPr>
            <a:r>
              <a:rPr lang="en-CA" sz="1600" dirty="0">
                <a:solidFill>
                  <a:srgbClr val="000000"/>
                </a:solidFill>
                <a:latin typeface="Arial"/>
                <a:cs typeface="Arial"/>
              </a:rPr>
              <a:t>“The  decision  of Kelly C.B.  and Huddleston  B.  in  the  Calcutta  Jute  Mills v.</a:t>
            </a:r>
            <a:r>
              <a:rPr lang="en-CA" sz="16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 dirty="0">
                <a:solidFill>
                  <a:srgbClr val="000000"/>
                </a:solidFill>
                <a:latin typeface="Times New Roman"/>
              </a:rPr>
            </a:br>
            <a:r>
              <a:rPr lang="en-CA" sz="1600" dirty="0">
                <a:solidFill>
                  <a:srgbClr val="000000"/>
                </a:solidFill>
                <a:latin typeface="Arial"/>
                <a:cs typeface="Arial"/>
              </a:rPr>
              <a:t>Nicholson and the Cesena Sulphur Co. v. Nicholson, now thirty years ago, involved</a:t>
            </a:r>
            <a:r>
              <a:rPr lang="en-CA" sz="16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 dirty="0">
                <a:solidFill>
                  <a:srgbClr val="000000"/>
                </a:solidFill>
                <a:latin typeface="Times New Roman"/>
              </a:rPr>
            </a:br>
            <a:r>
              <a:rPr lang="en-CA" sz="1600" dirty="0">
                <a:solidFill>
                  <a:srgbClr val="000000"/>
                </a:solidFill>
                <a:latin typeface="Arial"/>
                <a:cs typeface="Arial"/>
              </a:rPr>
              <a:t>the principle that a company resides for purposes of income tax where its real</a:t>
            </a:r>
            <a:r>
              <a:rPr lang="en-CA" sz="16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 dirty="0">
                <a:solidFill>
                  <a:srgbClr val="000000"/>
                </a:solidFill>
                <a:latin typeface="Times New Roman"/>
              </a:rPr>
            </a:br>
            <a:r>
              <a:rPr lang="en-CA" sz="1600" dirty="0">
                <a:solidFill>
                  <a:srgbClr val="000000"/>
                </a:solidFill>
                <a:latin typeface="Arial"/>
                <a:cs typeface="Arial"/>
              </a:rPr>
              <a:t>business is carried on.</a:t>
            </a:r>
            <a:r>
              <a:rPr lang="en-CA" sz="1600" b="1" dirty="0">
                <a:solidFill>
                  <a:srgbClr val="000000"/>
                </a:solidFill>
                <a:latin typeface="Arial Bold"/>
                <a:cs typeface="Arial Bold"/>
              </a:rPr>
              <a:t> I regard that as the true rule, and the real business is</a:t>
            </a:r>
            <a:r>
              <a:rPr lang="en-CA" sz="16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600" dirty="0">
                <a:solidFill>
                  <a:srgbClr val="000000"/>
                </a:solidFill>
                <a:latin typeface="Times New Roman"/>
              </a:rPr>
            </a:br>
            <a:r>
              <a:rPr lang="en-CA" sz="1600" b="1" dirty="0">
                <a:solidFill>
                  <a:srgbClr val="000000"/>
                </a:solidFill>
                <a:latin typeface="Arial Bold"/>
                <a:cs typeface="Arial Bold"/>
              </a:rPr>
              <a:t>carried on where the central management and control actually abides</a:t>
            </a:r>
            <a:r>
              <a:rPr lang="en-CA" sz="1600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pPr>
              <a:lnSpc>
                <a:spcPts val="1925"/>
              </a:lnSpc>
            </a:pPr>
            <a:endParaRPr lang="en-CA" sz="1600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231900" y="6756402"/>
            <a:ext cx="394660" cy="5001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Page </a:t>
            </a: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454400" y="6794502"/>
            <a:ext cx="1011495" cy="4876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endParaRPr lang="en-CA" sz="10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1265"/>
              </a:lnSpc>
            </a:pPr>
            <a:r>
              <a:rPr lang="en-CA" sz="1000" spc="-10" dirty="0" smtClean="0">
                <a:solidFill>
                  <a:srgbClr val="000000"/>
                </a:solidFill>
                <a:latin typeface="Arial"/>
                <a:cs typeface="Arial"/>
              </a:rPr>
              <a:t>POEM </a:t>
            </a:r>
            <a:r>
              <a:rPr lang="en-CA" sz="1000" spc="-10" dirty="0">
                <a:solidFill>
                  <a:srgbClr val="000000"/>
                </a:solidFill>
                <a:latin typeface="Arial"/>
                <a:cs typeface="Arial"/>
              </a:rPr>
              <a:t>Discussion</a:t>
            </a:r>
          </a:p>
          <a:p>
            <a:pPr>
              <a:lnSpc>
                <a:spcPts val="1265"/>
              </a:lnSpc>
            </a:pPr>
            <a:endParaRPr lang="en-CA" sz="10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5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19870" y="1185962"/>
            <a:ext cx="8784976" cy="4655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tabLst>
                <a:tab pos="114273" algn="l"/>
              </a:tabLst>
            </a:pPr>
            <a:r>
              <a:rPr lang="en-IN" sz="2400" dirty="0"/>
              <a:t>CM&amp;C differed from POEM, in part due to the fact that the former was a ‘one residence test ‘, while the letter would be applies as a ‘</a:t>
            </a:r>
            <a:r>
              <a:rPr lang="en-IN" sz="2400" dirty="0" smtClean="0"/>
              <a:t>dual </a:t>
            </a:r>
            <a:r>
              <a:rPr lang="en-IN" sz="2400" dirty="0"/>
              <a:t>residence test’.</a:t>
            </a:r>
          </a:p>
          <a:p>
            <a:pPr>
              <a:tabLst>
                <a:tab pos="114273" algn="l"/>
              </a:tabLst>
            </a:pPr>
            <a:endParaRPr lang="en-CA" sz="2400" b="1" dirty="0">
              <a:cs typeface="Arial"/>
            </a:endParaRPr>
          </a:p>
          <a:p>
            <a:pPr marL="342900" indent="-342900" algn="just">
              <a:buFont typeface="Arial" pitchFamily="34" charset="0"/>
              <a:buChar char="•"/>
              <a:tabLst>
                <a:tab pos="114273" algn="l"/>
              </a:tabLst>
            </a:pPr>
            <a:r>
              <a:rPr lang="en-US" sz="2400" dirty="0"/>
              <a:t>“Effective” in POEM should be understood in the sense of French effective which connotes </a:t>
            </a:r>
            <a:r>
              <a:rPr lang="en-US" sz="2400" b="1" u="sng" dirty="0"/>
              <a:t>real </a:t>
            </a:r>
            <a:r>
              <a:rPr lang="en-US" sz="2400" dirty="0"/>
              <a:t>[French is another official version of OECD model</a:t>
            </a:r>
            <a:r>
              <a:rPr lang="en-US" sz="2400" dirty="0" smtClean="0"/>
              <a:t>]</a:t>
            </a:r>
          </a:p>
          <a:p>
            <a:pPr algn="just">
              <a:tabLst>
                <a:tab pos="114273" algn="l"/>
              </a:tabLst>
            </a:pPr>
            <a:endParaRPr lang="en-US" sz="2400" dirty="0"/>
          </a:p>
          <a:p>
            <a:pPr marL="342900" indent="-342900" algn="just">
              <a:buFont typeface="Arial" pitchFamily="34" charset="0"/>
              <a:buChar char="•"/>
              <a:tabLst>
                <a:tab pos="114273" algn="l"/>
              </a:tabLst>
            </a:pPr>
            <a:r>
              <a:rPr lang="en-IN" sz="2400" dirty="0"/>
              <a:t>First in time in </a:t>
            </a:r>
            <a:r>
              <a:rPr lang="en-IN" sz="2400" i="1" dirty="0" err="1"/>
              <a:t>Wensleydale's</a:t>
            </a:r>
            <a:r>
              <a:rPr lang="en-IN" sz="2400" i="1" dirty="0"/>
              <a:t> Settlement Trustees ‘ case </a:t>
            </a:r>
            <a:r>
              <a:rPr lang="en-IN" sz="2400" dirty="0"/>
              <a:t>in which Special Commissioner David Shirley said of POEM to mean:</a:t>
            </a:r>
          </a:p>
          <a:p>
            <a:pPr algn="just">
              <a:tabLst>
                <a:tab pos="114273" algn="l"/>
              </a:tabLst>
            </a:pPr>
            <a:endParaRPr lang="en-US" sz="2400" dirty="0" smtClean="0"/>
          </a:p>
          <a:p>
            <a:pPr>
              <a:lnSpc>
                <a:spcPts val="1300"/>
              </a:lnSpc>
              <a:tabLst>
                <a:tab pos="114273" algn="l"/>
              </a:tabLst>
            </a:pPr>
            <a:endParaRPr lang="en-US" sz="2400" b="1" dirty="0">
              <a:cs typeface="Arial"/>
            </a:endParaRPr>
          </a:p>
          <a:p>
            <a:pPr>
              <a:lnSpc>
                <a:spcPts val="1300"/>
              </a:lnSpc>
              <a:tabLst>
                <a:tab pos="114273" algn="l"/>
              </a:tabLst>
            </a:pPr>
            <a:endParaRPr lang="en-CA" sz="2400" b="1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tabLst>
                <a:tab pos="114273" algn="l"/>
              </a:tabLst>
            </a:pPr>
            <a:endParaRPr lang="en-CA" sz="2400" b="1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1958" y="249858"/>
            <a:ext cx="72008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Smallwood v Revenue &amp; Customs (</a:t>
            </a:r>
            <a:r>
              <a:rPr lang="en-US" sz="2000" b="1" dirty="0" err="1" smtClean="0">
                <a:solidFill>
                  <a:srgbClr val="FF0000"/>
                </a:solidFill>
              </a:rPr>
              <a:t>SpcC</a:t>
            </a:r>
            <a:r>
              <a:rPr lang="en-US" sz="2000" b="1" dirty="0" smtClean="0">
                <a:solidFill>
                  <a:srgbClr val="FF0000"/>
                </a:solidFill>
              </a:rPr>
              <a:t> 669) (2008)</a:t>
            </a:r>
            <a:endParaRPr lang="en-IN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8298" y="383479"/>
            <a:ext cx="9796587" cy="11625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Smallwood v Revenue &amp; Customs (</a:t>
            </a:r>
            <a:r>
              <a:rPr lang="en-US" b="1" dirty="0" err="1">
                <a:solidFill>
                  <a:srgbClr val="FF0000"/>
                </a:solidFill>
              </a:rPr>
              <a:t>SpcC</a:t>
            </a:r>
            <a:r>
              <a:rPr lang="en-US" b="1" dirty="0">
                <a:solidFill>
                  <a:srgbClr val="FF0000"/>
                </a:solidFill>
              </a:rPr>
              <a:t> 669) (2008)</a:t>
            </a:r>
            <a:r>
              <a:rPr lang="en-IN" b="1" dirty="0">
                <a:solidFill>
                  <a:srgbClr val="FF0000"/>
                </a:solidFill>
              </a:rPr>
              <a:t/>
            </a:r>
            <a:br>
              <a:rPr lang="en-IN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1798" y="1251669"/>
            <a:ext cx="9652571" cy="6126981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"</a:t>
            </a:r>
            <a:r>
              <a:rPr lang="en-IN" dirty="0"/>
              <a:t>I emphasise the adjective 'effective'. In my opinion it is not sufficient that </a:t>
            </a:r>
            <a:r>
              <a:rPr lang="en-IN" u="sng" dirty="0"/>
              <a:t>some sort of management </a:t>
            </a:r>
            <a:r>
              <a:rPr lang="en-IN" dirty="0"/>
              <a:t>was carried on in the Republic of Ireland </a:t>
            </a:r>
            <a:r>
              <a:rPr lang="en-IN" u="sng" dirty="0"/>
              <a:t>such as operating a bank account </a:t>
            </a:r>
            <a:r>
              <a:rPr lang="en-IN" dirty="0"/>
              <a:t>in the name of the trustees. </a:t>
            </a:r>
            <a:r>
              <a:rPr lang="en-IN" b="1" u="sng" dirty="0"/>
              <a:t>'Effective‘ implies realistic, positive management</a:t>
            </a:r>
            <a:r>
              <a:rPr lang="en-IN" dirty="0"/>
              <a:t>. The place of effective management is </a:t>
            </a:r>
            <a:r>
              <a:rPr lang="en-IN" b="1" dirty="0"/>
              <a:t>where the shots are called</a:t>
            </a:r>
            <a:r>
              <a:rPr lang="en-IN" dirty="0"/>
              <a:t>, to adopt a vivid transatlantic colloquialism.“</a:t>
            </a:r>
          </a:p>
          <a:p>
            <a:endParaRPr lang="en-IN" dirty="0"/>
          </a:p>
          <a:p>
            <a:r>
              <a:rPr lang="en-IN" dirty="0"/>
              <a:t>Also warned about adopting alternative paraphrases such as "calling the shots" because in a way shareholders called the shots but this was not a relevant type of control. However, we adopt his reference to </a:t>
            </a:r>
            <a:r>
              <a:rPr lang="en-IN" b="1" u="sng" dirty="0"/>
              <a:t>"realistic, positive management."</a:t>
            </a:r>
            <a:endParaRPr lang="en-CA" b="1" u="sng" dirty="0">
              <a:cs typeface="Arial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45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7</a:t>
            </a:fld>
            <a:endParaRPr lang="en-CA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2875652"/>
              </p:ext>
            </p:extLst>
          </p:nvPr>
        </p:nvGraphicFramePr>
        <p:xfrm>
          <a:off x="443806" y="681906"/>
          <a:ext cx="8712968" cy="5901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91878" y="105842"/>
            <a:ext cx="7704856" cy="522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Key principles emerging from other decisions – relevant for    subsidiaries. </a:t>
            </a:r>
            <a:endParaRPr lang="en-IN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31838" y="6946602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Page 7</a:t>
            </a:r>
          </a:p>
        </p:txBody>
      </p:sp>
    </p:spTree>
    <p:extLst>
      <p:ext uri="{BB962C8B-B14F-4D97-AF65-F5344CB8AC3E}">
        <p14:creationId xmlns:p14="http://schemas.microsoft.com/office/powerpoint/2010/main" val="284231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3322338"/>
              </p:ext>
            </p:extLst>
          </p:nvPr>
        </p:nvGraphicFramePr>
        <p:xfrm>
          <a:off x="227782" y="969938"/>
          <a:ext cx="1014480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790839" y="177850"/>
            <a:ext cx="5141799" cy="324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POEM – International judicial  precedents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71798" y="6802586"/>
            <a:ext cx="995088" cy="64807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Page 6</a:t>
            </a:r>
          </a:p>
          <a:p>
            <a:endParaRPr lang="en-IN" sz="2300" dirty="0"/>
          </a:p>
        </p:txBody>
      </p:sp>
      <p:sp>
        <p:nvSpPr>
          <p:cNvPr id="3" name="Rectangle 2"/>
          <p:cNvSpPr/>
          <p:nvPr/>
        </p:nvSpPr>
        <p:spPr>
          <a:xfrm>
            <a:off x="4116214" y="609898"/>
            <a:ext cx="20882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Held</a:t>
            </a:r>
            <a:endParaRPr lang="en-IN" dirty="0" smtClean="0"/>
          </a:p>
        </p:txBody>
      </p:sp>
      <p:sp>
        <p:nvSpPr>
          <p:cNvPr id="6" name="Rectangle 5"/>
          <p:cNvSpPr/>
          <p:nvPr/>
        </p:nvSpPr>
        <p:spPr>
          <a:xfrm>
            <a:off x="371798" y="609898"/>
            <a:ext cx="144016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</a:t>
            </a:r>
            <a:endParaRPr lang="en-IN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6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8298" y="383479"/>
            <a:ext cx="9940603" cy="1090515"/>
          </a:xfrm>
        </p:spPr>
        <p:txBody>
          <a:bodyPr>
            <a:normAutofit/>
          </a:bodyPr>
          <a:lstStyle/>
          <a:p>
            <a:r>
              <a:rPr lang="en-US" dirty="0" smtClean="0"/>
              <a:t>UK HMRC Position- </a:t>
            </a:r>
            <a:r>
              <a:rPr lang="en-IN" dirty="0"/>
              <a:t>INTM120210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8298" y="1546002"/>
            <a:ext cx="10012611" cy="5760639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</a:t>
            </a:r>
            <a:r>
              <a:rPr lang="en-IN" dirty="0"/>
              <a:t>may be exceptional for </a:t>
            </a:r>
            <a:r>
              <a:rPr lang="en-IN" dirty="0" smtClean="0"/>
              <a:t>the directors </a:t>
            </a:r>
            <a:r>
              <a:rPr lang="en-IN" dirty="0"/>
              <a:t>of a company to stand aside completely. It is, however, not unusual for directors to act in </a:t>
            </a:r>
            <a:r>
              <a:rPr lang="en-IN" dirty="0" smtClean="0"/>
              <a:t>accordance with </a:t>
            </a:r>
            <a:r>
              <a:rPr lang="en-IN" dirty="0"/>
              <a:t>the wishes of the parent. We took advice about the matter and the advice was that the test </a:t>
            </a:r>
            <a:r>
              <a:rPr lang="en-IN" dirty="0" smtClean="0"/>
              <a:t>should properly </a:t>
            </a:r>
            <a:r>
              <a:rPr lang="en-IN" dirty="0"/>
              <a:t>be whether the local directors apply their minds to `suggestions' from the parent and form </a:t>
            </a:r>
            <a:r>
              <a:rPr lang="en-IN" dirty="0" smtClean="0"/>
              <a:t>an independent </a:t>
            </a:r>
            <a:r>
              <a:rPr lang="en-IN" dirty="0"/>
              <a:t>judgment before implementing their parent's </a:t>
            </a:r>
            <a:r>
              <a:rPr lang="en-IN" dirty="0" smtClean="0"/>
              <a:t> wishes </a:t>
            </a:r>
            <a:r>
              <a:rPr lang="en-IN" dirty="0"/>
              <a:t>or whether, on the other hand, they </a:t>
            </a:r>
            <a:r>
              <a:rPr lang="en-IN" dirty="0" smtClean="0"/>
              <a:t>merely `</a:t>
            </a:r>
            <a:r>
              <a:rPr lang="en-IN" dirty="0"/>
              <a:t>rubber stamp' and carry out without serious question the higher </a:t>
            </a:r>
            <a:r>
              <a:rPr lang="en-IN" dirty="0" smtClean="0"/>
              <a:t>policy </a:t>
            </a:r>
            <a:r>
              <a:rPr lang="en-IN" dirty="0"/>
              <a:t>wishes of the parent company.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POEM - FIT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0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1411</Words>
  <Application>Microsoft Office PowerPoint</Application>
  <PresentationFormat>Custom</PresentationFormat>
  <Paragraphs>197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Smallwood v Revenue &amp; Customs (SpcC 669) (2008) </vt:lpstr>
      <vt:lpstr>PowerPoint Presentation</vt:lpstr>
      <vt:lpstr>PowerPoint Presentation</vt:lpstr>
      <vt:lpstr>UK HMRC Position- INTM120210</vt:lpstr>
      <vt:lpstr>PowerPoint Presentation</vt:lpstr>
      <vt:lpstr>PowerPoint Presentation</vt:lpstr>
    </vt:vector>
  </TitlesOfParts>
  <Company>Investintech.com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nmk</cp:lastModifiedBy>
  <cp:revision>47</cp:revision>
  <dcterms:created xsi:type="dcterms:W3CDTF">2015-11-16T01:25:57Z</dcterms:created>
  <dcterms:modified xsi:type="dcterms:W3CDTF">2016-04-26T05:47:16Z</dcterms:modified>
</cp:coreProperties>
</file>