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sldIdLst>
    <p:sldId id="256" r:id="rId2"/>
    <p:sldId id="261" r:id="rId3"/>
    <p:sldId id="275" r:id="rId4"/>
    <p:sldId id="277" r:id="rId5"/>
    <p:sldId id="273" r:id="rId6"/>
    <p:sldId id="269" r:id="rId7"/>
    <p:sldId id="271" r:id="rId8"/>
    <p:sldId id="272" r:id="rId9"/>
    <p:sldId id="279" r:id="rId10"/>
  </p:sldIdLst>
  <p:sldSz cx="12192000" cy="6858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698"/>
    <a:srgbClr val="13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F8471-C64F-491C-8A92-A0638F6F82E6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752975"/>
            <a:ext cx="5392737" cy="3887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4E205-7C46-4A78-A715-274DD3B1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1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0DC136-2CC3-4907-84F9-5FED08A02E90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2F07A-84EE-4D8F-B8E0-FF106510ADB4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604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5337B-0437-48E1-B5AC-69D7CF4DE9D0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241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64168B-83BA-4D6E-B624-A26E0FE4A4D0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3483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EBF22-79C8-431A-B2F8-83E1D9DC211D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5244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4E6114-2DD5-48F0-B393-E2AC9DAFFE10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6329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FBF0A6-D3BC-43C7-B692-DEC24F07FF0A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611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4439C-F1E2-4B82-85B1-A72780A0DAC2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9963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B142C-E1BE-4B3C-9E0A-4B99E279DCA1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011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CBFA6E-C9A4-46D0-8C54-46A2793AA431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874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17291-FD71-44AF-8C6F-93134DFBFE66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70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C2F350-C153-4143-8999-F4EC79188DF9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15FB2-BC7A-4A77-B794-BAC24A9DA7E7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621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9E540-A0FD-448E-AA3E-BFD35B418F63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15D53-07F2-4042-A624-61D5F6754527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F8CA6-42FB-42EE-A145-77CBBDFC96A2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4E6A6-E657-445F-9832-64EEA2CF2423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00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DBE7B-8477-4664-9472-5B03A9C9DC6F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A0DDC-E898-4718-AA62-E3F8A41F3FB7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250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5F659-5EB1-4D3B-9EE8-44754F7FB517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58714-C9ED-46A4-9D2F-6078C5BBF988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216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960A42-69A7-4456-9498-24BCA5CBDCE4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AE381-B191-4C51-8671-51D1DC836C34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482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CDD6D1-A09E-4CB4-99DB-3455A1AD0016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0F445-A7E9-4B61-9833-F83A78A42C93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622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2B9AA2D4-5048-4D4D-9DE1-AE0CF675FDB5}" type="datetime1">
              <a:rPr lang="en-IN" smtClean="0"/>
              <a:t>26-04-2019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International Fiscal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7599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2F07A-84EE-4D8F-B8E0-FF106510ADB4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1184" y="2972529"/>
            <a:ext cx="8825658" cy="3329581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sz="4400" b="1">
                <a:solidFill>
                  <a:schemeClr val="tx1"/>
                </a:solidFill>
              </a:rPr>
            </a:br>
            <a:br>
              <a:rPr lang="en-US" b="1">
                <a:solidFill>
                  <a:schemeClr val="tx1"/>
                </a:solidFill>
              </a:rPr>
            </a:br>
            <a:br>
              <a:rPr lang="en-US" sz="3300">
                <a:solidFill>
                  <a:schemeClr val="tx1"/>
                </a:solidFill>
              </a:rPr>
            </a:br>
            <a:br>
              <a:rPr lang="en-US" sz="330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6387" y="483319"/>
            <a:ext cx="223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>
                <a:ea typeface="Verdana" panose="020B0604030504040204" pitchFamily="34" charset="0"/>
                <a:cs typeface="Verdana" panose="020B0604030504040204" pitchFamily="34" charset="0"/>
              </a:rPr>
              <a:t>Plenary 8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319346" y="2037808"/>
            <a:ext cx="9546460" cy="212365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C000"/>
                </a:solidFill>
              </a:rPr>
              <a:t>INTERNATIONAL TAX CONFERENCE 2019</a:t>
            </a:r>
            <a:br>
              <a:rPr lang="en-US" altLang="en-US" sz="2800" b="1" dirty="0">
                <a:solidFill>
                  <a:srgbClr val="FFC000"/>
                </a:solidFill>
              </a:rPr>
            </a:br>
            <a:r>
              <a:rPr lang="en-IN" altLang="en-US" sz="2800" b="1" dirty="0">
                <a:solidFill>
                  <a:srgbClr val="FFC000"/>
                </a:solidFill>
              </a:rPr>
              <a:t>International Fiscal Association &amp;</a:t>
            </a:r>
            <a:br>
              <a:rPr lang="en-IN" altLang="en-US" sz="2800" b="1" dirty="0">
                <a:solidFill>
                  <a:srgbClr val="FFC000"/>
                </a:solidFill>
              </a:rPr>
            </a:br>
            <a:r>
              <a:rPr lang="en-IN" altLang="en-US" sz="2800" b="1" dirty="0">
                <a:solidFill>
                  <a:srgbClr val="FFC000"/>
                </a:solidFill>
              </a:rPr>
              <a:t>International Bureau of Fiscal Documentation (IBFD)</a:t>
            </a:r>
            <a:br>
              <a:rPr lang="en-IN" altLang="en-US" sz="2800" b="1" dirty="0">
                <a:solidFill>
                  <a:srgbClr val="FFC000"/>
                </a:solidFill>
              </a:rPr>
            </a:br>
            <a:r>
              <a:rPr lang="en-US" altLang="en-US" sz="2400" b="1" dirty="0">
                <a:solidFill>
                  <a:srgbClr val="FFC000"/>
                </a:solidFill>
              </a:rPr>
              <a:t>April 26-27, 2019</a:t>
            </a:r>
            <a:br>
              <a:rPr lang="en-US" altLang="en-US" sz="2400" b="1" dirty="0">
                <a:solidFill>
                  <a:srgbClr val="FFC000"/>
                </a:solidFill>
              </a:rPr>
            </a:br>
            <a:r>
              <a:rPr lang="en-US" altLang="en-US" sz="2400" b="1" dirty="0">
                <a:solidFill>
                  <a:srgbClr val="FFC000"/>
                </a:solidFill>
              </a:rPr>
              <a:t>The Lalit, New Delhi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1046" y="4637320"/>
            <a:ext cx="10003059" cy="5083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dirty="0"/>
              <a:t>Tax Risk Management  - Taxpayer Rights and Obligations</a:t>
            </a:r>
            <a:endParaRPr lang="en-US" altLang="en-US" sz="28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B3D6-DF80-4C63-8B9E-88963A61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Increase in taxpayers’ obligations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A819-3204-4CB2-BF42-CC21CC8C8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365125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33413" algn="l"/>
              </a:tabLst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Compliance with law of concerned jurisdiction.</a:t>
            </a:r>
          </a:p>
          <a:p>
            <a:pPr marL="365125" indent="-365125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33413" algn="l"/>
              </a:tabLst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Proactive measures by Governments for increasing their tax base </a:t>
            </a:r>
            <a:r>
              <a:rPr lang="en-US" sz="2400" u="sng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and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prevention of tax evasion </a:t>
            </a:r>
            <a:r>
              <a:rPr lang="en-US" sz="2400" u="sng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and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avoidance</a:t>
            </a:r>
          </a:p>
          <a:p>
            <a:pPr marL="365125" indent="-365125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33413" algn="l"/>
              </a:tabLst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International consensus on BEPS and MLI is now a reality</a:t>
            </a:r>
          </a:p>
          <a:p>
            <a:pPr marL="365125" indent="-365125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33413" algn="l"/>
              </a:tabLst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International Cooperation for Exchange of Information on spontaneous/automatic basis as per CRS and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CbCR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9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B3D6-DF80-4C63-8B9E-88963A61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Taxpayers’ rights under </a:t>
            </a:r>
            <a:r>
              <a:rPr lang="en-US" sz="3600" b="1" i="0" dirty="0">
                <a:solidFill>
                  <a:schemeClr val="tx1"/>
                </a:solidFill>
                <a:ea typeface="+mn-ea"/>
              </a:rPr>
              <a:t>Bills of Rights in US IRC 7803(3)</a:t>
            </a:r>
            <a:endParaRPr lang="en-US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A819-3204-4CB2-BF42-CC21CC8C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26344"/>
            <a:ext cx="8946541" cy="4583016"/>
          </a:xfrm>
        </p:spPr>
        <p:txBody>
          <a:bodyPr>
            <a:noAutofit/>
          </a:bodyPr>
          <a:lstStyle/>
          <a:p>
            <a:pPr marL="0" lvl="1" indent="0">
              <a:spcBef>
                <a:spcPts val="200"/>
              </a:spcBef>
              <a:buNone/>
            </a:pPr>
            <a:r>
              <a:rPr lang="en-US" sz="2400" b="1" dirty="0"/>
              <a:t>The Right to: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Be Informed 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Quality Service 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Pay No More than the Correct Amount of Tax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Challenge the IRS’s Position and Be Heard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Appeal an IRS Decision in an Independent Forum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Finality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Privacy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Confidentiality 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Retain Representation </a:t>
            </a:r>
          </a:p>
          <a:p>
            <a:pPr marL="450850" lvl="1" indent="-450850">
              <a:spcBef>
                <a:spcPts val="200"/>
              </a:spcBef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Fair and Just System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9814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B3D6-DF80-4C63-8B9E-88963A61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Taxpayers’ Rights – Minimum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A819-3204-4CB2-BF42-CC21CC8C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47516"/>
            <a:ext cx="8946541" cy="5213983"/>
          </a:xfrm>
        </p:spPr>
        <p:txBody>
          <a:bodyPr>
            <a:noAutofit/>
          </a:bodyPr>
          <a:lstStyle/>
          <a:p>
            <a:pPr marL="365125" indent="-3651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Right to access information held by the Revenue including from third parties with a right to make applications to correct inaccuracies </a:t>
            </a:r>
          </a:p>
          <a:p>
            <a:pPr marL="365125" indent="-3651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Legal guarantee to protect confidentiality of information with access control on need to know basis and punishment for unauthorized disclosure </a:t>
            </a:r>
          </a:p>
          <a:p>
            <a:pPr marL="365125" indent="-3651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Audit base on the principles of “proportionality”, “</a:t>
            </a:r>
            <a:r>
              <a:rPr lang="en-US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audi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alteram partem” and the principle against self-incrimination. Time barring dates for audits.</a:t>
            </a:r>
          </a:p>
          <a:p>
            <a:pPr marL="365125" indent="-3651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Disclosure of reasons for a decision with scope for reviews</a:t>
            </a:r>
          </a:p>
          <a:p>
            <a:pPr marL="365125" indent="-3651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Appeal in independent judicial forum </a:t>
            </a:r>
          </a:p>
          <a:p>
            <a:pPr marL="365125" indent="-3651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Respect for the rule of law in tax law and procedure </a:t>
            </a:r>
          </a:p>
          <a:p>
            <a:pPr marL="365125" indent="-3651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Public consultation in framing of law and administrative procedure </a:t>
            </a:r>
          </a:p>
          <a:p>
            <a:pPr marL="365125" indent="-3651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Publication of legal material, forms, rulings etc. in simple language </a:t>
            </a:r>
          </a:p>
          <a:p>
            <a:pPr marL="365125" indent="-3651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Grievance Redressal Mechanism and Tax Payer Services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Source : IBFD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74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B3D6-DF80-4C63-8B9E-88963A61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Tax Risks in the New World Order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A819-3204-4CB2-BF42-CC21CC8C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7779431" cy="4195481"/>
          </a:xfrm>
        </p:spPr>
        <p:txBody>
          <a:bodyPr>
            <a:noAutofit/>
          </a:bodyPr>
          <a:lstStyle/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Tax has acquired Moral, Ethical &amp; Social Dimensions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Greater Transparency is the New Normal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Taxpayers and Advisers face a Myriad of Challenges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Managing such Risks is a Key Feature of Compliance and weighs at Tax Planning stage</a:t>
            </a:r>
            <a:endParaRPr lang="en-IN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634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B3D6-DF80-4C63-8B9E-88963A61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Tax risks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A819-3204-4CB2-BF42-CC21CC8C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6613" cy="4351338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ClrTx/>
              <a:buFont typeface="Wingdings" panose="05000000000000000000" pitchFamily="2" charset="2"/>
              <a:buChar char="Ø"/>
              <a:defRPr/>
            </a:pPr>
            <a:r>
              <a:rPr lang="en-US" sz="2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Reputational</a:t>
            </a:r>
            <a:r>
              <a:rPr lang="en-US" sz="2600" b="1" i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- </a:t>
            </a: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Aggressive tax avoidance will tarnish taxpayer’s image; mindful of speculative media!</a:t>
            </a:r>
          </a:p>
          <a:p>
            <a:pPr marL="365125" indent="-365125">
              <a:buClrTx/>
              <a:buFont typeface="Wingdings" panose="05000000000000000000" pitchFamily="2" charset="2"/>
              <a:buChar char="Ø"/>
              <a:defRPr/>
            </a:pPr>
            <a:r>
              <a:rPr lang="en-US" sz="2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BEPS and Legislation-related - </a:t>
            </a: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MLI, GAAR, SEP, Transfer Pricing, etc.</a:t>
            </a:r>
          </a:p>
          <a:p>
            <a:pPr marL="365125" indent="-365125">
              <a:buClrTx/>
              <a:buFont typeface="Wingdings" panose="05000000000000000000" pitchFamily="2" charset="2"/>
              <a:buChar char="Ø"/>
              <a:defRPr/>
            </a:pPr>
            <a:r>
              <a:rPr lang="en-US" sz="2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Enforcement-related – </a:t>
            </a: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Enhanced empowerment to revenue, power of arrest (Lessons from MakeMyTrip Delhi HC case)</a:t>
            </a:r>
          </a:p>
          <a:p>
            <a:pPr marL="365125" indent="-365125">
              <a:buClrTx/>
              <a:buFont typeface="Wingdings" panose="05000000000000000000" pitchFamily="2" charset="2"/>
              <a:buChar char="Ø"/>
              <a:defRPr/>
            </a:pPr>
            <a:r>
              <a:rPr lang="en-US" sz="2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Operational - </a:t>
            </a: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New operating structures and impact of technological developments</a:t>
            </a:r>
          </a:p>
          <a:p>
            <a:pPr marL="365125" indent="-365125">
              <a:buClrTx/>
              <a:buFont typeface="Wingdings" panose="05000000000000000000" pitchFamily="2" charset="2"/>
              <a:buChar char="Ø"/>
              <a:defRPr/>
            </a:pPr>
            <a:r>
              <a:rPr lang="en-US" sz="2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Transactional – </a:t>
            </a: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Associated with Business reorg’s</a:t>
            </a:r>
          </a:p>
          <a:p>
            <a:pPr marL="365125" indent="-365125">
              <a:buClrTx/>
              <a:buFont typeface="Wingdings" panose="05000000000000000000" pitchFamily="2" charset="2"/>
              <a:buChar char="Ø"/>
              <a:defRPr/>
            </a:pPr>
            <a:r>
              <a:rPr lang="en-US" sz="2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Financial Accounting - </a:t>
            </a: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Changes in regulations – IND AS, ICDS, GST etc.</a:t>
            </a:r>
          </a:p>
          <a:p>
            <a:pPr marL="365125" indent="-365125">
              <a:buClrTx/>
              <a:buFont typeface="Wingdings" panose="05000000000000000000" pitchFamily="2" charset="2"/>
              <a:buChar char="Ø"/>
              <a:defRPr/>
            </a:pPr>
            <a:r>
              <a:rPr lang="en-US" sz="2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Compliance –</a:t>
            </a: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Systems, controls and data integrity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7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B3D6-DF80-4C63-8B9E-88963A61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Effective Risk Management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A819-3204-4CB2-BF42-CC21CC8C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85402" cy="4802187"/>
          </a:xfrm>
        </p:spPr>
        <p:txBody>
          <a:bodyPr>
            <a:noAutofit/>
          </a:bodyPr>
          <a:lstStyle/>
          <a:p>
            <a:pPr marL="365125" indent="-365125">
              <a:lnSpc>
                <a:spcPct val="10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Objectives, policy framework, communication, and benchmarking best practices.</a:t>
            </a:r>
          </a:p>
          <a:p>
            <a:pPr marL="365125" indent="-365125">
              <a:lnSpc>
                <a:spcPct val="10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Risk identification and assessment – CFO/Board reporting</a:t>
            </a:r>
          </a:p>
          <a:p>
            <a:pPr marL="365125" indent="-365125">
              <a:lnSpc>
                <a:spcPct val="10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Enhancing shareholder value v/s managing compliance risk</a:t>
            </a:r>
          </a:p>
          <a:p>
            <a:pPr marL="365125" indent="-365125">
              <a:lnSpc>
                <a:spcPct val="10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Are transaction structures supported with substance &amp; business purpose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65125" indent="-365125">
              <a:lnSpc>
                <a:spcPct val="10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Enabling framework for settlement of disputes</a:t>
            </a:r>
          </a:p>
          <a:p>
            <a:pPr marL="365125" indent="-365125">
              <a:lnSpc>
                <a:spcPct val="10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Need to proactively approach Tax administrations for advance determination and guidance!</a:t>
            </a:r>
          </a:p>
          <a:p>
            <a:pPr marL="365125" indent="-365125">
              <a:lnSpc>
                <a:spcPct val="10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Building trust with tax administration – Does India have adequate framework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0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B3D6-DF80-4C63-8B9E-88963A61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Before parting…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A819-3204-4CB2-BF42-CC21CC8C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rmAutofit/>
          </a:bodyPr>
          <a:lstStyle/>
          <a:p>
            <a:pPr marL="365125" lvl="0" indent="-365125">
              <a:lnSpc>
                <a:spcPct val="1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Taxpayers’ obligations; What about rights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65125" lvl="0" indent="-365125">
              <a:lnSpc>
                <a:spcPct val="1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Is the Bombay High Court Decision (CTC case) a beginning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65125" lvl="0" indent="-365125">
              <a:lnSpc>
                <a:spcPct val="1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Corporate governance now extended to tax governance</a:t>
            </a:r>
          </a:p>
          <a:p>
            <a:pPr marL="365125" lvl="0" indent="-365125">
              <a:lnSpc>
                <a:spcPct val="1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Leverage Tax Technology to stay ahead of the curve </a:t>
            </a:r>
          </a:p>
          <a:p>
            <a:pPr marL="365125" indent="-365125">
              <a:lnSpc>
                <a:spcPct val="1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Keep the Tax Morality Quotient High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2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7817" y="2490524"/>
            <a:ext cx="3023017" cy="140053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08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368</TotalTime>
  <Words>516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Ion</vt:lpstr>
      <vt:lpstr>PowerPoint Presentation</vt:lpstr>
      <vt:lpstr>Increase in taxpayers’ obligations </vt:lpstr>
      <vt:lpstr>Taxpayers’ rights under Bills of Rights in US IRC 7803(3)</vt:lpstr>
      <vt:lpstr>Taxpayers’ Rights – Minimum Standards</vt:lpstr>
      <vt:lpstr>Tax Risks in the New World Order</vt:lpstr>
      <vt:lpstr>Tax risks</vt:lpstr>
      <vt:lpstr>Effective Risk Management</vt:lpstr>
      <vt:lpstr>Before parting…</vt:lpstr>
      <vt:lpstr>Thank You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treaty dispute resolution in India: The MAP and supplementary solutions</dc:title>
  <dc:creator>Sriram Govind</dc:creator>
  <cp:lastModifiedBy>akshat maheshwari</cp:lastModifiedBy>
  <cp:revision>36</cp:revision>
  <cp:lastPrinted>2019-04-24T14:12:03Z</cp:lastPrinted>
  <dcterms:created xsi:type="dcterms:W3CDTF">2019-04-22T20:48:04Z</dcterms:created>
  <dcterms:modified xsi:type="dcterms:W3CDTF">2019-04-25T20:36:51Z</dcterms:modified>
</cp:coreProperties>
</file>