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0"/>
  </p:notesMasterIdLst>
  <p:sldIdLst>
    <p:sldId id="256" r:id="rId2"/>
    <p:sldId id="261" r:id="rId3"/>
    <p:sldId id="267" r:id="rId4"/>
    <p:sldId id="262" r:id="rId5"/>
    <p:sldId id="263" r:id="rId6"/>
    <p:sldId id="264" r:id="rId7"/>
    <p:sldId id="265" r:id="rId8"/>
    <p:sldId id="266" r:id="rId9"/>
  </p:sldIdLst>
  <p:sldSz cx="12192000" cy="6858000"/>
  <p:notesSz cx="6742113" cy="9875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0698"/>
    <a:srgbClr val="130B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62" autoAdjust="0"/>
    <p:restoredTop sz="94660"/>
  </p:normalViewPr>
  <p:slideViewPr>
    <p:cSldViewPr snapToGrid="0">
      <p:cViewPr varScale="1">
        <p:scale>
          <a:sx n="73" d="100"/>
          <a:sy n="73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87E913-1EB3-468F-99EE-C6BED682D9B5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5075"/>
            <a:ext cx="592296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688" y="4752975"/>
            <a:ext cx="5392737" cy="38877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80538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9525" y="9380538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D4CCF1-0251-44FD-8EBE-CAFC14289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685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597011-0C6E-4292-879D-C79E8C21A61B}" type="datetime1">
              <a:rPr lang="en-IN" smtClean="0"/>
              <a:t>25-04-2019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International Fiscal Association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A2F07A-84EE-4D8F-B8E0-FF106510ADB4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2629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92C3F1-EB55-422E-BCE8-A758645DB3CD}" type="datetime1">
              <a:rPr lang="en-IN" smtClean="0"/>
              <a:t>25-04-2019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International Fiscal Association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8D6076-0E58-4C1C-9101-E35551C67EBE}" type="slidenum">
              <a:rPr lang="en-IN" smtClean="0"/>
              <a:pPr>
                <a:defRPr/>
              </a:pPr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75236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D2533B-3284-4348-9591-9AD202BDE099}" type="datetime1">
              <a:rPr lang="en-IN" smtClean="0"/>
              <a:t>25-04-2019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International Fiscal Association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8D6076-0E58-4C1C-9101-E35551C67EBE}" type="slidenum">
              <a:rPr lang="en-IN" smtClean="0"/>
              <a:pPr>
                <a:defRPr/>
              </a:pPr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86110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6E8E5C-4B2E-435C-9C1D-994E9E6D3DFD}" type="datetime1">
              <a:rPr lang="en-IN" smtClean="0"/>
              <a:t>25-04-2019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International Fiscal Association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8D6076-0E58-4C1C-9101-E35551C67EBE}" type="slidenum">
              <a:rPr lang="en-IN" smtClean="0"/>
              <a:pPr>
                <a:defRPr/>
              </a:pPr>
              <a:t>‹#›</a:t>
            </a:fld>
            <a:endParaRPr lang="en-IN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3968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C04EEE-513A-4389-99CB-3EEEDE0C2B71}" type="datetime1">
              <a:rPr lang="en-IN" smtClean="0"/>
              <a:t>25-04-2019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International Fiscal Association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8D6076-0E58-4C1C-9101-E35551C67EBE}" type="slidenum">
              <a:rPr lang="en-IN" smtClean="0"/>
              <a:pPr>
                <a:defRPr/>
              </a:pPr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479214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37E81A-1F64-47D9-A805-74FA4733B5C6}" type="datetime1">
              <a:rPr lang="en-IN" smtClean="0"/>
              <a:t>25-04-2019</a:t>
            </a:fld>
            <a:endParaRPr lang="en-IN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International Fiscal Association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8D6076-0E58-4C1C-9101-E35551C67EBE}" type="slidenum">
              <a:rPr lang="en-IN" smtClean="0"/>
              <a:pPr>
                <a:defRPr/>
              </a:pPr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082079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5F02D0-7640-4FD4-B9FD-BF96C266F267}" type="datetime1">
              <a:rPr lang="en-IN" smtClean="0"/>
              <a:t>25-04-2019</a:t>
            </a:fld>
            <a:endParaRPr lang="en-IN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International Fiscal Association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8D6076-0E58-4C1C-9101-E35551C67EBE}" type="slidenum">
              <a:rPr lang="en-IN" smtClean="0"/>
              <a:pPr>
                <a:defRPr/>
              </a:pPr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23189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8FDD3B-14A2-4163-B9C3-4256FB5DB9FB}" type="datetime1">
              <a:rPr lang="en-IN" smtClean="0"/>
              <a:t>25-04-2019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International Fiscal Association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8D6076-0E58-4C1C-9101-E35551C67EBE}" type="slidenum">
              <a:rPr lang="en-IN" smtClean="0"/>
              <a:pPr>
                <a:defRPr/>
              </a:pPr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23092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10BA14-049F-4089-AF8C-A9A45F2BD935}" type="datetime1">
              <a:rPr lang="en-IN" smtClean="0"/>
              <a:t>25-04-2019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International Fiscal Association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8D6076-0E58-4C1C-9101-E35551C67EBE}" type="slidenum">
              <a:rPr lang="en-IN" smtClean="0"/>
              <a:pPr>
                <a:defRPr/>
              </a:pPr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22473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B1263A-0018-40DA-80B0-0A6686EBB70F}" type="datetime1">
              <a:rPr lang="en-IN" smtClean="0"/>
              <a:t>25-04-2019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International Fiscal Association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4DFEF2-EE7C-4E62-B4E9-A78590E2C982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0754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2A7F79-B053-4BF5-822C-1C257EFA61DD}" type="datetime1">
              <a:rPr lang="en-IN" smtClean="0"/>
              <a:t>25-04-2019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International Fiscal Association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315FB2-BC7A-4A77-B794-BAC24A9DA7E7}" type="slidenum">
              <a:rPr lang="en-IN" smtClean="0"/>
              <a:pPr>
                <a:defRPr/>
              </a:pPr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46248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AA9895-3360-4CB9-AB98-8E88E1E645DC}" type="datetime1">
              <a:rPr lang="en-IN" smtClean="0"/>
              <a:t>25-04-2019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International Fiscal Association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B15D53-07F2-4042-A624-61D5F6754527}" type="slidenum">
              <a:rPr lang="en-IN" smtClean="0"/>
              <a:pPr>
                <a:defRPr/>
              </a:pPr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5056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4A1FE0-564B-4630-838B-85B762978E9F}" type="datetime1">
              <a:rPr lang="en-IN" smtClean="0"/>
              <a:t>25-04-2019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International Fiscal Association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B4E6A6-E657-445F-9832-64EEA2CF2423}" type="slidenum">
              <a:rPr lang="en-IN" smtClean="0"/>
              <a:pPr>
                <a:defRPr/>
              </a:pPr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19967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D952E6-F725-4FB3-AC10-664A963BC895}" type="datetime1">
              <a:rPr lang="en-IN" smtClean="0"/>
              <a:t>25-04-2019</a:t>
            </a:fld>
            <a:endParaRPr lang="en-IN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International Fiscal Association</a:t>
            </a:r>
            <a:endParaRPr lang="en-IN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1A0DDC-E898-4718-AA62-E3F8A41F3FB7}" type="slidenum">
              <a:rPr lang="en-IN" smtClean="0"/>
              <a:pPr>
                <a:defRPr/>
              </a:pPr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16070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AF3028-2B62-43A3-9B9A-18D17AAFDABB}" type="datetime1">
              <a:rPr lang="en-IN" smtClean="0"/>
              <a:t>25-04-2019</a:t>
            </a:fld>
            <a:endParaRPr lang="en-IN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International Fiscal Association</a:t>
            </a:r>
            <a:endParaRPr lang="en-IN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B58714-C9ED-46A4-9D2F-6078C5BBF988}" type="slidenum">
              <a:rPr lang="en-IN" smtClean="0"/>
              <a:pPr>
                <a:defRPr/>
              </a:pPr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75023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D1BA59-9EB8-4FD0-804E-41E434E1FD7D}" type="datetime1">
              <a:rPr lang="en-IN" smtClean="0"/>
              <a:t>25-04-2019</a:t>
            </a:fld>
            <a:endParaRPr lang="en-IN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International Fiscal Association</a:t>
            </a:r>
            <a:endParaRPr lang="en-IN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8AE381-B191-4C51-8671-51D1DC836C34}" type="slidenum">
              <a:rPr lang="en-IN" smtClean="0"/>
              <a:pPr>
                <a:defRPr/>
              </a:pPr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11436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D0F518-6425-40E6-B6F9-5597DE7DDB6F}" type="datetime1">
              <a:rPr lang="en-IN" smtClean="0"/>
              <a:t>25-04-2019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International Fiscal Association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0F445-A7E9-4B61-9833-F83A78A42C93}" type="slidenum">
              <a:rPr lang="en-IN" smtClean="0"/>
              <a:pPr>
                <a:defRPr/>
              </a:pPr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68905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fld id="{FEA4FC5C-6E95-4EA2-9BE1-5A80134D41AA}" type="datetime1">
              <a:rPr lang="en-IN" smtClean="0"/>
              <a:t>25-04-2019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r>
              <a:rPr lang="en-IN" smtClean="0"/>
              <a:t>International Fiscal Association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88D6076-0E58-4C1C-9101-E35551C67EBE}" type="slidenum">
              <a:rPr lang="en-IN" smtClean="0"/>
              <a:pPr>
                <a:defRPr/>
              </a:pPr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791403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  <p:sldLayoutId id="2147483715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A2F07A-84EE-4D8F-B8E0-FF106510ADB4}" type="slidenum">
              <a:rPr lang="en-IN" smtClean="0"/>
              <a:pPr>
                <a:defRPr/>
              </a:pPr>
              <a:t>1</a:t>
            </a:fld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365650" y="1932245"/>
            <a:ext cx="2617775" cy="1379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45937" y="200509"/>
            <a:ext cx="457200" cy="3994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3602" y="5917474"/>
            <a:ext cx="442025" cy="6440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96387" y="483319"/>
            <a:ext cx="22333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600" b="1" dirty="0">
                <a:ea typeface="Verdana" panose="020B0604030504040204" pitchFamily="34" charset="0"/>
                <a:cs typeface="Verdana" panose="020B0604030504040204" pitchFamily="34" charset="0"/>
              </a:rPr>
              <a:t>Plenary </a:t>
            </a:r>
            <a:r>
              <a:rPr lang="en-IN" sz="36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1319346" y="2037808"/>
            <a:ext cx="9546460" cy="212365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altLang="en-US" sz="2800" b="1" dirty="0" smtClean="0">
                <a:solidFill>
                  <a:srgbClr val="FFC000"/>
                </a:solidFill>
              </a:rPr>
              <a:t>INTERNATIONAL </a:t>
            </a:r>
            <a:r>
              <a:rPr lang="en-US" altLang="en-US" sz="2800" b="1" dirty="0">
                <a:solidFill>
                  <a:srgbClr val="FFC000"/>
                </a:solidFill>
              </a:rPr>
              <a:t>TAX CONFERENCE 2019</a:t>
            </a:r>
            <a:br>
              <a:rPr lang="en-US" altLang="en-US" sz="2800" b="1" dirty="0">
                <a:solidFill>
                  <a:srgbClr val="FFC000"/>
                </a:solidFill>
              </a:rPr>
            </a:br>
            <a:r>
              <a:rPr lang="en-IN" altLang="en-US" sz="2800" b="1" dirty="0">
                <a:solidFill>
                  <a:srgbClr val="FFC000"/>
                </a:solidFill>
              </a:rPr>
              <a:t>International Fiscal Association &amp;</a:t>
            </a:r>
            <a:br>
              <a:rPr lang="en-IN" altLang="en-US" sz="2800" b="1" dirty="0">
                <a:solidFill>
                  <a:srgbClr val="FFC000"/>
                </a:solidFill>
              </a:rPr>
            </a:br>
            <a:r>
              <a:rPr lang="en-IN" altLang="en-US" sz="2800" b="1" dirty="0">
                <a:solidFill>
                  <a:srgbClr val="FFC000"/>
                </a:solidFill>
              </a:rPr>
              <a:t>International Bureau of Fiscal Documentation (IBFD)</a:t>
            </a:r>
            <a:br>
              <a:rPr lang="en-IN" altLang="en-US" sz="2800" b="1" dirty="0">
                <a:solidFill>
                  <a:srgbClr val="FFC000"/>
                </a:solidFill>
              </a:rPr>
            </a:br>
            <a:r>
              <a:rPr lang="en-US" altLang="en-US" sz="2400" b="1" dirty="0">
                <a:solidFill>
                  <a:srgbClr val="FFC000"/>
                </a:solidFill>
              </a:rPr>
              <a:t>April 26-27, 2019</a:t>
            </a:r>
            <a:br>
              <a:rPr lang="en-US" altLang="en-US" sz="2400" b="1" dirty="0">
                <a:solidFill>
                  <a:srgbClr val="FFC000"/>
                </a:solidFill>
              </a:rPr>
            </a:br>
            <a:r>
              <a:rPr lang="en-US" altLang="en-US" sz="2400" b="1" dirty="0" smtClean="0">
                <a:solidFill>
                  <a:srgbClr val="FFC000"/>
                </a:solidFill>
              </a:rPr>
              <a:t>The </a:t>
            </a:r>
            <a:r>
              <a:rPr lang="en-US" altLang="en-US" sz="2400" b="1" dirty="0">
                <a:solidFill>
                  <a:srgbClr val="FFC000"/>
                </a:solidFill>
              </a:rPr>
              <a:t>Lalit, New Delhi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84858" y="4637320"/>
            <a:ext cx="7215437" cy="50834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800" dirty="0"/>
              <a:t>Tax Dispute Resolution in Post BEPS World</a:t>
            </a:r>
            <a:endParaRPr lang="en-US" altLang="en-US" sz="28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9B3D6-DF80-4C63-8B9E-88963A611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0" dirty="0">
                <a:solidFill>
                  <a:schemeClr val="tx1"/>
                </a:solidFill>
              </a:rPr>
              <a:t>Alternate Dispute Resolution</a:t>
            </a:r>
            <a:endParaRPr lang="en-IN" sz="3600" b="1" i="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4A819-3204-4CB2-BF42-CC21CC8C8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721993"/>
            <a:ext cx="8946541" cy="4195481"/>
          </a:xfrm>
        </p:spPr>
        <p:txBody>
          <a:bodyPr>
            <a:noAutofit/>
          </a:bodyPr>
          <a:lstStyle/>
          <a:p>
            <a:pPr marL="534988" indent="-534988">
              <a:buFont typeface="Wingdings" panose="05000000000000000000" pitchFamily="2" charset="2"/>
              <a:buChar char="Ø"/>
              <a:tabLst>
                <a:tab pos="365125" algn="l"/>
              </a:tabLst>
            </a:pPr>
            <a:r>
              <a:rPr lang="en-US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APAs : Baby’s day out!</a:t>
            </a:r>
          </a:p>
          <a:p>
            <a:pPr marL="534988" indent="-534988">
              <a:buFont typeface="Wingdings" panose="05000000000000000000" pitchFamily="2" charset="2"/>
              <a:buChar char="Ø"/>
              <a:tabLst>
                <a:tab pos="365125" algn="l"/>
              </a:tabLst>
            </a:pPr>
            <a:r>
              <a:rPr lang="en-US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Indian experience with BIT / AAR – Some Lessons</a:t>
            </a:r>
          </a:p>
          <a:p>
            <a:pPr marL="534988" indent="-534988">
              <a:buFont typeface="Wingdings" panose="05000000000000000000" pitchFamily="2" charset="2"/>
              <a:buChar char="Ø"/>
              <a:tabLst>
                <a:tab pos="365125" algn="l"/>
              </a:tabLst>
            </a:pPr>
            <a:r>
              <a:rPr lang="en-US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MAP – Have we tried enough?</a:t>
            </a:r>
          </a:p>
          <a:p>
            <a:pPr marL="534988" indent="-534988">
              <a:buFont typeface="Wingdings" panose="05000000000000000000" pitchFamily="2" charset="2"/>
              <a:buChar char="Ø"/>
              <a:tabLst>
                <a:tab pos="365125" algn="l"/>
              </a:tabLst>
            </a:pPr>
            <a:r>
              <a:rPr lang="en-US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Is mandatory arbitration an option? – Fear of the unknown!  OR</a:t>
            </a:r>
          </a:p>
          <a:p>
            <a:pPr marL="534988" indent="-534988">
              <a:buFont typeface="Wingdings" panose="05000000000000000000" pitchFamily="2" charset="2"/>
              <a:buChar char="Ø"/>
              <a:tabLst>
                <a:tab pos="365125" algn="l"/>
              </a:tabLst>
            </a:pPr>
            <a:r>
              <a:rPr lang="en-US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Should India lead design of a new ADR mechanism – </a:t>
            </a:r>
            <a:r>
              <a:rPr lang="en-US" sz="2800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Acche</a:t>
            </a:r>
            <a:r>
              <a:rPr lang="en-US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Dinn</a:t>
            </a:r>
            <a:r>
              <a:rPr lang="en-US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!</a:t>
            </a:r>
            <a:endParaRPr lang="en-IN" sz="28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4DFEF2-EE7C-4E62-B4E9-A78590E2C982}" type="slidenum">
              <a:rPr lang="en-IN" smtClean="0"/>
              <a:pPr>
                <a:defRPr/>
              </a:pPr>
              <a:t>2</a:t>
            </a:fld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365650" y="1932245"/>
            <a:ext cx="2617775" cy="1379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45937" y="200509"/>
            <a:ext cx="457200" cy="3994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3602" y="5917474"/>
            <a:ext cx="442025" cy="64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899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220A7-987F-4C1E-92B8-5CA56C5C7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40505"/>
          </a:xfrm>
        </p:spPr>
        <p:txBody>
          <a:bodyPr/>
          <a:lstStyle/>
          <a:p>
            <a:r>
              <a:rPr lang="en-US" sz="3600" b="1" i="0" dirty="0">
                <a:solidFill>
                  <a:schemeClr val="tx1"/>
                </a:solidFill>
              </a:rPr>
              <a:t>Issues under MAP</a:t>
            </a:r>
            <a:endParaRPr lang="en-IN" sz="3600" b="1" i="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04ADC-16DB-4F44-ACCD-B02F5D000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139" y="1293223"/>
            <a:ext cx="10515600" cy="4802187"/>
          </a:xfrm>
        </p:spPr>
        <p:txBody>
          <a:bodyPr>
            <a:normAutofit/>
          </a:bodyPr>
          <a:lstStyle/>
          <a:p>
            <a:pPr marL="534988" indent="-534988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Unprincipled decisions, use for audit etc.</a:t>
            </a:r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No obligation to “agree”</a:t>
            </a:r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No taxpayer role</a:t>
            </a:r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Black Box – Lack of transparency</a:t>
            </a:r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Lack of resources, large case volumes</a:t>
            </a:r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Procedural ambiguities</a:t>
            </a:r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en-IN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PE &amp; PE attribution case(s) and not just TP</a:t>
            </a:r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en-IN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Income characterization cases</a:t>
            </a:r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en-IN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India’s position on Article 9(2) – A welcome change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4DFEF2-EE7C-4E62-B4E9-A78590E2C982}" type="slidenum">
              <a:rPr lang="en-IN" smtClean="0"/>
              <a:pPr>
                <a:defRPr/>
              </a:pPr>
              <a:t>3</a:t>
            </a:fld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365650" y="1932245"/>
            <a:ext cx="2617775" cy="1379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45937" y="200509"/>
            <a:ext cx="457200" cy="3994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3602" y="5917474"/>
            <a:ext cx="442025" cy="64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959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220A7-987F-4C1E-92B8-5CA56C5C7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09876"/>
          </a:xfrm>
        </p:spPr>
        <p:txBody>
          <a:bodyPr/>
          <a:lstStyle/>
          <a:p>
            <a:r>
              <a:rPr lang="en-US" sz="3600" b="1" i="0" dirty="0">
                <a:solidFill>
                  <a:schemeClr val="tx1"/>
                </a:solidFill>
              </a:rPr>
              <a:t>Experience with BIT &amp; AAR</a:t>
            </a:r>
            <a:endParaRPr lang="en-IN" sz="3600" b="1" i="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04ADC-16DB-4F44-ACCD-B02F5D000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588" y="1437299"/>
            <a:ext cx="9350246" cy="4802187"/>
          </a:xfrm>
        </p:spPr>
        <p:txBody>
          <a:bodyPr>
            <a:normAutofit/>
          </a:bodyPr>
          <a:lstStyle/>
          <a:p>
            <a:pPr marL="633413" indent="-63341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BIT in the context of taxation</a:t>
            </a:r>
          </a:p>
          <a:p>
            <a:pPr marL="633413" indent="-63341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Model BIT (2016) excludes Taxation</a:t>
            </a:r>
          </a:p>
          <a:p>
            <a:pPr marL="633413" indent="-63341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Exhaustion Clause under Model BIT – All remedies </a:t>
            </a:r>
            <a:r>
              <a:rPr lang="en-US" sz="2800" dirty="0" smtClean="0">
                <a:solidFill>
                  <a:schemeClr val="accent3"/>
                </a:solidFill>
              </a:rPr>
              <a:t>until SC </a:t>
            </a:r>
            <a:r>
              <a:rPr lang="en-US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to be exhausted </a:t>
            </a:r>
          </a:p>
          <a:p>
            <a:pPr marL="633413" indent="-63341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No takers for the New BIT Model</a:t>
            </a:r>
          </a:p>
          <a:p>
            <a:pPr marL="633413" indent="-63341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Efficacy of AAR mechanism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4DFEF2-EE7C-4E62-B4E9-A78590E2C982}" type="slidenum">
              <a:rPr lang="en-IN" smtClean="0"/>
              <a:pPr>
                <a:defRPr/>
              </a:pPr>
              <a:t>4</a:t>
            </a:fld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365650" y="1932245"/>
            <a:ext cx="2617775" cy="1379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45937" y="200509"/>
            <a:ext cx="457200" cy="3994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3602" y="5917474"/>
            <a:ext cx="442025" cy="64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1201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3FE0E-83F4-4EB3-9DAC-59CBA491F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4697"/>
          </a:xfrm>
        </p:spPr>
        <p:txBody>
          <a:bodyPr/>
          <a:lstStyle/>
          <a:p>
            <a:r>
              <a:rPr lang="en-US" sz="3600" b="1" i="0" dirty="0">
                <a:solidFill>
                  <a:schemeClr val="tx1"/>
                </a:solidFill>
              </a:rPr>
              <a:t>Positive experience with APA Programme	</a:t>
            </a:r>
            <a:endParaRPr lang="en-IN" sz="3600" b="1" i="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73A05-97A9-45E1-98B0-68E520FFB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1514"/>
            <a:ext cx="10515600" cy="4615449"/>
          </a:xfrm>
        </p:spPr>
        <p:txBody>
          <a:bodyPr>
            <a:normAutofit fontScale="92500" lnSpcReduction="10000"/>
          </a:bodyPr>
          <a:lstStyle/>
          <a:p>
            <a:pPr marL="534988" indent="-534988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1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Confidence building process</a:t>
            </a:r>
          </a:p>
          <a:p>
            <a:pPr marL="534988" indent="-534988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100" dirty="0" smtClean="0">
                <a:solidFill>
                  <a:schemeClr val="accent3"/>
                </a:solidFill>
              </a:rPr>
              <a:t>Positive</a:t>
            </a:r>
            <a:r>
              <a:rPr lang="en-US" sz="3100" dirty="0" smtClean="0">
                <a:solidFill>
                  <a:srgbClr val="002060"/>
                </a:solidFill>
              </a:rPr>
              <a:t> </a:t>
            </a:r>
            <a:r>
              <a:rPr lang="en-US" sz="31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mindset/approach </a:t>
            </a:r>
            <a:r>
              <a:rPr lang="en-US" sz="31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of APA team</a:t>
            </a:r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en-US" sz="31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TP adjustments history ordinarily not a criteria to begin the process</a:t>
            </a:r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en-US" sz="31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Keenness to resolve disputes</a:t>
            </a:r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en-US" sz="31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Bilateral negotiations with many countries including US, UK, Japan, China, Sweden, Netherlands, Australia etc.</a:t>
            </a:r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en-US" sz="31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Joint site visits a new trend in bilateral process for clarity on FAR </a:t>
            </a:r>
            <a:r>
              <a:rPr lang="en-US" sz="3100" dirty="0" smtClean="0">
                <a:solidFill>
                  <a:schemeClr val="accent3"/>
                </a:solidFill>
              </a:rPr>
              <a:t>for</a:t>
            </a:r>
            <a:r>
              <a:rPr lang="en-US" sz="3100" dirty="0" smtClean="0">
                <a:solidFill>
                  <a:srgbClr val="002060"/>
                </a:solidFill>
              </a:rPr>
              <a:t> </a:t>
            </a:r>
            <a:r>
              <a:rPr lang="en-US" sz="31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fair negotiation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4DFEF2-EE7C-4E62-B4E9-A78590E2C982}" type="slidenum">
              <a:rPr lang="en-IN" smtClean="0"/>
              <a:pPr>
                <a:defRPr/>
              </a:pPr>
              <a:t>5</a:t>
            </a:fld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365650" y="1932245"/>
            <a:ext cx="2617775" cy="1379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45937" y="200509"/>
            <a:ext cx="457200" cy="3994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3602" y="5917474"/>
            <a:ext cx="442025" cy="64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688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3FE0E-83F4-4EB3-9DAC-59CBA491F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4697"/>
          </a:xfrm>
        </p:spPr>
        <p:txBody>
          <a:bodyPr/>
          <a:lstStyle/>
          <a:p>
            <a:r>
              <a:rPr lang="en-US" sz="3600" b="1" i="0" dirty="0">
                <a:solidFill>
                  <a:schemeClr val="tx1"/>
                </a:solidFill>
              </a:rPr>
              <a:t>Some Recommendations</a:t>
            </a:r>
            <a:endParaRPr lang="en-IN" sz="3600" b="1" i="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73A05-97A9-45E1-98B0-68E520FFB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1514"/>
            <a:ext cx="10515600" cy="4615449"/>
          </a:xfrm>
        </p:spPr>
        <p:txBody>
          <a:bodyPr>
            <a:normAutofit fontScale="92500" lnSpcReduction="20000"/>
          </a:bodyPr>
          <a:lstStyle/>
          <a:p>
            <a:pPr marL="534988" indent="-534988">
              <a:spcBef>
                <a:spcPts val="600"/>
              </a:spcBef>
              <a:buSzPct val="100000"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APA inventory and timeline for conclusions – No prescribed timeline</a:t>
            </a:r>
          </a:p>
          <a:p>
            <a:pPr marL="534988" indent="-534988">
              <a:spcBef>
                <a:spcPts val="600"/>
              </a:spcBef>
              <a:buSzPct val="100000"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Fast tracking of renewal process </a:t>
            </a:r>
          </a:p>
          <a:p>
            <a:pPr marL="534988" indent="-534988">
              <a:spcBef>
                <a:spcPts val="600"/>
              </a:spcBef>
              <a:buSzPct val="100000"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Guidance to field officers on objective for review of compliance of APA cases</a:t>
            </a:r>
          </a:p>
          <a:p>
            <a:pPr marL="534988" indent="-534988">
              <a:spcBef>
                <a:spcPts val="600"/>
              </a:spcBef>
              <a:buSzPct val="100000"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Capacity building</a:t>
            </a:r>
          </a:p>
          <a:p>
            <a:pPr marL="534988" indent="-534988">
              <a:spcBef>
                <a:spcPts val="600"/>
              </a:spcBef>
              <a:buSzPct val="100000"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IND-AS impact on APA – No change in critical assumptions </a:t>
            </a:r>
            <a:endParaRPr lang="en-IN" sz="32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534988" indent="-534988">
              <a:spcBef>
                <a:spcPts val="600"/>
              </a:spcBef>
              <a:buSzPct val="100000"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E-File mechanism</a:t>
            </a:r>
          </a:p>
          <a:p>
            <a:pPr marL="534988" indent="-534988">
              <a:spcBef>
                <a:spcPts val="600"/>
              </a:spcBef>
              <a:buSzPct val="100000"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Greater focus on Bilateral than Unilateral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4DFEF2-EE7C-4E62-B4E9-A78590E2C982}" type="slidenum">
              <a:rPr lang="en-IN" smtClean="0"/>
              <a:pPr>
                <a:defRPr/>
              </a:pPr>
              <a:t>6</a:t>
            </a:fld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365650" y="1932245"/>
            <a:ext cx="2617775" cy="1379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45937" y="200509"/>
            <a:ext cx="457200" cy="3994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3602" y="5917474"/>
            <a:ext cx="442025" cy="64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818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3FE0E-83F4-4EB3-9DAC-59CBA491F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4697"/>
          </a:xfrm>
        </p:spPr>
        <p:txBody>
          <a:bodyPr/>
          <a:lstStyle/>
          <a:p>
            <a:r>
              <a:rPr lang="en-US" sz="3600" b="1" i="0" dirty="0">
                <a:solidFill>
                  <a:schemeClr val="tx1"/>
                </a:solidFill>
              </a:rPr>
              <a:t>Points for Deliberation on APA/MAP</a:t>
            </a:r>
            <a:endParaRPr lang="en-IN" sz="3600" b="1" i="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73A05-97A9-45E1-98B0-68E520FFB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761" y="1561514"/>
            <a:ext cx="11112881" cy="5148379"/>
          </a:xfrm>
        </p:spPr>
        <p:txBody>
          <a:bodyPr>
            <a:normAutofit fontScale="92500" lnSpcReduction="10000"/>
          </a:bodyPr>
          <a:lstStyle/>
          <a:p>
            <a:pPr marL="534988" indent="-534988" algn="just">
              <a:buFont typeface="Wingdings" panose="05000000000000000000" pitchFamily="2" charset="2"/>
              <a:buChar char="Ø"/>
              <a:defRPr/>
            </a:pPr>
            <a:r>
              <a:rPr lang="en-US" sz="3400" kern="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What if outcomes in MAP and APA differ?</a:t>
            </a:r>
          </a:p>
          <a:p>
            <a:pPr marL="534988" indent="-534988" algn="just">
              <a:buFont typeface="Wingdings" panose="05000000000000000000" pitchFamily="2" charset="2"/>
              <a:buChar char="Ø"/>
              <a:defRPr/>
            </a:pPr>
            <a:r>
              <a:rPr lang="en-US" sz="3400" kern="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Requirement of secondary adjustment under MAP / APA gives it a retrospective </a:t>
            </a:r>
            <a:r>
              <a:rPr lang="en-US" sz="3400" kern="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flavor </a:t>
            </a:r>
            <a:r>
              <a:rPr lang="en-US" sz="3400" kern="0" dirty="0" smtClean="0">
                <a:solidFill>
                  <a:schemeClr val="accent3"/>
                </a:solidFill>
              </a:rPr>
              <a:t>with emphasis on Roll Back Mechanism</a:t>
            </a:r>
            <a:endParaRPr lang="en-US" sz="3400" kern="0" dirty="0">
              <a:solidFill>
                <a:schemeClr val="accent3"/>
              </a:solidFill>
            </a:endParaRPr>
          </a:p>
          <a:p>
            <a:pPr marL="534988" indent="-534988" algn="just">
              <a:buFont typeface="Wingdings" panose="05000000000000000000" pitchFamily="2" charset="2"/>
              <a:buChar char="Ø"/>
              <a:defRPr/>
            </a:pPr>
            <a:r>
              <a:rPr lang="en-US" sz="3400" kern="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Law on secondary adjustments introduced from FY </a:t>
            </a:r>
            <a:r>
              <a:rPr lang="en-US" sz="3400" kern="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2016-17 </a:t>
            </a:r>
            <a:endParaRPr lang="en-US" sz="3400" kern="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534988" indent="-534988" algn="just">
              <a:buFont typeface="Wingdings" panose="05000000000000000000" pitchFamily="2" charset="2"/>
              <a:buChar char="Ø"/>
              <a:defRPr/>
            </a:pPr>
            <a:r>
              <a:rPr lang="en-US" sz="3400" kern="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Statute of limitation for MAP under treaty; mostly three years. Time starts from initial draft order or final order?</a:t>
            </a:r>
          </a:p>
          <a:p>
            <a:pPr marL="534988" indent="-534988" algn="just">
              <a:buFont typeface="Wingdings" panose="05000000000000000000" pitchFamily="2" charset="2"/>
              <a:buChar char="Ø"/>
              <a:defRPr/>
            </a:pPr>
            <a:r>
              <a:rPr lang="en-US" sz="3400" kern="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BEPS Action Plan </a:t>
            </a:r>
            <a:r>
              <a:rPr lang="en-US" sz="3400" kern="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14 and 15 </a:t>
            </a:r>
            <a:r>
              <a:rPr lang="en-US" sz="3400" kern="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– Arbitration under MLI for unresolved issues under MAP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4DFEF2-EE7C-4E62-B4E9-A78590E2C982}" type="slidenum">
              <a:rPr lang="en-IN" smtClean="0"/>
              <a:pPr>
                <a:defRPr/>
              </a:pPr>
              <a:t>7</a:t>
            </a:fld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365650" y="1932245"/>
            <a:ext cx="2617775" cy="1379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45937" y="200509"/>
            <a:ext cx="457200" cy="3994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3602" y="5917474"/>
            <a:ext cx="442025" cy="64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570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3FE0E-83F4-4EB3-9DAC-59CBA491F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944" y="365125"/>
            <a:ext cx="10709856" cy="1196389"/>
          </a:xfrm>
        </p:spPr>
        <p:txBody>
          <a:bodyPr/>
          <a:lstStyle/>
          <a:p>
            <a:r>
              <a:rPr lang="en-US" sz="3600" b="1" i="0" dirty="0">
                <a:solidFill>
                  <a:schemeClr val="tx1"/>
                </a:solidFill>
              </a:rPr>
              <a:t>India’s concerns on </a:t>
            </a:r>
            <a:r>
              <a:rPr lang="en-US" sz="3600" b="1" i="0" dirty="0" smtClean="0">
                <a:solidFill>
                  <a:schemeClr val="tx1"/>
                </a:solidFill>
              </a:rPr>
              <a:t> Arbitration</a:t>
            </a:r>
            <a:endParaRPr lang="en-IN" sz="3600" b="1" i="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73A05-97A9-45E1-98B0-68E520FFB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1514"/>
            <a:ext cx="10515600" cy="4615449"/>
          </a:xfrm>
        </p:spPr>
        <p:txBody>
          <a:bodyPr/>
          <a:lstStyle/>
          <a:p>
            <a:pPr marL="534988" indent="-534988" algn="just">
              <a:buFont typeface="Wingdings" panose="05000000000000000000" pitchFamily="2" charset="2"/>
              <a:buChar char="Ø"/>
              <a:defRPr/>
            </a:pPr>
            <a:r>
              <a:rPr lang="en-US" sz="3300" kern="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Sovereignty and constitutional concerns</a:t>
            </a:r>
          </a:p>
          <a:p>
            <a:pPr marL="534988" indent="-534988" algn="just">
              <a:buFont typeface="Wingdings" panose="05000000000000000000" pitchFamily="2" charset="2"/>
              <a:buChar char="Ø"/>
              <a:defRPr/>
            </a:pPr>
            <a:r>
              <a:rPr lang="en-US" sz="3300" kern="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Lack of experience &amp; familiarity</a:t>
            </a:r>
          </a:p>
          <a:p>
            <a:pPr marL="534988" indent="-534988" algn="just">
              <a:buFont typeface="Wingdings" panose="05000000000000000000" pitchFamily="2" charset="2"/>
              <a:buChar char="Ø"/>
              <a:defRPr/>
            </a:pPr>
            <a:r>
              <a:rPr lang="en-US" sz="3300" kern="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Costs and lack of resources</a:t>
            </a:r>
          </a:p>
          <a:p>
            <a:pPr marL="534988" indent="-534988" algn="just">
              <a:buFont typeface="Wingdings" panose="05000000000000000000" pitchFamily="2" charset="2"/>
              <a:buChar char="Ø"/>
              <a:defRPr/>
            </a:pPr>
            <a:r>
              <a:rPr lang="en-US" sz="3300" kern="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Even-handedness</a:t>
            </a:r>
          </a:p>
          <a:p>
            <a:pPr marL="534988" indent="-534988" algn="just">
              <a:buFont typeface="Wingdings" panose="05000000000000000000" pitchFamily="2" charset="2"/>
              <a:buChar char="Ø"/>
              <a:defRPr/>
            </a:pPr>
            <a:r>
              <a:rPr lang="en-US" sz="3300" kern="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Opposition to tax treaty arbitration at UN forum</a:t>
            </a:r>
          </a:p>
          <a:p>
            <a:pPr marL="534988" indent="-534988" algn="just">
              <a:buFont typeface="Wingdings" panose="05000000000000000000" pitchFamily="2" charset="2"/>
              <a:buChar char="Ø"/>
              <a:defRPr/>
            </a:pPr>
            <a:r>
              <a:rPr lang="en-US" sz="3300" kern="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Renewability and enforcement</a:t>
            </a:r>
          </a:p>
          <a:p>
            <a:pPr marL="534988" indent="-534988" algn="just">
              <a:buFont typeface="Wingdings" panose="05000000000000000000" pitchFamily="2" charset="2"/>
              <a:buChar char="Ø"/>
              <a:defRPr/>
            </a:pPr>
            <a:r>
              <a:rPr lang="en-US" sz="3300" kern="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Transparency in Arbitration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4DFEF2-EE7C-4E62-B4E9-A78590E2C982}" type="slidenum">
              <a:rPr lang="en-IN" smtClean="0"/>
              <a:pPr>
                <a:defRPr/>
              </a:pPr>
              <a:t>8</a:t>
            </a:fld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365650" y="1932245"/>
            <a:ext cx="2617775" cy="1379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45937" y="200509"/>
            <a:ext cx="457200" cy="3994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3602" y="5917474"/>
            <a:ext cx="442025" cy="64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7161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575</TotalTime>
  <Words>399</Words>
  <Application>Microsoft Office PowerPoint</Application>
  <PresentationFormat>Widescreen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Verdana</vt:lpstr>
      <vt:lpstr>Wingdings</vt:lpstr>
      <vt:lpstr>Wingdings 3</vt:lpstr>
      <vt:lpstr>Ion</vt:lpstr>
      <vt:lpstr>PowerPoint Presentation</vt:lpstr>
      <vt:lpstr>Alternate Dispute Resolution</vt:lpstr>
      <vt:lpstr>Issues under MAP</vt:lpstr>
      <vt:lpstr>Experience with BIT &amp; AAR</vt:lpstr>
      <vt:lpstr>Positive experience with APA Programme </vt:lpstr>
      <vt:lpstr>Some Recommendations</vt:lpstr>
      <vt:lpstr>Points for Deliberation on APA/MAP</vt:lpstr>
      <vt:lpstr>India’s concerns on  Arbitration</vt:lpstr>
    </vt:vector>
  </TitlesOfParts>
  <Company>WU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 treaty dispute resolution in India: The MAP and supplementary solutions</dc:title>
  <dc:creator>Sriram Govind</dc:creator>
  <cp:lastModifiedBy>Avtaar</cp:lastModifiedBy>
  <cp:revision>31</cp:revision>
  <cp:lastPrinted>2019-04-24T09:18:06Z</cp:lastPrinted>
  <dcterms:created xsi:type="dcterms:W3CDTF">2019-04-22T20:48:04Z</dcterms:created>
  <dcterms:modified xsi:type="dcterms:W3CDTF">2019-04-25T12:07:54Z</dcterms:modified>
</cp:coreProperties>
</file>