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4"/>
  </p:notesMasterIdLst>
  <p:sldIdLst>
    <p:sldId id="256" r:id="rId2"/>
    <p:sldId id="257" r:id="rId3"/>
    <p:sldId id="258" r:id="rId4"/>
    <p:sldId id="259" r:id="rId5"/>
    <p:sldId id="260" r:id="rId6"/>
    <p:sldId id="261" r:id="rId7"/>
    <p:sldId id="268" r:id="rId8"/>
    <p:sldId id="262" r:id="rId9"/>
    <p:sldId id="263" r:id="rId10"/>
    <p:sldId id="264" r:id="rId11"/>
    <p:sldId id="265"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D0D6"/>
    <a:srgbClr val="50B9C1"/>
    <a:srgbClr val="250698"/>
    <a:srgbClr val="1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9AE55-1DF5-4C0A-ACA3-86BD123F24E4}" type="datetimeFigureOut">
              <a:rPr lang="en-IN" smtClean="0"/>
              <a:t>25-04-2019</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D0394-D09B-4941-B30D-FA8EA4952B28}" type="slidenum">
              <a:rPr lang="en-IN" smtClean="0"/>
              <a:t>‹#›</a:t>
            </a:fld>
            <a:endParaRPr lang="en-IN" dirty="0"/>
          </a:p>
        </p:txBody>
      </p:sp>
    </p:spTree>
    <p:extLst>
      <p:ext uri="{BB962C8B-B14F-4D97-AF65-F5344CB8AC3E}">
        <p14:creationId xmlns:p14="http://schemas.microsoft.com/office/powerpoint/2010/main" val="1741855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35AB038-9A52-4C1A-98AF-8E9781E4A612}" type="slidenum">
              <a:rPr lang="en-GB" altLang="en-US"/>
              <a:pPr/>
              <a:t>13</a:t>
            </a:fld>
            <a:endParaRPr lang="en-GB" altLang="en-US" dirty="0"/>
          </a:p>
        </p:txBody>
      </p:sp>
    </p:spTree>
    <p:extLst>
      <p:ext uri="{BB962C8B-B14F-4D97-AF65-F5344CB8AC3E}">
        <p14:creationId xmlns:p14="http://schemas.microsoft.com/office/powerpoint/2010/main" val="158117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Tree>
    <p:extLst>
      <p:ext uri="{BB962C8B-B14F-4D97-AF65-F5344CB8AC3E}">
        <p14:creationId xmlns:p14="http://schemas.microsoft.com/office/powerpoint/2010/main" val="413238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ABAE63B-C3D2-4F78-A980-63A4CAA64B26}"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8F17A0EE-24BD-4A81-969D-7AC0DAA0F745}" type="slidenum">
              <a:rPr lang="en-IN" smtClean="0"/>
              <a:pPr>
                <a:defRPr/>
              </a:pPr>
              <a:t>‹#›</a:t>
            </a:fld>
            <a:endParaRPr lang="en-IN" dirty="0"/>
          </a:p>
        </p:txBody>
      </p:sp>
    </p:spTree>
    <p:extLst>
      <p:ext uri="{BB962C8B-B14F-4D97-AF65-F5344CB8AC3E}">
        <p14:creationId xmlns:p14="http://schemas.microsoft.com/office/powerpoint/2010/main" val="2789016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399D9F08-7D3B-462C-B277-67F1DB5B5407}" type="datetime1">
              <a:rPr lang="en-IN" smtClean="0"/>
              <a:t>25-04-2019</a:t>
            </a:fld>
            <a:endParaRPr lang="en-IN" dirty="0"/>
          </a:p>
        </p:txBody>
      </p:sp>
      <p:sp>
        <p:nvSpPr>
          <p:cNvPr id="6" name="Footer Placeholder 5"/>
          <p:cNvSpPr>
            <a:spLocks noGrp="1"/>
          </p:cNvSpPr>
          <p:nvPr>
            <p:ph type="ftr" sz="quarter" idx="11"/>
          </p:nvPr>
        </p:nvSpPr>
        <p:spPr/>
        <p:txBody>
          <a:bodyPr/>
          <a:lstStyle/>
          <a:p>
            <a:pPr>
              <a:defRPr/>
            </a:pPr>
            <a:r>
              <a:rPr lang="en-IN" smtClean="0"/>
              <a:t>International Fiscal Association</a:t>
            </a:r>
            <a:endParaRPr lang="en-IN" dirty="0"/>
          </a:p>
        </p:txBody>
      </p:sp>
      <p:sp>
        <p:nvSpPr>
          <p:cNvPr id="7" name="Slide Number Placeholder 6"/>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243276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49CE32E-4CF0-4850-9A80-61B66851BDCC}"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290902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AB1D7BA-02CE-48FC-A28D-6AC5237F0E34}"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80101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C562CC8B-212D-4996-8320-7C21DC7446FA}"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3082043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EE257E49-9D58-4541-8677-0F671D997012}" type="datetime1">
              <a:rPr lang="en-IN" smtClean="0"/>
              <a:t>25-04-2019</a:t>
            </a:fld>
            <a:endParaRPr lang="en-IN" dirty="0"/>
          </a:p>
        </p:txBody>
      </p:sp>
      <p:sp>
        <p:nvSpPr>
          <p:cNvPr id="4"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426466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505787A5-FF66-4733-9E97-055A3977F037}" type="datetime1">
              <a:rPr lang="en-IN" smtClean="0"/>
              <a:t>25-04-2019</a:t>
            </a:fld>
            <a:endParaRPr lang="en-IN" dirty="0"/>
          </a:p>
        </p:txBody>
      </p:sp>
      <p:sp>
        <p:nvSpPr>
          <p:cNvPr id="4"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825468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D269F48-C9AF-40AC-953D-D3020C7B7F12}"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4281288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D18F75F-1A98-4FC0-81D8-71F9C9D5A2C5}"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519556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93484" y="765175"/>
            <a:ext cx="11184000" cy="969282"/>
          </a:xfrm>
        </p:spPr>
        <p:txBody>
          <a:bodyPr>
            <a:normAutofit/>
          </a:bodyPr>
          <a:lstStyle>
            <a:lvl1pPr marL="0" indent="0">
              <a:buNone/>
              <a:defRPr sz="28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493484" y="295683"/>
            <a:ext cx="11184000" cy="469492"/>
          </a:xfrm>
          <a:prstGeom prst="rect">
            <a:avLst/>
          </a:prstGeom>
        </p:spPr>
        <p:txBody>
          <a:bodyPr rtlCol="0">
            <a:noAutofit/>
          </a:bodyPr>
          <a:lstStyle>
            <a:lvl1pPr>
              <a:defRPr>
                <a:solidFill>
                  <a:schemeClr val="accent3"/>
                </a:solidFill>
              </a:defRPr>
            </a:lvl1p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494400" y="1810800"/>
            <a:ext cx="11184000" cy="4536000"/>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5"/>
          </p:nvPr>
        </p:nvSpPr>
        <p:spPr>
          <a:xfrm>
            <a:off x="493713" y="6407150"/>
            <a:ext cx="10079037" cy="252413"/>
          </a:xfrm>
          <a:prstGeom prst="rect">
            <a:avLst/>
          </a:prstGeom>
        </p:spPr>
        <p:txBody>
          <a:bodyPr vert="horz" lIns="0" tIns="0" rIns="0" bIns="0" rtlCol="0" anchor="ctr" anchorCtr="0"/>
          <a:lstStyle>
            <a:lvl1pPr algn="l">
              <a:defRPr sz="800" b="0" smtClean="0">
                <a:solidFill>
                  <a:srgbClr val="8C8C8C"/>
                </a:solidFill>
              </a:defRPr>
            </a:lvl1pPr>
          </a:lstStyle>
          <a:p>
            <a:pPr>
              <a:defRPr/>
            </a:pPr>
            <a:r>
              <a:rPr lang="fr-FR" smtClean="0"/>
              <a:t>International Fiscal Association</a:t>
            </a:r>
            <a:endParaRPr lang="en-US" dirty="0"/>
          </a:p>
        </p:txBody>
      </p:sp>
      <p:sp>
        <p:nvSpPr>
          <p:cNvPr id="6" name="Slide Number Placeholder 7"/>
          <p:cNvSpPr>
            <a:spLocks noGrp="1"/>
          </p:cNvSpPr>
          <p:nvPr>
            <p:ph type="sldNum" sz="quarter" idx="16"/>
          </p:nvPr>
        </p:nvSpPr>
        <p:spPr/>
        <p:txBody>
          <a:bodyPr/>
          <a:lstStyle>
            <a:lvl1pPr algn="r">
              <a:defRPr sz="800" b="0" smtClean="0">
                <a:solidFill>
                  <a:srgbClr val="8C8C8C"/>
                </a:solidFill>
              </a:defRPr>
            </a:lvl1pPr>
          </a:lstStyle>
          <a:p>
            <a:pPr>
              <a:defRPr/>
            </a:pPr>
            <a:fld id="{616F5AE9-9B1B-4454-ACA6-1C9FC5546637}" type="slidenum">
              <a:rPr lang="en-GB"/>
              <a:pPr>
                <a:defRPr/>
              </a:pPr>
              <a:t>‹#›</a:t>
            </a:fld>
            <a:endParaRPr lang="en-GB" dirty="0"/>
          </a:p>
        </p:txBody>
      </p:sp>
    </p:spTree>
    <p:extLst>
      <p:ext uri="{BB962C8B-B14F-4D97-AF65-F5344CB8AC3E}">
        <p14:creationId xmlns:p14="http://schemas.microsoft.com/office/powerpoint/2010/main" val="129923501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501650" y="651601"/>
            <a:ext cx="11162350" cy="757255"/>
          </a:xfrm>
          <a:prstGeom prst="rect">
            <a:avLst/>
          </a:prstGeom>
        </p:spPr>
        <p:txBody>
          <a:bodyPr/>
          <a:lstStyle>
            <a:lvl1pPr marL="0" indent="0">
              <a:buNone/>
              <a:defRPr sz="1814" b="0">
                <a:solidFill>
                  <a:srgbClr val="575757"/>
                </a:solidFill>
              </a:defRPr>
            </a:lvl1pPr>
          </a:lstStyle>
          <a:p>
            <a:pPr lvl="0"/>
            <a:r>
              <a:rPr lang="en-US" noProof="0" smtClean="0"/>
              <a:t>Edit Master text styles</a:t>
            </a:r>
          </a:p>
        </p:txBody>
      </p:sp>
      <p:sp>
        <p:nvSpPr>
          <p:cNvPr id="14" name="Title Placeholder 1"/>
          <p:cNvSpPr>
            <a:spLocks noGrp="1"/>
          </p:cNvSpPr>
          <p:nvPr>
            <p:ph type="title"/>
          </p:nvPr>
        </p:nvSpPr>
        <p:spPr>
          <a:xfrm>
            <a:off x="501650" y="317500"/>
            <a:ext cx="11162350" cy="334101"/>
          </a:xfrm>
          <a:prstGeom prst="rect">
            <a:avLst/>
          </a:prstGeom>
        </p:spPr>
        <p:txBody>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501652" y="1665288"/>
            <a:ext cx="11165416" cy="4713911"/>
          </a:xfrm>
          <a:prstGeom prst="rect">
            <a:avLst/>
          </a:prstGeo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00949007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fld id="{DF1B72A6-C513-4E87-AB58-E9BBB06884D3}"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BBB83CBB-EA0D-44E9-87DF-D250414AF066}" type="slidenum">
              <a:rPr lang="en-IN" smtClean="0"/>
              <a:pPr>
                <a:defRPr/>
              </a:pPr>
              <a:t>‹#›</a:t>
            </a:fld>
            <a:endParaRPr lang="en-IN" dirty="0"/>
          </a:p>
        </p:txBody>
      </p:sp>
    </p:spTree>
    <p:extLst>
      <p:ext uri="{BB962C8B-B14F-4D97-AF65-F5344CB8AC3E}">
        <p14:creationId xmlns:p14="http://schemas.microsoft.com/office/powerpoint/2010/main" val="3758400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D20B3D6-2265-445E-8DEC-292AF442B3F7}" type="datetime1">
              <a:rPr lang="en-IN" smtClean="0"/>
              <a:t>25-04-2019</a:t>
            </a:fld>
            <a:endParaRPr lang="en-IN" dirty="0"/>
          </a:p>
        </p:txBody>
      </p:sp>
      <p:sp>
        <p:nvSpPr>
          <p:cNvPr id="5" name="Footer Placeholder 4"/>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5"/>
          <p:cNvSpPr>
            <a:spLocks noGrp="1"/>
          </p:cNvSpPr>
          <p:nvPr>
            <p:ph type="sldNum" sz="quarter" idx="12"/>
          </p:nvPr>
        </p:nvSpPr>
        <p:spPr/>
        <p:txBody>
          <a:bodyPr/>
          <a:lstStyle/>
          <a:p>
            <a:pPr>
              <a:defRPr/>
            </a:pPr>
            <a:fld id="{42C210EA-4B4D-479E-B38C-9A8039338F58}" type="slidenum">
              <a:rPr lang="en-IN" smtClean="0"/>
              <a:pPr>
                <a:defRPr/>
              </a:pPr>
              <a:t>‹#›</a:t>
            </a:fld>
            <a:endParaRPr lang="en-IN" dirty="0"/>
          </a:p>
        </p:txBody>
      </p:sp>
    </p:spTree>
    <p:extLst>
      <p:ext uri="{BB962C8B-B14F-4D97-AF65-F5344CB8AC3E}">
        <p14:creationId xmlns:p14="http://schemas.microsoft.com/office/powerpoint/2010/main" val="403671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04C2732-B0F1-45BE-AFB8-C36327F4A1A0}" type="datetime1">
              <a:rPr lang="en-IN" smtClean="0"/>
              <a:t>25-04-2019</a:t>
            </a:fld>
            <a:endParaRPr lang="en-IN" dirty="0"/>
          </a:p>
        </p:txBody>
      </p:sp>
      <p:sp>
        <p:nvSpPr>
          <p:cNvPr id="6" name="Footer Placeholder 5"/>
          <p:cNvSpPr>
            <a:spLocks noGrp="1"/>
          </p:cNvSpPr>
          <p:nvPr>
            <p:ph type="ftr" sz="quarter" idx="11"/>
          </p:nvPr>
        </p:nvSpPr>
        <p:spPr/>
        <p:txBody>
          <a:bodyPr/>
          <a:lstStyle/>
          <a:p>
            <a:pPr>
              <a:defRPr/>
            </a:pPr>
            <a:r>
              <a:rPr lang="en-IN" smtClean="0"/>
              <a:t>International Fiscal Association</a:t>
            </a:r>
            <a:endParaRPr lang="en-IN" dirty="0"/>
          </a:p>
        </p:txBody>
      </p:sp>
      <p:sp>
        <p:nvSpPr>
          <p:cNvPr id="7" name="Slide Number Placeholder 6"/>
          <p:cNvSpPr>
            <a:spLocks noGrp="1"/>
          </p:cNvSpPr>
          <p:nvPr>
            <p:ph type="sldNum" sz="quarter" idx="12"/>
          </p:nvPr>
        </p:nvSpPr>
        <p:spPr/>
        <p:txBody>
          <a:bodyPr/>
          <a:lstStyle/>
          <a:p>
            <a:pPr>
              <a:defRPr/>
            </a:pPr>
            <a:fld id="{A9E931DE-6333-4AB0-85C5-28F5654FEC6E}" type="slidenum">
              <a:rPr lang="en-IN" smtClean="0"/>
              <a:pPr>
                <a:defRPr/>
              </a:pPr>
              <a:t>‹#›</a:t>
            </a:fld>
            <a:endParaRPr lang="en-IN" dirty="0"/>
          </a:p>
        </p:txBody>
      </p:sp>
    </p:spTree>
    <p:extLst>
      <p:ext uri="{BB962C8B-B14F-4D97-AF65-F5344CB8AC3E}">
        <p14:creationId xmlns:p14="http://schemas.microsoft.com/office/powerpoint/2010/main" val="116454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94707180-C98B-4B1E-8BE1-7FE34D560998}" type="datetime1">
              <a:rPr lang="en-IN" smtClean="0"/>
              <a:t>25-04-2019</a:t>
            </a:fld>
            <a:endParaRPr lang="en-IN" dirty="0"/>
          </a:p>
        </p:txBody>
      </p:sp>
      <p:sp>
        <p:nvSpPr>
          <p:cNvPr id="8" name="Footer Placeholder 7"/>
          <p:cNvSpPr>
            <a:spLocks noGrp="1"/>
          </p:cNvSpPr>
          <p:nvPr>
            <p:ph type="ftr" sz="quarter" idx="11"/>
          </p:nvPr>
        </p:nvSpPr>
        <p:spPr/>
        <p:txBody>
          <a:bodyPr/>
          <a:lstStyle/>
          <a:p>
            <a:pPr>
              <a:defRPr/>
            </a:pPr>
            <a:r>
              <a:rPr lang="en-IN" smtClean="0"/>
              <a:t>International Fiscal Association</a:t>
            </a:r>
            <a:endParaRPr lang="en-IN" dirty="0"/>
          </a:p>
        </p:txBody>
      </p:sp>
      <p:sp>
        <p:nvSpPr>
          <p:cNvPr id="9" name="Slide Number Placeholder 8"/>
          <p:cNvSpPr>
            <a:spLocks noGrp="1"/>
          </p:cNvSpPr>
          <p:nvPr>
            <p:ph type="sldNum" sz="quarter" idx="12"/>
          </p:nvPr>
        </p:nvSpPr>
        <p:spPr/>
        <p:txBody>
          <a:bodyPr/>
          <a:lstStyle/>
          <a:p>
            <a:pPr>
              <a:defRPr/>
            </a:pPr>
            <a:fld id="{90876B90-DFF5-4EA0-A637-787FC5ABC51F}" type="slidenum">
              <a:rPr lang="en-IN" smtClean="0"/>
              <a:pPr>
                <a:defRPr/>
              </a:pPr>
              <a:t>‹#›</a:t>
            </a:fld>
            <a:endParaRPr lang="en-IN" dirty="0"/>
          </a:p>
        </p:txBody>
      </p:sp>
    </p:spTree>
    <p:extLst>
      <p:ext uri="{BB962C8B-B14F-4D97-AF65-F5344CB8AC3E}">
        <p14:creationId xmlns:p14="http://schemas.microsoft.com/office/powerpoint/2010/main" val="216944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fld id="{0DFFFD49-9916-44B5-8310-66ACCE360438}" type="datetime1">
              <a:rPr lang="en-IN" smtClean="0"/>
              <a:t>25-04-2019</a:t>
            </a:fld>
            <a:endParaRPr lang="en-IN" dirty="0"/>
          </a:p>
        </p:txBody>
      </p:sp>
      <p:sp>
        <p:nvSpPr>
          <p:cNvPr id="5" name="Footer Placeholder 3"/>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4"/>
          <p:cNvSpPr>
            <a:spLocks noGrp="1"/>
          </p:cNvSpPr>
          <p:nvPr>
            <p:ph type="sldNum" sz="quarter" idx="12"/>
          </p:nvPr>
        </p:nvSpPr>
        <p:spPr/>
        <p:txBody>
          <a:bodyPr/>
          <a:lstStyle/>
          <a:p>
            <a:pPr>
              <a:defRPr/>
            </a:pPr>
            <a:fld id="{F3100669-951B-4B74-B45F-57B73EF7A4B6}" type="slidenum">
              <a:rPr lang="en-IN" smtClean="0"/>
              <a:pPr>
                <a:defRPr/>
              </a:pPr>
              <a:t>‹#›</a:t>
            </a:fld>
            <a:endParaRPr lang="en-IN" dirty="0"/>
          </a:p>
        </p:txBody>
      </p:sp>
    </p:spTree>
    <p:extLst>
      <p:ext uri="{BB962C8B-B14F-4D97-AF65-F5344CB8AC3E}">
        <p14:creationId xmlns:p14="http://schemas.microsoft.com/office/powerpoint/2010/main" val="227275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CCE551FD-AC6B-4F30-9221-AADA81A802B6}" type="datetime1">
              <a:rPr lang="en-IN" smtClean="0"/>
              <a:t>25-04-2019</a:t>
            </a:fld>
            <a:endParaRPr lang="en-IN" dirty="0"/>
          </a:p>
        </p:txBody>
      </p:sp>
      <p:sp>
        <p:nvSpPr>
          <p:cNvPr id="5" name="Footer Placeholder 2"/>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3"/>
          <p:cNvSpPr>
            <a:spLocks noGrp="1"/>
          </p:cNvSpPr>
          <p:nvPr>
            <p:ph type="sldNum" sz="quarter" idx="12"/>
          </p:nvPr>
        </p:nvSpPr>
        <p:spPr/>
        <p:txBody>
          <a:bodyPr/>
          <a:lstStyle/>
          <a:p>
            <a:pPr>
              <a:defRPr/>
            </a:pPr>
            <a:fld id="{B41384B0-A59F-410C-9CD4-0CD2F989C75A}" type="slidenum">
              <a:rPr lang="en-IN" smtClean="0"/>
              <a:pPr>
                <a:defRPr/>
              </a:pPr>
              <a:t>‹#›</a:t>
            </a:fld>
            <a:endParaRPr lang="en-IN" dirty="0"/>
          </a:p>
        </p:txBody>
      </p:sp>
    </p:spTree>
    <p:extLst>
      <p:ext uri="{BB962C8B-B14F-4D97-AF65-F5344CB8AC3E}">
        <p14:creationId xmlns:p14="http://schemas.microsoft.com/office/powerpoint/2010/main" val="107026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pPr>
              <a:defRPr/>
            </a:pPr>
            <a:fld id="{F4E51A59-E383-42C4-8832-E3CE34C9A9EE}" type="datetime1">
              <a:rPr lang="en-IN" smtClean="0"/>
              <a:t>25-04-2019</a:t>
            </a:fld>
            <a:endParaRPr lang="en-IN" dirty="0"/>
          </a:p>
        </p:txBody>
      </p:sp>
      <p:sp>
        <p:nvSpPr>
          <p:cNvPr id="5" name="Footer Placeholder 5"/>
          <p:cNvSpPr>
            <a:spLocks noGrp="1"/>
          </p:cNvSpPr>
          <p:nvPr>
            <p:ph type="ftr" sz="quarter" idx="11"/>
          </p:nvPr>
        </p:nvSpPr>
        <p:spPr/>
        <p:txBody>
          <a:bodyPr/>
          <a:lstStyle/>
          <a:p>
            <a:pPr>
              <a:defRPr/>
            </a:pPr>
            <a:r>
              <a:rPr lang="en-IN" smtClean="0"/>
              <a:t>International Fiscal Association</a:t>
            </a:r>
            <a:endParaRPr lang="en-IN" dirty="0"/>
          </a:p>
        </p:txBody>
      </p:sp>
      <p:sp>
        <p:nvSpPr>
          <p:cNvPr id="6" name="Slide Number Placeholder 6"/>
          <p:cNvSpPr>
            <a:spLocks noGrp="1"/>
          </p:cNvSpPr>
          <p:nvPr>
            <p:ph type="sldNum" sz="quarter" idx="12"/>
          </p:nvPr>
        </p:nvSpPr>
        <p:spPr/>
        <p:txBody>
          <a:bodyPr/>
          <a:lstStyle/>
          <a:p>
            <a:pPr>
              <a:defRPr/>
            </a:pPr>
            <a:fld id="{751215C5-A632-4C87-832D-E87DBC2EAB81}" type="slidenum">
              <a:rPr lang="en-IN" smtClean="0"/>
              <a:pPr>
                <a:defRPr/>
              </a:pPr>
              <a:t>‹#›</a:t>
            </a:fld>
            <a:endParaRPr lang="en-IN" dirty="0"/>
          </a:p>
        </p:txBody>
      </p:sp>
    </p:spTree>
    <p:extLst>
      <p:ext uri="{BB962C8B-B14F-4D97-AF65-F5344CB8AC3E}">
        <p14:creationId xmlns:p14="http://schemas.microsoft.com/office/powerpoint/2010/main" val="357358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63B43827-547D-4297-9FCF-F754722D1EFA}" type="datetime1">
              <a:rPr lang="en-IN" smtClean="0"/>
              <a:t>25-04-2019</a:t>
            </a:fld>
            <a:endParaRPr lang="en-IN" dirty="0"/>
          </a:p>
        </p:txBody>
      </p:sp>
      <p:sp>
        <p:nvSpPr>
          <p:cNvPr id="6" name="Footer Placeholder 5"/>
          <p:cNvSpPr>
            <a:spLocks noGrp="1"/>
          </p:cNvSpPr>
          <p:nvPr>
            <p:ph type="ftr" sz="quarter" idx="11"/>
          </p:nvPr>
        </p:nvSpPr>
        <p:spPr/>
        <p:txBody>
          <a:bodyPr/>
          <a:lstStyle/>
          <a:p>
            <a:pPr>
              <a:defRPr/>
            </a:pPr>
            <a:r>
              <a:rPr lang="en-IN" smtClean="0"/>
              <a:t>International Fiscal Association</a:t>
            </a:r>
            <a:endParaRPr lang="en-IN" dirty="0"/>
          </a:p>
        </p:txBody>
      </p:sp>
      <p:sp>
        <p:nvSpPr>
          <p:cNvPr id="7" name="Slide Number Placeholder 6"/>
          <p:cNvSpPr>
            <a:spLocks noGrp="1"/>
          </p:cNvSpPr>
          <p:nvPr>
            <p:ph type="sldNum" sz="quarter" idx="12"/>
          </p:nvPr>
        </p:nvSpPr>
        <p:spPr/>
        <p:txBody>
          <a:bodyPr/>
          <a:lstStyle/>
          <a:p>
            <a:pPr>
              <a:defRPr/>
            </a:pPr>
            <a:fld id="{C13D4450-09C2-45C1-BFE0-81AC3BB461C8}" type="slidenum">
              <a:rPr lang="en-IN" smtClean="0"/>
              <a:pPr>
                <a:defRPr/>
              </a:pPr>
              <a:t>‹#›</a:t>
            </a:fld>
            <a:endParaRPr lang="en-IN" dirty="0"/>
          </a:p>
        </p:txBody>
      </p:sp>
    </p:spTree>
    <p:extLst>
      <p:ext uri="{BB962C8B-B14F-4D97-AF65-F5344CB8AC3E}">
        <p14:creationId xmlns:p14="http://schemas.microsoft.com/office/powerpoint/2010/main" val="101054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DB5B5D15-1B98-4161-9084-12CD6468FD15}" type="datetime1">
              <a:rPr lang="en-IN" smtClean="0"/>
              <a:t>25-04-2019</a:t>
            </a:fld>
            <a:endParaRPr lang="en-IN"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r>
              <a:rPr lang="en-IN" smtClean="0"/>
              <a:t>International Fiscal Association</a:t>
            </a:r>
            <a:endParaRPr lang="en-IN"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27671C68-B3B6-45F7-B1A7-C397B3C54D28}" type="slidenum">
              <a:rPr lang="en-IN" smtClean="0"/>
              <a:pPr>
                <a:defRPr/>
              </a:pPr>
              <a:t>‹#›</a:t>
            </a:fld>
            <a:endParaRPr lang="en-IN" dirty="0"/>
          </a:p>
        </p:txBody>
      </p:sp>
    </p:spTree>
    <p:extLst>
      <p:ext uri="{BB962C8B-B14F-4D97-AF65-F5344CB8AC3E}">
        <p14:creationId xmlns:p14="http://schemas.microsoft.com/office/powerpoint/2010/main" val="3150668105"/>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9.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8F17A0EE-24BD-4A81-969D-7AC0DAA0F745}" type="slidenum">
              <a:rPr lang="en-IN" smtClean="0"/>
              <a:pPr>
                <a:defRPr/>
              </a:pPr>
              <a:t>1</a:t>
            </a:fld>
            <a:endParaRPr lang="en-IN"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9" name="TextBox 8"/>
          <p:cNvSpPr txBox="1"/>
          <p:nvPr/>
        </p:nvSpPr>
        <p:spPr>
          <a:xfrm>
            <a:off x="496387" y="483319"/>
            <a:ext cx="2233304" cy="646331"/>
          </a:xfrm>
          <a:prstGeom prst="rect">
            <a:avLst/>
          </a:prstGeom>
          <a:noFill/>
        </p:spPr>
        <p:txBody>
          <a:bodyPr wrap="none" rtlCol="0">
            <a:spAutoFit/>
          </a:bodyPr>
          <a:lstStyle/>
          <a:p>
            <a:r>
              <a:rPr lang="en-IN" sz="3600" b="1" dirty="0">
                <a:ea typeface="Verdana" panose="020B0604030504040204" pitchFamily="34" charset="0"/>
                <a:cs typeface="Verdana" panose="020B0604030504040204" pitchFamily="34" charset="0"/>
              </a:rPr>
              <a:t>Plenary </a:t>
            </a:r>
            <a:r>
              <a:rPr lang="en-IN" sz="3600" b="1" dirty="0" smtClean="0">
                <a:ea typeface="Verdana" panose="020B0604030504040204" pitchFamily="34" charset="0"/>
                <a:cs typeface="Verdana" panose="020B0604030504040204" pitchFamily="34" charset="0"/>
              </a:rPr>
              <a:t>3</a:t>
            </a:r>
            <a:endParaRPr lang="en-US" sz="3600" dirty="0"/>
          </a:p>
        </p:txBody>
      </p:sp>
      <p:sp>
        <p:nvSpPr>
          <p:cNvPr id="10" name="TextBox 9"/>
          <p:cNvSpPr txBox="1"/>
          <p:nvPr/>
        </p:nvSpPr>
        <p:spPr>
          <a:xfrm>
            <a:off x="1319346" y="2037808"/>
            <a:ext cx="9546460" cy="2123658"/>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US" altLang="en-US" sz="2800" b="1" dirty="0" smtClean="0">
                <a:solidFill>
                  <a:srgbClr val="FFC000"/>
                </a:solidFill>
              </a:rPr>
              <a:t>INTERNATIONAL </a:t>
            </a:r>
            <a:r>
              <a:rPr lang="en-US" altLang="en-US" sz="2800" b="1" dirty="0">
                <a:solidFill>
                  <a:srgbClr val="FFC000"/>
                </a:solidFill>
              </a:rPr>
              <a:t>TAX CONFERENCE 2019</a:t>
            </a:r>
            <a:br>
              <a:rPr lang="en-US" altLang="en-US" sz="2800" b="1" dirty="0">
                <a:solidFill>
                  <a:srgbClr val="FFC000"/>
                </a:solidFill>
              </a:rPr>
            </a:br>
            <a:r>
              <a:rPr lang="en-IN" altLang="en-US" sz="2800" b="1" dirty="0">
                <a:solidFill>
                  <a:srgbClr val="FFC000"/>
                </a:solidFill>
              </a:rPr>
              <a:t>International Fiscal Association &amp;</a:t>
            </a:r>
            <a:br>
              <a:rPr lang="en-IN" altLang="en-US" sz="2800" b="1" dirty="0">
                <a:solidFill>
                  <a:srgbClr val="FFC000"/>
                </a:solidFill>
              </a:rPr>
            </a:br>
            <a:r>
              <a:rPr lang="en-IN" altLang="en-US" sz="2800" b="1" dirty="0">
                <a:solidFill>
                  <a:srgbClr val="FFC000"/>
                </a:solidFill>
              </a:rPr>
              <a:t>International Bureau of Fiscal Documentation (IBFD)</a:t>
            </a:r>
            <a:br>
              <a:rPr lang="en-IN" altLang="en-US" sz="2800" b="1" dirty="0">
                <a:solidFill>
                  <a:srgbClr val="FFC000"/>
                </a:solidFill>
              </a:rPr>
            </a:br>
            <a:r>
              <a:rPr lang="en-US" altLang="en-US" sz="2400" b="1" dirty="0">
                <a:solidFill>
                  <a:srgbClr val="FFC000"/>
                </a:solidFill>
              </a:rPr>
              <a:t>April 26-27, 2019</a:t>
            </a:r>
            <a:br>
              <a:rPr lang="en-US" altLang="en-US" sz="2400" b="1" dirty="0">
                <a:solidFill>
                  <a:srgbClr val="FFC000"/>
                </a:solidFill>
              </a:rPr>
            </a:br>
            <a:r>
              <a:rPr lang="en-US" altLang="en-US" sz="2400" b="1" dirty="0" smtClean="0">
                <a:solidFill>
                  <a:srgbClr val="FFC000"/>
                </a:solidFill>
              </a:rPr>
              <a:t>The </a:t>
            </a:r>
            <a:r>
              <a:rPr lang="en-US" altLang="en-US" sz="2400" b="1" dirty="0">
                <a:solidFill>
                  <a:srgbClr val="FFC000"/>
                </a:solidFill>
              </a:rPr>
              <a:t>Lalit, New Delhi</a:t>
            </a:r>
            <a:endParaRPr lang="en-US" sz="2800" dirty="0">
              <a:solidFill>
                <a:srgbClr val="FFC000"/>
              </a:solidFill>
            </a:endParaRPr>
          </a:p>
        </p:txBody>
      </p:sp>
      <p:sp>
        <p:nvSpPr>
          <p:cNvPr id="11" name="TextBox 10"/>
          <p:cNvSpPr txBox="1"/>
          <p:nvPr/>
        </p:nvSpPr>
        <p:spPr>
          <a:xfrm>
            <a:off x="1299437" y="4637320"/>
            <a:ext cx="9586278" cy="990015"/>
          </a:xfrm>
          <a:prstGeom prst="rect">
            <a:avLst/>
          </a:prstGeom>
          <a:noFill/>
          <a:effectLst>
            <a:outerShdw blurRad="50800" dist="38100" dir="2700000" algn="tl" rotWithShape="0">
              <a:prstClr val="black">
                <a:alpha val="40000"/>
              </a:prstClr>
            </a:outerShdw>
          </a:effectLst>
        </p:spPr>
        <p:txBody>
          <a:bodyPr wrap="none" rtlCol="0">
            <a:spAutoFit/>
          </a:bodyPr>
          <a:lstStyle/>
          <a:p>
            <a:pPr algn="ctr">
              <a:lnSpc>
                <a:spcPts val="3500"/>
              </a:lnSpc>
            </a:pPr>
            <a:r>
              <a:rPr lang="en-US" sz="2800" dirty="0" smtClean="0">
                <a:solidFill>
                  <a:schemeClr val="bg2">
                    <a:lumMod val="20000"/>
                    <a:lumOff val="80000"/>
                  </a:schemeClr>
                </a:solidFill>
              </a:rPr>
              <a:t>The </a:t>
            </a:r>
            <a:r>
              <a:rPr lang="en-US" sz="2800" dirty="0">
                <a:solidFill>
                  <a:schemeClr val="bg2">
                    <a:lumMod val="20000"/>
                    <a:lumOff val="80000"/>
                  </a:schemeClr>
                </a:solidFill>
              </a:rPr>
              <a:t>new form of substance over form, </a:t>
            </a:r>
            <a:r>
              <a:rPr lang="en-US" sz="2800" dirty="0" smtClean="0">
                <a:solidFill>
                  <a:schemeClr val="bg2">
                    <a:lumMod val="20000"/>
                    <a:lumOff val="80000"/>
                  </a:schemeClr>
                </a:solidFill>
              </a:rPr>
              <a:t>GAAR</a:t>
            </a:r>
            <a:r>
              <a:rPr lang="en-US" sz="2800" dirty="0">
                <a:solidFill>
                  <a:schemeClr val="bg2">
                    <a:lumMod val="20000"/>
                    <a:lumOff val="80000"/>
                  </a:schemeClr>
                </a:solidFill>
              </a:rPr>
              <a:t>/ POEM – </a:t>
            </a:r>
            <a:endParaRPr lang="en-US" sz="2800" dirty="0" smtClean="0">
              <a:solidFill>
                <a:schemeClr val="bg2">
                  <a:lumMod val="20000"/>
                  <a:lumOff val="80000"/>
                </a:schemeClr>
              </a:solidFill>
            </a:endParaRPr>
          </a:p>
          <a:p>
            <a:pPr algn="ctr">
              <a:lnSpc>
                <a:spcPts val="3500"/>
              </a:lnSpc>
            </a:pPr>
            <a:r>
              <a:rPr lang="en-US" sz="2800" dirty="0" smtClean="0">
                <a:solidFill>
                  <a:schemeClr val="bg2">
                    <a:lumMod val="20000"/>
                    <a:lumOff val="80000"/>
                  </a:schemeClr>
                </a:solidFill>
              </a:rPr>
              <a:t>experiences </a:t>
            </a:r>
            <a:r>
              <a:rPr lang="en-US" sz="2800" dirty="0">
                <a:solidFill>
                  <a:schemeClr val="bg2">
                    <a:lumMod val="20000"/>
                    <a:lumOff val="80000"/>
                  </a:schemeClr>
                </a:solidFill>
              </a:rPr>
              <a:t>and perspective</a:t>
            </a:r>
            <a:endParaRPr lang="en-US" altLang="en-US" sz="2800" b="1" dirty="0">
              <a:solidFill>
                <a:schemeClr val="bg2">
                  <a:lumMod val="20000"/>
                  <a:lumOff val="8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PPT – </a:t>
            </a:r>
            <a:r>
              <a:rPr lang="de-AT" sz="3600" b="1" dirty="0" err="1" smtClean="0">
                <a:solidFill>
                  <a:schemeClr val="tx1"/>
                </a:solidFill>
              </a:rPr>
              <a:t>how</a:t>
            </a:r>
            <a:r>
              <a:rPr lang="de-AT" sz="3600" b="1" dirty="0" smtClean="0">
                <a:solidFill>
                  <a:schemeClr val="tx1"/>
                </a:solidFill>
              </a:rPr>
              <a:t> </a:t>
            </a:r>
            <a:r>
              <a:rPr lang="de-AT" sz="3600" b="1" dirty="0" err="1" smtClean="0">
                <a:solidFill>
                  <a:schemeClr val="tx1"/>
                </a:solidFill>
              </a:rPr>
              <a:t>to</a:t>
            </a:r>
            <a:r>
              <a:rPr lang="de-AT" sz="3600" b="1" dirty="0" smtClean="0">
                <a:solidFill>
                  <a:schemeClr val="tx1"/>
                </a:solidFill>
              </a:rPr>
              <a:t> </a:t>
            </a:r>
            <a:r>
              <a:rPr lang="de-AT" sz="3600" b="1" dirty="0" err="1" smtClean="0">
                <a:solidFill>
                  <a:schemeClr val="tx1"/>
                </a:solidFill>
              </a:rPr>
              <a:t>interpret</a:t>
            </a:r>
            <a:r>
              <a:rPr lang="de-AT" sz="3600" b="1" dirty="0" smtClean="0">
                <a:solidFill>
                  <a:schemeClr val="tx1"/>
                </a:solidFill>
              </a:rPr>
              <a:t> </a:t>
            </a:r>
            <a:r>
              <a:rPr lang="de-AT" sz="3600" b="1" dirty="0" err="1" smtClean="0">
                <a:solidFill>
                  <a:schemeClr val="tx1"/>
                </a:solidFill>
              </a:rPr>
              <a:t>it</a:t>
            </a:r>
            <a:endParaRPr lang="de-AT" sz="3600" b="1" dirty="0">
              <a:solidFill>
                <a:schemeClr val="tx1"/>
              </a:solidFill>
            </a:endParaRPr>
          </a:p>
        </p:txBody>
      </p:sp>
      <p:sp>
        <p:nvSpPr>
          <p:cNvPr id="3" name="Content Placeholder 2"/>
          <p:cNvSpPr>
            <a:spLocks noGrp="1"/>
          </p:cNvSpPr>
          <p:nvPr>
            <p:ph idx="1"/>
          </p:nvPr>
        </p:nvSpPr>
        <p:spPr>
          <a:xfrm>
            <a:off x="646111" y="1465090"/>
            <a:ext cx="8946541" cy="4195481"/>
          </a:xfrm>
        </p:spPr>
        <p:txBody>
          <a:bodyPr/>
          <a:lstStyle/>
          <a:p>
            <a:r>
              <a:rPr lang="en-US" dirty="0" smtClean="0"/>
              <a:t>Other perspective – “purpose” undefined term</a:t>
            </a:r>
          </a:p>
          <a:p>
            <a:r>
              <a:rPr lang="en-US" dirty="0" smtClean="0"/>
              <a:t>Art. 2(2) – MLI – undefined terms to have meaning in the treaty unless context otherwise requires; Art. 3(2) treaty says if undefined in treaty, meaning in “domestic law” unless context otherwise requires</a:t>
            </a:r>
          </a:p>
          <a:p>
            <a:r>
              <a:rPr lang="en-US" dirty="0" smtClean="0"/>
              <a:t>Meaning of “purpose” – undefined, no clear direction in context – so may go to domestic law (unclear which country’ law!)</a:t>
            </a:r>
          </a:p>
          <a:p>
            <a:r>
              <a:rPr lang="en-US" dirty="0" smtClean="0"/>
              <a:t>Can India use Indian GAAR and meanings, connotations, interpretations of Indian authorities/Courts to define “purpose”?</a:t>
            </a:r>
          </a:p>
          <a:p>
            <a:r>
              <a:rPr lang="en-US" dirty="0" smtClean="0"/>
              <a:t>Particular issue following Finance Act, 2017 changes to S. 90, ITA</a:t>
            </a:r>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10</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4201429295"/>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err="1" smtClean="0">
                <a:solidFill>
                  <a:schemeClr val="tx1"/>
                </a:solidFill>
              </a:rPr>
              <a:t>Discussion</a:t>
            </a:r>
            <a:r>
              <a:rPr lang="de-AT" sz="3600" b="1" dirty="0" smtClean="0">
                <a:solidFill>
                  <a:schemeClr val="tx1"/>
                </a:solidFill>
              </a:rPr>
              <a:t> </a:t>
            </a:r>
            <a:r>
              <a:rPr lang="de-AT" sz="3600" b="1" dirty="0" err="1" smtClean="0">
                <a:solidFill>
                  <a:schemeClr val="tx1"/>
                </a:solidFill>
              </a:rPr>
              <a:t>points</a:t>
            </a:r>
            <a:endParaRPr lang="de-AT" sz="3600" b="1" dirty="0">
              <a:solidFill>
                <a:schemeClr val="tx1"/>
              </a:solidFill>
            </a:endParaRPr>
          </a:p>
        </p:txBody>
      </p:sp>
      <p:sp>
        <p:nvSpPr>
          <p:cNvPr id="3" name="Content Placeholder 2"/>
          <p:cNvSpPr>
            <a:spLocks noGrp="1"/>
          </p:cNvSpPr>
          <p:nvPr>
            <p:ph idx="1"/>
          </p:nvPr>
        </p:nvSpPr>
        <p:spPr>
          <a:xfrm>
            <a:off x="646111" y="1530404"/>
            <a:ext cx="8946541" cy="4195481"/>
          </a:xfrm>
        </p:spPr>
        <p:txBody>
          <a:bodyPr/>
          <a:lstStyle/>
          <a:p>
            <a:r>
              <a:rPr lang="en-US" dirty="0" smtClean="0"/>
              <a:t>India’s erstwhile judicial approach to tax avoidance (Mcdowell, Azadi, Vodafone and onwards) – impact on interpreting the PPT? Unlikely since PPT broader than narrow “sham” arising from common law</a:t>
            </a:r>
          </a:p>
          <a:p>
            <a:r>
              <a:rPr lang="en-US" dirty="0" smtClean="0"/>
              <a:t>Indian GAAR now more beneficial to taxpayer than PPT? “Main purpose” v. “one of the principal purposes” – BEPS reports and related Commentaries main way to prevent unfettered use of PPT, but restrict to situations intended to be covered by the OECD</a:t>
            </a:r>
          </a:p>
          <a:p>
            <a:r>
              <a:rPr lang="en-US" dirty="0" smtClean="0"/>
              <a:t>How to deal with a situation such as interest deduction avoidance that is covered by a domestic SAAR, domestic GAAR and perhaps even, the PPT and/or other treaty based rules?</a:t>
            </a:r>
          </a:p>
          <a:p>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11</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1453025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a:xfrm>
            <a:off x="493713" y="238125"/>
            <a:ext cx="11484927" cy="1162234"/>
          </a:xfrm>
        </p:spPr>
        <p:txBody>
          <a:bodyPr/>
          <a:lstStyle/>
          <a:p>
            <a:r>
              <a:rPr lang="en-US" altLang="en-US" sz="3600" b="1" dirty="0" smtClean="0">
                <a:solidFill>
                  <a:schemeClr val="tx1"/>
                </a:solidFill>
              </a:rPr>
              <a:t>Doctrine </a:t>
            </a:r>
            <a:r>
              <a:rPr lang="en-US" altLang="en-US" sz="3600" b="1" dirty="0">
                <a:solidFill>
                  <a:schemeClr val="tx1"/>
                </a:solidFill>
              </a:rPr>
              <a:t>of ‘Business Purpose’ </a:t>
            </a:r>
            <a:r>
              <a:rPr lang="en-US" altLang="en-US" sz="3600" b="1" dirty="0" smtClean="0">
                <a:solidFill>
                  <a:schemeClr val="tx1"/>
                </a:solidFill>
              </a:rPr>
              <a:t>and</a:t>
            </a:r>
            <a:br>
              <a:rPr lang="en-US" altLang="en-US" sz="3600" b="1" dirty="0" smtClean="0">
                <a:solidFill>
                  <a:schemeClr val="tx1"/>
                </a:solidFill>
              </a:rPr>
            </a:br>
            <a:r>
              <a:rPr lang="en-US" altLang="en-US" sz="3600" b="1" dirty="0" smtClean="0">
                <a:solidFill>
                  <a:schemeClr val="tx1"/>
                </a:solidFill>
              </a:rPr>
              <a:t>‘Substance-Over-Form</a:t>
            </a:r>
            <a:r>
              <a:rPr lang="en-US" altLang="en-US" sz="3600" b="1" dirty="0" smtClean="0">
                <a:solidFill>
                  <a:schemeClr val="tx1"/>
                </a:solidFill>
              </a:rPr>
              <a:t>’</a:t>
            </a:r>
            <a:endParaRPr lang="en-IN" altLang="en-US" sz="3600" b="1" dirty="0" smtClean="0">
              <a:solidFill>
                <a:schemeClr val="tx1"/>
              </a:solidFill>
            </a:endParaRPr>
          </a:p>
        </p:txBody>
      </p:sp>
      <p:sp>
        <p:nvSpPr>
          <p:cNvPr id="13" name="Rectangle 12"/>
          <p:cNvSpPr/>
          <p:nvPr/>
        </p:nvSpPr>
        <p:spPr>
          <a:xfrm>
            <a:off x="1127125" y="1700213"/>
            <a:ext cx="10092563" cy="48194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solidFill>
                <a:prstClr val="white"/>
              </a:solidFill>
            </a:endParaRPr>
          </a:p>
        </p:txBody>
      </p:sp>
      <p:sp>
        <p:nvSpPr>
          <p:cNvPr id="14" name="Rounded Rectangle 13"/>
          <p:cNvSpPr/>
          <p:nvPr/>
        </p:nvSpPr>
        <p:spPr>
          <a:xfrm>
            <a:off x="514350" y="1428842"/>
            <a:ext cx="4495800" cy="522288"/>
          </a:xfrm>
          <a:prstGeom prst="round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IN" b="1" dirty="0">
                <a:latin typeface="Times New Roman" panose="02020603050405020304" pitchFamily="18" charset="0"/>
                <a:cs typeface="Times New Roman" panose="02020603050405020304" pitchFamily="18" charset="0"/>
              </a:rPr>
              <a:t>Gregory vs Helverig (1934) - US</a:t>
            </a:r>
            <a:endParaRPr lang="en-US" sz="1600" b="1" dirty="0">
              <a:solidFill>
                <a:prstClr val="white"/>
              </a:solidFill>
              <a:latin typeface="Times New Roman" panose="02020603050405020304" pitchFamily="18" charset="0"/>
              <a:cs typeface="Times New Roman" panose="02020603050405020304" pitchFamily="18" charset="0"/>
            </a:endParaRPr>
          </a:p>
        </p:txBody>
      </p:sp>
      <p:sp>
        <p:nvSpPr>
          <p:cNvPr id="50181" name="Rectangle 14"/>
          <p:cNvSpPr>
            <a:spLocks noChangeArrowheads="1"/>
          </p:cNvSpPr>
          <p:nvPr/>
        </p:nvSpPr>
        <p:spPr bwMode="auto">
          <a:xfrm>
            <a:off x="1203325" y="1979613"/>
            <a:ext cx="9728200" cy="442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2857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algn="just" eaLnBrk="1" hangingPunct="1">
              <a:lnSpc>
                <a:spcPct val="120000"/>
              </a:lnSpc>
              <a:spcBef>
                <a:spcPts val="1200"/>
              </a:spcBef>
              <a:buFont typeface="Arial" panose="020B0604020202020204" pitchFamily="34" charset="0"/>
              <a:buChar char="•"/>
            </a:pPr>
            <a:r>
              <a:rPr lang="en-US" altLang="en-US" sz="1900" i="1" dirty="0">
                <a:solidFill>
                  <a:schemeClr val="bg2">
                    <a:lumMod val="20000"/>
                    <a:lumOff val="80000"/>
                  </a:schemeClr>
                </a:solidFill>
                <a:latin typeface="Times New Roman" panose="02020603050405020304" pitchFamily="18" charset="0"/>
                <a:cs typeface="Times New Roman" panose="02020603050405020304" pitchFamily="18" charset="0"/>
              </a:rPr>
              <a:t>“It does not follow that Congress meant to cover such a transaction. The meaning of a sentence may be more than that of the separate words, as a melody is more than the notes, and no degree of particularity can ever obviate recourse to the setting in which all appear, and which all collectively create. If what was done here was what was intended by [the statute], it is of no consequence that it was all an elaborate scheme to get rid of income tax, as it certainly was… [But] the purpose of the section is plain enough; men engaged in enterprises… might wish to consolidate, or divide, to add to, or subtract from, their holdings. Such transactions were not to be considered as realizing any profit, because the collective interests still remained in solution.</a:t>
            </a:r>
          </a:p>
          <a:p>
            <a:pPr lvl="1" algn="just" eaLnBrk="1" hangingPunct="1">
              <a:lnSpc>
                <a:spcPct val="120000"/>
              </a:lnSpc>
              <a:spcBef>
                <a:spcPts val="1200"/>
              </a:spcBef>
              <a:buFont typeface="Arial" panose="020B0604020202020204" pitchFamily="34" charset="0"/>
              <a:buChar char="•"/>
            </a:pPr>
            <a:r>
              <a:rPr lang="en-US" altLang="en-US" sz="1900" i="1" dirty="0">
                <a:solidFill>
                  <a:schemeClr val="bg2">
                    <a:lumMod val="20000"/>
                    <a:lumOff val="80000"/>
                  </a:schemeClr>
                </a:solidFill>
                <a:latin typeface="Times New Roman" panose="02020603050405020304" pitchFamily="18" charset="0"/>
                <a:cs typeface="Times New Roman" panose="02020603050405020304" pitchFamily="18" charset="0"/>
              </a:rPr>
              <a:t>In other words, the benefit of the objective tax result would be denied, where the transaction did not change the economic position, apart from the tax benefit, nor did it reflect any facet of the business, which could be considered as lacking economic substance, and was not “the thing which the statute intended”.</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11" name="Slide Number Placeholder 3"/>
          <p:cNvSpPr>
            <a:spLocks noGrp="1"/>
          </p:cNvSpPr>
          <p:nvPr>
            <p:ph type="sldNum" sz="quarter" idx="4294967295"/>
          </p:nvPr>
        </p:nvSpPr>
        <p:spPr>
          <a:xfrm>
            <a:off x="10352540" y="535578"/>
            <a:ext cx="838199" cy="593153"/>
          </a:xfrm>
          <a:prstGeom prst="rect">
            <a:avLst/>
          </a:prstGeom>
        </p:spPr>
        <p:txBody>
          <a:bodyPr/>
          <a:lstStyle/>
          <a:p>
            <a:pPr algn="ctr">
              <a:defRPr/>
            </a:pPr>
            <a:fld id="{BBB83CBB-EA0D-44E9-87DF-D250414AF066}" type="slidenum">
              <a:rPr lang="en-IN" sz="2800" smtClean="0"/>
              <a:pPr algn="ctr">
                <a:defRPr/>
              </a:pPr>
              <a:t>12</a:t>
            </a:fld>
            <a:endParaRPr lang="en-IN" sz="2800" dirty="0"/>
          </a:p>
        </p:txBody>
      </p:sp>
    </p:spTree>
    <p:extLst>
      <p:ext uri="{BB962C8B-B14F-4D97-AF65-F5344CB8AC3E}">
        <p14:creationId xmlns:p14="http://schemas.microsoft.com/office/powerpoint/2010/main" val="3687595745"/>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1000"/>
                                        <p:tgtEl>
                                          <p:spTgt spid="50178"/>
                                        </p:tgtEl>
                                      </p:cBhvr>
                                    </p:animEffect>
                                    <p:anim calcmode="lin" valueType="num">
                                      <p:cBhvr>
                                        <p:cTn id="8" dur="1000" fill="hold"/>
                                        <p:tgtEl>
                                          <p:spTgt spid="50178"/>
                                        </p:tgtEl>
                                        <p:attrNameLst>
                                          <p:attrName>ppt_x</p:attrName>
                                        </p:attrNameLst>
                                      </p:cBhvr>
                                      <p:tavLst>
                                        <p:tav tm="0">
                                          <p:val>
                                            <p:strVal val="#ppt_x"/>
                                          </p:val>
                                        </p:tav>
                                        <p:tav tm="100000">
                                          <p:val>
                                            <p:strVal val="#ppt_x"/>
                                          </p:val>
                                        </p:tav>
                                      </p:tavLst>
                                    </p:anim>
                                    <p:anim calcmode="lin" valueType="num">
                                      <p:cBhvr>
                                        <p:cTn id="9" dur="1000" fill="hold"/>
                                        <p:tgtEl>
                                          <p:spTgt spid="501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3600" b="1" dirty="0" smtClean="0">
                <a:solidFill>
                  <a:schemeClr val="tx1"/>
                </a:solidFill>
              </a:rPr>
              <a:t>GAAR around the World</a:t>
            </a:r>
          </a:p>
        </p:txBody>
      </p:sp>
      <p:graphicFrame>
        <p:nvGraphicFramePr>
          <p:cNvPr id="6" name="Table 5"/>
          <p:cNvGraphicFramePr>
            <a:graphicFrameLocks noGrp="1"/>
          </p:cNvGraphicFramePr>
          <p:nvPr>
            <p:extLst>
              <p:ext uri="{D42A27DB-BD31-4B8C-83A1-F6EECF244321}">
                <p14:modId xmlns:p14="http://schemas.microsoft.com/office/powerpoint/2010/main" val="1205396803"/>
              </p:ext>
            </p:extLst>
          </p:nvPr>
        </p:nvGraphicFramePr>
        <p:xfrm>
          <a:off x="557213" y="1071593"/>
          <a:ext cx="9795327" cy="4798775"/>
        </p:xfrm>
        <a:graphic>
          <a:graphicData uri="http://schemas.openxmlformats.org/drawingml/2006/table">
            <a:tbl>
              <a:tblPr firstRow="1" bandRow="1" bandCol="1">
                <a:tableStyleId>{2D5ABB26-0587-4C30-8999-92F81FD0307C}</a:tableStyleId>
              </a:tblPr>
              <a:tblGrid>
                <a:gridCol w="1436469">
                  <a:extLst>
                    <a:ext uri="{9D8B030D-6E8A-4147-A177-3AD203B41FA5}">
                      <a16:colId xmlns:a16="http://schemas.microsoft.com/office/drawing/2014/main" val="20000"/>
                    </a:ext>
                  </a:extLst>
                </a:gridCol>
                <a:gridCol w="1423756">
                  <a:extLst>
                    <a:ext uri="{9D8B030D-6E8A-4147-A177-3AD203B41FA5}">
                      <a16:colId xmlns:a16="http://schemas.microsoft.com/office/drawing/2014/main" val="20001"/>
                    </a:ext>
                  </a:extLst>
                </a:gridCol>
                <a:gridCol w="4894158">
                  <a:extLst>
                    <a:ext uri="{9D8B030D-6E8A-4147-A177-3AD203B41FA5}">
                      <a16:colId xmlns:a16="http://schemas.microsoft.com/office/drawing/2014/main" val="20002"/>
                    </a:ext>
                  </a:extLst>
                </a:gridCol>
                <a:gridCol w="2040944">
                  <a:extLst>
                    <a:ext uri="{9D8B030D-6E8A-4147-A177-3AD203B41FA5}">
                      <a16:colId xmlns:a16="http://schemas.microsoft.com/office/drawing/2014/main" val="20003"/>
                    </a:ext>
                  </a:extLst>
                </a:gridCol>
              </a:tblGrid>
              <a:tr h="409972">
                <a:tc>
                  <a:txBody>
                    <a:bodyPr/>
                    <a:lstStyle/>
                    <a:p>
                      <a:r>
                        <a:rPr lang="en-US" sz="1400" dirty="0" smtClean="0"/>
                        <a:t>Countries</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Introduction</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Trigger/ Highlights</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Burden of Proof</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3936">
                <a:tc>
                  <a:txBody>
                    <a:bodyPr/>
                    <a:lstStyle/>
                    <a:p>
                      <a:r>
                        <a:rPr lang="en-US" sz="1400" dirty="0" smtClean="0"/>
                        <a:t>Australia</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1981</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Scheme; dominant purpose to obtain</a:t>
                      </a:r>
                      <a:r>
                        <a:rPr lang="en-US" sz="1400" baseline="0" dirty="0" smtClean="0"/>
                        <a:t> tax benefit</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Tax</a:t>
                      </a:r>
                      <a:r>
                        <a:rPr lang="en-US" sz="1400" baseline="0" dirty="0" smtClean="0"/>
                        <a:t> payer</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82691">
                <a:tc>
                  <a:txBody>
                    <a:bodyPr/>
                    <a:lstStyle/>
                    <a:p>
                      <a:pPr marL="0" algn="l" defTabSz="914400" rtl="0" eaLnBrk="1" latinLnBrk="0" hangingPunct="1"/>
                      <a:r>
                        <a:rPr lang="en-US" sz="1400" kern="1200" dirty="0" smtClean="0"/>
                        <a:t>Canada</a:t>
                      </a:r>
                      <a:endParaRPr lang="en-US" sz="1400" kern="1200" dirty="0">
                        <a:solidFill>
                          <a:schemeClr val="bg2">
                            <a:lumMod val="20000"/>
                            <a:lumOff val="80000"/>
                          </a:schemeClr>
                        </a:solidFill>
                        <a:latin typeface="Times New Roman" panose="02020603050405020304" pitchFamily="18" charset="0"/>
                        <a:ea typeface="+mn-ea"/>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1988</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Abusive tax avoidance; transaction includes</a:t>
                      </a:r>
                      <a:r>
                        <a:rPr lang="en-US" sz="1400" baseline="0" dirty="0" smtClean="0"/>
                        <a:t> events</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Shared - T</a:t>
                      </a:r>
                      <a:r>
                        <a:rPr lang="en-US" sz="1400" baseline="0" dirty="0" smtClean="0"/>
                        <a:t>ax payer and tax authorities</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1445">
                <a:tc>
                  <a:txBody>
                    <a:bodyPr/>
                    <a:lstStyle/>
                    <a:p>
                      <a:r>
                        <a:rPr lang="en-US" sz="1400" dirty="0" smtClean="0"/>
                        <a:t>China</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2008</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kern="1200" dirty="0" smtClean="0"/>
                        <a:t>Arrangements</a:t>
                      </a:r>
                      <a:r>
                        <a:rPr lang="en-US" sz="1400" kern="1200" baseline="0" dirty="0" smtClean="0"/>
                        <a:t> that </a:t>
                      </a:r>
                      <a:r>
                        <a:rPr lang="en-GB" sz="1400" kern="1200" dirty="0" smtClean="0"/>
                        <a:t>abuse tax incentives; treaties;</a:t>
                      </a:r>
                      <a:r>
                        <a:rPr lang="en-US" sz="1400" kern="1200" baseline="0" dirty="0" smtClean="0"/>
                        <a:t> </a:t>
                      </a:r>
                      <a:r>
                        <a:rPr lang="en-GB" sz="1400" kern="1200" dirty="0" smtClean="0"/>
                        <a:t>corporate structure; use tax havens for avoidance of taxes; etc.</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Tax payer</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2691">
                <a:tc>
                  <a:txBody>
                    <a:bodyPr/>
                    <a:lstStyle/>
                    <a:p>
                      <a:r>
                        <a:rPr lang="en-US" sz="1400" dirty="0" smtClean="0"/>
                        <a:t>Germany</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2008</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Inadequate arrangement leading to tax benefit</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Shared - T</a:t>
                      </a:r>
                      <a:r>
                        <a:rPr lang="en-US" sz="1400" baseline="0" dirty="0" smtClean="0"/>
                        <a:t>ax payer and tax authorities</a:t>
                      </a:r>
                      <a:endParaRPr lang="en-US" sz="1400" baseline="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83936">
                <a:tc>
                  <a:txBody>
                    <a:bodyPr/>
                    <a:lstStyle/>
                    <a:p>
                      <a:r>
                        <a:rPr lang="en-US" sz="1400" dirty="0" smtClean="0"/>
                        <a:t>Ireland</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1989</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Tax avoidance transaction</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Tax</a:t>
                      </a:r>
                      <a:r>
                        <a:rPr lang="en-US" sz="1400" baseline="0" dirty="0" smtClean="0"/>
                        <a:t> payer</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83936">
                <a:tc>
                  <a:txBody>
                    <a:bodyPr/>
                    <a:lstStyle/>
                    <a:p>
                      <a:r>
                        <a:rPr lang="en-US" sz="1400" dirty="0" smtClean="0"/>
                        <a:t>Italy</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1997</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Lack of business reasons; undue tax reduction</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Tax authorities</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83936">
                <a:tc>
                  <a:txBody>
                    <a:bodyPr/>
                    <a:lstStyle/>
                    <a:p>
                      <a:r>
                        <a:rPr lang="en-US" sz="1400" dirty="0" smtClean="0"/>
                        <a:t>Netherlands</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1959</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Transaction</a:t>
                      </a:r>
                      <a:r>
                        <a:rPr lang="en-US" sz="1400" baseline="0" dirty="0" smtClean="0"/>
                        <a:t> with pre-dominant aim to avoid taxes</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Tax authorities</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82691">
                <a:tc>
                  <a:txBody>
                    <a:bodyPr/>
                    <a:lstStyle/>
                    <a:p>
                      <a:r>
                        <a:rPr lang="en-US" sz="1400" dirty="0" smtClean="0"/>
                        <a:t>South Africa</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2006</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t>Impermissible avoidance arrangements; sole / main purpose to obtain a tax benefit</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aseline="0" dirty="0" smtClean="0"/>
                        <a:t>Tax payer</a:t>
                      </a:r>
                      <a:endParaRPr lang="en-US" sz="1400" baseline="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83936">
                <a:tc>
                  <a:txBody>
                    <a:bodyPr/>
                    <a:lstStyle/>
                    <a:p>
                      <a:r>
                        <a:rPr lang="en-US" sz="1400" dirty="0" smtClean="0"/>
                        <a:t>Singapore</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1988</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Arrangement to alter incidence of tax</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Tax payer</a:t>
                      </a:r>
                      <a:endParaRPr lang="en-US" sz="1400" baseline="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78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United Kingdom</a:t>
                      </a:r>
                      <a:endParaRPr lang="en-US" sz="140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2013</a:t>
                      </a:r>
                      <a:endParaRPr lang="en-US" sz="1400" dirty="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t>Arrangements are "tax arrangements“; tax arrangements are abusive</a:t>
                      </a:r>
                      <a:endParaRPr lang="en-US" sz="1400" kern="1200" dirty="0" smtClean="0">
                        <a:solidFill>
                          <a:schemeClr val="bg2">
                            <a:lumMod val="20000"/>
                            <a:lumOff val="80000"/>
                          </a:schemeClr>
                        </a:solidFill>
                        <a:latin typeface="Times New Roman" panose="02020603050405020304" pitchFamily="18" charset="0"/>
                        <a:ea typeface="+mn-ea"/>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Tax authorities</a:t>
                      </a:r>
                    </a:p>
                    <a:p>
                      <a:endParaRPr lang="en-US" sz="1400" baseline="0" dirty="0" smtClean="0">
                        <a:solidFill>
                          <a:schemeClr val="bg2">
                            <a:lumMod val="20000"/>
                            <a:lumOff val="80000"/>
                          </a:schemeClr>
                        </a:solidFill>
                        <a:latin typeface="Times New Roman" panose="02020603050405020304" pitchFamily="18" charset="0"/>
                        <a:cs typeface="Times New Roman" panose="02020603050405020304" pitchFamily="18" charset="0"/>
                      </a:endParaRPr>
                    </a:p>
                  </a:txBody>
                  <a:tcPr marL="91445" marR="91445"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9" name="Text Placeholder 7"/>
          <p:cNvSpPr txBox="1">
            <a:spLocks/>
          </p:cNvSpPr>
          <p:nvPr/>
        </p:nvSpPr>
        <p:spPr>
          <a:xfrm>
            <a:off x="557213" y="5972630"/>
            <a:ext cx="10644187" cy="565150"/>
          </a:xfrm>
          <a:prstGeom prst="round2DiagRect">
            <a:avLst/>
          </a:prstGeom>
          <a:solidFill>
            <a:schemeClr val="bg2">
              <a:lumMod val="75000"/>
            </a:schemeClr>
          </a:solidFill>
          <a:ln>
            <a:solidFill>
              <a:schemeClr val="tx2">
                <a:lumMod val="50000"/>
                <a:lumOff val="50000"/>
              </a:schemeClr>
            </a:solidFill>
          </a:ln>
          <a:effectLst/>
        </p:spPr>
        <p:style>
          <a:lnRef idx="1">
            <a:schemeClr val="accent5"/>
          </a:lnRef>
          <a:fillRef idx="2">
            <a:schemeClr val="accent5"/>
          </a:fillRef>
          <a:effectRef idx="1">
            <a:schemeClr val="accent5"/>
          </a:effectRef>
          <a:fontRef idx="minor">
            <a:schemeClr val="dk1"/>
          </a:fontRef>
        </p:style>
        <p:txBody>
          <a:bodyPr lIns="0" tIns="0" rIns="0" bIns="0"/>
          <a:lstStyle>
            <a:lvl1pPr marL="0" indent="0" algn="l" defTabSz="914400" rtl="0" eaLnBrk="1" latinLnBrk="0" hangingPunct="1">
              <a:spcBef>
                <a:spcPts val="1200"/>
              </a:spcBef>
              <a:buFont typeface="Arial" pitchFamily="34" charset="0"/>
              <a:buNone/>
              <a:defRPr sz="3000" b="0" kern="1200">
                <a:solidFill>
                  <a:srgbClr val="575757"/>
                </a:solidFill>
                <a:latin typeface="+mn-lt"/>
                <a:ea typeface="+mn-ea"/>
                <a:cs typeface="+mn-cs"/>
              </a:defRPr>
            </a:lvl1pPr>
            <a:lvl2pPr marL="441325" indent="-166688" algn="l" defTabSz="914400" rtl="0" eaLnBrk="1" latinLnBrk="0" hangingPunct="1">
              <a:spcBef>
                <a:spcPts val="1200"/>
              </a:spcBef>
              <a:buFont typeface="Arial" pitchFamily="34" charset="0"/>
              <a:buChar char="−"/>
              <a:defRPr sz="1800" kern="1200">
                <a:solidFill>
                  <a:schemeClr val="dk1"/>
                </a:solidFill>
                <a:latin typeface="+mn-lt"/>
                <a:ea typeface="+mn-ea"/>
                <a:cs typeface="+mn-cs"/>
              </a:defRPr>
            </a:lvl2pPr>
            <a:lvl3pPr marL="441325" indent="-166688" algn="l" defTabSz="914400" rtl="0" eaLnBrk="1" latinLnBrk="0" hangingPunct="1">
              <a:spcBef>
                <a:spcPts val="1200"/>
              </a:spcBef>
              <a:buFont typeface="Arial" pitchFamily="34" charset="0"/>
              <a:buChar char="−"/>
              <a:defRPr sz="1800" kern="1200">
                <a:solidFill>
                  <a:schemeClr val="dk1"/>
                </a:solidFill>
                <a:latin typeface="+mn-lt"/>
                <a:ea typeface="+mn-ea"/>
                <a:cs typeface="+mn-cs"/>
              </a:defRPr>
            </a:lvl3pPr>
            <a:lvl4pPr marL="447675" indent="-180975" algn="l" defTabSz="914400" rtl="0" eaLnBrk="1" latinLnBrk="0" hangingPunct="1">
              <a:spcBef>
                <a:spcPts val="1200"/>
              </a:spcBef>
              <a:buFont typeface="Arial" pitchFamily="34" charset="0"/>
              <a:buChar char="−"/>
              <a:defRPr sz="1800" kern="1200">
                <a:solidFill>
                  <a:schemeClr val="dk1"/>
                </a:solidFill>
                <a:latin typeface="+mn-lt"/>
                <a:ea typeface="+mn-ea"/>
                <a:cs typeface="+mn-cs"/>
              </a:defRPr>
            </a:lvl4pPr>
            <a:lvl5pPr marL="441325" indent="-166688" algn="l" defTabSz="914400" rtl="0" eaLnBrk="1" latinLnBrk="0" hangingPunct="1">
              <a:spcBef>
                <a:spcPts val="1200"/>
              </a:spcBef>
              <a:buFont typeface="Arial" pitchFamily="34" charset="0"/>
              <a:buChar char="−"/>
              <a:defRPr sz="18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1" indent="0" algn="ctr">
              <a:buFont typeface="Arial" pitchFamily="34" charset="0"/>
              <a:buNone/>
              <a:defRPr/>
            </a:pPr>
            <a:r>
              <a:rPr lang="en-US" sz="1600" b="1" i="1" dirty="0">
                <a:solidFill>
                  <a:prstClr val="white"/>
                </a:solidFill>
                <a:latin typeface="Times New Roman" panose="02020603050405020304" pitchFamily="18" charset="0"/>
                <a:cs typeface="Times New Roman" panose="02020603050405020304" pitchFamily="18" charset="0"/>
              </a:rPr>
              <a:t>A host of other countries including Belgium, Brazil, France, South Korea, Sweden, Switzerland, Turkey have also implemented GAAR provisions</a:t>
            </a:r>
          </a:p>
          <a:p>
            <a:pPr algn="ctr">
              <a:defRPr/>
            </a:pPr>
            <a:endParaRPr lang="en-US" sz="1600" b="1" dirty="0">
              <a:solidFill>
                <a:prstClr val="white"/>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15" name="Slide Number Placeholder 3"/>
          <p:cNvSpPr>
            <a:spLocks noGrp="1"/>
          </p:cNvSpPr>
          <p:nvPr>
            <p:ph type="sldNum" sz="quarter" idx="4294967295"/>
          </p:nvPr>
        </p:nvSpPr>
        <p:spPr>
          <a:xfrm>
            <a:off x="10352540" y="535578"/>
            <a:ext cx="838199" cy="593153"/>
          </a:xfrm>
          <a:prstGeom prst="rect">
            <a:avLst/>
          </a:prstGeom>
        </p:spPr>
        <p:txBody>
          <a:bodyPr/>
          <a:lstStyle/>
          <a:p>
            <a:pPr algn="ctr">
              <a:defRPr/>
            </a:pPr>
            <a:fld id="{BBB83CBB-EA0D-44E9-87DF-D250414AF066}" type="slidenum">
              <a:rPr lang="en-IN" sz="2800" smtClean="0"/>
              <a:pPr algn="ctr">
                <a:defRPr/>
              </a:pPr>
              <a:t>13</a:t>
            </a:fld>
            <a:endParaRPr lang="en-IN" sz="2800" dirty="0"/>
          </a:p>
        </p:txBody>
      </p:sp>
    </p:spTree>
    <p:extLst>
      <p:ext uri="{BB962C8B-B14F-4D97-AF65-F5344CB8AC3E}">
        <p14:creationId xmlns:p14="http://schemas.microsoft.com/office/powerpoint/2010/main" val="269786334"/>
      </p:ext>
    </p:extLst>
  </p:cSld>
  <p:clrMapOvr>
    <a:masterClrMapping/>
  </p:clrMapOvr>
  <mc:AlternateContent xmlns:mc="http://schemas.openxmlformats.org/markup-compatibility/2006">
    <mc:Choice xmlns:p14="http://schemas.microsoft.com/office/powerpoint/2010/main" Requires="p14">
      <p:transition spd="slow" p14:dur="1500">
        <p:split dir="in"/>
      </p:transition>
    </mc:Choice>
    <mc:Fallback>
      <p:transition spd="slow">
        <p:spli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1000"/>
                                        <p:tgtEl>
                                          <p:spTgt spid="55298"/>
                                        </p:tgtEl>
                                      </p:cBhvr>
                                    </p:animEffect>
                                    <p:anim calcmode="lin" valueType="num">
                                      <p:cBhvr>
                                        <p:cTn id="8" dur="1000" fill="hold"/>
                                        <p:tgtEl>
                                          <p:spTgt spid="55298"/>
                                        </p:tgtEl>
                                        <p:attrNameLst>
                                          <p:attrName>ppt_x</p:attrName>
                                        </p:attrNameLst>
                                      </p:cBhvr>
                                      <p:tavLst>
                                        <p:tav tm="0">
                                          <p:val>
                                            <p:strVal val="#ppt_x"/>
                                          </p:val>
                                        </p:tav>
                                        <p:tav tm="100000">
                                          <p:val>
                                            <p:strVal val="#ppt_x"/>
                                          </p:val>
                                        </p:tav>
                                      </p:tavLst>
                                    </p:anim>
                                    <p:anim calcmode="lin" valueType="num">
                                      <p:cBhvr>
                                        <p:cTn id="9" dur="1000" fill="hold"/>
                                        <p:tgtEl>
                                          <p:spTgt spid="552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B6DB1D-DC4A-4C34-8F66-AE9BA65DE331}"/>
              </a:ext>
            </a:extLst>
          </p:cNvPr>
          <p:cNvSpPr/>
          <p:nvPr/>
        </p:nvSpPr>
        <p:spPr>
          <a:xfrm>
            <a:off x="4684713" y="1471613"/>
            <a:ext cx="2106612" cy="1624012"/>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0097A9"/>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7" name="Freeform: Shape 6">
            <a:extLst>
              <a:ext uri="{FF2B5EF4-FFF2-40B4-BE49-F238E27FC236}">
                <a16:creationId xmlns:a16="http://schemas.microsoft.com/office/drawing/2014/main" id="{B9D8DF35-692F-4707-8EEC-7A10E981D6B0}"/>
              </a:ext>
            </a:extLst>
          </p:cNvPr>
          <p:cNvSpPr/>
          <p:nvPr/>
        </p:nvSpPr>
        <p:spPr>
          <a:xfrm>
            <a:off x="4546600" y="1509713"/>
            <a:ext cx="2124075" cy="1477962"/>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0097A9"/>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8372" name="Freeform: Shape 7"/>
          <p:cNvSpPr>
            <a:spLocks/>
          </p:cNvSpPr>
          <p:nvPr/>
        </p:nvSpPr>
        <p:spPr bwMode="auto">
          <a:xfrm>
            <a:off x="4584700" y="1614488"/>
            <a:ext cx="2041525" cy="1341437"/>
          </a:xfrm>
          <a:custGeom>
            <a:avLst/>
            <a:gdLst>
              <a:gd name="T0" fmla="*/ 272071 w 1896085"/>
              <a:gd name="T1" fmla="*/ 1333803 h 1190860"/>
              <a:gd name="T2" fmla="*/ 164283 w 1896085"/>
              <a:gd name="T3" fmla="*/ 1216994 h 1190860"/>
              <a:gd name="T4" fmla="*/ 4495 w 1896085"/>
              <a:gd name="T5" fmla="*/ 68072 h 1190860"/>
              <a:gd name="T6" fmla="*/ 50536 w 1896085"/>
              <a:gd name="T7" fmla="*/ 6930 h 1190860"/>
              <a:gd name="T8" fmla="*/ 2000488 w 1896085"/>
              <a:gd name="T9" fmla="*/ 108225 h 1190860"/>
              <a:gd name="T10" fmla="*/ 2042737 w 1896085"/>
              <a:gd name="T11" fmla="*/ 215908 h 1190860"/>
              <a:gd name="T12" fmla="*/ 2042737 w 1896085"/>
              <a:gd name="T13" fmla="*/ 1117524 h 1190860"/>
              <a:gd name="T14" fmla="*/ 1988572 w 1896085"/>
              <a:gd name="T15" fmla="*/ 1212432 h 1190860"/>
              <a:gd name="T16" fmla="*/ 272071 w 1896085"/>
              <a:gd name="T17" fmla="*/ 1333803 h 11908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6085"/>
              <a:gd name="T28" fmla="*/ 0 h 1190860"/>
              <a:gd name="T29" fmla="*/ 1896085 w 1896085"/>
              <a:gd name="T30" fmla="*/ 1190860 h 11908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a:noFill/>
          </a:ln>
          <a:extLst/>
        </p:spPr>
        <p:txBody>
          <a:bodyPr anchor="ct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dirty="0">
                <a:solidFill>
                  <a:schemeClr val="bg2">
                    <a:lumMod val="75000"/>
                  </a:schemeClr>
                </a:solidFill>
                <a:latin typeface="+mj-lt"/>
                <a:cs typeface="Times New Roman" panose="02020603050405020304" pitchFamily="18" charset="0"/>
              </a:rPr>
              <a:t>Inbound intermediary jurisdiction </a:t>
            </a:r>
          </a:p>
        </p:txBody>
      </p:sp>
      <p:sp>
        <p:nvSpPr>
          <p:cNvPr id="9" name="Freeform: Shape 8">
            <a:extLst>
              <a:ext uri="{FF2B5EF4-FFF2-40B4-BE49-F238E27FC236}">
                <a16:creationId xmlns:a16="http://schemas.microsoft.com/office/drawing/2014/main" id="{353D7257-F31B-4CA6-B6A6-1E7059859E5C}"/>
              </a:ext>
            </a:extLst>
          </p:cNvPr>
          <p:cNvSpPr/>
          <p:nvPr/>
        </p:nvSpPr>
        <p:spPr>
          <a:xfrm>
            <a:off x="4092575" y="1649413"/>
            <a:ext cx="1830388" cy="1395412"/>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11" name="Freeform: Shape 10">
            <a:extLst>
              <a:ext uri="{FF2B5EF4-FFF2-40B4-BE49-F238E27FC236}">
                <a16:creationId xmlns:a16="http://schemas.microsoft.com/office/drawing/2014/main" id="{232F94F5-A86F-4418-92A0-A7C709412994}"/>
              </a:ext>
            </a:extLst>
          </p:cNvPr>
          <p:cNvSpPr/>
          <p:nvPr/>
        </p:nvSpPr>
        <p:spPr>
          <a:xfrm>
            <a:off x="1960563" y="4191000"/>
            <a:ext cx="2106612" cy="1624013"/>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0076A8"/>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17" name="Freeform: Shape 16">
            <a:extLst>
              <a:ext uri="{FF2B5EF4-FFF2-40B4-BE49-F238E27FC236}">
                <a16:creationId xmlns:a16="http://schemas.microsoft.com/office/drawing/2014/main" id="{879B58D3-18AC-4238-8E2C-6092735710B6}"/>
              </a:ext>
            </a:extLst>
          </p:cNvPr>
          <p:cNvSpPr/>
          <p:nvPr/>
        </p:nvSpPr>
        <p:spPr>
          <a:xfrm>
            <a:off x="1920875" y="4227513"/>
            <a:ext cx="2122488" cy="1477962"/>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0076A8"/>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18" name="Freeform: Shape 17">
            <a:extLst>
              <a:ext uri="{FF2B5EF4-FFF2-40B4-BE49-F238E27FC236}">
                <a16:creationId xmlns:a16="http://schemas.microsoft.com/office/drawing/2014/main" id="{87A28BFB-4989-45EA-B571-F48CB84FF484}"/>
              </a:ext>
            </a:extLst>
          </p:cNvPr>
          <p:cNvSpPr/>
          <p:nvPr/>
        </p:nvSpPr>
        <p:spPr>
          <a:xfrm>
            <a:off x="1958975" y="4305300"/>
            <a:ext cx="2041525" cy="1341438"/>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bg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21" name="Freeform: Shape 20">
            <a:extLst>
              <a:ext uri="{FF2B5EF4-FFF2-40B4-BE49-F238E27FC236}">
                <a16:creationId xmlns:a16="http://schemas.microsoft.com/office/drawing/2014/main" id="{B32D668A-DDBC-47F5-83D5-DD9C4C7F822C}"/>
              </a:ext>
            </a:extLst>
          </p:cNvPr>
          <p:cNvSpPr/>
          <p:nvPr/>
        </p:nvSpPr>
        <p:spPr>
          <a:xfrm>
            <a:off x="1920875" y="3346450"/>
            <a:ext cx="1830388" cy="1397000"/>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26" name="Freeform: Shape 25">
            <a:extLst>
              <a:ext uri="{FF2B5EF4-FFF2-40B4-BE49-F238E27FC236}">
                <a16:creationId xmlns:a16="http://schemas.microsoft.com/office/drawing/2014/main" id="{F7B413A0-EDF9-4F1D-ACB5-6DE639C216D9}"/>
              </a:ext>
            </a:extLst>
          </p:cNvPr>
          <p:cNvSpPr/>
          <p:nvPr/>
        </p:nvSpPr>
        <p:spPr>
          <a:xfrm>
            <a:off x="3932238" y="1693863"/>
            <a:ext cx="1830387" cy="1397000"/>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29" name="Freeform: Shape 28">
            <a:extLst>
              <a:ext uri="{FF2B5EF4-FFF2-40B4-BE49-F238E27FC236}">
                <a16:creationId xmlns:a16="http://schemas.microsoft.com/office/drawing/2014/main" id="{BFB5D057-AB1D-49FD-8C01-8FCF56A5ED2A}"/>
              </a:ext>
            </a:extLst>
          </p:cNvPr>
          <p:cNvSpPr/>
          <p:nvPr/>
        </p:nvSpPr>
        <p:spPr>
          <a:xfrm>
            <a:off x="1960563" y="1516063"/>
            <a:ext cx="2106612" cy="1624012"/>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012169"/>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31" name="Freeform: Shape 30">
            <a:extLst>
              <a:ext uri="{FF2B5EF4-FFF2-40B4-BE49-F238E27FC236}">
                <a16:creationId xmlns:a16="http://schemas.microsoft.com/office/drawing/2014/main" id="{B0CCE4DF-D5D1-4D52-BFB2-6307C2BF6AE4}"/>
              </a:ext>
            </a:extLst>
          </p:cNvPr>
          <p:cNvSpPr/>
          <p:nvPr/>
        </p:nvSpPr>
        <p:spPr>
          <a:xfrm>
            <a:off x="1920875" y="1552575"/>
            <a:ext cx="2122488" cy="1479550"/>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012169"/>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33" name="Freeform: Shape 32">
            <a:extLst>
              <a:ext uri="{FF2B5EF4-FFF2-40B4-BE49-F238E27FC236}">
                <a16:creationId xmlns:a16="http://schemas.microsoft.com/office/drawing/2014/main" id="{DD5779DC-1ABA-46C0-8771-40DE80AC69B2}"/>
              </a:ext>
            </a:extLst>
          </p:cNvPr>
          <p:cNvSpPr/>
          <p:nvPr/>
        </p:nvSpPr>
        <p:spPr>
          <a:xfrm>
            <a:off x="1958975" y="1630363"/>
            <a:ext cx="2041525" cy="1341437"/>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schemeClr val="bg2">
                  <a:lumMod val="75000"/>
                </a:schemeClr>
              </a:solidFill>
              <a:latin typeface="+mj-lt"/>
            </a:endParaRPr>
          </a:p>
        </p:txBody>
      </p:sp>
      <p:sp>
        <p:nvSpPr>
          <p:cNvPr id="34" name="Freeform: Shape 33">
            <a:extLst>
              <a:ext uri="{FF2B5EF4-FFF2-40B4-BE49-F238E27FC236}">
                <a16:creationId xmlns:a16="http://schemas.microsoft.com/office/drawing/2014/main" id="{6E55C8A0-4E53-43A3-8482-7F773838A0B1}"/>
              </a:ext>
            </a:extLst>
          </p:cNvPr>
          <p:cNvSpPr/>
          <p:nvPr/>
        </p:nvSpPr>
        <p:spPr>
          <a:xfrm>
            <a:off x="1920875" y="1693863"/>
            <a:ext cx="1830388" cy="1397000"/>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38" name="Freeform: Shape 37">
            <a:extLst>
              <a:ext uri="{FF2B5EF4-FFF2-40B4-BE49-F238E27FC236}">
                <a16:creationId xmlns:a16="http://schemas.microsoft.com/office/drawing/2014/main" id="{1563B813-B148-437D-9246-FA251A12DCCA}"/>
              </a:ext>
            </a:extLst>
          </p:cNvPr>
          <p:cNvSpPr/>
          <p:nvPr/>
        </p:nvSpPr>
        <p:spPr>
          <a:xfrm>
            <a:off x="1985963" y="4278313"/>
            <a:ext cx="1951037" cy="1325562"/>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39" name="Freeform: Shape 38">
            <a:extLst>
              <a:ext uri="{FF2B5EF4-FFF2-40B4-BE49-F238E27FC236}">
                <a16:creationId xmlns:a16="http://schemas.microsoft.com/office/drawing/2014/main" id="{A8739726-6AFB-4622-96B6-3991D5624226}"/>
              </a:ext>
            </a:extLst>
          </p:cNvPr>
          <p:cNvSpPr/>
          <p:nvPr/>
        </p:nvSpPr>
        <p:spPr>
          <a:xfrm>
            <a:off x="3181350" y="4864100"/>
            <a:ext cx="1830388" cy="1395413"/>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47" name="Freeform: Shape 46">
            <a:extLst>
              <a:ext uri="{FF2B5EF4-FFF2-40B4-BE49-F238E27FC236}">
                <a16:creationId xmlns:a16="http://schemas.microsoft.com/office/drawing/2014/main" id="{D6D422FE-E425-4576-B57F-7B9743817B87}"/>
              </a:ext>
            </a:extLst>
          </p:cNvPr>
          <p:cNvSpPr/>
          <p:nvPr/>
        </p:nvSpPr>
        <p:spPr>
          <a:xfrm>
            <a:off x="4473575" y="4114800"/>
            <a:ext cx="2108200" cy="1624013"/>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046A38"/>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48" name="Freeform: Shape 47">
            <a:extLst>
              <a:ext uri="{FF2B5EF4-FFF2-40B4-BE49-F238E27FC236}">
                <a16:creationId xmlns:a16="http://schemas.microsoft.com/office/drawing/2014/main" id="{50A34427-C1AC-49B7-A3E5-372EA6A87C30}"/>
              </a:ext>
            </a:extLst>
          </p:cNvPr>
          <p:cNvSpPr/>
          <p:nvPr/>
        </p:nvSpPr>
        <p:spPr>
          <a:xfrm>
            <a:off x="4344988" y="4140200"/>
            <a:ext cx="2124075" cy="1477963"/>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046A38"/>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49" name="Freeform: Shape 48">
            <a:extLst>
              <a:ext uri="{FF2B5EF4-FFF2-40B4-BE49-F238E27FC236}">
                <a16:creationId xmlns:a16="http://schemas.microsoft.com/office/drawing/2014/main" id="{DA494D99-8FA6-4345-A714-0B640325E4E9}"/>
              </a:ext>
            </a:extLst>
          </p:cNvPr>
          <p:cNvSpPr/>
          <p:nvPr/>
        </p:nvSpPr>
        <p:spPr>
          <a:xfrm>
            <a:off x="4394200" y="4229100"/>
            <a:ext cx="2009775" cy="1341438"/>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bg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0" name="Freeform: Shape 49">
            <a:extLst>
              <a:ext uri="{FF2B5EF4-FFF2-40B4-BE49-F238E27FC236}">
                <a16:creationId xmlns:a16="http://schemas.microsoft.com/office/drawing/2014/main" id="{B22C5C73-A7AC-4F4F-AF00-F47370E2B7BE}"/>
              </a:ext>
            </a:extLst>
          </p:cNvPr>
          <p:cNvSpPr/>
          <p:nvPr/>
        </p:nvSpPr>
        <p:spPr>
          <a:xfrm>
            <a:off x="4092575" y="3240088"/>
            <a:ext cx="1830388" cy="1395412"/>
          </a:xfrm>
          <a:custGeom>
            <a:avLst/>
            <a:gdLst>
              <a:gd name="connsiteX0" fmla="*/ 3772 w 1699938"/>
              <a:gd name="connsiteY0" fmla="*/ 6076 h 1239466"/>
              <a:gd name="connsiteX1" fmla="*/ 117437 w 1699938"/>
              <a:gd name="connsiteY1" fmla="*/ 1102963 h 1239466"/>
              <a:gd name="connsiteX2" fmla="*/ 204948 w 1699938"/>
              <a:gd name="connsiteY2" fmla="*/ 1235011 h 1239466"/>
              <a:gd name="connsiteX3" fmla="*/ 1697173 w 1699938"/>
              <a:gd name="connsiteY3" fmla="*/ 1081901 h 1239466"/>
              <a:gd name="connsiteX4" fmla="*/ 1686108 w 1699938"/>
              <a:gd name="connsiteY4" fmla="*/ 1055167 h 1239466"/>
              <a:gd name="connsiteX5" fmla="*/ 245686 w 1699938"/>
              <a:gd name="connsiteY5" fmla="*/ 1175063 h 1239466"/>
              <a:gd name="connsiteX6" fmla="*/ 152642 w 1699938"/>
              <a:gd name="connsiteY6" fmla="*/ 1034104 h 1239466"/>
              <a:gd name="connsiteX7" fmla="*/ 3772 w 1699938"/>
              <a:gd name="connsiteY7" fmla="*/ 6076 h 123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938" h="1239466">
                <a:moveTo>
                  <a:pt x="3772" y="6076"/>
                </a:moveTo>
                <a:lnTo>
                  <a:pt x="117437" y="1102963"/>
                </a:lnTo>
                <a:cubicBezTo>
                  <a:pt x="117437" y="1102963"/>
                  <a:pt x="141578" y="1240682"/>
                  <a:pt x="204948" y="1235011"/>
                </a:cubicBezTo>
                <a:lnTo>
                  <a:pt x="1697173" y="1081901"/>
                </a:lnTo>
                <a:lnTo>
                  <a:pt x="1686108" y="1055167"/>
                </a:lnTo>
                <a:lnTo>
                  <a:pt x="245686" y="1175063"/>
                </a:lnTo>
                <a:cubicBezTo>
                  <a:pt x="245686" y="1175063"/>
                  <a:pt x="173263" y="1162911"/>
                  <a:pt x="152642" y="1034104"/>
                </a:cubicBezTo>
                <a:lnTo>
                  <a:pt x="3772" y="6076"/>
                </a:lnTo>
                <a:close/>
              </a:path>
            </a:pathLst>
          </a:custGeom>
          <a:no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8389" name="Rectangle 40"/>
          <p:cNvSpPr>
            <a:spLocks noChangeArrowheads="1"/>
          </p:cNvSpPr>
          <p:nvPr/>
        </p:nvSpPr>
        <p:spPr bwMode="auto">
          <a:xfrm>
            <a:off x="2171700" y="1820863"/>
            <a:ext cx="1527175"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0" rIns="54864" bIns="0">
            <a:spAutoFit/>
          </a:bodyP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600"/>
              </a:spcAft>
            </a:pPr>
            <a:r>
              <a:rPr lang="en-US" altLang="en-US" sz="1600" b="1" dirty="0">
                <a:solidFill>
                  <a:schemeClr val="bg2">
                    <a:lumMod val="75000"/>
                  </a:schemeClr>
                </a:solidFill>
                <a:latin typeface="+mj-lt"/>
                <a:cs typeface="Times New Roman" panose="02020603050405020304" pitchFamily="18" charset="0"/>
              </a:rPr>
              <a:t>Interplay with tax treaty</a:t>
            </a:r>
          </a:p>
          <a:p>
            <a:pPr eaLnBrk="1" hangingPunct="1">
              <a:spcAft>
                <a:spcPts val="600"/>
              </a:spcAft>
            </a:pPr>
            <a:endParaRPr lang="en-US" altLang="en-US" sz="1600" b="1" dirty="0">
              <a:solidFill>
                <a:schemeClr val="bg2">
                  <a:lumMod val="75000"/>
                </a:schemeClr>
              </a:solidFill>
              <a:latin typeface="+mj-lt"/>
            </a:endParaRPr>
          </a:p>
        </p:txBody>
      </p:sp>
      <p:sp>
        <p:nvSpPr>
          <p:cNvPr id="55" name="Rectangle 54">
            <a:extLst>
              <a:ext uri="{FF2B5EF4-FFF2-40B4-BE49-F238E27FC236}">
                <a16:creationId xmlns:a16="http://schemas.microsoft.com/office/drawing/2014/main" id="{49714D5C-79BD-40F3-9BFE-30ACEE426F62}"/>
              </a:ext>
            </a:extLst>
          </p:cNvPr>
          <p:cNvSpPr/>
          <p:nvPr/>
        </p:nvSpPr>
        <p:spPr>
          <a:xfrm>
            <a:off x="4602163" y="4725988"/>
            <a:ext cx="1662112" cy="196850"/>
          </a:xfrm>
          <a:prstGeom prst="rect">
            <a:avLst/>
          </a:prstGeom>
        </p:spPr>
        <p:txBody>
          <a:bodyPr lIns="54864" tIns="0" rIns="54864" bIns="0">
            <a:spAutoFit/>
          </a:bodyPr>
          <a:lstStyle/>
          <a:p>
            <a:pPr algn="ctr" defTabSz="945677" eaLnBrk="1" fontAlgn="auto" hangingPunct="1">
              <a:spcBef>
                <a:spcPts val="0"/>
              </a:spcBef>
              <a:spcAft>
                <a:spcPts val="600"/>
              </a:spcAft>
              <a:defRPr/>
            </a:pPr>
            <a:r>
              <a:rPr lang="en-US" sz="1270" b="1" dirty="0">
                <a:solidFill>
                  <a:prstClr val="black"/>
                </a:solidFill>
                <a:latin typeface="+mj-lt"/>
              </a:rPr>
              <a:t>GST implications</a:t>
            </a:r>
          </a:p>
        </p:txBody>
      </p:sp>
      <p:sp>
        <p:nvSpPr>
          <p:cNvPr id="51" name="Freeform: Shape 7">
            <a:extLst>
              <a:ext uri="{FF2B5EF4-FFF2-40B4-BE49-F238E27FC236}">
                <a16:creationId xmlns:a16="http://schemas.microsoft.com/office/drawing/2014/main" id="{2ED091FE-7FA1-4335-894D-16E8762A4DD7}"/>
              </a:ext>
            </a:extLst>
          </p:cNvPr>
          <p:cNvSpPr/>
          <p:nvPr/>
        </p:nvSpPr>
        <p:spPr>
          <a:xfrm>
            <a:off x="6808788" y="1449388"/>
            <a:ext cx="2041525" cy="1341437"/>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8" name="Freeform: Shape 7">
            <a:extLst>
              <a:ext uri="{FF2B5EF4-FFF2-40B4-BE49-F238E27FC236}">
                <a16:creationId xmlns:a16="http://schemas.microsoft.com/office/drawing/2014/main" id="{2ED091FE-7FA1-4335-894D-16E8762A4DD7}"/>
              </a:ext>
            </a:extLst>
          </p:cNvPr>
          <p:cNvSpPr/>
          <p:nvPr/>
        </p:nvSpPr>
        <p:spPr>
          <a:xfrm>
            <a:off x="7097713" y="1525588"/>
            <a:ext cx="2043112" cy="1341437"/>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bg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9" name="Freeform: Shape 5">
            <a:extLst>
              <a:ext uri="{FF2B5EF4-FFF2-40B4-BE49-F238E27FC236}">
                <a16:creationId xmlns:a16="http://schemas.microsoft.com/office/drawing/2014/main" id="{EDB6DB1D-DC4A-4C34-8F66-AE9BA65DE331}"/>
              </a:ext>
            </a:extLst>
          </p:cNvPr>
          <p:cNvSpPr/>
          <p:nvPr/>
        </p:nvSpPr>
        <p:spPr>
          <a:xfrm>
            <a:off x="7097713" y="1343025"/>
            <a:ext cx="2108200" cy="1624013"/>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004F59"/>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61" name="Freeform: Shape 36">
            <a:extLst>
              <a:ext uri="{FF2B5EF4-FFF2-40B4-BE49-F238E27FC236}">
                <a16:creationId xmlns:a16="http://schemas.microsoft.com/office/drawing/2014/main" id="{DC278F25-3226-47CF-9B54-576F3C8D45DC}"/>
              </a:ext>
            </a:extLst>
          </p:cNvPr>
          <p:cNvSpPr/>
          <p:nvPr/>
        </p:nvSpPr>
        <p:spPr>
          <a:xfrm>
            <a:off x="7023100" y="1389063"/>
            <a:ext cx="2122488" cy="1477962"/>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004F59"/>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62" name="Freeform: Shape 37">
            <a:extLst>
              <a:ext uri="{FF2B5EF4-FFF2-40B4-BE49-F238E27FC236}">
                <a16:creationId xmlns:a16="http://schemas.microsoft.com/office/drawing/2014/main" id="{1563B813-B148-437D-9246-FA251A12DCCA}"/>
              </a:ext>
            </a:extLst>
          </p:cNvPr>
          <p:cNvSpPr/>
          <p:nvPr/>
        </p:nvSpPr>
        <p:spPr>
          <a:xfrm>
            <a:off x="7061200" y="1465263"/>
            <a:ext cx="2041525" cy="1341437"/>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58396" name="Rectangle 62"/>
          <p:cNvSpPr>
            <a:spLocks noChangeArrowheads="1"/>
          </p:cNvSpPr>
          <p:nvPr/>
        </p:nvSpPr>
        <p:spPr bwMode="auto">
          <a:xfrm>
            <a:off x="7219950" y="1679575"/>
            <a:ext cx="1882775" cy="890588"/>
          </a:xfrm>
          <a:prstGeom prst="rect">
            <a:avLst/>
          </a:prstGeom>
          <a:noFill/>
          <a:ln>
            <a:noFill/>
          </a:ln>
          <a:extLst/>
        </p:spPr>
        <p:txBody>
          <a:bodyPr anchor="ct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dirty="0">
                <a:solidFill>
                  <a:schemeClr val="bg2">
                    <a:lumMod val="75000"/>
                  </a:schemeClr>
                </a:solidFill>
                <a:latin typeface="+mj-lt"/>
                <a:cs typeface="Times New Roman" panose="02020603050405020304" pitchFamily="18" charset="0"/>
              </a:rPr>
              <a:t>Choice of entity in India</a:t>
            </a:r>
            <a:endParaRPr lang="en-US" altLang="en-US" sz="1600" dirty="0">
              <a:solidFill>
                <a:schemeClr val="bg2">
                  <a:lumMod val="75000"/>
                </a:schemeClr>
              </a:solidFill>
              <a:latin typeface="+mj-lt"/>
              <a:cs typeface="Times New Roman" panose="02020603050405020304" pitchFamily="18" charset="0"/>
            </a:endParaRPr>
          </a:p>
        </p:txBody>
      </p:sp>
      <p:sp>
        <p:nvSpPr>
          <p:cNvPr id="64" name="Freeform: Shape 5">
            <a:extLst>
              <a:ext uri="{FF2B5EF4-FFF2-40B4-BE49-F238E27FC236}">
                <a16:creationId xmlns:a16="http://schemas.microsoft.com/office/drawing/2014/main" id="{EDB6DB1D-DC4A-4C34-8F66-AE9BA65DE331}"/>
              </a:ext>
            </a:extLst>
          </p:cNvPr>
          <p:cNvSpPr/>
          <p:nvPr/>
        </p:nvSpPr>
        <p:spPr>
          <a:xfrm>
            <a:off x="7050088" y="4033838"/>
            <a:ext cx="2106612" cy="1624012"/>
          </a:xfrm>
          <a:custGeom>
            <a:avLst/>
            <a:gdLst>
              <a:gd name="connsiteX0" fmla="*/ 18872 w 1956438"/>
              <a:gd name="connsiteY0" fmla="*/ 1211595 h 1441994"/>
              <a:gd name="connsiteX1" fmla="*/ 19878 w 1956438"/>
              <a:gd name="connsiteY1" fmla="*/ 1328250 h 1441994"/>
              <a:gd name="connsiteX2" fmla="*/ 19878 w 1956438"/>
              <a:gd name="connsiteY2" fmla="*/ 1386578 h 1441994"/>
              <a:gd name="connsiteX3" fmla="*/ 56090 w 1956438"/>
              <a:gd name="connsiteY3" fmla="*/ 1440855 h 1441994"/>
              <a:gd name="connsiteX4" fmla="*/ 1783187 w 1956438"/>
              <a:gd name="connsiteY4" fmla="*/ 1231037 h 1441994"/>
              <a:gd name="connsiteX5" fmla="*/ 1825937 w 1956438"/>
              <a:gd name="connsiteY5" fmla="*/ 1169469 h 1441994"/>
              <a:gd name="connsiteX6" fmla="*/ 1952175 w 1956438"/>
              <a:gd name="connsiteY6" fmla="*/ 60430 h 1441994"/>
              <a:gd name="connsiteX7" fmla="*/ 1922502 w 1956438"/>
              <a:gd name="connsiteY7" fmla="*/ 6152 h 1441994"/>
              <a:gd name="connsiteX8" fmla="*/ 38990 w 1956438"/>
              <a:gd name="connsiteY8" fmla="*/ 156023 h 1441994"/>
              <a:gd name="connsiteX9" fmla="*/ 3784 w 1956438"/>
              <a:gd name="connsiteY9" fmla="*/ 217591 h 1441994"/>
              <a:gd name="connsiteX10" fmla="*/ 18872 w 1956438"/>
              <a:gd name="connsiteY10" fmla="*/ 1211595 h 144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6438" h="1441994">
                <a:moveTo>
                  <a:pt x="18872" y="1211595"/>
                </a:moveTo>
                <a:cubicBezTo>
                  <a:pt x="19375" y="1243999"/>
                  <a:pt x="19878" y="1295846"/>
                  <a:pt x="19878" y="1328250"/>
                </a:cubicBezTo>
                <a:lnTo>
                  <a:pt x="19878" y="1386578"/>
                </a:lnTo>
                <a:cubicBezTo>
                  <a:pt x="19878" y="1418982"/>
                  <a:pt x="35972" y="1443286"/>
                  <a:pt x="56090" y="1440855"/>
                </a:cubicBezTo>
                <a:lnTo>
                  <a:pt x="1783187" y="1231037"/>
                </a:lnTo>
                <a:cubicBezTo>
                  <a:pt x="1802802" y="1228607"/>
                  <a:pt x="1822416" y="1201063"/>
                  <a:pt x="1825937" y="1169469"/>
                </a:cubicBezTo>
                <a:lnTo>
                  <a:pt x="1952175" y="60430"/>
                </a:lnTo>
                <a:cubicBezTo>
                  <a:pt x="1955696" y="28835"/>
                  <a:pt x="1942619" y="4532"/>
                  <a:pt x="1922502" y="6152"/>
                </a:cubicBezTo>
                <a:lnTo>
                  <a:pt x="38990" y="156023"/>
                </a:lnTo>
                <a:cubicBezTo>
                  <a:pt x="18872" y="157643"/>
                  <a:pt x="3281" y="185186"/>
                  <a:pt x="3784" y="217591"/>
                </a:cubicBezTo>
                <a:lnTo>
                  <a:pt x="18872" y="1211595"/>
                </a:lnTo>
                <a:close/>
              </a:path>
            </a:pathLst>
          </a:custGeom>
          <a:noFill/>
          <a:ln w="19050" cap="flat">
            <a:solidFill>
              <a:srgbClr val="C4D600"/>
            </a:solid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66" name="Freeform: Shape 36">
            <a:extLst>
              <a:ext uri="{FF2B5EF4-FFF2-40B4-BE49-F238E27FC236}">
                <a16:creationId xmlns:a16="http://schemas.microsoft.com/office/drawing/2014/main" id="{DC278F25-3226-47CF-9B54-576F3C8D45DC}"/>
              </a:ext>
            </a:extLst>
          </p:cNvPr>
          <p:cNvSpPr/>
          <p:nvPr/>
        </p:nvSpPr>
        <p:spPr>
          <a:xfrm>
            <a:off x="6899275" y="4083050"/>
            <a:ext cx="2122488" cy="1477963"/>
          </a:xfrm>
          <a:custGeom>
            <a:avLst/>
            <a:gdLst>
              <a:gd name="connsiteX0" fmla="*/ 3795 w 1971526"/>
              <a:gd name="connsiteY0" fmla="*/ 138124 h 1312376"/>
              <a:gd name="connsiteX1" fmla="*/ 80242 w 1971526"/>
              <a:gd name="connsiteY1" fmla="*/ 6076 h 1312376"/>
              <a:gd name="connsiteX2" fmla="*/ 1883284 w 1971526"/>
              <a:gd name="connsiteY2" fmla="*/ 102479 h 1312376"/>
              <a:gd name="connsiteX3" fmla="*/ 1970795 w 1971526"/>
              <a:gd name="connsiteY3" fmla="*/ 264501 h 1312376"/>
              <a:gd name="connsiteX4" fmla="*/ 1970795 w 1971526"/>
              <a:gd name="connsiteY4" fmla="*/ 1094862 h 1312376"/>
              <a:gd name="connsiteX5" fmla="*/ 1890828 w 1971526"/>
              <a:gd name="connsiteY5" fmla="*/ 1196936 h 1312376"/>
              <a:gd name="connsiteX6" fmla="*/ 271862 w 1971526"/>
              <a:gd name="connsiteY6" fmla="*/ 1307111 h 1312376"/>
              <a:gd name="connsiteX7" fmla="*/ 156689 w 1971526"/>
              <a:gd name="connsiteY7" fmla="*/ 1196126 h 1312376"/>
              <a:gd name="connsiteX8" fmla="*/ 3795 w 1971526"/>
              <a:gd name="connsiteY8" fmla="*/ 138124 h 131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1526" h="1312376">
                <a:moveTo>
                  <a:pt x="3795" y="138124"/>
                </a:moveTo>
                <a:cubicBezTo>
                  <a:pt x="3795" y="138124"/>
                  <a:pt x="275" y="14987"/>
                  <a:pt x="80242" y="6076"/>
                </a:cubicBezTo>
                <a:lnTo>
                  <a:pt x="1883284" y="102479"/>
                </a:lnTo>
                <a:cubicBezTo>
                  <a:pt x="1883284" y="102479"/>
                  <a:pt x="1972807" y="96808"/>
                  <a:pt x="1970795" y="264501"/>
                </a:cubicBezTo>
                <a:lnTo>
                  <a:pt x="1970795" y="1094862"/>
                </a:lnTo>
                <a:cubicBezTo>
                  <a:pt x="1970795" y="1094862"/>
                  <a:pt x="1955707" y="1199366"/>
                  <a:pt x="1890828" y="1196936"/>
                </a:cubicBezTo>
                <a:lnTo>
                  <a:pt x="271862" y="1307111"/>
                </a:lnTo>
                <a:cubicBezTo>
                  <a:pt x="271862" y="1307111"/>
                  <a:pt x="188374" y="1319263"/>
                  <a:pt x="156689" y="1196126"/>
                </a:cubicBezTo>
                <a:lnTo>
                  <a:pt x="3795" y="138124"/>
                </a:lnTo>
                <a:close/>
              </a:path>
            </a:pathLst>
          </a:custGeom>
          <a:solidFill>
            <a:srgbClr val="C4D600"/>
          </a:solidFill>
          <a:ln w="9525" cap="flat">
            <a:noFill/>
            <a:prstDash val="solid"/>
            <a:miter/>
          </a:ln>
        </p:spPr>
        <p:txBody>
          <a:bodyPr anchor="ctr"/>
          <a:lstStyle/>
          <a:p>
            <a:pPr defTabSz="945677" eaLnBrk="1" fontAlgn="auto" hangingPunct="1">
              <a:spcBef>
                <a:spcPts val="0"/>
              </a:spcBef>
              <a:spcAft>
                <a:spcPts val="0"/>
              </a:spcAft>
              <a:defRPr/>
            </a:pPr>
            <a:endParaRPr lang="en-US" sz="1270" dirty="0">
              <a:solidFill>
                <a:prstClr val="black"/>
              </a:solidFill>
              <a:latin typeface="+mj-lt"/>
            </a:endParaRPr>
          </a:p>
        </p:txBody>
      </p:sp>
      <p:sp>
        <p:nvSpPr>
          <p:cNvPr id="67" name="Freeform: Shape 37">
            <a:extLst>
              <a:ext uri="{FF2B5EF4-FFF2-40B4-BE49-F238E27FC236}">
                <a16:creationId xmlns:a16="http://schemas.microsoft.com/office/drawing/2014/main" id="{1563B813-B148-437D-9246-FA251A12DCCA}"/>
              </a:ext>
            </a:extLst>
          </p:cNvPr>
          <p:cNvSpPr/>
          <p:nvPr/>
        </p:nvSpPr>
        <p:spPr>
          <a:xfrm>
            <a:off x="6961188" y="4159250"/>
            <a:ext cx="2028825" cy="1341438"/>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algn="ctr" defTabSz="945677" eaLnBrk="1" fontAlgn="auto" hangingPunct="1">
              <a:spcBef>
                <a:spcPts val="0"/>
              </a:spcBef>
              <a:spcAft>
                <a:spcPts val="0"/>
              </a:spcAft>
              <a:defRPr/>
            </a:pPr>
            <a:endParaRPr lang="en-US" sz="1270" b="1" dirty="0">
              <a:solidFill>
                <a:prstClr val="black"/>
              </a:solidFill>
              <a:latin typeface="+mj-lt"/>
            </a:endParaRPr>
          </a:p>
        </p:txBody>
      </p:sp>
      <p:sp>
        <p:nvSpPr>
          <p:cNvPr id="72" name="Freeform: Shape 37">
            <a:extLst>
              <a:ext uri="{FF2B5EF4-FFF2-40B4-BE49-F238E27FC236}">
                <a16:creationId xmlns:a16="http://schemas.microsoft.com/office/drawing/2014/main" id="{1563B813-B148-437D-9246-FA251A12DCCA}"/>
              </a:ext>
            </a:extLst>
          </p:cNvPr>
          <p:cNvSpPr/>
          <p:nvPr/>
        </p:nvSpPr>
        <p:spPr>
          <a:xfrm>
            <a:off x="4408488" y="4164013"/>
            <a:ext cx="1976437" cy="1433512"/>
          </a:xfrm>
          <a:custGeom>
            <a:avLst/>
            <a:gdLst>
              <a:gd name="connsiteX0" fmla="*/ 252626 w 1896085"/>
              <a:gd name="connsiteY0" fmla="*/ 1184050 h 1190860"/>
              <a:gd name="connsiteX1" fmla="*/ 152541 w 1896085"/>
              <a:gd name="connsiteY1" fmla="*/ 1080356 h 1190860"/>
              <a:gd name="connsiteX2" fmla="*/ 4174 w 1896085"/>
              <a:gd name="connsiteY2" fmla="*/ 60429 h 1190860"/>
              <a:gd name="connsiteX3" fmla="*/ 46924 w 1896085"/>
              <a:gd name="connsiteY3" fmla="*/ 6152 h 1190860"/>
              <a:gd name="connsiteX4" fmla="*/ 1857509 w 1896085"/>
              <a:gd name="connsiteY4" fmla="*/ 96074 h 1190860"/>
              <a:gd name="connsiteX5" fmla="*/ 1896739 w 1896085"/>
              <a:gd name="connsiteY5" fmla="*/ 191667 h 1190860"/>
              <a:gd name="connsiteX6" fmla="*/ 1896739 w 1896085"/>
              <a:gd name="connsiteY6" fmla="*/ 992054 h 1190860"/>
              <a:gd name="connsiteX7" fmla="*/ 1846445 w 1896085"/>
              <a:gd name="connsiteY7" fmla="*/ 1076306 h 1190860"/>
              <a:gd name="connsiteX8" fmla="*/ 252626 w 1896085"/>
              <a:gd name="connsiteY8" fmla="*/ 1184050 h 119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6085" h="1190860">
                <a:moveTo>
                  <a:pt x="252626" y="1184050"/>
                </a:moveTo>
                <a:cubicBezTo>
                  <a:pt x="252626" y="1184050"/>
                  <a:pt x="169641" y="1211594"/>
                  <a:pt x="152541" y="1080356"/>
                </a:cubicBezTo>
                <a:lnTo>
                  <a:pt x="4174" y="60429"/>
                </a:lnTo>
                <a:cubicBezTo>
                  <a:pt x="4174" y="60429"/>
                  <a:pt x="-3370" y="3721"/>
                  <a:pt x="46924" y="6152"/>
                </a:cubicBezTo>
                <a:lnTo>
                  <a:pt x="1857509" y="96074"/>
                </a:lnTo>
                <a:cubicBezTo>
                  <a:pt x="1857509" y="96074"/>
                  <a:pt x="1896739" y="113896"/>
                  <a:pt x="1896739" y="191667"/>
                </a:cubicBezTo>
                <a:lnTo>
                  <a:pt x="1896739" y="992054"/>
                </a:lnTo>
                <a:cubicBezTo>
                  <a:pt x="1896739" y="992054"/>
                  <a:pt x="1893218" y="1066584"/>
                  <a:pt x="1846445" y="1076306"/>
                </a:cubicBezTo>
                <a:lnTo>
                  <a:pt x="252626" y="1184050"/>
                </a:lnTo>
                <a:close/>
              </a:path>
            </a:pathLst>
          </a:custGeom>
          <a:solidFill>
            <a:schemeClr val="tx1"/>
          </a:solidFill>
          <a:ln w="9525" cap="flat">
            <a:noFill/>
            <a:prstDash val="solid"/>
            <a:miter/>
          </a:ln>
        </p:spPr>
        <p:txBody>
          <a:bodyPr anchor="ctr"/>
          <a:lstStyle/>
          <a:p>
            <a:pPr algn="ctr" defTabSz="945677" eaLnBrk="1" fontAlgn="auto" hangingPunct="1">
              <a:spcBef>
                <a:spcPts val="0"/>
              </a:spcBef>
              <a:spcAft>
                <a:spcPts val="0"/>
              </a:spcAft>
              <a:defRPr/>
            </a:pPr>
            <a:endParaRPr lang="en-US" sz="1270" b="1" dirty="0">
              <a:solidFill>
                <a:prstClr val="black"/>
              </a:solidFill>
              <a:latin typeface="+mj-lt"/>
            </a:endParaRPr>
          </a:p>
        </p:txBody>
      </p:sp>
      <p:sp>
        <p:nvSpPr>
          <p:cNvPr id="58401" name="Title 2"/>
          <p:cNvSpPr txBox="1">
            <a:spLocks/>
          </p:cNvSpPr>
          <p:nvPr/>
        </p:nvSpPr>
        <p:spPr bwMode="auto">
          <a:xfrm>
            <a:off x="493713" y="238125"/>
            <a:ext cx="111839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GAAR – Controversies/ Issues</a:t>
            </a:r>
          </a:p>
          <a:p>
            <a:pPr eaLnBrk="1" hangingPunct="1"/>
            <a:endParaRPr lang="en-IN" altLang="en-US" sz="2400" dirty="0">
              <a:latin typeface="+mj-lt"/>
            </a:endParaRPr>
          </a:p>
        </p:txBody>
      </p:sp>
      <p:sp>
        <p:nvSpPr>
          <p:cNvPr id="58402" name="Rectangle 36"/>
          <p:cNvSpPr>
            <a:spLocks noChangeArrowheads="1"/>
          </p:cNvSpPr>
          <p:nvPr/>
        </p:nvSpPr>
        <p:spPr bwMode="auto">
          <a:xfrm>
            <a:off x="7307263" y="4437063"/>
            <a:ext cx="15287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0" rIns="54864" bIns="0">
            <a:spAutoFit/>
          </a:bodyP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600"/>
              </a:spcAft>
            </a:pPr>
            <a:r>
              <a:rPr lang="en-US" altLang="en-US" sz="1600" b="1" dirty="0">
                <a:solidFill>
                  <a:schemeClr val="bg2">
                    <a:lumMod val="75000"/>
                  </a:schemeClr>
                </a:solidFill>
                <a:latin typeface="+mj-lt"/>
                <a:cs typeface="Times New Roman" panose="02020603050405020304" pitchFamily="18" charset="0"/>
              </a:rPr>
              <a:t>Claiming an SEZ tax holiday</a:t>
            </a:r>
          </a:p>
        </p:txBody>
      </p:sp>
      <p:sp>
        <p:nvSpPr>
          <p:cNvPr id="58403" name="Rectangle 41"/>
          <p:cNvSpPr>
            <a:spLocks noChangeArrowheads="1"/>
          </p:cNvSpPr>
          <p:nvPr/>
        </p:nvSpPr>
        <p:spPr bwMode="auto">
          <a:xfrm>
            <a:off x="4484688" y="4403725"/>
            <a:ext cx="19240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dirty="0">
                <a:solidFill>
                  <a:schemeClr val="bg2">
                    <a:lumMod val="75000"/>
                  </a:schemeClr>
                </a:solidFill>
                <a:latin typeface="+mj-lt"/>
                <a:cs typeface="Times New Roman" panose="02020603050405020304" pitchFamily="18" charset="0"/>
              </a:rPr>
              <a:t>Repatriation </a:t>
            </a:r>
            <a:r>
              <a:rPr lang="en-US" altLang="en-US" sz="1600" dirty="0">
                <a:solidFill>
                  <a:schemeClr val="bg2">
                    <a:lumMod val="75000"/>
                  </a:schemeClr>
                </a:solidFill>
                <a:latin typeface="+mj-lt"/>
                <a:cs typeface="Times New Roman" panose="02020603050405020304" pitchFamily="18" charset="0"/>
              </a:rPr>
              <a:t>– buyback vs. dividend vs. capital reduction </a:t>
            </a:r>
          </a:p>
        </p:txBody>
      </p:sp>
      <p:sp>
        <p:nvSpPr>
          <p:cNvPr id="58404" name="Rectangle 42"/>
          <p:cNvSpPr>
            <a:spLocks noChangeArrowheads="1"/>
          </p:cNvSpPr>
          <p:nvPr/>
        </p:nvSpPr>
        <p:spPr bwMode="auto">
          <a:xfrm>
            <a:off x="1985963" y="4510088"/>
            <a:ext cx="1965325" cy="889000"/>
          </a:xfrm>
          <a:prstGeom prst="rect">
            <a:avLst/>
          </a:prstGeom>
          <a:noFill/>
          <a:ln>
            <a:noFill/>
          </a:ln>
          <a:extLst/>
        </p:spPr>
        <p:txBody>
          <a:bodyPr anchor="ctr"/>
          <a:lstStyle>
            <a:lvl1pPr defTabSz="944563">
              <a:defRPr>
                <a:solidFill>
                  <a:schemeClr val="tx1"/>
                </a:solidFill>
                <a:latin typeface="Calibri" panose="020F0502020204030204" pitchFamily="34" charset="0"/>
              </a:defRPr>
            </a:lvl1pPr>
            <a:lvl2pPr marL="742950" indent="-285750" defTabSz="944563">
              <a:defRPr>
                <a:solidFill>
                  <a:schemeClr val="tx1"/>
                </a:solidFill>
                <a:latin typeface="Calibri" panose="020F0502020204030204" pitchFamily="34" charset="0"/>
              </a:defRPr>
            </a:lvl2pPr>
            <a:lvl3pPr marL="1143000" indent="-228600" defTabSz="944563">
              <a:defRPr>
                <a:solidFill>
                  <a:schemeClr val="tx1"/>
                </a:solidFill>
                <a:latin typeface="Calibri" panose="020F0502020204030204" pitchFamily="34" charset="0"/>
              </a:defRPr>
            </a:lvl3pPr>
            <a:lvl4pPr marL="1600200" indent="-228600" defTabSz="944563">
              <a:defRPr>
                <a:solidFill>
                  <a:schemeClr val="tx1"/>
                </a:solidFill>
                <a:latin typeface="Calibri" panose="020F0502020204030204" pitchFamily="34" charset="0"/>
              </a:defRPr>
            </a:lvl4pPr>
            <a:lvl5pPr marL="2057400" indent="-228600" defTabSz="944563">
              <a:defRPr>
                <a:solidFill>
                  <a:schemeClr val="tx1"/>
                </a:solidFill>
                <a:latin typeface="Calibri" panose="020F0502020204030204" pitchFamily="34" charset="0"/>
              </a:defRPr>
            </a:lvl5pPr>
            <a:lvl6pPr marL="2514600" indent="-228600" defTabSz="944563" eaLnBrk="0" fontAlgn="base" hangingPunct="0">
              <a:spcBef>
                <a:spcPct val="0"/>
              </a:spcBef>
              <a:spcAft>
                <a:spcPct val="0"/>
              </a:spcAft>
              <a:defRPr>
                <a:solidFill>
                  <a:schemeClr val="tx1"/>
                </a:solidFill>
                <a:latin typeface="Calibri" panose="020F0502020204030204" pitchFamily="34" charset="0"/>
              </a:defRPr>
            </a:lvl6pPr>
            <a:lvl7pPr marL="2971800" indent="-228600" defTabSz="944563" eaLnBrk="0" fontAlgn="base" hangingPunct="0">
              <a:spcBef>
                <a:spcPct val="0"/>
              </a:spcBef>
              <a:spcAft>
                <a:spcPct val="0"/>
              </a:spcAft>
              <a:defRPr>
                <a:solidFill>
                  <a:schemeClr val="tx1"/>
                </a:solidFill>
                <a:latin typeface="Calibri" panose="020F0502020204030204" pitchFamily="34" charset="0"/>
              </a:defRPr>
            </a:lvl7pPr>
            <a:lvl8pPr marL="3429000" indent="-228600" defTabSz="944563" eaLnBrk="0" fontAlgn="base" hangingPunct="0">
              <a:spcBef>
                <a:spcPct val="0"/>
              </a:spcBef>
              <a:spcAft>
                <a:spcPct val="0"/>
              </a:spcAft>
              <a:defRPr>
                <a:solidFill>
                  <a:schemeClr val="tx1"/>
                </a:solidFill>
                <a:latin typeface="Calibri" panose="020F0502020204030204" pitchFamily="34" charset="0"/>
              </a:defRPr>
            </a:lvl8pPr>
            <a:lvl9pPr marL="3886200" indent="-228600" defTabSz="944563"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dirty="0">
                <a:solidFill>
                  <a:schemeClr val="bg2">
                    <a:lumMod val="75000"/>
                  </a:schemeClr>
                </a:solidFill>
                <a:latin typeface="+mj-lt"/>
                <a:cs typeface="Times New Roman" panose="02020603050405020304" pitchFamily="18" charset="0"/>
              </a:rPr>
              <a:t>Choice of funding – </a:t>
            </a:r>
          </a:p>
          <a:p>
            <a:pPr algn="ctr" eaLnBrk="1" hangingPunct="1"/>
            <a:r>
              <a:rPr lang="en-US" altLang="en-US" sz="1600" dirty="0">
                <a:solidFill>
                  <a:schemeClr val="bg2">
                    <a:lumMod val="75000"/>
                  </a:schemeClr>
                </a:solidFill>
                <a:latin typeface="+mj-lt"/>
                <a:cs typeface="Times New Roman" panose="02020603050405020304" pitchFamily="18" charset="0"/>
              </a:rPr>
              <a:t>Debt vs. Equity</a:t>
            </a:r>
          </a:p>
        </p:txBody>
      </p:sp>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41" name="Picture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42"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14</a:t>
            </a:fld>
            <a:endParaRPr lang="en-IN" dirty="0"/>
          </a:p>
        </p:txBody>
      </p:sp>
    </p:spTree>
    <p:extLst>
      <p:ext uri="{BB962C8B-B14F-4D97-AF65-F5344CB8AC3E}">
        <p14:creationId xmlns:p14="http://schemas.microsoft.com/office/powerpoint/2010/main" val="2364010223"/>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8401"/>
                                        </p:tgtEl>
                                        <p:attrNameLst>
                                          <p:attrName>style.visibility</p:attrName>
                                        </p:attrNameLst>
                                      </p:cBhvr>
                                      <p:to>
                                        <p:strVal val="visible"/>
                                      </p:to>
                                    </p:set>
                                    <p:animEffect transition="in" filter="fade">
                                      <p:cBhvr>
                                        <p:cTn id="7" dur="1000"/>
                                        <p:tgtEl>
                                          <p:spTgt spid="58401"/>
                                        </p:tgtEl>
                                      </p:cBhvr>
                                    </p:animEffect>
                                    <p:anim calcmode="lin" valueType="num">
                                      <p:cBhvr>
                                        <p:cTn id="8" dur="1000" fill="hold"/>
                                        <p:tgtEl>
                                          <p:spTgt spid="58401"/>
                                        </p:tgtEl>
                                        <p:attrNameLst>
                                          <p:attrName>ppt_x</p:attrName>
                                        </p:attrNameLst>
                                      </p:cBhvr>
                                      <p:tavLst>
                                        <p:tav tm="0">
                                          <p:val>
                                            <p:strVal val="#ppt_x"/>
                                          </p:val>
                                        </p:tav>
                                        <p:tav tm="100000">
                                          <p:val>
                                            <p:strVal val="#ppt_x"/>
                                          </p:val>
                                        </p:tav>
                                      </p:tavLst>
                                    </p:anim>
                                    <p:anim calcmode="lin" valueType="num">
                                      <p:cBhvr>
                                        <p:cTn id="9" dur="1000" fill="hold"/>
                                        <p:tgtEl>
                                          <p:spTgt spid="584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08025" y="1963738"/>
            <a:ext cx="9644515" cy="1757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257175" indent="-257175" algn="just">
              <a:lnSpc>
                <a:spcPct val="150000"/>
              </a:lnSpc>
              <a:buFont typeface="Symbol" panose="05050102010706020507" pitchFamily="18" charset="2"/>
              <a:buChar char=""/>
              <a:defRPr/>
            </a:pPr>
            <a:r>
              <a:rPr lang="en-US" sz="1600" dirty="0">
                <a:solidFill>
                  <a:schemeClr val="bg2">
                    <a:lumMod val="20000"/>
                    <a:lumOff val="80000"/>
                  </a:schemeClr>
                </a:solidFill>
                <a:latin typeface="+mj-lt"/>
                <a:ea typeface="Verdana" panose="020B0604030504040204" pitchFamily="34" charset="0"/>
                <a:cs typeface="Times New Roman" panose="02020603050405020304" pitchFamily="18" charset="0"/>
              </a:rPr>
              <a:t>The CBDT has given an unclear clarification, by stating that the LOB clause in a DTA may not be sufficient to address all tax avoidance strategies and the same are required to be tackled through domestic anti-avoidance rules.  If a case of avoidance is sufficiently addressed by the LOB in the DTA, there shall not be an occasion to invoke GAAR.</a:t>
            </a:r>
          </a:p>
          <a:p>
            <a:pPr marL="271463" lvl="1" indent="-271463" algn="just">
              <a:spcBef>
                <a:spcPts val="1200"/>
              </a:spcBef>
              <a:buFont typeface="Arial" pitchFamily="34" charset="0"/>
              <a:buChar char="•"/>
              <a:defRPr/>
            </a:pPr>
            <a:endParaRPr lang="en-US" sz="1600" i="1" dirty="0">
              <a:solidFill>
                <a:schemeClr val="bg2">
                  <a:lumMod val="20000"/>
                  <a:lumOff val="80000"/>
                </a:schemeClr>
              </a:solidFill>
              <a:latin typeface="+mj-lt"/>
            </a:endParaRPr>
          </a:p>
        </p:txBody>
      </p:sp>
      <p:sp>
        <p:nvSpPr>
          <p:cNvPr id="13" name="Round Single Corner Rectangle 12"/>
          <p:cNvSpPr/>
          <p:nvPr/>
        </p:nvSpPr>
        <p:spPr>
          <a:xfrm>
            <a:off x="708025" y="1343025"/>
            <a:ext cx="6065838" cy="620713"/>
          </a:xfrm>
          <a:prstGeom prst="round1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latin typeface="+mj-lt"/>
                <a:cs typeface="Times New Roman" panose="02020603050405020304" pitchFamily="18" charset="0"/>
              </a:rPr>
              <a:t>CBDT – unclear clarification</a:t>
            </a:r>
          </a:p>
        </p:txBody>
      </p:sp>
      <p:sp>
        <p:nvSpPr>
          <p:cNvPr id="14" name="Rectangle 13"/>
          <p:cNvSpPr/>
          <p:nvPr/>
        </p:nvSpPr>
        <p:spPr>
          <a:xfrm>
            <a:off x="708025" y="4540250"/>
            <a:ext cx="9644515" cy="163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257175" indent="-257175" algn="just">
              <a:lnSpc>
                <a:spcPct val="150000"/>
              </a:lnSpc>
              <a:buFont typeface="Symbol" panose="05050102010706020507" pitchFamily="18" charset="2"/>
              <a:buChar char=""/>
              <a:defRPr/>
            </a:pPr>
            <a:r>
              <a:rPr lang="en-IN" sz="1600" dirty="0">
                <a:solidFill>
                  <a:schemeClr val="bg2">
                    <a:lumMod val="20000"/>
                    <a:lumOff val="80000"/>
                  </a:schemeClr>
                </a:solidFill>
                <a:latin typeface="+mj-lt"/>
                <a:ea typeface="Verdana" panose="020B0604030504040204" pitchFamily="34" charset="0"/>
                <a:cs typeface="Times New Roman" panose="02020603050405020304" pitchFamily="18" charset="0"/>
              </a:rPr>
              <a:t>If the </a:t>
            </a:r>
            <a:r>
              <a:rPr lang="en-IN" sz="1600" b="1" dirty="0">
                <a:solidFill>
                  <a:schemeClr val="bg2">
                    <a:lumMod val="20000"/>
                    <a:lumOff val="80000"/>
                  </a:schemeClr>
                </a:solidFill>
                <a:latin typeface="+mj-lt"/>
                <a:ea typeface="Verdana" panose="020B0604030504040204" pitchFamily="34" charset="0"/>
                <a:cs typeface="Times New Roman" panose="02020603050405020304" pitchFamily="18" charset="0"/>
              </a:rPr>
              <a:t>jurisdiction of </a:t>
            </a:r>
            <a:r>
              <a:rPr lang="en-IN" sz="1600" b="1" dirty="0" smtClean="0">
                <a:solidFill>
                  <a:schemeClr val="bg2">
                    <a:lumMod val="20000"/>
                    <a:lumOff val="80000"/>
                  </a:schemeClr>
                </a:solidFill>
                <a:latin typeface="+mj-lt"/>
                <a:ea typeface="Verdana" panose="020B0604030504040204" pitchFamily="34" charset="0"/>
                <a:cs typeface="Times New Roman" panose="02020603050405020304" pitchFamily="18" charset="0"/>
              </a:rPr>
              <a:t>an </a:t>
            </a:r>
            <a:r>
              <a:rPr lang="en-IN" sz="1600" b="1" dirty="0">
                <a:solidFill>
                  <a:schemeClr val="bg2">
                    <a:lumMod val="20000"/>
                    <a:lumOff val="80000"/>
                  </a:schemeClr>
                </a:solidFill>
                <a:latin typeface="+mj-lt"/>
                <a:ea typeface="Verdana" panose="020B0604030504040204" pitchFamily="34" charset="0"/>
                <a:cs typeface="Times New Roman" panose="02020603050405020304" pitchFamily="18" charset="0"/>
              </a:rPr>
              <a:t>FII </a:t>
            </a:r>
            <a:r>
              <a:rPr lang="en-IN" sz="1600" dirty="0">
                <a:solidFill>
                  <a:schemeClr val="bg2">
                    <a:lumMod val="20000"/>
                    <a:lumOff val="80000"/>
                  </a:schemeClr>
                </a:solidFill>
                <a:latin typeface="+mj-lt"/>
                <a:ea typeface="Verdana" panose="020B0604030504040204" pitchFamily="34" charset="0"/>
                <a:cs typeface="Times New Roman" panose="02020603050405020304" pitchFamily="18" charset="0"/>
              </a:rPr>
              <a:t>is finalised based on non-tax commercial considerations and the main purpose of the arrangement is not to obtain a tax benefit, then GAAR will not apply. </a:t>
            </a:r>
          </a:p>
        </p:txBody>
      </p:sp>
      <p:sp>
        <p:nvSpPr>
          <p:cNvPr id="15" name="Round Single Corner Rectangle 14"/>
          <p:cNvSpPr/>
          <p:nvPr/>
        </p:nvSpPr>
        <p:spPr>
          <a:xfrm>
            <a:off x="708025" y="3921851"/>
            <a:ext cx="6065838" cy="623888"/>
          </a:xfrm>
          <a:prstGeom prst="round1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latin typeface="+mj-lt"/>
                <a:cs typeface="Times New Roman" panose="02020603050405020304" pitchFamily="18" charset="0"/>
              </a:rPr>
              <a:t>Jurisdiction of an FII</a:t>
            </a:r>
          </a:p>
        </p:txBody>
      </p:sp>
      <p:sp>
        <p:nvSpPr>
          <p:cNvPr id="60422" name="Title 2"/>
          <p:cNvSpPr txBox="1">
            <a:spLocks/>
          </p:cNvSpPr>
          <p:nvPr/>
        </p:nvSpPr>
        <p:spPr bwMode="auto">
          <a:xfrm>
            <a:off x="640080" y="237744"/>
            <a:ext cx="11037570" cy="47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Interplay with tax treaty</a:t>
            </a:r>
          </a:p>
          <a:p>
            <a:pPr eaLnBrk="1" hangingPunct="1"/>
            <a:endParaRPr lang="en-IN" altLang="en-US" sz="2400" dirty="0">
              <a:latin typeface="+mj-l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16" name="Slide Number Placeholder 3"/>
          <p:cNvSpPr>
            <a:spLocks noGrp="1"/>
          </p:cNvSpPr>
          <p:nvPr>
            <p:ph type="sldNum" sz="quarter" idx="4294967295"/>
          </p:nvPr>
        </p:nvSpPr>
        <p:spPr>
          <a:xfrm>
            <a:off x="10352540" y="535578"/>
            <a:ext cx="838199" cy="593153"/>
          </a:xfrm>
          <a:prstGeom prst="rect">
            <a:avLst/>
          </a:prstGeom>
        </p:spPr>
        <p:txBody>
          <a:bodyPr/>
          <a:lstStyle/>
          <a:p>
            <a:pPr algn="ctr">
              <a:defRPr/>
            </a:pPr>
            <a:fld id="{BBB83CBB-EA0D-44E9-87DF-D250414AF066}" type="slidenum">
              <a:rPr lang="en-IN" sz="2800" smtClean="0"/>
              <a:pPr algn="ctr">
                <a:defRPr/>
              </a:pPr>
              <a:t>15</a:t>
            </a:fld>
            <a:endParaRPr lang="en-IN" sz="2800" dirty="0"/>
          </a:p>
        </p:txBody>
      </p:sp>
    </p:spTree>
    <p:extLst>
      <p:ext uri="{BB962C8B-B14F-4D97-AF65-F5344CB8AC3E}">
        <p14:creationId xmlns:p14="http://schemas.microsoft.com/office/powerpoint/2010/main" val="1460499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fade">
                                      <p:cBhvr>
                                        <p:cTn id="7" dur="1000"/>
                                        <p:tgtEl>
                                          <p:spTgt spid="60422"/>
                                        </p:tgtEl>
                                      </p:cBhvr>
                                    </p:animEffect>
                                    <p:anim calcmode="lin" valueType="num">
                                      <p:cBhvr>
                                        <p:cTn id="8" dur="1000" fill="hold"/>
                                        <p:tgtEl>
                                          <p:spTgt spid="60422"/>
                                        </p:tgtEl>
                                        <p:attrNameLst>
                                          <p:attrName>ppt_x</p:attrName>
                                        </p:attrNameLst>
                                      </p:cBhvr>
                                      <p:tavLst>
                                        <p:tav tm="0">
                                          <p:val>
                                            <p:strVal val="#ppt_x"/>
                                          </p:val>
                                        </p:tav>
                                        <p:tav tm="100000">
                                          <p:val>
                                            <p:strVal val="#ppt_x"/>
                                          </p:val>
                                        </p:tav>
                                      </p:tavLst>
                                    </p:anim>
                                    <p:anim calcmode="lin" valueType="num">
                                      <p:cBhvr>
                                        <p:cTn id="9" dur="1000" fill="hold"/>
                                        <p:tgtEl>
                                          <p:spTgt spid="604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Chart Placeholder 36"/>
          <p:cNvGraphicFramePr>
            <a:graphicFrameLocks/>
          </p:cNvGraphicFramePr>
          <p:nvPr>
            <p:extLst>
              <p:ext uri="{D42A27DB-BD31-4B8C-83A1-F6EECF244321}">
                <p14:modId xmlns:p14="http://schemas.microsoft.com/office/powerpoint/2010/main" val="3800590611"/>
              </p:ext>
            </p:extLst>
          </p:nvPr>
        </p:nvGraphicFramePr>
        <p:xfrm>
          <a:off x="1101725" y="1193102"/>
          <a:ext cx="4987925" cy="4030662"/>
        </p:xfrm>
        <a:graphic>
          <a:graphicData uri="http://schemas.openxmlformats.org/presentationml/2006/ole">
            <mc:AlternateContent xmlns:mc="http://schemas.openxmlformats.org/markup-compatibility/2006">
              <mc:Choice xmlns:v="urn:schemas-microsoft-com:vml" Requires="v">
                <p:oleObj spid="_x0000_s1106" name="Chart" r:id="rId3" imgW="4993057" imgH="4035902" progId="Excel.Chart.8">
                  <p:embed/>
                </p:oleObj>
              </mc:Choice>
              <mc:Fallback>
                <p:oleObj name="Chart" r:id="rId3" imgW="4993057" imgH="4035902" progId="Excel.Chart.8">
                  <p:embed/>
                  <p:pic>
                    <p:nvPicPr>
                      <p:cNvPr id="61442" name="Chart Placeholder 3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1725" y="1193102"/>
                        <a:ext cx="4987925" cy="403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3696237" y="1526145"/>
            <a:ext cx="1750974" cy="9530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61443" name="Group 10"/>
          <p:cNvGrpSpPr>
            <a:grpSpLocks/>
          </p:cNvGrpSpPr>
          <p:nvPr/>
        </p:nvGrpSpPr>
        <p:grpSpPr bwMode="auto">
          <a:xfrm>
            <a:off x="3824286" y="1762126"/>
            <a:ext cx="1766889" cy="439738"/>
            <a:chOff x="4787172" y="2783125"/>
            <a:chExt cx="876158" cy="316485"/>
          </a:xfrm>
        </p:grpSpPr>
        <p:sp>
          <p:nvSpPr>
            <p:cNvPr id="12" name="Half Frame 11"/>
            <p:cNvSpPr/>
            <p:nvPr/>
          </p:nvSpPr>
          <p:spPr bwMode="gray">
            <a:xfrm rot="18764693">
              <a:off x="4783490" y="2864500"/>
              <a:ext cx="167954" cy="160589"/>
            </a:xfrm>
            <a:prstGeom prst="halfFrame">
              <a:avLst/>
            </a:prstGeom>
            <a:solidFill>
              <a:schemeClr val="accent3"/>
            </a:solidFill>
            <a:ln w="19050" algn="ctr">
              <a:noFill/>
              <a:miter lim="800000"/>
              <a:headEnd/>
              <a:tailEnd/>
            </a:ln>
          </p:spPr>
          <p:txBody>
            <a:bodyPr lIns="66675" tIns="66675" rIns="66675" bIns="66675" anchor="ctr"/>
            <a:lstStyle/>
            <a:p>
              <a:pPr algn="ctr" defTabSz="685800">
                <a:lnSpc>
                  <a:spcPct val="106000"/>
                </a:lnSpc>
                <a:defRPr/>
              </a:pPr>
              <a:endParaRPr lang="en-GB" sz="1600" b="1" dirty="0">
                <a:solidFill>
                  <a:srgbClr val="62B5E5"/>
                </a:solidFill>
                <a:latin typeface="+mj-lt"/>
              </a:endParaRPr>
            </a:p>
          </p:txBody>
        </p:sp>
        <p:sp>
          <p:nvSpPr>
            <p:cNvPr id="61462" name="TextBox 12"/>
            <p:cNvSpPr txBox="1">
              <a:spLocks noChangeArrowheads="1"/>
            </p:cNvSpPr>
            <p:nvPr/>
          </p:nvSpPr>
          <p:spPr bwMode="auto">
            <a:xfrm>
              <a:off x="4912747" y="2783124"/>
              <a:ext cx="750583" cy="316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600" b="1" dirty="0">
                  <a:solidFill>
                    <a:schemeClr val="bg2">
                      <a:lumMod val="60000"/>
                      <a:lumOff val="40000"/>
                    </a:schemeClr>
                  </a:solidFill>
                  <a:latin typeface="+mj-lt"/>
                  <a:cs typeface="Times New Roman" panose="02020603050405020304" pitchFamily="18" charset="0"/>
                </a:rPr>
                <a:t>What is the issue?</a:t>
              </a:r>
              <a:endParaRPr lang="en-GB" altLang="en-US" sz="1600" dirty="0">
                <a:solidFill>
                  <a:schemeClr val="bg2">
                    <a:lumMod val="60000"/>
                    <a:lumOff val="40000"/>
                  </a:schemeClr>
                </a:solidFill>
                <a:latin typeface="+mj-lt"/>
                <a:cs typeface="Times New Roman" panose="02020603050405020304" pitchFamily="18" charset="0"/>
              </a:endParaRPr>
            </a:p>
          </p:txBody>
        </p:sp>
      </p:grpSp>
      <p:sp>
        <p:nvSpPr>
          <p:cNvPr id="61444" name="TextBox 4"/>
          <p:cNvSpPr txBox="1">
            <a:spLocks noChangeArrowheads="1"/>
          </p:cNvSpPr>
          <p:nvPr/>
        </p:nvSpPr>
        <p:spPr bwMode="auto">
          <a:xfrm>
            <a:off x="3098800" y="2649538"/>
            <a:ext cx="1911350" cy="923330"/>
          </a:xfrm>
          <a:prstGeom prst="rect">
            <a:avLst/>
          </a:prstGeom>
          <a:noFill/>
          <a:ln>
            <a:noFill/>
          </a:ln>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spcBef>
                <a:spcPts val="450"/>
              </a:spcBef>
              <a:buSzPct val="100000"/>
            </a:pPr>
            <a:r>
              <a:rPr lang="en-US" altLang="en-US" sz="1200" dirty="0">
                <a:solidFill>
                  <a:schemeClr val="bg1"/>
                </a:solidFill>
                <a:latin typeface="+mj-lt"/>
                <a:cs typeface="Times New Roman" panose="02020603050405020304" pitchFamily="18" charset="0"/>
              </a:rPr>
              <a:t>A foreign company invests in India using a intermediary holding company in a tax efficient jurisdiction  </a:t>
            </a:r>
          </a:p>
        </p:txBody>
      </p:sp>
      <p:grpSp>
        <p:nvGrpSpPr>
          <p:cNvPr id="61445" name="Group 25"/>
          <p:cNvGrpSpPr>
            <a:grpSpLocks noChangeAspect="1"/>
          </p:cNvGrpSpPr>
          <p:nvPr/>
        </p:nvGrpSpPr>
        <p:grpSpPr bwMode="auto">
          <a:xfrm>
            <a:off x="5995988" y="1576388"/>
            <a:ext cx="3078162" cy="3084512"/>
            <a:chOff x="450850" y="1773238"/>
            <a:chExt cx="4127500" cy="3817937"/>
          </a:xfrm>
        </p:grpSpPr>
        <p:sp>
          <p:nvSpPr>
            <p:cNvPr id="19" name="Arc 3"/>
            <p:cNvSpPr>
              <a:spLocks/>
            </p:cNvSpPr>
            <p:nvPr/>
          </p:nvSpPr>
          <p:spPr bwMode="auto">
            <a:xfrm>
              <a:off x="1451327" y="1773238"/>
              <a:ext cx="1064337" cy="1907986"/>
            </a:xfrm>
            <a:custGeom>
              <a:avLst/>
              <a:gdLst>
                <a:gd name="T0" fmla="*/ 0 w 11129"/>
                <a:gd name="T1" fmla="*/ 2147483647 h 21481"/>
                <a:gd name="T2" fmla="*/ 2147483647 w 11129"/>
                <a:gd name="T3" fmla="*/ 0 h 21481"/>
                <a:gd name="T4" fmla="*/ 2147483647 w 11129"/>
                <a:gd name="T5" fmla="*/ 2147483647 h 21481"/>
                <a:gd name="T6" fmla="*/ 0 60000 65536"/>
                <a:gd name="T7" fmla="*/ 0 60000 65536"/>
                <a:gd name="T8" fmla="*/ 0 60000 65536"/>
                <a:gd name="T9" fmla="*/ 0 w 11129"/>
                <a:gd name="T10" fmla="*/ 0 h 21481"/>
                <a:gd name="T11" fmla="*/ 11129 w 11129"/>
                <a:gd name="T12" fmla="*/ 21481 h 21481"/>
              </a:gdLst>
              <a:ahLst/>
              <a:cxnLst>
                <a:cxn ang="T6">
                  <a:pos x="T0" y="T1"/>
                </a:cxn>
                <a:cxn ang="T7">
                  <a:pos x="T2" y="T3"/>
                </a:cxn>
                <a:cxn ang="T8">
                  <a:pos x="T4" y="T5"/>
                </a:cxn>
              </a:cxnLst>
              <a:rect l="T9" t="T10" r="T11" b="T12"/>
              <a:pathLst>
                <a:path w="11129" h="21481" fill="none" extrusionOk="0">
                  <a:moveTo>
                    <a:pt x="-1" y="2968"/>
                  </a:moveTo>
                  <a:cubicBezTo>
                    <a:pt x="2703" y="1343"/>
                    <a:pt x="5729" y="330"/>
                    <a:pt x="8865" y="-1"/>
                  </a:cubicBezTo>
                </a:path>
                <a:path w="11129" h="21481" stroke="0" extrusionOk="0">
                  <a:moveTo>
                    <a:pt x="-1" y="2968"/>
                  </a:moveTo>
                  <a:cubicBezTo>
                    <a:pt x="2703" y="1343"/>
                    <a:pt x="5729" y="330"/>
                    <a:pt x="8865" y="-1"/>
                  </a:cubicBezTo>
                  <a:lnTo>
                    <a:pt x="11129" y="21481"/>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0" name="Arc 4"/>
            <p:cNvSpPr>
              <a:spLocks/>
            </p:cNvSpPr>
            <p:nvPr/>
          </p:nvSpPr>
          <p:spPr bwMode="auto">
            <a:xfrm>
              <a:off x="2515665" y="1773238"/>
              <a:ext cx="1060080" cy="1907986"/>
            </a:xfrm>
            <a:custGeom>
              <a:avLst/>
              <a:gdLst>
                <a:gd name="T0" fmla="*/ 2147483647 w 11116"/>
                <a:gd name="T1" fmla="*/ 0 h 21483"/>
                <a:gd name="T2" fmla="*/ 2147483647 w 11116"/>
                <a:gd name="T3" fmla="*/ 2147483647 h 21483"/>
                <a:gd name="T4" fmla="*/ 0 w 11116"/>
                <a:gd name="T5" fmla="*/ 2147483647 h 21483"/>
                <a:gd name="T6" fmla="*/ 0 60000 65536"/>
                <a:gd name="T7" fmla="*/ 0 60000 65536"/>
                <a:gd name="T8" fmla="*/ 0 60000 65536"/>
                <a:gd name="T9" fmla="*/ 0 w 11116"/>
                <a:gd name="T10" fmla="*/ 0 h 21483"/>
                <a:gd name="T11" fmla="*/ 11116 w 11116"/>
                <a:gd name="T12" fmla="*/ 21483 h 21483"/>
              </a:gdLst>
              <a:ahLst/>
              <a:cxnLst>
                <a:cxn ang="T6">
                  <a:pos x="T0" y="T1"/>
                </a:cxn>
                <a:cxn ang="T7">
                  <a:pos x="T2" y="T3"/>
                </a:cxn>
                <a:cxn ang="T8">
                  <a:pos x="T4" y="T5"/>
                </a:cxn>
              </a:cxnLst>
              <a:rect l="T9" t="T10" r="T11" b="T12"/>
              <a:pathLst>
                <a:path w="11116" h="21483" fill="none" extrusionOk="0">
                  <a:moveTo>
                    <a:pt x="2245" y="-1"/>
                  </a:moveTo>
                  <a:cubicBezTo>
                    <a:pt x="5382" y="327"/>
                    <a:pt x="8410" y="1339"/>
                    <a:pt x="11116" y="2962"/>
                  </a:cubicBezTo>
                </a:path>
                <a:path w="11116" h="21483" stroke="0" extrusionOk="0">
                  <a:moveTo>
                    <a:pt x="2245" y="-1"/>
                  </a:moveTo>
                  <a:cubicBezTo>
                    <a:pt x="5382" y="327"/>
                    <a:pt x="8410" y="1339"/>
                    <a:pt x="11116" y="2962"/>
                  </a:cubicBezTo>
                  <a:lnTo>
                    <a:pt x="0" y="2148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1" name="Arc 5"/>
            <p:cNvSpPr>
              <a:spLocks/>
            </p:cNvSpPr>
            <p:nvPr/>
          </p:nvSpPr>
          <p:spPr bwMode="auto">
            <a:xfrm>
              <a:off x="2515665" y="2233041"/>
              <a:ext cx="1896649" cy="1448183"/>
            </a:xfrm>
            <a:custGeom>
              <a:avLst/>
              <a:gdLst>
                <a:gd name="T0" fmla="*/ 2147483647 w 19880"/>
                <a:gd name="T1" fmla="*/ 0 h 16312"/>
                <a:gd name="T2" fmla="*/ 2147483647 w 19880"/>
                <a:gd name="T3" fmla="*/ 2147483647 h 16312"/>
                <a:gd name="T4" fmla="*/ 0 w 19880"/>
                <a:gd name="T5" fmla="*/ 2147483647 h 16312"/>
                <a:gd name="T6" fmla="*/ 0 60000 65536"/>
                <a:gd name="T7" fmla="*/ 0 60000 65536"/>
                <a:gd name="T8" fmla="*/ 0 60000 65536"/>
                <a:gd name="T9" fmla="*/ 0 w 19880"/>
                <a:gd name="T10" fmla="*/ 0 h 16312"/>
                <a:gd name="T11" fmla="*/ 19880 w 19880"/>
                <a:gd name="T12" fmla="*/ 16312 h 16312"/>
              </a:gdLst>
              <a:ahLst/>
              <a:cxnLst>
                <a:cxn ang="T6">
                  <a:pos x="T0" y="T1"/>
                </a:cxn>
                <a:cxn ang="T7">
                  <a:pos x="T2" y="T3"/>
                </a:cxn>
                <a:cxn ang="T8">
                  <a:pos x="T4" y="T5"/>
                </a:cxn>
              </a:cxnLst>
              <a:rect l="T9" t="T10" r="T11" b="T12"/>
              <a:pathLst>
                <a:path w="19880" h="16312" fill="none" extrusionOk="0">
                  <a:moveTo>
                    <a:pt x="14159" y="-1"/>
                  </a:moveTo>
                  <a:cubicBezTo>
                    <a:pt x="16639" y="2152"/>
                    <a:pt x="18595" y="4843"/>
                    <a:pt x="19880" y="7865"/>
                  </a:cubicBezTo>
                </a:path>
                <a:path w="19880" h="16312" stroke="0" extrusionOk="0">
                  <a:moveTo>
                    <a:pt x="14159" y="-1"/>
                  </a:moveTo>
                  <a:cubicBezTo>
                    <a:pt x="16639" y="2152"/>
                    <a:pt x="18595" y="4843"/>
                    <a:pt x="19880" y="7865"/>
                  </a:cubicBezTo>
                  <a:lnTo>
                    <a:pt x="0" y="1631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2" name="Arc 6"/>
            <p:cNvSpPr>
              <a:spLocks/>
            </p:cNvSpPr>
            <p:nvPr/>
          </p:nvSpPr>
          <p:spPr bwMode="auto">
            <a:xfrm>
              <a:off x="2515665" y="3248930"/>
              <a:ext cx="2062685" cy="831183"/>
            </a:xfrm>
            <a:custGeom>
              <a:avLst/>
              <a:gdLst>
                <a:gd name="T0" fmla="*/ 2147483647 w 21600"/>
                <a:gd name="T1" fmla="*/ 0 h 9355"/>
                <a:gd name="T2" fmla="*/ 2147483647 w 21600"/>
                <a:gd name="T3" fmla="*/ 2147483647 h 9355"/>
                <a:gd name="T4" fmla="*/ 0 w 21600"/>
                <a:gd name="T5" fmla="*/ 2147483647 h 9355"/>
                <a:gd name="T6" fmla="*/ 0 60000 65536"/>
                <a:gd name="T7" fmla="*/ 0 60000 65536"/>
                <a:gd name="T8" fmla="*/ 0 60000 65536"/>
                <a:gd name="T9" fmla="*/ 0 w 21600"/>
                <a:gd name="T10" fmla="*/ 0 h 9355"/>
                <a:gd name="T11" fmla="*/ 21600 w 21600"/>
                <a:gd name="T12" fmla="*/ 9355 h 9355"/>
              </a:gdLst>
              <a:ahLst/>
              <a:cxnLst>
                <a:cxn ang="T6">
                  <a:pos x="T0" y="T1"/>
                </a:cxn>
                <a:cxn ang="T7">
                  <a:pos x="T2" y="T3"/>
                </a:cxn>
                <a:cxn ang="T8">
                  <a:pos x="T4" y="T5"/>
                </a:cxn>
              </a:cxnLst>
              <a:rect l="T9" t="T10" r="T11" b="T12"/>
              <a:pathLst>
                <a:path w="21600" h="9355" fill="none" extrusionOk="0">
                  <a:moveTo>
                    <a:pt x="21045" y="0"/>
                  </a:moveTo>
                  <a:cubicBezTo>
                    <a:pt x="21414" y="1594"/>
                    <a:pt x="21600" y="3225"/>
                    <a:pt x="21600" y="4862"/>
                  </a:cubicBezTo>
                  <a:cubicBezTo>
                    <a:pt x="21600" y="6372"/>
                    <a:pt x="21441" y="7877"/>
                    <a:pt x="21127" y="9354"/>
                  </a:cubicBezTo>
                </a:path>
                <a:path w="21600" h="9355" stroke="0" extrusionOk="0">
                  <a:moveTo>
                    <a:pt x="21045" y="0"/>
                  </a:moveTo>
                  <a:cubicBezTo>
                    <a:pt x="21414" y="1594"/>
                    <a:pt x="21600" y="3225"/>
                    <a:pt x="21600" y="4862"/>
                  </a:cubicBezTo>
                  <a:cubicBezTo>
                    <a:pt x="21600" y="6372"/>
                    <a:pt x="21441" y="7877"/>
                    <a:pt x="21127" y="9354"/>
                  </a:cubicBezTo>
                  <a:lnTo>
                    <a:pt x="0" y="486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3" name="Arc 7"/>
            <p:cNvSpPr>
              <a:spLocks/>
            </p:cNvSpPr>
            <p:nvPr/>
          </p:nvSpPr>
          <p:spPr bwMode="auto">
            <a:xfrm>
              <a:off x="2515665" y="3679259"/>
              <a:ext cx="1896649" cy="1426569"/>
            </a:xfrm>
            <a:custGeom>
              <a:avLst/>
              <a:gdLst>
                <a:gd name="T0" fmla="*/ 2147483647 w 19887"/>
                <a:gd name="T1" fmla="*/ 2147483647 h 16060"/>
                <a:gd name="T2" fmla="*/ 2147483647 w 19887"/>
                <a:gd name="T3" fmla="*/ 2147483647 h 16060"/>
                <a:gd name="T4" fmla="*/ 0 w 19887"/>
                <a:gd name="T5" fmla="*/ 0 h 16060"/>
                <a:gd name="T6" fmla="*/ 0 60000 65536"/>
                <a:gd name="T7" fmla="*/ 0 60000 65536"/>
                <a:gd name="T8" fmla="*/ 0 60000 65536"/>
                <a:gd name="T9" fmla="*/ 0 w 19887"/>
                <a:gd name="T10" fmla="*/ 0 h 16060"/>
                <a:gd name="T11" fmla="*/ 19887 w 19887"/>
                <a:gd name="T12" fmla="*/ 16060 h 16060"/>
              </a:gdLst>
              <a:ahLst/>
              <a:cxnLst>
                <a:cxn ang="T6">
                  <a:pos x="T0" y="T1"/>
                </a:cxn>
                <a:cxn ang="T7">
                  <a:pos x="T2" y="T3"/>
                </a:cxn>
                <a:cxn ang="T8">
                  <a:pos x="T4" y="T5"/>
                </a:cxn>
              </a:cxnLst>
              <a:rect l="T9" t="T10" r="T11" b="T12"/>
              <a:pathLst>
                <a:path w="19887" h="16060" fill="none" extrusionOk="0">
                  <a:moveTo>
                    <a:pt x="19887" y="8430"/>
                  </a:moveTo>
                  <a:cubicBezTo>
                    <a:pt x="18653" y="11340"/>
                    <a:pt x="16795" y="13945"/>
                    <a:pt x="14444" y="16059"/>
                  </a:cubicBezTo>
                </a:path>
                <a:path w="19887" h="16060" stroke="0" extrusionOk="0">
                  <a:moveTo>
                    <a:pt x="19887" y="8430"/>
                  </a:moveTo>
                  <a:cubicBezTo>
                    <a:pt x="18653" y="11340"/>
                    <a:pt x="16795" y="13945"/>
                    <a:pt x="14444" y="16059"/>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4" name="Arc 8"/>
            <p:cNvSpPr>
              <a:spLocks/>
            </p:cNvSpPr>
            <p:nvPr/>
          </p:nvSpPr>
          <p:spPr bwMode="auto">
            <a:xfrm>
              <a:off x="2515665" y="3679259"/>
              <a:ext cx="1060080" cy="1911916"/>
            </a:xfrm>
            <a:custGeom>
              <a:avLst/>
              <a:gdLst>
                <a:gd name="T0" fmla="*/ 2147483647 w 11124"/>
                <a:gd name="T1" fmla="*/ 2147483647 h 21518"/>
                <a:gd name="T2" fmla="*/ 2147483647 w 11124"/>
                <a:gd name="T3" fmla="*/ 2147483647 h 21518"/>
                <a:gd name="T4" fmla="*/ 0 w 11124"/>
                <a:gd name="T5" fmla="*/ 0 h 21518"/>
                <a:gd name="T6" fmla="*/ 0 60000 65536"/>
                <a:gd name="T7" fmla="*/ 0 60000 65536"/>
                <a:gd name="T8" fmla="*/ 0 60000 65536"/>
                <a:gd name="T9" fmla="*/ 0 w 11124"/>
                <a:gd name="T10" fmla="*/ 0 h 21518"/>
                <a:gd name="T11" fmla="*/ 11124 w 11124"/>
                <a:gd name="T12" fmla="*/ 21518 h 21518"/>
              </a:gdLst>
              <a:ahLst/>
              <a:cxnLst>
                <a:cxn ang="T6">
                  <a:pos x="T0" y="T1"/>
                </a:cxn>
                <a:cxn ang="T7">
                  <a:pos x="T2" y="T3"/>
                </a:cxn>
                <a:cxn ang="T8">
                  <a:pos x="T4" y="T5"/>
                </a:cxn>
              </a:cxnLst>
              <a:rect l="T9" t="T10" r="T11" b="T12"/>
              <a:pathLst>
                <a:path w="11124" h="21518" fill="none" extrusionOk="0">
                  <a:moveTo>
                    <a:pt x="11124" y="18515"/>
                  </a:moveTo>
                  <a:cubicBezTo>
                    <a:pt x="8309" y="20206"/>
                    <a:pt x="5146" y="21233"/>
                    <a:pt x="1875" y="21518"/>
                  </a:cubicBezTo>
                </a:path>
                <a:path w="11124" h="21518" stroke="0" extrusionOk="0">
                  <a:moveTo>
                    <a:pt x="11124" y="18515"/>
                  </a:moveTo>
                  <a:cubicBezTo>
                    <a:pt x="8309" y="20206"/>
                    <a:pt x="5146" y="21233"/>
                    <a:pt x="1875" y="21518"/>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5" name="Arc 9"/>
            <p:cNvSpPr>
              <a:spLocks/>
            </p:cNvSpPr>
            <p:nvPr/>
          </p:nvSpPr>
          <p:spPr bwMode="auto">
            <a:xfrm>
              <a:off x="1451327" y="3679259"/>
              <a:ext cx="1064337" cy="1907986"/>
            </a:xfrm>
            <a:custGeom>
              <a:avLst/>
              <a:gdLst>
                <a:gd name="T0" fmla="*/ 2147483647 w 11138"/>
                <a:gd name="T1" fmla="*/ 2147483647 h 21481"/>
                <a:gd name="T2" fmla="*/ 0 w 11138"/>
                <a:gd name="T3" fmla="*/ 2147483647 h 21481"/>
                <a:gd name="T4" fmla="*/ 2147483647 w 11138"/>
                <a:gd name="T5" fmla="*/ 0 h 21481"/>
                <a:gd name="T6" fmla="*/ 0 60000 65536"/>
                <a:gd name="T7" fmla="*/ 0 60000 65536"/>
                <a:gd name="T8" fmla="*/ 0 60000 65536"/>
                <a:gd name="T9" fmla="*/ 0 w 11138"/>
                <a:gd name="T10" fmla="*/ 0 h 21481"/>
                <a:gd name="T11" fmla="*/ 11138 w 11138"/>
                <a:gd name="T12" fmla="*/ 21481 h 21481"/>
              </a:gdLst>
              <a:ahLst/>
              <a:cxnLst>
                <a:cxn ang="T6">
                  <a:pos x="T0" y="T1"/>
                </a:cxn>
                <a:cxn ang="T7">
                  <a:pos x="T2" y="T3"/>
                </a:cxn>
                <a:cxn ang="T8">
                  <a:pos x="T4" y="T5"/>
                </a:cxn>
              </a:cxnLst>
              <a:rect l="T9" t="T10" r="T11" b="T12"/>
              <a:pathLst>
                <a:path w="11138" h="21481" fill="none" extrusionOk="0">
                  <a:moveTo>
                    <a:pt x="8873" y="21480"/>
                  </a:moveTo>
                  <a:cubicBezTo>
                    <a:pt x="5733" y="21149"/>
                    <a:pt x="2704" y="20134"/>
                    <a:pt x="0" y="18506"/>
                  </a:cubicBezTo>
                </a:path>
                <a:path w="11138" h="21481" stroke="0" extrusionOk="0">
                  <a:moveTo>
                    <a:pt x="8873" y="21480"/>
                  </a:moveTo>
                  <a:cubicBezTo>
                    <a:pt x="5733" y="21149"/>
                    <a:pt x="2704" y="20134"/>
                    <a:pt x="0" y="18506"/>
                  </a:cubicBezTo>
                  <a:lnTo>
                    <a:pt x="11138"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6" name="Arc 10"/>
            <p:cNvSpPr>
              <a:spLocks/>
            </p:cNvSpPr>
            <p:nvPr/>
          </p:nvSpPr>
          <p:spPr bwMode="auto">
            <a:xfrm>
              <a:off x="616887" y="3679259"/>
              <a:ext cx="1898778" cy="1446218"/>
            </a:xfrm>
            <a:custGeom>
              <a:avLst/>
              <a:gdLst>
                <a:gd name="T0" fmla="*/ 2147483647 w 19890"/>
                <a:gd name="T1" fmla="*/ 2147483647 h 16295"/>
                <a:gd name="T2" fmla="*/ 0 w 19890"/>
                <a:gd name="T3" fmla="*/ 2147483647 h 16295"/>
                <a:gd name="T4" fmla="*/ 2147483647 w 19890"/>
                <a:gd name="T5" fmla="*/ 0 h 16295"/>
                <a:gd name="T6" fmla="*/ 0 60000 65536"/>
                <a:gd name="T7" fmla="*/ 0 60000 65536"/>
                <a:gd name="T8" fmla="*/ 0 60000 65536"/>
                <a:gd name="T9" fmla="*/ 0 w 19890"/>
                <a:gd name="T10" fmla="*/ 0 h 16295"/>
                <a:gd name="T11" fmla="*/ 19890 w 19890"/>
                <a:gd name="T12" fmla="*/ 16295 h 16295"/>
              </a:gdLst>
              <a:ahLst/>
              <a:cxnLst>
                <a:cxn ang="T6">
                  <a:pos x="T0" y="T1"/>
                </a:cxn>
                <a:cxn ang="T7">
                  <a:pos x="T2" y="T3"/>
                </a:cxn>
                <a:cxn ang="T8">
                  <a:pos x="T4" y="T5"/>
                </a:cxn>
              </a:cxnLst>
              <a:rect l="T9" t="T10" r="T11" b="T12"/>
              <a:pathLst>
                <a:path w="19890" h="16295" fill="none" extrusionOk="0">
                  <a:moveTo>
                    <a:pt x="5711" y="16294"/>
                  </a:moveTo>
                  <a:cubicBezTo>
                    <a:pt x="3233" y="14139"/>
                    <a:pt x="1280" y="11446"/>
                    <a:pt x="-1" y="8423"/>
                  </a:cubicBezTo>
                </a:path>
                <a:path w="19890" h="16295" stroke="0" extrusionOk="0">
                  <a:moveTo>
                    <a:pt x="5711" y="16294"/>
                  </a:moveTo>
                  <a:cubicBezTo>
                    <a:pt x="3233" y="14139"/>
                    <a:pt x="1280" y="11446"/>
                    <a:pt x="-1" y="8423"/>
                  </a:cubicBezTo>
                  <a:lnTo>
                    <a:pt x="1989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7" name="Arc 11"/>
            <p:cNvSpPr>
              <a:spLocks/>
            </p:cNvSpPr>
            <p:nvPr/>
          </p:nvSpPr>
          <p:spPr bwMode="auto">
            <a:xfrm>
              <a:off x="450850" y="3248930"/>
              <a:ext cx="2064815" cy="831183"/>
            </a:xfrm>
            <a:custGeom>
              <a:avLst/>
              <a:gdLst>
                <a:gd name="T0" fmla="*/ 2147483647 w 21600"/>
                <a:gd name="T1" fmla="*/ 2147483647 h 9347"/>
                <a:gd name="T2" fmla="*/ 2147483647 w 21600"/>
                <a:gd name="T3" fmla="*/ 0 h 9347"/>
                <a:gd name="T4" fmla="*/ 2147483647 w 21600"/>
                <a:gd name="T5" fmla="*/ 2147483647 h 9347"/>
                <a:gd name="T6" fmla="*/ 0 60000 65536"/>
                <a:gd name="T7" fmla="*/ 0 60000 65536"/>
                <a:gd name="T8" fmla="*/ 0 60000 65536"/>
                <a:gd name="T9" fmla="*/ 0 w 21600"/>
                <a:gd name="T10" fmla="*/ 0 h 9347"/>
                <a:gd name="T11" fmla="*/ 21600 w 21600"/>
                <a:gd name="T12" fmla="*/ 9347 h 9347"/>
              </a:gdLst>
              <a:ahLst/>
              <a:cxnLst>
                <a:cxn ang="T6">
                  <a:pos x="T0" y="T1"/>
                </a:cxn>
                <a:cxn ang="T7">
                  <a:pos x="T2" y="T3"/>
                </a:cxn>
                <a:cxn ang="T8">
                  <a:pos x="T4" y="T5"/>
                </a:cxn>
              </a:cxnLst>
              <a:rect l="T9" t="T10" r="T11" b="T12"/>
              <a:pathLst>
                <a:path w="21600" h="9347" fill="none" extrusionOk="0">
                  <a:moveTo>
                    <a:pt x="471" y="9347"/>
                  </a:moveTo>
                  <a:cubicBezTo>
                    <a:pt x="158" y="7871"/>
                    <a:pt x="0" y="6366"/>
                    <a:pt x="0" y="4858"/>
                  </a:cubicBezTo>
                  <a:cubicBezTo>
                    <a:pt x="-1" y="3222"/>
                    <a:pt x="185" y="1593"/>
                    <a:pt x="553" y="0"/>
                  </a:cubicBezTo>
                </a:path>
                <a:path w="21600" h="9347" stroke="0" extrusionOk="0">
                  <a:moveTo>
                    <a:pt x="471" y="9347"/>
                  </a:moveTo>
                  <a:cubicBezTo>
                    <a:pt x="158" y="7871"/>
                    <a:pt x="0" y="6366"/>
                    <a:pt x="0" y="4858"/>
                  </a:cubicBezTo>
                  <a:cubicBezTo>
                    <a:pt x="-1" y="3222"/>
                    <a:pt x="185" y="1593"/>
                    <a:pt x="553" y="0"/>
                  </a:cubicBezTo>
                  <a:lnTo>
                    <a:pt x="21600" y="4858"/>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28" name="Arc 12"/>
            <p:cNvSpPr>
              <a:spLocks/>
            </p:cNvSpPr>
            <p:nvPr/>
          </p:nvSpPr>
          <p:spPr bwMode="auto">
            <a:xfrm>
              <a:off x="616887" y="2233041"/>
              <a:ext cx="1898778" cy="1448183"/>
            </a:xfrm>
            <a:custGeom>
              <a:avLst/>
              <a:gdLst>
                <a:gd name="T0" fmla="*/ 0 w 19883"/>
                <a:gd name="T1" fmla="*/ 2147483647 h 16303"/>
                <a:gd name="T2" fmla="*/ 2147483647 w 19883"/>
                <a:gd name="T3" fmla="*/ 0 h 16303"/>
                <a:gd name="T4" fmla="*/ 2147483647 w 19883"/>
                <a:gd name="T5" fmla="*/ 2147483647 h 16303"/>
                <a:gd name="T6" fmla="*/ 0 60000 65536"/>
                <a:gd name="T7" fmla="*/ 0 60000 65536"/>
                <a:gd name="T8" fmla="*/ 0 60000 65536"/>
                <a:gd name="T9" fmla="*/ 0 w 19883"/>
                <a:gd name="T10" fmla="*/ 0 h 16303"/>
                <a:gd name="T11" fmla="*/ 19883 w 19883"/>
                <a:gd name="T12" fmla="*/ 16303 h 16303"/>
              </a:gdLst>
              <a:ahLst/>
              <a:cxnLst>
                <a:cxn ang="T6">
                  <a:pos x="T0" y="T1"/>
                </a:cxn>
                <a:cxn ang="T7">
                  <a:pos x="T2" y="T3"/>
                </a:cxn>
                <a:cxn ang="T8">
                  <a:pos x="T4" y="T5"/>
                </a:cxn>
              </a:cxnLst>
              <a:rect l="T9" t="T10" r="T11" b="T12"/>
              <a:pathLst>
                <a:path w="19883" h="16303" fill="none" extrusionOk="0">
                  <a:moveTo>
                    <a:pt x="-1" y="7863"/>
                  </a:moveTo>
                  <a:cubicBezTo>
                    <a:pt x="1282" y="4842"/>
                    <a:pt x="3236" y="2153"/>
                    <a:pt x="5713" y="0"/>
                  </a:cubicBezTo>
                </a:path>
                <a:path w="19883" h="16303" stroke="0" extrusionOk="0">
                  <a:moveTo>
                    <a:pt x="-1" y="7863"/>
                  </a:moveTo>
                  <a:cubicBezTo>
                    <a:pt x="1282" y="4842"/>
                    <a:pt x="3236" y="2153"/>
                    <a:pt x="5713" y="0"/>
                  </a:cubicBezTo>
                  <a:lnTo>
                    <a:pt x="19883" y="1630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grpSp>
      <p:sp>
        <p:nvSpPr>
          <p:cNvPr id="61446" name="TextBox 28"/>
          <p:cNvSpPr txBox="1">
            <a:spLocks noChangeArrowheads="1"/>
          </p:cNvSpPr>
          <p:nvPr/>
        </p:nvSpPr>
        <p:spPr bwMode="auto">
          <a:xfrm>
            <a:off x="6894513" y="2247900"/>
            <a:ext cx="1512887"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r>
              <a:rPr lang="en-GB" altLang="en-US" sz="1600" b="1" dirty="0">
                <a:solidFill>
                  <a:schemeClr val="bg2">
                    <a:lumMod val="20000"/>
                    <a:lumOff val="80000"/>
                  </a:schemeClr>
                </a:solidFill>
                <a:latin typeface="+mj-lt"/>
                <a:cs typeface="Times New Roman" panose="02020603050405020304" pitchFamily="18" charset="0"/>
              </a:rPr>
              <a:t>Who is tested for GAAR?</a:t>
            </a:r>
            <a:endParaRPr lang="en-GB" altLang="en-US" sz="1600" dirty="0">
              <a:solidFill>
                <a:schemeClr val="bg2">
                  <a:lumMod val="20000"/>
                  <a:lumOff val="80000"/>
                </a:schemeClr>
              </a:solidFill>
              <a:latin typeface="+mj-lt"/>
              <a:cs typeface="Times New Roman" panose="02020603050405020304" pitchFamily="18" charset="0"/>
            </a:endParaRPr>
          </a:p>
        </p:txBody>
      </p:sp>
      <p:sp>
        <p:nvSpPr>
          <p:cNvPr id="61447" name="TextBox 29"/>
          <p:cNvSpPr txBox="1">
            <a:spLocks noChangeArrowheads="1"/>
          </p:cNvSpPr>
          <p:nvPr/>
        </p:nvSpPr>
        <p:spPr bwMode="auto">
          <a:xfrm>
            <a:off x="6234584" y="3104879"/>
            <a:ext cx="2736850" cy="495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spcBef>
                <a:spcPts val="450"/>
              </a:spcBef>
              <a:buSzPct val="100000"/>
            </a:pPr>
            <a:r>
              <a:rPr lang="en-US" altLang="en-US" sz="1400" dirty="0">
                <a:solidFill>
                  <a:schemeClr val="bg2">
                    <a:lumMod val="20000"/>
                    <a:lumOff val="80000"/>
                  </a:schemeClr>
                </a:solidFill>
                <a:latin typeface="+mj-lt"/>
                <a:cs typeface="Times New Roman" panose="02020603050405020304" pitchFamily="18" charset="0"/>
              </a:rPr>
              <a:t>Foreign company</a:t>
            </a:r>
            <a:r>
              <a:rPr lang="en-US" altLang="en-US" sz="1400" dirty="0">
                <a:solidFill>
                  <a:srgbClr val="313131"/>
                </a:solidFill>
                <a:latin typeface="+mj-lt"/>
                <a:cs typeface="Times New Roman" panose="02020603050405020304" pitchFamily="18" charset="0"/>
              </a:rPr>
              <a:t>,</a:t>
            </a:r>
          </a:p>
          <a:p>
            <a:pPr algn="ctr">
              <a:spcBef>
                <a:spcPts val="450"/>
              </a:spcBef>
              <a:buSzPct val="100000"/>
            </a:pPr>
            <a:r>
              <a:rPr lang="en-US" altLang="en-US" sz="1400" dirty="0">
                <a:latin typeface="+mj-lt"/>
                <a:cs typeface="Times New Roman" panose="02020603050405020304" pitchFamily="18" charset="0"/>
              </a:rPr>
              <a:t>Intermediary Holding Company</a:t>
            </a:r>
          </a:p>
        </p:txBody>
      </p:sp>
      <p:sp>
        <p:nvSpPr>
          <p:cNvPr id="61448" name="Rectangle 1"/>
          <p:cNvSpPr>
            <a:spLocks noChangeArrowheads="1"/>
          </p:cNvSpPr>
          <p:nvPr/>
        </p:nvSpPr>
        <p:spPr bwMode="gray">
          <a:xfrm>
            <a:off x="2670175" y="5537200"/>
            <a:ext cx="7708900" cy="512763"/>
          </a:xfrm>
          <a:prstGeom prst="rect">
            <a:avLst/>
          </a:prstGeom>
          <a:solidFill>
            <a:schemeClr val="bg2">
              <a:lumMod val="75000"/>
            </a:schemeClr>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06000"/>
              </a:lnSpc>
            </a:pPr>
            <a:r>
              <a:rPr lang="en-US" altLang="en-US" sz="1600" b="1" dirty="0">
                <a:solidFill>
                  <a:srgbClr val="FFFFFF"/>
                </a:solidFill>
                <a:latin typeface="+mj-lt"/>
                <a:cs typeface="Times New Roman" panose="02020603050405020304" pitchFamily="18" charset="0"/>
              </a:rPr>
              <a:t>No tax cost on exit</a:t>
            </a:r>
          </a:p>
        </p:txBody>
      </p:sp>
      <p:sp>
        <p:nvSpPr>
          <p:cNvPr id="61449" name="Rectangle 30"/>
          <p:cNvSpPr>
            <a:spLocks noChangeArrowheads="1"/>
          </p:cNvSpPr>
          <p:nvPr/>
        </p:nvSpPr>
        <p:spPr bwMode="gray">
          <a:xfrm>
            <a:off x="1152525" y="5537200"/>
            <a:ext cx="2754313" cy="517525"/>
          </a:xfrm>
          <a:prstGeom prst="rect">
            <a:avLst/>
          </a:prstGeom>
          <a:solidFill>
            <a:schemeClr val="bg2">
              <a:lumMod val="60000"/>
              <a:lumOff val="40000"/>
            </a:schemeClr>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06000"/>
              </a:lnSpc>
            </a:pPr>
            <a:r>
              <a:rPr lang="en-US" altLang="en-US" sz="1400" b="1" dirty="0">
                <a:solidFill>
                  <a:srgbClr val="FFFFFF"/>
                </a:solidFill>
                <a:latin typeface="+mj-lt"/>
                <a:cs typeface="Times New Roman" panose="02020603050405020304" pitchFamily="18" charset="0"/>
              </a:rPr>
              <a:t>What is the tax benefit?</a:t>
            </a:r>
          </a:p>
        </p:txBody>
      </p:sp>
      <p:sp>
        <p:nvSpPr>
          <p:cNvPr id="61450" name="Title 2"/>
          <p:cNvSpPr txBox="1">
            <a:spLocks/>
          </p:cNvSpPr>
          <p:nvPr/>
        </p:nvSpPr>
        <p:spPr bwMode="auto">
          <a:xfrm>
            <a:off x="621792" y="258763"/>
            <a:ext cx="1105585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Inbound intermediary jurisdiction </a:t>
            </a:r>
            <a:endParaRPr lang="en-IN" altLang="en-US" sz="3600" b="1" dirty="0">
              <a:latin typeface="+mj-lt"/>
              <a:ea typeface="+mj-ea"/>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32"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16</a:t>
            </a:fld>
            <a:endParaRPr lang="en-IN" dirty="0"/>
          </a:p>
        </p:txBody>
      </p:sp>
    </p:spTree>
    <p:extLst>
      <p:ext uri="{BB962C8B-B14F-4D97-AF65-F5344CB8AC3E}">
        <p14:creationId xmlns:p14="http://schemas.microsoft.com/office/powerpoint/2010/main" val="2498170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50"/>
                                        </p:tgtEl>
                                        <p:attrNameLst>
                                          <p:attrName>style.visibility</p:attrName>
                                        </p:attrNameLst>
                                      </p:cBhvr>
                                      <p:to>
                                        <p:strVal val="visible"/>
                                      </p:to>
                                    </p:set>
                                    <p:animEffect transition="in" filter="fade">
                                      <p:cBhvr>
                                        <p:cTn id="7" dur="1000"/>
                                        <p:tgtEl>
                                          <p:spTgt spid="61450"/>
                                        </p:tgtEl>
                                      </p:cBhvr>
                                    </p:animEffect>
                                    <p:anim calcmode="lin" valueType="num">
                                      <p:cBhvr>
                                        <p:cTn id="8" dur="1000" fill="hold"/>
                                        <p:tgtEl>
                                          <p:spTgt spid="61450"/>
                                        </p:tgtEl>
                                        <p:attrNameLst>
                                          <p:attrName>ppt_x</p:attrName>
                                        </p:attrNameLst>
                                      </p:cBhvr>
                                      <p:tavLst>
                                        <p:tav tm="0">
                                          <p:val>
                                            <p:strVal val="#ppt_x"/>
                                          </p:val>
                                        </p:tav>
                                        <p:tav tm="100000">
                                          <p:val>
                                            <p:strVal val="#ppt_x"/>
                                          </p:val>
                                        </p:tav>
                                      </p:tavLst>
                                    </p:anim>
                                    <p:anim calcmode="lin" valueType="num">
                                      <p:cBhvr>
                                        <p:cTn id="9" dur="1000" fill="hold"/>
                                        <p:tgtEl>
                                          <p:spTgt spid="614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683854" y="1552640"/>
            <a:ext cx="1750974" cy="863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aphicFrame>
        <p:nvGraphicFramePr>
          <p:cNvPr id="62466" name="Chart Placeholder 36"/>
          <p:cNvGraphicFramePr>
            <a:graphicFrameLocks/>
          </p:cNvGraphicFramePr>
          <p:nvPr>
            <p:extLst/>
          </p:nvPr>
        </p:nvGraphicFramePr>
        <p:xfrm>
          <a:off x="1101726" y="1138238"/>
          <a:ext cx="4937126" cy="4030662"/>
        </p:xfrm>
        <a:graphic>
          <a:graphicData uri="http://schemas.openxmlformats.org/presentationml/2006/ole">
            <mc:AlternateContent xmlns:mc="http://schemas.openxmlformats.org/markup-compatibility/2006">
              <mc:Choice xmlns:v="urn:schemas-microsoft-com:vml" Requires="v">
                <p:oleObj spid="_x0000_s2130" name="Chart" r:id="rId3" imgW="4993057" imgH="4035902" progId="Excel.Chart.8">
                  <p:embed/>
                </p:oleObj>
              </mc:Choice>
              <mc:Fallback>
                <p:oleObj name="Chart" r:id="rId3" imgW="4993057" imgH="4035902" progId="Excel.Chart.8">
                  <p:embed/>
                  <p:pic>
                    <p:nvPicPr>
                      <p:cNvPr id="62466" name="Chart Placeholder 3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1726" y="1138238"/>
                        <a:ext cx="4937126" cy="4030662"/>
                      </a:xfrm>
                      <a:prstGeom prst="rect">
                        <a:avLst/>
                      </a:prstGeom>
                      <a:noFill/>
                      <a:extLst/>
                    </p:spPr>
                  </p:pic>
                </p:oleObj>
              </mc:Fallback>
            </mc:AlternateContent>
          </a:graphicData>
        </a:graphic>
      </p:graphicFrame>
      <p:grpSp>
        <p:nvGrpSpPr>
          <p:cNvPr id="62467" name="Group 10"/>
          <p:cNvGrpSpPr>
            <a:grpSpLocks/>
          </p:cNvGrpSpPr>
          <p:nvPr/>
        </p:nvGrpSpPr>
        <p:grpSpPr bwMode="auto">
          <a:xfrm>
            <a:off x="3824286" y="1682496"/>
            <a:ext cx="1766889" cy="519367"/>
            <a:chOff x="4787172" y="2725814"/>
            <a:chExt cx="876158" cy="373795"/>
          </a:xfrm>
        </p:grpSpPr>
        <p:sp>
          <p:nvSpPr>
            <p:cNvPr id="12" name="Half Frame 11"/>
            <p:cNvSpPr/>
            <p:nvPr/>
          </p:nvSpPr>
          <p:spPr bwMode="gray">
            <a:xfrm rot="18764693">
              <a:off x="4783490" y="2864500"/>
              <a:ext cx="167954" cy="160589"/>
            </a:xfrm>
            <a:prstGeom prst="halfFrame">
              <a:avLst/>
            </a:prstGeom>
            <a:solidFill>
              <a:schemeClr val="accent3"/>
            </a:solidFill>
            <a:ln w="19050" algn="ctr">
              <a:noFill/>
              <a:miter lim="800000"/>
              <a:headEnd/>
              <a:tailEnd/>
            </a:ln>
          </p:spPr>
          <p:txBody>
            <a:bodyPr lIns="66675" tIns="66675" rIns="66675" bIns="66675" anchor="ctr"/>
            <a:lstStyle/>
            <a:p>
              <a:pPr algn="ctr" defTabSz="685800">
                <a:lnSpc>
                  <a:spcPct val="106000"/>
                </a:lnSpc>
                <a:defRPr/>
              </a:pPr>
              <a:endParaRPr lang="en-GB" sz="1600" b="1" dirty="0">
                <a:solidFill>
                  <a:srgbClr val="62B5E5"/>
                </a:solidFill>
                <a:latin typeface="+mj-lt"/>
              </a:endParaRPr>
            </a:p>
          </p:txBody>
        </p:sp>
        <p:sp>
          <p:nvSpPr>
            <p:cNvPr id="62486" name="TextBox 12"/>
            <p:cNvSpPr txBox="1">
              <a:spLocks noChangeArrowheads="1"/>
            </p:cNvSpPr>
            <p:nvPr/>
          </p:nvSpPr>
          <p:spPr bwMode="auto">
            <a:xfrm>
              <a:off x="4912747" y="2725814"/>
              <a:ext cx="750583" cy="37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600" b="1" dirty="0">
                  <a:solidFill>
                    <a:schemeClr val="bg2">
                      <a:lumMod val="60000"/>
                      <a:lumOff val="40000"/>
                    </a:schemeClr>
                  </a:solidFill>
                  <a:latin typeface="+mj-lt"/>
                  <a:cs typeface="Times New Roman" panose="02020603050405020304" pitchFamily="18" charset="0"/>
                </a:rPr>
                <a:t>What is the issue?</a:t>
              </a:r>
              <a:endParaRPr lang="en-GB" altLang="en-US" sz="1600" dirty="0">
                <a:solidFill>
                  <a:schemeClr val="bg2">
                    <a:lumMod val="60000"/>
                    <a:lumOff val="40000"/>
                  </a:schemeClr>
                </a:solidFill>
                <a:latin typeface="+mj-lt"/>
                <a:cs typeface="Times New Roman" panose="02020603050405020304" pitchFamily="18" charset="0"/>
              </a:endParaRPr>
            </a:p>
          </p:txBody>
        </p:sp>
      </p:grpSp>
      <p:sp>
        <p:nvSpPr>
          <p:cNvPr id="62468" name="TextBox 4"/>
          <p:cNvSpPr txBox="1">
            <a:spLocks noChangeArrowheads="1"/>
          </p:cNvSpPr>
          <p:nvPr/>
        </p:nvSpPr>
        <p:spPr bwMode="auto">
          <a:xfrm>
            <a:off x="3125788" y="2603500"/>
            <a:ext cx="19129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spcBef>
                <a:spcPts val="450"/>
              </a:spcBef>
              <a:buSzPct val="100000"/>
            </a:pPr>
            <a:r>
              <a:rPr lang="en-US" altLang="en-US" sz="1400" dirty="0">
                <a:solidFill>
                  <a:schemeClr val="bg1"/>
                </a:solidFill>
                <a:latin typeface="+mj-lt"/>
                <a:cs typeface="Times New Roman" panose="02020603050405020304" pitchFamily="18" charset="0"/>
              </a:rPr>
              <a:t>Can a foreign company choose the entity form in which an investment is made?</a:t>
            </a:r>
          </a:p>
        </p:txBody>
      </p:sp>
      <p:sp>
        <p:nvSpPr>
          <p:cNvPr id="62472" name="Rectangle 1"/>
          <p:cNvSpPr>
            <a:spLocks noChangeArrowheads="1"/>
          </p:cNvSpPr>
          <p:nvPr/>
        </p:nvSpPr>
        <p:spPr bwMode="gray">
          <a:xfrm>
            <a:off x="3906838" y="5537200"/>
            <a:ext cx="6802437" cy="512763"/>
          </a:xfrm>
          <a:prstGeom prst="rect">
            <a:avLst/>
          </a:prstGeom>
          <a:solidFill>
            <a:schemeClr val="bg2">
              <a:lumMod val="75000"/>
            </a:schemeClr>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06000"/>
              </a:lnSpc>
            </a:pPr>
            <a:r>
              <a:rPr lang="en-US" altLang="en-US" sz="1400" b="1" dirty="0">
                <a:solidFill>
                  <a:srgbClr val="FFFFFF"/>
                </a:solidFill>
                <a:latin typeface="+mj-lt"/>
                <a:cs typeface="Times New Roman" panose="02020603050405020304" pitchFamily="18" charset="0"/>
              </a:rPr>
              <a:t>Lower tax costs on repatriation by choosing an LLP over company</a:t>
            </a:r>
            <a:endParaRPr lang="en-US" altLang="en-US" sz="1600" b="1" dirty="0">
              <a:solidFill>
                <a:srgbClr val="FFFFFF"/>
              </a:solidFill>
              <a:latin typeface="+mj-lt"/>
              <a:cs typeface="Times New Roman" panose="02020603050405020304" pitchFamily="18" charset="0"/>
            </a:endParaRPr>
          </a:p>
        </p:txBody>
      </p:sp>
      <p:sp>
        <p:nvSpPr>
          <p:cNvPr id="62473" name="Rectangle 30"/>
          <p:cNvSpPr>
            <a:spLocks noChangeArrowheads="1"/>
          </p:cNvSpPr>
          <p:nvPr/>
        </p:nvSpPr>
        <p:spPr bwMode="gray">
          <a:xfrm>
            <a:off x="1152525" y="5537200"/>
            <a:ext cx="2754313" cy="517525"/>
          </a:xfrm>
          <a:prstGeom prst="rect">
            <a:avLst/>
          </a:prstGeom>
          <a:solidFill>
            <a:srgbClr val="50B9C1"/>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06000"/>
              </a:lnSpc>
            </a:pPr>
            <a:r>
              <a:rPr lang="en-US" altLang="en-US" sz="1400" b="1" dirty="0">
                <a:solidFill>
                  <a:srgbClr val="FFFFFF"/>
                </a:solidFill>
                <a:latin typeface="+mj-lt"/>
                <a:cs typeface="Times New Roman" panose="02020603050405020304" pitchFamily="18" charset="0"/>
              </a:rPr>
              <a:t>What is the tax benefit?</a:t>
            </a:r>
          </a:p>
        </p:txBody>
      </p:sp>
      <p:sp>
        <p:nvSpPr>
          <p:cNvPr id="62474" name="Title 2"/>
          <p:cNvSpPr txBox="1">
            <a:spLocks/>
          </p:cNvSpPr>
          <p:nvPr/>
        </p:nvSpPr>
        <p:spPr bwMode="auto">
          <a:xfrm>
            <a:off x="801688" y="203200"/>
            <a:ext cx="108759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Choice of entity in India</a:t>
            </a:r>
          </a:p>
          <a:p>
            <a:pPr eaLnBrk="1" hangingPunct="1"/>
            <a:endParaRPr lang="en-IN" altLang="en-US" sz="2400" dirty="0">
              <a:latin typeface="+mj-lt"/>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grpSp>
        <p:nvGrpSpPr>
          <p:cNvPr id="33" name="Group 25"/>
          <p:cNvGrpSpPr>
            <a:grpSpLocks noChangeAspect="1"/>
          </p:cNvGrpSpPr>
          <p:nvPr/>
        </p:nvGrpSpPr>
        <p:grpSpPr bwMode="auto">
          <a:xfrm>
            <a:off x="5986600" y="1576388"/>
            <a:ext cx="3078162" cy="3084512"/>
            <a:chOff x="450850" y="1773238"/>
            <a:chExt cx="4127500" cy="3817937"/>
          </a:xfrm>
        </p:grpSpPr>
        <p:sp>
          <p:nvSpPr>
            <p:cNvPr id="34" name="Arc 3"/>
            <p:cNvSpPr>
              <a:spLocks/>
            </p:cNvSpPr>
            <p:nvPr/>
          </p:nvSpPr>
          <p:spPr bwMode="auto">
            <a:xfrm>
              <a:off x="1451327" y="1773238"/>
              <a:ext cx="1064337" cy="1907986"/>
            </a:xfrm>
            <a:custGeom>
              <a:avLst/>
              <a:gdLst>
                <a:gd name="T0" fmla="*/ 0 w 11129"/>
                <a:gd name="T1" fmla="*/ 2147483647 h 21481"/>
                <a:gd name="T2" fmla="*/ 2147483647 w 11129"/>
                <a:gd name="T3" fmla="*/ 0 h 21481"/>
                <a:gd name="T4" fmla="*/ 2147483647 w 11129"/>
                <a:gd name="T5" fmla="*/ 2147483647 h 21481"/>
                <a:gd name="T6" fmla="*/ 0 60000 65536"/>
                <a:gd name="T7" fmla="*/ 0 60000 65536"/>
                <a:gd name="T8" fmla="*/ 0 60000 65536"/>
                <a:gd name="T9" fmla="*/ 0 w 11129"/>
                <a:gd name="T10" fmla="*/ 0 h 21481"/>
                <a:gd name="T11" fmla="*/ 11129 w 11129"/>
                <a:gd name="T12" fmla="*/ 21481 h 21481"/>
              </a:gdLst>
              <a:ahLst/>
              <a:cxnLst>
                <a:cxn ang="T6">
                  <a:pos x="T0" y="T1"/>
                </a:cxn>
                <a:cxn ang="T7">
                  <a:pos x="T2" y="T3"/>
                </a:cxn>
                <a:cxn ang="T8">
                  <a:pos x="T4" y="T5"/>
                </a:cxn>
              </a:cxnLst>
              <a:rect l="T9" t="T10" r="T11" b="T12"/>
              <a:pathLst>
                <a:path w="11129" h="21481" fill="none" extrusionOk="0">
                  <a:moveTo>
                    <a:pt x="-1" y="2968"/>
                  </a:moveTo>
                  <a:cubicBezTo>
                    <a:pt x="2703" y="1343"/>
                    <a:pt x="5729" y="330"/>
                    <a:pt x="8865" y="-1"/>
                  </a:cubicBezTo>
                </a:path>
                <a:path w="11129" h="21481" stroke="0" extrusionOk="0">
                  <a:moveTo>
                    <a:pt x="-1" y="2968"/>
                  </a:moveTo>
                  <a:cubicBezTo>
                    <a:pt x="2703" y="1343"/>
                    <a:pt x="5729" y="330"/>
                    <a:pt x="8865" y="-1"/>
                  </a:cubicBezTo>
                  <a:lnTo>
                    <a:pt x="11129" y="21481"/>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35" name="Arc 4"/>
            <p:cNvSpPr>
              <a:spLocks/>
            </p:cNvSpPr>
            <p:nvPr/>
          </p:nvSpPr>
          <p:spPr bwMode="auto">
            <a:xfrm>
              <a:off x="2515665" y="1773238"/>
              <a:ext cx="1060080" cy="1907986"/>
            </a:xfrm>
            <a:custGeom>
              <a:avLst/>
              <a:gdLst>
                <a:gd name="T0" fmla="*/ 2147483647 w 11116"/>
                <a:gd name="T1" fmla="*/ 0 h 21483"/>
                <a:gd name="T2" fmla="*/ 2147483647 w 11116"/>
                <a:gd name="T3" fmla="*/ 2147483647 h 21483"/>
                <a:gd name="T4" fmla="*/ 0 w 11116"/>
                <a:gd name="T5" fmla="*/ 2147483647 h 21483"/>
                <a:gd name="T6" fmla="*/ 0 60000 65536"/>
                <a:gd name="T7" fmla="*/ 0 60000 65536"/>
                <a:gd name="T8" fmla="*/ 0 60000 65536"/>
                <a:gd name="T9" fmla="*/ 0 w 11116"/>
                <a:gd name="T10" fmla="*/ 0 h 21483"/>
                <a:gd name="T11" fmla="*/ 11116 w 11116"/>
                <a:gd name="T12" fmla="*/ 21483 h 21483"/>
              </a:gdLst>
              <a:ahLst/>
              <a:cxnLst>
                <a:cxn ang="T6">
                  <a:pos x="T0" y="T1"/>
                </a:cxn>
                <a:cxn ang="T7">
                  <a:pos x="T2" y="T3"/>
                </a:cxn>
                <a:cxn ang="T8">
                  <a:pos x="T4" y="T5"/>
                </a:cxn>
              </a:cxnLst>
              <a:rect l="T9" t="T10" r="T11" b="T12"/>
              <a:pathLst>
                <a:path w="11116" h="21483" fill="none" extrusionOk="0">
                  <a:moveTo>
                    <a:pt x="2245" y="-1"/>
                  </a:moveTo>
                  <a:cubicBezTo>
                    <a:pt x="5382" y="327"/>
                    <a:pt x="8410" y="1339"/>
                    <a:pt x="11116" y="2962"/>
                  </a:cubicBezTo>
                </a:path>
                <a:path w="11116" h="21483" stroke="0" extrusionOk="0">
                  <a:moveTo>
                    <a:pt x="2245" y="-1"/>
                  </a:moveTo>
                  <a:cubicBezTo>
                    <a:pt x="5382" y="327"/>
                    <a:pt x="8410" y="1339"/>
                    <a:pt x="11116" y="2962"/>
                  </a:cubicBezTo>
                  <a:lnTo>
                    <a:pt x="0" y="2148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36" name="Arc 5"/>
            <p:cNvSpPr>
              <a:spLocks/>
            </p:cNvSpPr>
            <p:nvPr/>
          </p:nvSpPr>
          <p:spPr bwMode="auto">
            <a:xfrm>
              <a:off x="2515665" y="2233041"/>
              <a:ext cx="1896649" cy="1448183"/>
            </a:xfrm>
            <a:custGeom>
              <a:avLst/>
              <a:gdLst>
                <a:gd name="T0" fmla="*/ 2147483647 w 19880"/>
                <a:gd name="T1" fmla="*/ 0 h 16312"/>
                <a:gd name="T2" fmla="*/ 2147483647 w 19880"/>
                <a:gd name="T3" fmla="*/ 2147483647 h 16312"/>
                <a:gd name="T4" fmla="*/ 0 w 19880"/>
                <a:gd name="T5" fmla="*/ 2147483647 h 16312"/>
                <a:gd name="T6" fmla="*/ 0 60000 65536"/>
                <a:gd name="T7" fmla="*/ 0 60000 65536"/>
                <a:gd name="T8" fmla="*/ 0 60000 65536"/>
                <a:gd name="T9" fmla="*/ 0 w 19880"/>
                <a:gd name="T10" fmla="*/ 0 h 16312"/>
                <a:gd name="T11" fmla="*/ 19880 w 19880"/>
                <a:gd name="T12" fmla="*/ 16312 h 16312"/>
              </a:gdLst>
              <a:ahLst/>
              <a:cxnLst>
                <a:cxn ang="T6">
                  <a:pos x="T0" y="T1"/>
                </a:cxn>
                <a:cxn ang="T7">
                  <a:pos x="T2" y="T3"/>
                </a:cxn>
                <a:cxn ang="T8">
                  <a:pos x="T4" y="T5"/>
                </a:cxn>
              </a:cxnLst>
              <a:rect l="T9" t="T10" r="T11" b="T12"/>
              <a:pathLst>
                <a:path w="19880" h="16312" fill="none" extrusionOk="0">
                  <a:moveTo>
                    <a:pt x="14159" y="-1"/>
                  </a:moveTo>
                  <a:cubicBezTo>
                    <a:pt x="16639" y="2152"/>
                    <a:pt x="18595" y="4843"/>
                    <a:pt x="19880" y="7865"/>
                  </a:cubicBezTo>
                </a:path>
                <a:path w="19880" h="16312" stroke="0" extrusionOk="0">
                  <a:moveTo>
                    <a:pt x="14159" y="-1"/>
                  </a:moveTo>
                  <a:cubicBezTo>
                    <a:pt x="16639" y="2152"/>
                    <a:pt x="18595" y="4843"/>
                    <a:pt x="19880" y="7865"/>
                  </a:cubicBezTo>
                  <a:lnTo>
                    <a:pt x="0" y="1631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37" name="Arc 6"/>
            <p:cNvSpPr>
              <a:spLocks/>
            </p:cNvSpPr>
            <p:nvPr/>
          </p:nvSpPr>
          <p:spPr bwMode="auto">
            <a:xfrm>
              <a:off x="2515665" y="3248930"/>
              <a:ext cx="2062685" cy="831183"/>
            </a:xfrm>
            <a:custGeom>
              <a:avLst/>
              <a:gdLst>
                <a:gd name="T0" fmla="*/ 2147483647 w 21600"/>
                <a:gd name="T1" fmla="*/ 0 h 9355"/>
                <a:gd name="T2" fmla="*/ 2147483647 w 21600"/>
                <a:gd name="T3" fmla="*/ 2147483647 h 9355"/>
                <a:gd name="T4" fmla="*/ 0 w 21600"/>
                <a:gd name="T5" fmla="*/ 2147483647 h 9355"/>
                <a:gd name="T6" fmla="*/ 0 60000 65536"/>
                <a:gd name="T7" fmla="*/ 0 60000 65536"/>
                <a:gd name="T8" fmla="*/ 0 60000 65536"/>
                <a:gd name="T9" fmla="*/ 0 w 21600"/>
                <a:gd name="T10" fmla="*/ 0 h 9355"/>
                <a:gd name="T11" fmla="*/ 21600 w 21600"/>
                <a:gd name="T12" fmla="*/ 9355 h 9355"/>
              </a:gdLst>
              <a:ahLst/>
              <a:cxnLst>
                <a:cxn ang="T6">
                  <a:pos x="T0" y="T1"/>
                </a:cxn>
                <a:cxn ang="T7">
                  <a:pos x="T2" y="T3"/>
                </a:cxn>
                <a:cxn ang="T8">
                  <a:pos x="T4" y="T5"/>
                </a:cxn>
              </a:cxnLst>
              <a:rect l="T9" t="T10" r="T11" b="T12"/>
              <a:pathLst>
                <a:path w="21600" h="9355" fill="none" extrusionOk="0">
                  <a:moveTo>
                    <a:pt x="21045" y="0"/>
                  </a:moveTo>
                  <a:cubicBezTo>
                    <a:pt x="21414" y="1594"/>
                    <a:pt x="21600" y="3225"/>
                    <a:pt x="21600" y="4862"/>
                  </a:cubicBezTo>
                  <a:cubicBezTo>
                    <a:pt x="21600" y="6372"/>
                    <a:pt x="21441" y="7877"/>
                    <a:pt x="21127" y="9354"/>
                  </a:cubicBezTo>
                </a:path>
                <a:path w="21600" h="9355" stroke="0" extrusionOk="0">
                  <a:moveTo>
                    <a:pt x="21045" y="0"/>
                  </a:moveTo>
                  <a:cubicBezTo>
                    <a:pt x="21414" y="1594"/>
                    <a:pt x="21600" y="3225"/>
                    <a:pt x="21600" y="4862"/>
                  </a:cubicBezTo>
                  <a:cubicBezTo>
                    <a:pt x="21600" y="6372"/>
                    <a:pt x="21441" y="7877"/>
                    <a:pt x="21127" y="9354"/>
                  </a:cubicBezTo>
                  <a:lnTo>
                    <a:pt x="0" y="486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38" name="Arc 7"/>
            <p:cNvSpPr>
              <a:spLocks/>
            </p:cNvSpPr>
            <p:nvPr/>
          </p:nvSpPr>
          <p:spPr bwMode="auto">
            <a:xfrm>
              <a:off x="2515665" y="3679259"/>
              <a:ext cx="1896649" cy="1426569"/>
            </a:xfrm>
            <a:custGeom>
              <a:avLst/>
              <a:gdLst>
                <a:gd name="T0" fmla="*/ 2147483647 w 19887"/>
                <a:gd name="T1" fmla="*/ 2147483647 h 16060"/>
                <a:gd name="T2" fmla="*/ 2147483647 w 19887"/>
                <a:gd name="T3" fmla="*/ 2147483647 h 16060"/>
                <a:gd name="T4" fmla="*/ 0 w 19887"/>
                <a:gd name="T5" fmla="*/ 0 h 16060"/>
                <a:gd name="T6" fmla="*/ 0 60000 65536"/>
                <a:gd name="T7" fmla="*/ 0 60000 65536"/>
                <a:gd name="T8" fmla="*/ 0 60000 65536"/>
                <a:gd name="T9" fmla="*/ 0 w 19887"/>
                <a:gd name="T10" fmla="*/ 0 h 16060"/>
                <a:gd name="T11" fmla="*/ 19887 w 19887"/>
                <a:gd name="T12" fmla="*/ 16060 h 16060"/>
              </a:gdLst>
              <a:ahLst/>
              <a:cxnLst>
                <a:cxn ang="T6">
                  <a:pos x="T0" y="T1"/>
                </a:cxn>
                <a:cxn ang="T7">
                  <a:pos x="T2" y="T3"/>
                </a:cxn>
                <a:cxn ang="T8">
                  <a:pos x="T4" y="T5"/>
                </a:cxn>
              </a:cxnLst>
              <a:rect l="T9" t="T10" r="T11" b="T12"/>
              <a:pathLst>
                <a:path w="19887" h="16060" fill="none" extrusionOk="0">
                  <a:moveTo>
                    <a:pt x="19887" y="8430"/>
                  </a:moveTo>
                  <a:cubicBezTo>
                    <a:pt x="18653" y="11340"/>
                    <a:pt x="16795" y="13945"/>
                    <a:pt x="14444" y="16059"/>
                  </a:cubicBezTo>
                </a:path>
                <a:path w="19887" h="16060" stroke="0" extrusionOk="0">
                  <a:moveTo>
                    <a:pt x="19887" y="8430"/>
                  </a:moveTo>
                  <a:cubicBezTo>
                    <a:pt x="18653" y="11340"/>
                    <a:pt x="16795" y="13945"/>
                    <a:pt x="14444" y="16059"/>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39" name="Arc 8"/>
            <p:cNvSpPr>
              <a:spLocks/>
            </p:cNvSpPr>
            <p:nvPr/>
          </p:nvSpPr>
          <p:spPr bwMode="auto">
            <a:xfrm>
              <a:off x="2515665" y="3679259"/>
              <a:ext cx="1060080" cy="1911916"/>
            </a:xfrm>
            <a:custGeom>
              <a:avLst/>
              <a:gdLst>
                <a:gd name="T0" fmla="*/ 2147483647 w 11124"/>
                <a:gd name="T1" fmla="*/ 2147483647 h 21518"/>
                <a:gd name="T2" fmla="*/ 2147483647 w 11124"/>
                <a:gd name="T3" fmla="*/ 2147483647 h 21518"/>
                <a:gd name="T4" fmla="*/ 0 w 11124"/>
                <a:gd name="T5" fmla="*/ 0 h 21518"/>
                <a:gd name="T6" fmla="*/ 0 60000 65536"/>
                <a:gd name="T7" fmla="*/ 0 60000 65536"/>
                <a:gd name="T8" fmla="*/ 0 60000 65536"/>
                <a:gd name="T9" fmla="*/ 0 w 11124"/>
                <a:gd name="T10" fmla="*/ 0 h 21518"/>
                <a:gd name="T11" fmla="*/ 11124 w 11124"/>
                <a:gd name="T12" fmla="*/ 21518 h 21518"/>
              </a:gdLst>
              <a:ahLst/>
              <a:cxnLst>
                <a:cxn ang="T6">
                  <a:pos x="T0" y="T1"/>
                </a:cxn>
                <a:cxn ang="T7">
                  <a:pos x="T2" y="T3"/>
                </a:cxn>
                <a:cxn ang="T8">
                  <a:pos x="T4" y="T5"/>
                </a:cxn>
              </a:cxnLst>
              <a:rect l="T9" t="T10" r="T11" b="T12"/>
              <a:pathLst>
                <a:path w="11124" h="21518" fill="none" extrusionOk="0">
                  <a:moveTo>
                    <a:pt x="11124" y="18515"/>
                  </a:moveTo>
                  <a:cubicBezTo>
                    <a:pt x="8309" y="20206"/>
                    <a:pt x="5146" y="21233"/>
                    <a:pt x="1875" y="21518"/>
                  </a:cubicBezTo>
                </a:path>
                <a:path w="11124" h="21518" stroke="0" extrusionOk="0">
                  <a:moveTo>
                    <a:pt x="11124" y="18515"/>
                  </a:moveTo>
                  <a:cubicBezTo>
                    <a:pt x="8309" y="20206"/>
                    <a:pt x="5146" y="21233"/>
                    <a:pt x="1875" y="21518"/>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40" name="Arc 9"/>
            <p:cNvSpPr>
              <a:spLocks/>
            </p:cNvSpPr>
            <p:nvPr/>
          </p:nvSpPr>
          <p:spPr bwMode="auto">
            <a:xfrm>
              <a:off x="1451327" y="3679259"/>
              <a:ext cx="1064337" cy="1907986"/>
            </a:xfrm>
            <a:custGeom>
              <a:avLst/>
              <a:gdLst>
                <a:gd name="T0" fmla="*/ 2147483647 w 11138"/>
                <a:gd name="T1" fmla="*/ 2147483647 h 21481"/>
                <a:gd name="T2" fmla="*/ 0 w 11138"/>
                <a:gd name="T3" fmla="*/ 2147483647 h 21481"/>
                <a:gd name="T4" fmla="*/ 2147483647 w 11138"/>
                <a:gd name="T5" fmla="*/ 0 h 21481"/>
                <a:gd name="T6" fmla="*/ 0 60000 65536"/>
                <a:gd name="T7" fmla="*/ 0 60000 65536"/>
                <a:gd name="T8" fmla="*/ 0 60000 65536"/>
                <a:gd name="T9" fmla="*/ 0 w 11138"/>
                <a:gd name="T10" fmla="*/ 0 h 21481"/>
                <a:gd name="T11" fmla="*/ 11138 w 11138"/>
                <a:gd name="T12" fmla="*/ 21481 h 21481"/>
              </a:gdLst>
              <a:ahLst/>
              <a:cxnLst>
                <a:cxn ang="T6">
                  <a:pos x="T0" y="T1"/>
                </a:cxn>
                <a:cxn ang="T7">
                  <a:pos x="T2" y="T3"/>
                </a:cxn>
                <a:cxn ang="T8">
                  <a:pos x="T4" y="T5"/>
                </a:cxn>
              </a:cxnLst>
              <a:rect l="T9" t="T10" r="T11" b="T12"/>
              <a:pathLst>
                <a:path w="11138" h="21481" fill="none" extrusionOk="0">
                  <a:moveTo>
                    <a:pt x="8873" y="21480"/>
                  </a:moveTo>
                  <a:cubicBezTo>
                    <a:pt x="5733" y="21149"/>
                    <a:pt x="2704" y="20134"/>
                    <a:pt x="0" y="18506"/>
                  </a:cubicBezTo>
                </a:path>
                <a:path w="11138" h="21481" stroke="0" extrusionOk="0">
                  <a:moveTo>
                    <a:pt x="8873" y="21480"/>
                  </a:moveTo>
                  <a:cubicBezTo>
                    <a:pt x="5733" y="21149"/>
                    <a:pt x="2704" y="20134"/>
                    <a:pt x="0" y="18506"/>
                  </a:cubicBezTo>
                  <a:lnTo>
                    <a:pt x="11138"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41" name="Arc 10"/>
            <p:cNvSpPr>
              <a:spLocks/>
            </p:cNvSpPr>
            <p:nvPr/>
          </p:nvSpPr>
          <p:spPr bwMode="auto">
            <a:xfrm>
              <a:off x="616887" y="3679259"/>
              <a:ext cx="1898778" cy="1446218"/>
            </a:xfrm>
            <a:custGeom>
              <a:avLst/>
              <a:gdLst>
                <a:gd name="T0" fmla="*/ 2147483647 w 19890"/>
                <a:gd name="T1" fmla="*/ 2147483647 h 16295"/>
                <a:gd name="T2" fmla="*/ 0 w 19890"/>
                <a:gd name="T3" fmla="*/ 2147483647 h 16295"/>
                <a:gd name="T4" fmla="*/ 2147483647 w 19890"/>
                <a:gd name="T5" fmla="*/ 0 h 16295"/>
                <a:gd name="T6" fmla="*/ 0 60000 65536"/>
                <a:gd name="T7" fmla="*/ 0 60000 65536"/>
                <a:gd name="T8" fmla="*/ 0 60000 65536"/>
                <a:gd name="T9" fmla="*/ 0 w 19890"/>
                <a:gd name="T10" fmla="*/ 0 h 16295"/>
                <a:gd name="T11" fmla="*/ 19890 w 19890"/>
                <a:gd name="T12" fmla="*/ 16295 h 16295"/>
              </a:gdLst>
              <a:ahLst/>
              <a:cxnLst>
                <a:cxn ang="T6">
                  <a:pos x="T0" y="T1"/>
                </a:cxn>
                <a:cxn ang="T7">
                  <a:pos x="T2" y="T3"/>
                </a:cxn>
                <a:cxn ang="T8">
                  <a:pos x="T4" y="T5"/>
                </a:cxn>
              </a:cxnLst>
              <a:rect l="T9" t="T10" r="T11" b="T12"/>
              <a:pathLst>
                <a:path w="19890" h="16295" fill="none" extrusionOk="0">
                  <a:moveTo>
                    <a:pt x="5711" y="16294"/>
                  </a:moveTo>
                  <a:cubicBezTo>
                    <a:pt x="3233" y="14139"/>
                    <a:pt x="1280" y="11446"/>
                    <a:pt x="-1" y="8423"/>
                  </a:cubicBezTo>
                </a:path>
                <a:path w="19890" h="16295" stroke="0" extrusionOk="0">
                  <a:moveTo>
                    <a:pt x="5711" y="16294"/>
                  </a:moveTo>
                  <a:cubicBezTo>
                    <a:pt x="3233" y="14139"/>
                    <a:pt x="1280" y="11446"/>
                    <a:pt x="-1" y="8423"/>
                  </a:cubicBezTo>
                  <a:lnTo>
                    <a:pt x="1989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42" name="Arc 11"/>
            <p:cNvSpPr>
              <a:spLocks/>
            </p:cNvSpPr>
            <p:nvPr/>
          </p:nvSpPr>
          <p:spPr bwMode="auto">
            <a:xfrm>
              <a:off x="450850" y="3248930"/>
              <a:ext cx="2064815" cy="831183"/>
            </a:xfrm>
            <a:custGeom>
              <a:avLst/>
              <a:gdLst>
                <a:gd name="T0" fmla="*/ 2147483647 w 21600"/>
                <a:gd name="T1" fmla="*/ 2147483647 h 9347"/>
                <a:gd name="T2" fmla="*/ 2147483647 w 21600"/>
                <a:gd name="T3" fmla="*/ 0 h 9347"/>
                <a:gd name="T4" fmla="*/ 2147483647 w 21600"/>
                <a:gd name="T5" fmla="*/ 2147483647 h 9347"/>
                <a:gd name="T6" fmla="*/ 0 60000 65536"/>
                <a:gd name="T7" fmla="*/ 0 60000 65536"/>
                <a:gd name="T8" fmla="*/ 0 60000 65536"/>
                <a:gd name="T9" fmla="*/ 0 w 21600"/>
                <a:gd name="T10" fmla="*/ 0 h 9347"/>
                <a:gd name="T11" fmla="*/ 21600 w 21600"/>
                <a:gd name="T12" fmla="*/ 9347 h 9347"/>
              </a:gdLst>
              <a:ahLst/>
              <a:cxnLst>
                <a:cxn ang="T6">
                  <a:pos x="T0" y="T1"/>
                </a:cxn>
                <a:cxn ang="T7">
                  <a:pos x="T2" y="T3"/>
                </a:cxn>
                <a:cxn ang="T8">
                  <a:pos x="T4" y="T5"/>
                </a:cxn>
              </a:cxnLst>
              <a:rect l="T9" t="T10" r="T11" b="T12"/>
              <a:pathLst>
                <a:path w="21600" h="9347" fill="none" extrusionOk="0">
                  <a:moveTo>
                    <a:pt x="471" y="9347"/>
                  </a:moveTo>
                  <a:cubicBezTo>
                    <a:pt x="158" y="7871"/>
                    <a:pt x="0" y="6366"/>
                    <a:pt x="0" y="4858"/>
                  </a:cubicBezTo>
                  <a:cubicBezTo>
                    <a:pt x="-1" y="3222"/>
                    <a:pt x="185" y="1593"/>
                    <a:pt x="553" y="0"/>
                  </a:cubicBezTo>
                </a:path>
                <a:path w="21600" h="9347" stroke="0" extrusionOk="0">
                  <a:moveTo>
                    <a:pt x="471" y="9347"/>
                  </a:moveTo>
                  <a:cubicBezTo>
                    <a:pt x="158" y="7871"/>
                    <a:pt x="0" y="6366"/>
                    <a:pt x="0" y="4858"/>
                  </a:cubicBezTo>
                  <a:cubicBezTo>
                    <a:pt x="-1" y="3222"/>
                    <a:pt x="185" y="1593"/>
                    <a:pt x="553" y="0"/>
                  </a:cubicBezTo>
                  <a:lnTo>
                    <a:pt x="21600" y="4858"/>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sp>
          <p:nvSpPr>
            <p:cNvPr id="43" name="Arc 12"/>
            <p:cNvSpPr>
              <a:spLocks/>
            </p:cNvSpPr>
            <p:nvPr/>
          </p:nvSpPr>
          <p:spPr bwMode="auto">
            <a:xfrm>
              <a:off x="616887" y="2233041"/>
              <a:ext cx="1898778" cy="1448183"/>
            </a:xfrm>
            <a:custGeom>
              <a:avLst/>
              <a:gdLst>
                <a:gd name="T0" fmla="*/ 0 w 19883"/>
                <a:gd name="T1" fmla="*/ 2147483647 h 16303"/>
                <a:gd name="T2" fmla="*/ 2147483647 w 19883"/>
                <a:gd name="T3" fmla="*/ 0 h 16303"/>
                <a:gd name="T4" fmla="*/ 2147483647 w 19883"/>
                <a:gd name="T5" fmla="*/ 2147483647 h 16303"/>
                <a:gd name="T6" fmla="*/ 0 60000 65536"/>
                <a:gd name="T7" fmla="*/ 0 60000 65536"/>
                <a:gd name="T8" fmla="*/ 0 60000 65536"/>
                <a:gd name="T9" fmla="*/ 0 w 19883"/>
                <a:gd name="T10" fmla="*/ 0 h 16303"/>
                <a:gd name="T11" fmla="*/ 19883 w 19883"/>
                <a:gd name="T12" fmla="*/ 16303 h 16303"/>
              </a:gdLst>
              <a:ahLst/>
              <a:cxnLst>
                <a:cxn ang="T6">
                  <a:pos x="T0" y="T1"/>
                </a:cxn>
                <a:cxn ang="T7">
                  <a:pos x="T2" y="T3"/>
                </a:cxn>
                <a:cxn ang="T8">
                  <a:pos x="T4" y="T5"/>
                </a:cxn>
              </a:cxnLst>
              <a:rect l="T9" t="T10" r="T11" b="T12"/>
              <a:pathLst>
                <a:path w="19883" h="16303" fill="none" extrusionOk="0">
                  <a:moveTo>
                    <a:pt x="-1" y="7863"/>
                  </a:moveTo>
                  <a:cubicBezTo>
                    <a:pt x="1282" y="4842"/>
                    <a:pt x="3236" y="2153"/>
                    <a:pt x="5713" y="0"/>
                  </a:cubicBezTo>
                </a:path>
                <a:path w="19883" h="16303" stroke="0" extrusionOk="0">
                  <a:moveTo>
                    <a:pt x="-1" y="7863"/>
                  </a:moveTo>
                  <a:cubicBezTo>
                    <a:pt x="1282" y="4842"/>
                    <a:pt x="3236" y="2153"/>
                    <a:pt x="5713" y="0"/>
                  </a:cubicBezTo>
                  <a:lnTo>
                    <a:pt x="19883" y="1630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mj-lt"/>
              </a:endParaRPr>
            </a:p>
          </p:txBody>
        </p:sp>
      </p:grpSp>
      <p:sp>
        <p:nvSpPr>
          <p:cNvPr id="44" name="TextBox 28"/>
          <p:cNvSpPr txBox="1">
            <a:spLocks noChangeArrowheads="1"/>
          </p:cNvSpPr>
          <p:nvPr/>
        </p:nvSpPr>
        <p:spPr bwMode="auto">
          <a:xfrm>
            <a:off x="6885125" y="2247900"/>
            <a:ext cx="1512887"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r>
              <a:rPr lang="en-GB" altLang="en-US" sz="1600" b="1" dirty="0">
                <a:solidFill>
                  <a:schemeClr val="bg2">
                    <a:lumMod val="20000"/>
                    <a:lumOff val="80000"/>
                  </a:schemeClr>
                </a:solidFill>
                <a:latin typeface="+mj-lt"/>
                <a:cs typeface="Times New Roman" panose="02020603050405020304" pitchFamily="18" charset="0"/>
              </a:rPr>
              <a:t>Who is tested for GAAR?</a:t>
            </a:r>
            <a:endParaRPr lang="en-GB" altLang="en-US" sz="1600" dirty="0">
              <a:solidFill>
                <a:schemeClr val="bg2">
                  <a:lumMod val="20000"/>
                  <a:lumOff val="80000"/>
                </a:schemeClr>
              </a:solidFill>
              <a:latin typeface="+mj-lt"/>
              <a:cs typeface="Times New Roman" panose="02020603050405020304" pitchFamily="18" charset="0"/>
            </a:endParaRPr>
          </a:p>
        </p:txBody>
      </p:sp>
      <p:sp>
        <p:nvSpPr>
          <p:cNvPr id="45" name="TextBox 29"/>
          <p:cNvSpPr txBox="1">
            <a:spLocks noChangeArrowheads="1"/>
          </p:cNvSpPr>
          <p:nvPr/>
        </p:nvSpPr>
        <p:spPr bwMode="auto">
          <a:xfrm>
            <a:off x="6225196" y="3104879"/>
            <a:ext cx="27368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spcBef>
                <a:spcPts val="450"/>
              </a:spcBef>
              <a:buSzPct val="100000"/>
            </a:pPr>
            <a:r>
              <a:rPr lang="en-US" altLang="en-US" sz="1400" dirty="0">
                <a:solidFill>
                  <a:schemeClr val="bg2">
                    <a:lumMod val="20000"/>
                    <a:lumOff val="80000"/>
                  </a:schemeClr>
                </a:solidFill>
                <a:latin typeface="+mj-lt"/>
                <a:cs typeface="Times New Roman" panose="02020603050405020304" pitchFamily="18" charset="0"/>
              </a:rPr>
              <a:t>Foreign company</a:t>
            </a:r>
            <a:r>
              <a:rPr lang="en-US" altLang="en-US" sz="1400" dirty="0" smtClean="0">
                <a:solidFill>
                  <a:srgbClr val="313131"/>
                </a:solidFill>
                <a:latin typeface="+mj-lt"/>
                <a:cs typeface="Times New Roman" panose="02020603050405020304" pitchFamily="18" charset="0"/>
              </a:rPr>
              <a:t>,</a:t>
            </a:r>
            <a:endParaRPr lang="en-US" altLang="en-US" sz="1400" dirty="0">
              <a:solidFill>
                <a:srgbClr val="313131"/>
              </a:solidFill>
              <a:latin typeface="+mj-lt"/>
              <a:cs typeface="Times New Roman" panose="02020603050405020304" pitchFamily="18" charset="0"/>
            </a:endParaRPr>
          </a:p>
        </p:txBody>
      </p:sp>
      <p:sp>
        <p:nvSpPr>
          <p:cNvPr id="62"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17</a:t>
            </a:fld>
            <a:endParaRPr lang="en-IN" dirty="0"/>
          </a:p>
        </p:txBody>
      </p:sp>
    </p:spTree>
    <p:extLst>
      <p:ext uri="{BB962C8B-B14F-4D97-AF65-F5344CB8AC3E}">
        <p14:creationId xmlns:p14="http://schemas.microsoft.com/office/powerpoint/2010/main" val="1886848919"/>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2474"/>
                                        </p:tgtEl>
                                        <p:attrNameLst>
                                          <p:attrName>style.visibility</p:attrName>
                                        </p:attrNameLst>
                                      </p:cBhvr>
                                      <p:to>
                                        <p:strVal val="visible"/>
                                      </p:to>
                                    </p:set>
                                    <p:animEffect transition="in" filter="fade">
                                      <p:cBhvr>
                                        <p:cTn id="7" dur="1000"/>
                                        <p:tgtEl>
                                          <p:spTgt spid="62474"/>
                                        </p:tgtEl>
                                      </p:cBhvr>
                                    </p:animEffect>
                                    <p:anim calcmode="lin" valueType="num">
                                      <p:cBhvr>
                                        <p:cTn id="8" dur="1000" fill="hold"/>
                                        <p:tgtEl>
                                          <p:spTgt spid="62474"/>
                                        </p:tgtEl>
                                        <p:attrNameLst>
                                          <p:attrName>ppt_x</p:attrName>
                                        </p:attrNameLst>
                                      </p:cBhvr>
                                      <p:tavLst>
                                        <p:tav tm="0">
                                          <p:val>
                                            <p:strVal val="#ppt_x"/>
                                          </p:val>
                                        </p:tav>
                                        <p:tav tm="100000">
                                          <p:val>
                                            <p:strVal val="#ppt_x"/>
                                          </p:val>
                                        </p:tav>
                                      </p:tavLst>
                                    </p:anim>
                                    <p:anim calcmode="lin" valueType="num">
                                      <p:cBhvr>
                                        <p:cTn id="9" dur="1000" fill="hold"/>
                                        <p:tgtEl>
                                          <p:spTgt spid="624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683854" y="1552640"/>
            <a:ext cx="1750974" cy="863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aphicFrame>
        <p:nvGraphicFramePr>
          <p:cNvPr id="63490" name="Chart Placeholder 36"/>
          <p:cNvGraphicFramePr>
            <a:graphicFrameLocks/>
          </p:cNvGraphicFramePr>
          <p:nvPr>
            <p:extLst>
              <p:ext uri="{D42A27DB-BD31-4B8C-83A1-F6EECF244321}">
                <p14:modId xmlns:p14="http://schemas.microsoft.com/office/powerpoint/2010/main" val="3986403532"/>
              </p:ext>
            </p:extLst>
          </p:nvPr>
        </p:nvGraphicFramePr>
        <p:xfrm>
          <a:off x="1024393" y="1084675"/>
          <a:ext cx="4987925" cy="4030662"/>
        </p:xfrm>
        <a:graphic>
          <a:graphicData uri="http://schemas.openxmlformats.org/presentationml/2006/ole">
            <mc:AlternateContent xmlns:mc="http://schemas.openxmlformats.org/markup-compatibility/2006">
              <mc:Choice xmlns:v="urn:schemas-microsoft-com:vml" Requires="v">
                <p:oleObj spid="_x0000_s3154" name="Chart" r:id="rId3" imgW="4993057" imgH="4035902" progId="Excel.Chart.8">
                  <p:embed/>
                </p:oleObj>
              </mc:Choice>
              <mc:Fallback>
                <p:oleObj name="Chart" r:id="rId3" imgW="4993057" imgH="4035902" progId="Excel.Chart.8">
                  <p:embed/>
                  <p:pic>
                    <p:nvPicPr>
                      <p:cNvPr id="63490" name="Chart Placeholder 3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393" y="1084675"/>
                        <a:ext cx="4987925" cy="403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3491" name="Group 10"/>
          <p:cNvGrpSpPr>
            <a:grpSpLocks/>
          </p:cNvGrpSpPr>
          <p:nvPr/>
        </p:nvGrpSpPr>
        <p:grpSpPr bwMode="auto">
          <a:xfrm>
            <a:off x="3824288" y="1762125"/>
            <a:ext cx="1766887" cy="439738"/>
            <a:chOff x="4787173" y="2783124"/>
            <a:chExt cx="876157" cy="316485"/>
          </a:xfrm>
        </p:grpSpPr>
        <p:sp>
          <p:nvSpPr>
            <p:cNvPr id="12" name="Half Frame 11"/>
            <p:cNvSpPr/>
            <p:nvPr/>
          </p:nvSpPr>
          <p:spPr bwMode="gray">
            <a:xfrm rot="18764693">
              <a:off x="4783490" y="2864500"/>
              <a:ext cx="167954" cy="160589"/>
            </a:xfrm>
            <a:prstGeom prst="halfFrame">
              <a:avLst/>
            </a:prstGeom>
            <a:solidFill>
              <a:schemeClr val="accent3"/>
            </a:solidFill>
            <a:ln w="19050" algn="ctr">
              <a:noFill/>
              <a:miter lim="800000"/>
              <a:headEnd/>
              <a:tailEnd/>
            </a:ln>
          </p:spPr>
          <p:txBody>
            <a:bodyPr lIns="66675" tIns="66675" rIns="66675" bIns="66675" anchor="ctr"/>
            <a:lstStyle/>
            <a:p>
              <a:pPr algn="ctr" defTabSz="685800">
                <a:lnSpc>
                  <a:spcPct val="106000"/>
                </a:lnSpc>
                <a:defRPr/>
              </a:pPr>
              <a:endParaRPr lang="en-GB" sz="1600" b="1" dirty="0">
                <a:solidFill>
                  <a:srgbClr val="62B5E5"/>
                </a:solidFill>
                <a:latin typeface="Verdana"/>
              </a:endParaRPr>
            </a:p>
          </p:txBody>
        </p:sp>
        <p:sp>
          <p:nvSpPr>
            <p:cNvPr id="63510" name="TextBox 12"/>
            <p:cNvSpPr txBox="1">
              <a:spLocks noChangeArrowheads="1"/>
            </p:cNvSpPr>
            <p:nvPr/>
          </p:nvSpPr>
          <p:spPr bwMode="auto">
            <a:xfrm>
              <a:off x="4912747" y="2783124"/>
              <a:ext cx="750583" cy="316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600" b="1" dirty="0">
                  <a:solidFill>
                    <a:srgbClr val="62B5E5"/>
                  </a:solidFill>
                  <a:latin typeface="Times New Roman" panose="02020603050405020304" pitchFamily="18" charset="0"/>
                  <a:cs typeface="Times New Roman" panose="02020603050405020304" pitchFamily="18" charset="0"/>
                </a:rPr>
                <a:t>What is the issue?</a:t>
              </a:r>
              <a:endParaRPr lang="en-GB" altLang="en-US" sz="1600" dirty="0">
                <a:solidFill>
                  <a:srgbClr val="62B5E5"/>
                </a:solidFill>
                <a:latin typeface="Times New Roman" panose="02020603050405020304" pitchFamily="18" charset="0"/>
                <a:cs typeface="Times New Roman" panose="02020603050405020304" pitchFamily="18" charset="0"/>
              </a:endParaRPr>
            </a:p>
          </p:txBody>
        </p:sp>
      </p:grpSp>
      <p:sp>
        <p:nvSpPr>
          <p:cNvPr id="63492" name="TextBox 4"/>
          <p:cNvSpPr txBox="1">
            <a:spLocks noChangeArrowheads="1"/>
          </p:cNvSpPr>
          <p:nvPr/>
        </p:nvSpPr>
        <p:spPr bwMode="auto">
          <a:xfrm>
            <a:off x="3098800" y="2768600"/>
            <a:ext cx="1911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spcBef>
                <a:spcPts val="450"/>
              </a:spcBef>
              <a:buSzPct val="100000"/>
            </a:pPr>
            <a:r>
              <a:rPr lang="en-US" altLang="en-US" sz="1400" dirty="0">
                <a:solidFill>
                  <a:schemeClr val="bg1"/>
                </a:solidFill>
                <a:latin typeface="Times New Roman" panose="02020603050405020304" pitchFamily="18" charset="0"/>
                <a:cs typeface="Times New Roman" panose="02020603050405020304" pitchFamily="18" charset="0"/>
              </a:rPr>
              <a:t>Can tax authorities characterize debt to equity?</a:t>
            </a:r>
          </a:p>
        </p:txBody>
      </p:sp>
      <p:grpSp>
        <p:nvGrpSpPr>
          <p:cNvPr id="63493" name="Group 25"/>
          <p:cNvGrpSpPr>
            <a:grpSpLocks noChangeAspect="1"/>
          </p:cNvGrpSpPr>
          <p:nvPr/>
        </p:nvGrpSpPr>
        <p:grpSpPr bwMode="auto">
          <a:xfrm>
            <a:off x="5995988" y="1576388"/>
            <a:ext cx="3078162" cy="3084512"/>
            <a:chOff x="450850" y="1773238"/>
            <a:chExt cx="4127500" cy="3817937"/>
          </a:xfrm>
        </p:grpSpPr>
        <p:sp>
          <p:nvSpPr>
            <p:cNvPr id="19" name="Arc 3"/>
            <p:cNvSpPr>
              <a:spLocks/>
            </p:cNvSpPr>
            <p:nvPr/>
          </p:nvSpPr>
          <p:spPr bwMode="auto">
            <a:xfrm>
              <a:off x="1451327" y="1773238"/>
              <a:ext cx="1064337" cy="1907986"/>
            </a:xfrm>
            <a:custGeom>
              <a:avLst/>
              <a:gdLst>
                <a:gd name="T0" fmla="*/ 0 w 11129"/>
                <a:gd name="T1" fmla="*/ 2147483647 h 21481"/>
                <a:gd name="T2" fmla="*/ 2147483647 w 11129"/>
                <a:gd name="T3" fmla="*/ 0 h 21481"/>
                <a:gd name="T4" fmla="*/ 2147483647 w 11129"/>
                <a:gd name="T5" fmla="*/ 2147483647 h 21481"/>
                <a:gd name="T6" fmla="*/ 0 60000 65536"/>
                <a:gd name="T7" fmla="*/ 0 60000 65536"/>
                <a:gd name="T8" fmla="*/ 0 60000 65536"/>
                <a:gd name="T9" fmla="*/ 0 w 11129"/>
                <a:gd name="T10" fmla="*/ 0 h 21481"/>
                <a:gd name="T11" fmla="*/ 11129 w 11129"/>
                <a:gd name="T12" fmla="*/ 21481 h 21481"/>
              </a:gdLst>
              <a:ahLst/>
              <a:cxnLst>
                <a:cxn ang="T6">
                  <a:pos x="T0" y="T1"/>
                </a:cxn>
                <a:cxn ang="T7">
                  <a:pos x="T2" y="T3"/>
                </a:cxn>
                <a:cxn ang="T8">
                  <a:pos x="T4" y="T5"/>
                </a:cxn>
              </a:cxnLst>
              <a:rect l="T9" t="T10" r="T11" b="T12"/>
              <a:pathLst>
                <a:path w="11129" h="21481" fill="none" extrusionOk="0">
                  <a:moveTo>
                    <a:pt x="-1" y="2968"/>
                  </a:moveTo>
                  <a:cubicBezTo>
                    <a:pt x="2703" y="1343"/>
                    <a:pt x="5729" y="330"/>
                    <a:pt x="8865" y="-1"/>
                  </a:cubicBezTo>
                </a:path>
                <a:path w="11129" h="21481" stroke="0" extrusionOk="0">
                  <a:moveTo>
                    <a:pt x="-1" y="2968"/>
                  </a:moveTo>
                  <a:cubicBezTo>
                    <a:pt x="2703" y="1343"/>
                    <a:pt x="5729" y="330"/>
                    <a:pt x="8865" y="-1"/>
                  </a:cubicBezTo>
                  <a:lnTo>
                    <a:pt x="11129" y="21481"/>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0" name="Arc 4"/>
            <p:cNvSpPr>
              <a:spLocks/>
            </p:cNvSpPr>
            <p:nvPr/>
          </p:nvSpPr>
          <p:spPr bwMode="auto">
            <a:xfrm>
              <a:off x="2515665" y="1773238"/>
              <a:ext cx="1060080" cy="1907986"/>
            </a:xfrm>
            <a:custGeom>
              <a:avLst/>
              <a:gdLst>
                <a:gd name="T0" fmla="*/ 2147483647 w 11116"/>
                <a:gd name="T1" fmla="*/ 0 h 21483"/>
                <a:gd name="T2" fmla="*/ 2147483647 w 11116"/>
                <a:gd name="T3" fmla="*/ 2147483647 h 21483"/>
                <a:gd name="T4" fmla="*/ 0 w 11116"/>
                <a:gd name="T5" fmla="*/ 2147483647 h 21483"/>
                <a:gd name="T6" fmla="*/ 0 60000 65536"/>
                <a:gd name="T7" fmla="*/ 0 60000 65536"/>
                <a:gd name="T8" fmla="*/ 0 60000 65536"/>
                <a:gd name="T9" fmla="*/ 0 w 11116"/>
                <a:gd name="T10" fmla="*/ 0 h 21483"/>
                <a:gd name="T11" fmla="*/ 11116 w 11116"/>
                <a:gd name="T12" fmla="*/ 21483 h 21483"/>
              </a:gdLst>
              <a:ahLst/>
              <a:cxnLst>
                <a:cxn ang="T6">
                  <a:pos x="T0" y="T1"/>
                </a:cxn>
                <a:cxn ang="T7">
                  <a:pos x="T2" y="T3"/>
                </a:cxn>
                <a:cxn ang="T8">
                  <a:pos x="T4" y="T5"/>
                </a:cxn>
              </a:cxnLst>
              <a:rect l="T9" t="T10" r="T11" b="T12"/>
              <a:pathLst>
                <a:path w="11116" h="21483" fill="none" extrusionOk="0">
                  <a:moveTo>
                    <a:pt x="2245" y="-1"/>
                  </a:moveTo>
                  <a:cubicBezTo>
                    <a:pt x="5382" y="327"/>
                    <a:pt x="8410" y="1339"/>
                    <a:pt x="11116" y="2962"/>
                  </a:cubicBezTo>
                </a:path>
                <a:path w="11116" h="21483" stroke="0" extrusionOk="0">
                  <a:moveTo>
                    <a:pt x="2245" y="-1"/>
                  </a:moveTo>
                  <a:cubicBezTo>
                    <a:pt x="5382" y="327"/>
                    <a:pt x="8410" y="1339"/>
                    <a:pt x="11116" y="2962"/>
                  </a:cubicBezTo>
                  <a:lnTo>
                    <a:pt x="0" y="2148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1" name="Arc 5"/>
            <p:cNvSpPr>
              <a:spLocks/>
            </p:cNvSpPr>
            <p:nvPr/>
          </p:nvSpPr>
          <p:spPr bwMode="auto">
            <a:xfrm>
              <a:off x="2515665" y="2233041"/>
              <a:ext cx="1896649" cy="1448183"/>
            </a:xfrm>
            <a:custGeom>
              <a:avLst/>
              <a:gdLst>
                <a:gd name="T0" fmla="*/ 2147483647 w 19880"/>
                <a:gd name="T1" fmla="*/ 0 h 16312"/>
                <a:gd name="T2" fmla="*/ 2147483647 w 19880"/>
                <a:gd name="T3" fmla="*/ 2147483647 h 16312"/>
                <a:gd name="T4" fmla="*/ 0 w 19880"/>
                <a:gd name="T5" fmla="*/ 2147483647 h 16312"/>
                <a:gd name="T6" fmla="*/ 0 60000 65536"/>
                <a:gd name="T7" fmla="*/ 0 60000 65536"/>
                <a:gd name="T8" fmla="*/ 0 60000 65536"/>
                <a:gd name="T9" fmla="*/ 0 w 19880"/>
                <a:gd name="T10" fmla="*/ 0 h 16312"/>
                <a:gd name="T11" fmla="*/ 19880 w 19880"/>
                <a:gd name="T12" fmla="*/ 16312 h 16312"/>
              </a:gdLst>
              <a:ahLst/>
              <a:cxnLst>
                <a:cxn ang="T6">
                  <a:pos x="T0" y="T1"/>
                </a:cxn>
                <a:cxn ang="T7">
                  <a:pos x="T2" y="T3"/>
                </a:cxn>
                <a:cxn ang="T8">
                  <a:pos x="T4" y="T5"/>
                </a:cxn>
              </a:cxnLst>
              <a:rect l="T9" t="T10" r="T11" b="T12"/>
              <a:pathLst>
                <a:path w="19880" h="16312" fill="none" extrusionOk="0">
                  <a:moveTo>
                    <a:pt x="14159" y="-1"/>
                  </a:moveTo>
                  <a:cubicBezTo>
                    <a:pt x="16639" y="2152"/>
                    <a:pt x="18595" y="4843"/>
                    <a:pt x="19880" y="7865"/>
                  </a:cubicBezTo>
                </a:path>
                <a:path w="19880" h="16312" stroke="0" extrusionOk="0">
                  <a:moveTo>
                    <a:pt x="14159" y="-1"/>
                  </a:moveTo>
                  <a:cubicBezTo>
                    <a:pt x="16639" y="2152"/>
                    <a:pt x="18595" y="4843"/>
                    <a:pt x="19880" y="7865"/>
                  </a:cubicBezTo>
                  <a:lnTo>
                    <a:pt x="0" y="1631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2" name="Arc 6"/>
            <p:cNvSpPr>
              <a:spLocks/>
            </p:cNvSpPr>
            <p:nvPr/>
          </p:nvSpPr>
          <p:spPr bwMode="auto">
            <a:xfrm>
              <a:off x="2515665" y="3248930"/>
              <a:ext cx="2062685" cy="831183"/>
            </a:xfrm>
            <a:custGeom>
              <a:avLst/>
              <a:gdLst>
                <a:gd name="T0" fmla="*/ 2147483647 w 21600"/>
                <a:gd name="T1" fmla="*/ 0 h 9355"/>
                <a:gd name="T2" fmla="*/ 2147483647 w 21600"/>
                <a:gd name="T3" fmla="*/ 2147483647 h 9355"/>
                <a:gd name="T4" fmla="*/ 0 w 21600"/>
                <a:gd name="T5" fmla="*/ 2147483647 h 9355"/>
                <a:gd name="T6" fmla="*/ 0 60000 65536"/>
                <a:gd name="T7" fmla="*/ 0 60000 65536"/>
                <a:gd name="T8" fmla="*/ 0 60000 65536"/>
                <a:gd name="T9" fmla="*/ 0 w 21600"/>
                <a:gd name="T10" fmla="*/ 0 h 9355"/>
                <a:gd name="T11" fmla="*/ 21600 w 21600"/>
                <a:gd name="T12" fmla="*/ 9355 h 9355"/>
              </a:gdLst>
              <a:ahLst/>
              <a:cxnLst>
                <a:cxn ang="T6">
                  <a:pos x="T0" y="T1"/>
                </a:cxn>
                <a:cxn ang="T7">
                  <a:pos x="T2" y="T3"/>
                </a:cxn>
                <a:cxn ang="T8">
                  <a:pos x="T4" y="T5"/>
                </a:cxn>
              </a:cxnLst>
              <a:rect l="T9" t="T10" r="T11" b="T12"/>
              <a:pathLst>
                <a:path w="21600" h="9355" fill="none" extrusionOk="0">
                  <a:moveTo>
                    <a:pt x="21045" y="0"/>
                  </a:moveTo>
                  <a:cubicBezTo>
                    <a:pt x="21414" y="1594"/>
                    <a:pt x="21600" y="3225"/>
                    <a:pt x="21600" y="4862"/>
                  </a:cubicBezTo>
                  <a:cubicBezTo>
                    <a:pt x="21600" y="6372"/>
                    <a:pt x="21441" y="7877"/>
                    <a:pt x="21127" y="9354"/>
                  </a:cubicBezTo>
                </a:path>
                <a:path w="21600" h="9355" stroke="0" extrusionOk="0">
                  <a:moveTo>
                    <a:pt x="21045" y="0"/>
                  </a:moveTo>
                  <a:cubicBezTo>
                    <a:pt x="21414" y="1594"/>
                    <a:pt x="21600" y="3225"/>
                    <a:pt x="21600" y="4862"/>
                  </a:cubicBezTo>
                  <a:cubicBezTo>
                    <a:pt x="21600" y="6372"/>
                    <a:pt x="21441" y="7877"/>
                    <a:pt x="21127" y="9354"/>
                  </a:cubicBezTo>
                  <a:lnTo>
                    <a:pt x="0" y="4862"/>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3" name="Arc 7"/>
            <p:cNvSpPr>
              <a:spLocks/>
            </p:cNvSpPr>
            <p:nvPr/>
          </p:nvSpPr>
          <p:spPr bwMode="auto">
            <a:xfrm>
              <a:off x="2515665" y="3679259"/>
              <a:ext cx="1896649" cy="1426569"/>
            </a:xfrm>
            <a:custGeom>
              <a:avLst/>
              <a:gdLst>
                <a:gd name="T0" fmla="*/ 2147483647 w 19887"/>
                <a:gd name="T1" fmla="*/ 2147483647 h 16060"/>
                <a:gd name="T2" fmla="*/ 2147483647 w 19887"/>
                <a:gd name="T3" fmla="*/ 2147483647 h 16060"/>
                <a:gd name="T4" fmla="*/ 0 w 19887"/>
                <a:gd name="T5" fmla="*/ 0 h 16060"/>
                <a:gd name="T6" fmla="*/ 0 60000 65536"/>
                <a:gd name="T7" fmla="*/ 0 60000 65536"/>
                <a:gd name="T8" fmla="*/ 0 60000 65536"/>
                <a:gd name="T9" fmla="*/ 0 w 19887"/>
                <a:gd name="T10" fmla="*/ 0 h 16060"/>
                <a:gd name="T11" fmla="*/ 19887 w 19887"/>
                <a:gd name="T12" fmla="*/ 16060 h 16060"/>
              </a:gdLst>
              <a:ahLst/>
              <a:cxnLst>
                <a:cxn ang="T6">
                  <a:pos x="T0" y="T1"/>
                </a:cxn>
                <a:cxn ang="T7">
                  <a:pos x="T2" y="T3"/>
                </a:cxn>
                <a:cxn ang="T8">
                  <a:pos x="T4" y="T5"/>
                </a:cxn>
              </a:cxnLst>
              <a:rect l="T9" t="T10" r="T11" b="T12"/>
              <a:pathLst>
                <a:path w="19887" h="16060" fill="none" extrusionOk="0">
                  <a:moveTo>
                    <a:pt x="19887" y="8430"/>
                  </a:moveTo>
                  <a:cubicBezTo>
                    <a:pt x="18653" y="11340"/>
                    <a:pt x="16795" y="13945"/>
                    <a:pt x="14444" y="16059"/>
                  </a:cubicBezTo>
                </a:path>
                <a:path w="19887" h="16060" stroke="0" extrusionOk="0">
                  <a:moveTo>
                    <a:pt x="19887" y="8430"/>
                  </a:moveTo>
                  <a:cubicBezTo>
                    <a:pt x="18653" y="11340"/>
                    <a:pt x="16795" y="13945"/>
                    <a:pt x="14444" y="16059"/>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4" name="Arc 8"/>
            <p:cNvSpPr>
              <a:spLocks/>
            </p:cNvSpPr>
            <p:nvPr/>
          </p:nvSpPr>
          <p:spPr bwMode="auto">
            <a:xfrm>
              <a:off x="2515665" y="3679259"/>
              <a:ext cx="1060080" cy="1911916"/>
            </a:xfrm>
            <a:custGeom>
              <a:avLst/>
              <a:gdLst>
                <a:gd name="T0" fmla="*/ 2147483647 w 11124"/>
                <a:gd name="T1" fmla="*/ 2147483647 h 21518"/>
                <a:gd name="T2" fmla="*/ 2147483647 w 11124"/>
                <a:gd name="T3" fmla="*/ 2147483647 h 21518"/>
                <a:gd name="T4" fmla="*/ 0 w 11124"/>
                <a:gd name="T5" fmla="*/ 0 h 21518"/>
                <a:gd name="T6" fmla="*/ 0 60000 65536"/>
                <a:gd name="T7" fmla="*/ 0 60000 65536"/>
                <a:gd name="T8" fmla="*/ 0 60000 65536"/>
                <a:gd name="T9" fmla="*/ 0 w 11124"/>
                <a:gd name="T10" fmla="*/ 0 h 21518"/>
                <a:gd name="T11" fmla="*/ 11124 w 11124"/>
                <a:gd name="T12" fmla="*/ 21518 h 21518"/>
              </a:gdLst>
              <a:ahLst/>
              <a:cxnLst>
                <a:cxn ang="T6">
                  <a:pos x="T0" y="T1"/>
                </a:cxn>
                <a:cxn ang="T7">
                  <a:pos x="T2" y="T3"/>
                </a:cxn>
                <a:cxn ang="T8">
                  <a:pos x="T4" y="T5"/>
                </a:cxn>
              </a:cxnLst>
              <a:rect l="T9" t="T10" r="T11" b="T12"/>
              <a:pathLst>
                <a:path w="11124" h="21518" fill="none" extrusionOk="0">
                  <a:moveTo>
                    <a:pt x="11124" y="18515"/>
                  </a:moveTo>
                  <a:cubicBezTo>
                    <a:pt x="8309" y="20206"/>
                    <a:pt x="5146" y="21233"/>
                    <a:pt x="1875" y="21518"/>
                  </a:cubicBezTo>
                </a:path>
                <a:path w="11124" h="21518" stroke="0" extrusionOk="0">
                  <a:moveTo>
                    <a:pt x="11124" y="18515"/>
                  </a:moveTo>
                  <a:cubicBezTo>
                    <a:pt x="8309" y="20206"/>
                    <a:pt x="5146" y="21233"/>
                    <a:pt x="1875" y="21518"/>
                  </a:cubicBezTo>
                  <a:lnTo>
                    <a:pt x="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5" name="Arc 9"/>
            <p:cNvSpPr>
              <a:spLocks/>
            </p:cNvSpPr>
            <p:nvPr/>
          </p:nvSpPr>
          <p:spPr bwMode="auto">
            <a:xfrm>
              <a:off x="1451327" y="3679259"/>
              <a:ext cx="1064337" cy="1907986"/>
            </a:xfrm>
            <a:custGeom>
              <a:avLst/>
              <a:gdLst>
                <a:gd name="T0" fmla="*/ 2147483647 w 11138"/>
                <a:gd name="T1" fmla="*/ 2147483647 h 21481"/>
                <a:gd name="T2" fmla="*/ 0 w 11138"/>
                <a:gd name="T3" fmla="*/ 2147483647 h 21481"/>
                <a:gd name="T4" fmla="*/ 2147483647 w 11138"/>
                <a:gd name="T5" fmla="*/ 0 h 21481"/>
                <a:gd name="T6" fmla="*/ 0 60000 65536"/>
                <a:gd name="T7" fmla="*/ 0 60000 65536"/>
                <a:gd name="T8" fmla="*/ 0 60000 65536"/>
                <a:gd name="T9" fmla="*/ 0 w 11138"/>
                <a:gd name="T10" fmla="*/ 0 h 21481"/>
                <a:gd name="T11" fmla="*/ 11138 w 11138"/>
                <a:gd name="T12" fmla="*/ 21481 h 21481"/>
              </a:gdLst>
              <a:ahLst/>
              <a:cxnLst>
                <a:cxn ang="T6">
                  <a:pos x="T0" y="T1"/>
                </a:cxn>
                <a:cxn ang="T7">
                  <a:pos x="T2" y="T3"/>
                </a:cxn>
                <a:cxn ang="T8">
                  <a:pos x="T4" y="T5"/>
                </a:cxn>
              </a:cxnLst>
              <a:rect l="T9" t="T10" r="T11" b="T12"/>
              <a:pathLst>
                <a:path w="11138" h="21481" fill="none" extrusionOk="0">
                  <a:moveTo>
                    <a:pt x="8873" y="21480"/>
                  </a:moveTo>
                  <a:cubicBezTo>
                    <a:pt x="5733" y="21149"/>
                    <a:pt x="2704" y="20134"/>
                    <a:pt x="0" y="18506"/>
                  </a:cubicBezTo>
                </a:path>
                <a:path w="11138" h="21481" stroke="0" extrusionOk="0">
                  <a:moveTo>
                    <a:pt x="8873" y="21480"/>
                  </a:moveTo>
                  <a:cubicBezTo>
                    <a:pt x="5733" y="21149"/>
                    <a:pt x="2704" y="20134"/>
                    <a:pt x="0" y="18506"/>
                  </a:cubicBezTo>
                  <a:lnTo>
                    <a:pt x="11138"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6" name="Arc 10"/>
            <p:cNvSpPr>
              <a:spLocks/>
            </p:cNvSpPr>
            <p:nvPr/>
          </p:nvSpPr>
          <p:spPr bwMode="auto">
            <a:xfrm>
              <a:off x="616887" y="3679259"/>
              <a:ext cx="1898778" cy="1446218"/>
            </a:xfrm>
            <a:custGeom>
              <a:avLst/>
              <a:gdLst>
                <a:gd name="T0" fmla="*/ 2147483647 w 19890"/>
                <a:gd name="T1" fmla="*/ 2147483647 h 16295"/>
                <a:gd name="T2" fmla="*/ 0 w 19890"/>
                <a:gd name="T3" fmla="*/ 2147483647 h 16295"/>
                <a:gd name="T4" fmla="*/ 2147483647 w 19890"/>
                <a:gd name="T5" fmla="*/ 0 h 16295"/>
                <a:gd name="T6" fmla="*/ 0 60000 65536"/>
                <a:gd name="T7" fmla="*/ 0 60000 65536"/>
                <a:gd name="T8" fmla="*/ 0 60000 65536"/>
                <a:gd name="T9" fmla="*/ 0 w 19890"/>
                <a:gd name="T10" fmla="*/ 0 h 16295"/>
                <a:gd name="T11" fmla="*/ 19890 w 19890"/>
                <a:gd name="T12" fmla="*/ 16295 h 16295"/>
              </a:gdLst>
              <a:ahLst/>
              <a:cxnLst>
                <a:cxn ang="T6">
                  <a:pos x="T0" y="T1"/>
                </a:cxn>
                <a:cxn ang="T7">
                  <a:pos x="T2" y="T3"/>
                </a:cxn>
                <a:cxn ang="T8">
                  <a:pos x="T4" y="T5"/>
                </a:cxn>
              </a:cxnLst>
              <a:rect l="T9" t="T10" r="T11" b="T12"/>
              <a:pathLst>
                <a:path w="19890" h="16295" fill="none" extrusionOk="0">
                  <a:moveTo>
                    <a:pt x="5711" y="16294"/>
                  </a:moveTo>
                  <a:cubicBezTo>
                    <a:pt x="3233" y="14139"/>
                    <a:pt x="1280" y="11446"/>
                    <a:pt x="-1" y="8423"/>
                  </a:cubicBezTo>
                </a:path>
                <a:path w="19890" h="16295" stroke="0" extrusionOk="0">
                  <a:moveTo>
                    <a:pt x="5711" y="16294"/>
                  </a:moveTo>
                  <a:cubicBezTo>
                    <a:pt x="3233" y="14139"/>
                    <a:pt x="1280" y="11446"/>
                    <a:pt x="-1" y="8423"/>
                  </a:cubicBezTo>
                  <a:lnTo>
                    <a:pt x="19890" y="0"/>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7" name="Arc 11"/>
            <p:cNvSpPr>
              <a:spLocks/>
            </p:cNvSpPr>
            <p:nvPr/>
          </p:nvSpPr>
          <p:spPr bwMode="auto">
            <a:xfrm>
              <a:off x="450850" y="3248930"/>
              <a:ext cx="2064815" cy="831183"/>
            </a:xfrm>
            <a:custGeom>
              <a:avLst/>
              <a:gdLst>
                <a:gd name="T0" fmla="*/ 2147483647 w 21600"/>
                <a:gd name="T1" fmla="*/ 2147483647 h 9347"/>
                <a:gd name="T2" fmla="*/ 2147483647 w 21600"/>
                <a:gd name="T3" fmla="*/ 0 h 9347"/>
                <a:gd name="T4" fmla="*/ 2147483647 w 21600"/>
                <a:gd name="T5" fmla="*/ 2147483647 h 9347"/>
                <a:gd name="T6" fmla="*/ 0 60000 65536"/>
                <a:gd name="T7" fmla="*/ 0 60000 65536"/>
                <a:gd name="T8" fmla="*/ 0 60000 65536"/>
                <a:gd name="T9" fmla="*/ 0 w 21600"/>
                <a:gd name="T10" fmla="*/ 0 h 9347"/>
                <a:gd name="T11" fmla="*/ 21600 w 21600"/>
                <a:gd name="T12" fmla="*/ 9347 h 9347"/>
              </a:gdLst>
              <a:ahLst/>
              <a:cxnLst>
                <a:cxn ang="T6">
                  <a:pos x="T0" y="T1"/>
                </a:cxn>
                <a:cxn ang="T7">
                  <a:pos x="T2" y="T3"/>
                </a:cxn>
                <a:cxn ang="T8">
                  <a:pos x="T4" y="T5"/>
                </a:cxn>
              </a:cxnLst>
              <a:rect l="T9" t="T10" r="T11" b="T12"/>
              <a:pathLst>
                <a:path w="21600" h="9347" fill="none" extrusionOk="0">
                  <a:moveTo>
                    <a:pt x="471" y="9347"/>
                  </a:moveTo>
                  <a:cubicBezTo>
                    <a:pt x="158" y="7871"/>
                    <a:pt x="0" y="6366"/>
                    <a:pt x="0" y="4858"/>
                  </a:cubicBezTo>
                  <a:cubicBezTo>
                    <a:pt x="-1" y="3222"/>
                    <a:pt x="185" y="1593"/>
                    <a:pt x="553" y="0"/>
                  </a:cubicBezTo>
                </a:path>
                <a:path w="21600" h="9347" stroke="0" extrusionOk="0">
                  <a:moveTo>
                    <a:pt x="471" y="9347"/>
                  </a:moveTo>
                  <a:cubicBezTo>
                    <a:pt x="158" y="7871"/>
                    <a:pt x="0" y="6366"/>
                    <a:pt x="0" y="4858"/>
                  </a:cubicBezTo>
                  <a:cubicBezTo>
                    <a:pt x="-1" y="3222"/>
                    <a:pt x="185" y="1593"/>
                    <a:pt x="553" y="0"/>
                  </a:cubicBezTo>
                  <a:lnTo>
                    <a:pt x="21600" y="4858"/>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sp>
          <p:nvSpPr>
            <p:cNvPr id="28" name="Arc 12"/>
            <p:cNvSpPr>
              <a:spLocks/>
            </p:cNvSpPr>
            <p:nvPr/>
          </p:nvSpPr>
          <p:spPr bwMode="auto">
            <a:xfrm>
              <a:off x="616887" y="2233041"/>
              <a:ext cx="1898778" cy="1448183"/>
            </a:xfrm>
            <a:custGeom>
              <a:avLst/>
              <a:gdLst>
                <a:gd name="T0" fmla="*/ 0 w 19883"/>
                <a:gd name="T1" fmla="*/ 2147483647 h 16303"/>
                <a:gd name="T2" fmla="*/ 2147483647 w 19883"/>
                <a:gd name="T3" fmla="*/ 0 h 16303"/>
                <a:gd name="T4" fmla="*/ 2147483647 w 19883"/>
                <a:gd name="T5" fmla="*/ 2147483647 h 16303"/>
                <a:gd name="T6" fmla="*/ 0 60000 65536"/>
                <a:gd name="T7" fmla="*/ 0 60000 65536"/>
                <a:gd name="T8" fmla="*/ 0 60000 65536"/>
                <a:gd name="T9" fmla="*/ 0 w 19883"/>
                <a:gd name="T10" fmla="*/ 0 h 16303"/>
                <a:gd name="T11" fmla="*/ 19883 w 19883"/>
                <a:gd name="T12" fmla="*/ 16303 h 16303"/>
              </a:gdLst>
              <a:ahLst/>
              <a:cxnLst>
                <a:cxn ang="T6">
                  <a:pos x="T0" y="T1"/>
                </a:cxn>
                <a:cxn ang="T7">
                  <a:pos x="T2" y="T3"/>
                </a:cxn>
                <a:cxn ang="T8">
                  <a:pos x="T4" y="T5"/>
                </a:cxn>
              </a:cxnLst>
              <a:rect l="T9" t="T10" r="T11" b="T12"/>
              <a:pathLst>
                <a:path w="19883" h="16303" fill="none" extrusionOk="0">
                  <a:moveTo>
                    <a:pt x="-1" y="7863"/>
                  </a:moveTo>
                  <a:cubicBezTo>
                    <a:pt x="1282" y="4842"/>
                    <a:pt x="3236" y="2153"/>
                    <a:pt x="5713" y="0"/>
                  </a:cubicBezTo>
                </a:path>
                <a:path w="19883" h="16303" stroke="0" extrusionOk="0">
                  <a:moveTo>
                    <a:pt x="-1" y="7863"/>
                  </a:moveTo>
                  <a:cubicBezTo>
                    <a:pt x="1282" y="4842"/>
                    <a:pt x="3236" y="2153"/>
                    <a:pt x="5713" y="0"/>
                  </a:cubicBezTo>
                  <a:lnTo>
                    <a:pt x="19883" y="16303"/>
                  </a:lnTo>
                  <a:close/>
                </a:path>
              </a:pathLst>
            </a:custGeom>
            <a:noFill/>
            <a:ln w="28575" cap="rnd">
              <a:solidFill>
                <a:schemeClr val="bg2">
                  <a:lumMod val="20000"/>
                  <a:lumOff val="80000"/>
                </a:schemeClr>
              </a:solidFill>
              <a:round/>
              <a:headEnd/>
              <a:tailEnd type="triangle" w="med" len="sm"/>
            </a:ln>
          </p:spPr>
          <p:txBody>
            <a:bodyPr wrap="none" anchor="ctr"/>
            <a:lstStyle/>
            <a:p>
              <a:pPr algn="ctr" defTabSz="685800">
                <a:defRPr/>
              </a:pPr>
              <a:endParaRPr lang="en-US" sz="1350" kern="0" dirty="0">
                <a:solidFill>
                  <a:prstClr val="black"/>
                </a:solidFill>
                <a:latin typeface="Arial"/>
              </a:endParaRPr>
            </a:p>
          </p:txBody>
        </p:sp>
      </p:grpSp>
      <p:sp>
        <p:nvSpPr>
          <p:cNvPr id="63494" name="TextBox 28"/>
          <p:cNvSpPr txBox="1">
            <a:spLocks noChangeArrowheads="1"/>
          </p:cNvSpPr>
          <p:nvPr/>
        </p:nvSpPr>
        <p:spPr bwMode="auto">
          <a:xfrm>
            <a:off x="6776946" y="2247900"/>
            <a:ext cx="1512887"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r>
              <a:rPr lang="en-GB" altLang="en-US" sz="1600" b="1" dirty="0">
                <a:solidFill>
                  <a:schemeClr val="bg2">
                    <a:lumMod val="20000"/>
                    <a:lumOff val="80000"/>
                  </a:schemeClr>
                </a:solidFill>
                <a:latin typeface="Times New Roman" panose="02020603050405020304" pitchFamily="18" charset="0"/>
                <a:cs typeface="Times New Roman" panose="02020603050405020304" pitchFamily="18" charset="0"/>
              </a:rPr>
              <a:t>Who is tested for GAAR?</a:t>
            </a:r>
            <a:endParaRPr lang="en-GB" altLang="en-US" sz="1600" dirty="0">
              <a:solidFill>
                <a:schemeClr val="bg2">
                  <a:lumMod val="20000"/>
                  <a:lumOff val="80000"/>
                </a:schemeClr>
              </a:solidFill>
              <a:latin typeface="Times New Roman" panose="02020603050405020304" pitchFamily="18" charset="0"/>
              <a:cs typeface="Times New Roman" panose="02020603050405020304" pitchFamily="18" charset="0"/>
            </a:endParaRPr>
          </a:p>
        </p:txBody>
      </p:sp>
      <p:sp>
        <p:nvSpPr>
          <p:cNvPr id="63495" name="TextBox 29"/>
          <p:cNvSpPr txBox="1">
            <a:spLocks noChangeArrowheads="1"/>
          </p:cNvSpPr>
          <p:nvPr/>
        </p:nvSpPr>
        <p:spPr bwMode="auto">
          <a:xfrm>
            <a:off x="6219733" y="3105150"/>
            <a:ext cx="27368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spcBef>
                <a:spcPts val="450"/>
              </a:spcBef>
              <a:buSzPct val="100000"/>
            </a:pPr>
            <a:r>
              <a:rPr lang="en-US" altLang="en-US" sz="1400" dirty="0">
                <a:solidFill>
                  <a:schemeClr val="bg2">
                    <a:lumMod val="20000"/>
                    <a:lumOff val="80000"/>
                  </a:schemeClr>
                </a:solidFill>
                <a:latin typeface="Times New Roman" panose="02020603050405020304" pitchFamily="18" charset="0"/>
                <a:cs typeface="Times New Roman" panose="02020603050405020304" pitchFamily="18" charset="0"/>
              </a:rPr>
              <a:t>Indian taxpayer</a:t>
            </a:r>
          </a:p>
        </p:txBody>
      </p:sp>
      <p:sp>
        <p:nvSpPr>
          <p:cNvPr id="63496" name="Rectangle 1"/>
          <p:cNvSpPr>
            <a:spLocks noChangeArrowheads="1"/>
          </p:cNvSpPr>
          <p:nvPr/>
        </p:nvSpPr>
        <p:spPr bwMode="gray">
          <a:xfrm>
            <a:off x="3905250" y="5537200"/>
            <a:ext cx="6875463" cy="512763"/>
          </a:xfrm>
          <a:prstGeom prst="rect">
            <a:avLst/>
          </a:prstGeom>
          <a:solidFill>
            <a:schemeClr val="bg2">
              <a:lumMod val="75000"/>
            </a:schemeClr>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nSpc>
                <a:spcPct val="106000"/>
              </a:lnSpc>
            </a:pPr>
            <a:r>
              <a:rPr lang="en-US" altLang="en-US" sz="1400" b="1" dirty="0">
                <a:solidFill>
                  <a:srgbClr val="FFFFFF"/>
                </a:solidFill>
                <a:latin typeface="Times New Roman" panose="02020603050405020304" pitchFamily="18" charset="0"/>
                <a:cs typeface="Times New Roman" panose="02020603050405020304" pitchFamily="18" charset="0"/>
              </a:rPr>
              <a:t>Avoiding dividend distribution tax on equity dividend repatriation. Claiming tax deduction on interest. </a:t>
            </a:r>
          </a:p>
        </p:txBody>
      </p:sp>
      <p:sp>
        <p:nvSpPr>
          <p:cNvPr id="63497" name="Rectangle 30"/>
          <p:cNvSpPr>
            <a:spLocks noChangeArrowheads="1"/>
          </p:cNvSpPr>
          <p:nvPr/>
        </p:nvSpPr>
        <p:spPr bwMode="gray">
          <a:xfrm>
            <a:off x="1152525" y="5537200"/>
            <a:ext cx="2754313" cy="517525"/>
          </a:xfrm>
          <a:prstGeom prst="rect">
            <a:avLst/>
          </a:prstGeom>
          <a:solidFill>
            <a:srgbClr val="50B9C1"/>
          </a:solidFill>
          <a:ln>
            <a:noFill/>
          </a:ln>
          <a:extLst/>
        </p:spPr>
        <p:txBody>
          <a:bodyPr lIns="66675" tIns="66675" rIns="66675" bIns="66675" anchor="ctr"/>
          <a:lstStyle>
            <a:lvl1pPr defTabSz="685800">
              <a:defRPr>
                <a:solidFill>
                  <a:schemeClr val="tx1"/>
                </a:solidFill>
                <a:latin typeface="Calibri" panose="020F0502020204030204" pitchFamily="34" charset="0"/>
              </a:defRPr>
            </a:lvl1pPr>
            <a:lvl2pPr marL="742950" indent="-285750" defTabSz="685800">
              <a:defRPr>
                <a:solidFill>
                  <a:schemeClr val="tx1"/>
                </a:solidFill>
                <a:latin typeface="Calibri" panose="020F0502020204030204" pitchFamily="34" charset="0"/>
              </a:defRPr>
            </a:lvl2pPr>
            <a:lvl3pPr marL="1143000" indent="-228600" defTabSz="685800">
              <a:defRPr>
                <a:solidFill>
                  <a:schemeClr val="tx1"/>
                </a:solidFill>
                <a:latin typeface="Calibri" panose="020F0502020204030204" pitchFamily="34" charset="0"/>
              </a:defRPr>
            </a:lvl3pPr>
            <a:lvl4pPr marL="1600200" indent="-228600" defTabSz="685800">
              <a:defRPr>
                <a:solidFill>
                  <a:schemeClr val="tx1"/>
                </a:solidFill>
                <a:latin typeface="Calibri" panose="020F0502020204030204" pitchFamily="34" charset="0"/>
              </a:defRPr>
            </a:lvl4pPr>
            <a:lvl5pPr marL="2057400" indent="-228600" defTabSz="685800">
              <a:defRPr>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06000"/>
              </a:lnSpc>
            </a:pPr>
            <a:r>
              <a:rPr lang="en-US" altLang="en-US" sz="1400" b="1" dirty="0">
                <a:solidFill>
                  <a:srgbClr val="FFFFFF"/>
                </a:solidFill>
                <a:latin typeface="Times New Roman" panose="02020603050405020304" pitchFamily="18" charset="0"/>
                <a:cs typeface="Times New Roman" panose="02020603050405020304" pitchFamily="18" charset="0"/>
              </a:rPr>
              <a:t>What is the tax benefit?</a:t>
            </a:r>
          </a:p>
        </p:txBody>
      </p:sp>
      <p:sp>
        <p:nvSpPr>
          <p:cNvPr id="63498" name="Title 2"/>
          <p:cNvSpPr txBox="1">
            <a:spLocks/>
          </p:cNvSpPr>
          <p:nvPr/>
        </p:nvSpPr>
        <p:spPr bwMode="auto">
          <a:xfrm>
            <a:off x="801688" y="203200"/>
            <a:ext cx="108759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Choice of funding – debt vs. equity</a:t>
            </a:r>
          </a:p>
          <a:p>
            <a:pPr eaLnBrk="1" hangingPunct="1"/>
            <a:endParaRPr lang="en-IN" altLang="en-US" sz="2400" dirty="0">
              <a:latin typeface="+mj-lt"/>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33"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18</a:t>
            </a:fld>
            <a:endParaRPr lang="en-IN" dirty="0"/>
          </a:p>
        </p:txBody>
      </p:sp>
    </p:spTree>
    <p:extLst>
      <p:ext uri="{BB962C8B-B14F-4D97-AF65-F5344CB8AC3E}">
        <p14:creationId xmlns:p14="http://schemas.microsoft.com/office/powerpoint/2010/main" val="36743365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3498"/>
                                        </p:tgtEl>
                                        <p:attrNameLst>
                                          <p:attrName>style.visibility</p:attrName>
                                        </p:attrNameLst>
                                      </p:cBhvr>
                                      <p:to>
                                        <p:strVal val="visible"/>
                                      </p:to>
                                    </p:set>
                                    <p:animEffect transition="in" filter="fade">
                                      <p:cBhvr>
                                        <p:cTn id="7" dur="1000"/>
                                        <p:tgtEl>
                                          <p:spTgt spid="63498"/>
                                        </p:tgtEl>
                                      </p:cBhvr>
                                    </p:animEffect>
                                    <p:anim calcmode="lin" valueType="num">
                                      <p:cBhvr>
                                        <p:cTn id="8" dur="1000" fill="hold"/>
                                        <p:tgtEl>
                                          <p:spTgt spid="63498"/>
                                        </p:tgtEl>
                                        <p:attrNameLst>
                                          <p:attrName>ppt_x</p:attrName>
                                        </p:attrNameLst>
                                      </p:cBhvr>
                                      <p:tavLst>
                                        <p:tav tm="0">
                                          <p:val>
                                            <p:strVal val="#ppt_x"/>
                                          </p:val>
                                        </p:tav>
                                        <p:tav tm="100000">
                                          <p:val>
                                            <p:strVal val="#ppt_x"/>
                                          </p:val>
                                        </p:tav>
                                      </p:tavLst>
                                    </p:anim>
                                    <p:anim calcmode="lin" valueType="num">
                                      <p:cBhvr>
                                        <p:cTn id="9" dur="1000" fill="hold"/>
                                        <p:tgtEl>
                                          <p:spTgt spid="634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2"/>
          <p:cNvSpPr txBox="1">
            <a:spLocks/>
          </p:cNvSpPr>
          <p:nvPr/>
        </p:nvSpPr>
        <p:spPr bwMode="auto">
          <a:xfrm>
            <a:off x="493714" y="238125"/>
            <a:ext cx="8297590" cy="120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Repatriation – buyback vs. dividend </a:t>
            </a:r>
            <a:endParaRPr lang="en-US" altLang="en-US" sz="3600" b="1" dirty="0" smtClean="0">
              <a:latin typeface="+mj-lt"/>
              <a:ea typeface="+mj-ea"/>
              <a:cs typeface="Times New Roman" panose="02020603050405020304" pitchFamily="18" charset="0"/>
            </a:endParaRPr>
          </a:p>
          <a:p>
            <a:pPr eaLnBrk="1" hangingPunct="1"/>
            <a:r>
              <a:rPr lang="en-US" altLang="en-US" sz="3600" b="1" dirty="0" smtClean="0">
                <a:latin typeface="+mj-lt"/>
                <a:ea typeface="+mj-ea"/>
                <a:cs typeface="Times New Roman" panose="02020603050405020304" pitchFamily="18" charset="0"/>
              </a:rPr>
              <a:t>vs</a:t>
            </a:r>
            <a:r>
              <a:rPr lang="en-US" altLang="en-US" sz="3600" b="1" dirty="0">
                <a:latin typeface="+mj-lt"/>
                <a:ea typeface="+mj-ea"/>
                <a:cs typeface="Times New Roman" panose="02020603050405020304" pitchFamily="18" charset="0"/>
              </a:rPr>
              <a:t>. capital reduction </a:t>
            </a:r>
          </a:p>
          <a:p>
            <a:pPr eaLnBrk="1" hangingPunct="1"/>
            <a:endParaRPr lang="en-IN" altLang="en-US" sz="2400" dirty="0">
              <a:latin typeface="+mj-lt"/>
            </a:endParaRPr>
          </a:p>
        </p:txBody>
      </p:sp>
      <p:grpSp>
        <p:nvGrpSpPr>
          <p:cNvPr id="64516" name="Group 21"/>
          <p:cNvGrpSpPr>
            <a:grpSpLocks/>
          </p:cNvGrpSpPr>
          <p:nvPr/>
        </p:nvGrpSpPr>
        <p:grpSpPr bwMode="auto">
          <a:xfrm>
            <a:off x="612648" y="1664208"/>
            <a:ext cx="10406190" cy="3931730"/>
            <a:chOff x="953476" y="1258060"/>
            <a:chExt cx="11722067" cy="4917286"/>
          </a:xfrm>
        </p:grpSpPr>
        <p:sp>
          <p:nvSpPr>
            <p:cNvPr id="23" name="TextBox 22"/>
            <p:cNvSpPr txBox="1"/>
            <p:nvPr/>
          </p:nvSpPr>
          <p:spPr>
            <a:xfrm>
              <a:off x="2558154" y="1258060"/>
              <a:ext cx="10117389" cy="1242070"/>
            </a:xfrm>
            <a:prstGeom prst="rect">
              <a:avLst/>
            </a:prstGeom>
            <a:noFill/>
          </p:spPr>
          <p:txBody>
            <a:bodyPr lIns="0" tIns="0" rIns="0" bIns="0"/>
            <a:lstStyle/>
            <a:p>
              <a:pPr defTabSz="685800" eaLnBrk="1" fontAlgn="auto" hangingPunct="1">
                <a:spcBef>
                  <a:spcPts val="0"/>
                </a:spcBef>
                <a:spcAft>
                  <a:spcPts val="0"/>
                </a:spcAft>
                <a:defRPr/>
              </a:pPr>
              <a:r>
                <a:rPr lang="en-GB" sz="1600" b="1" kern="0" dirty="0">
                  <a:solidFill>
                    <a:schemeClr val="bg2">
                      <a:lumMod val="20000"/>
                      <a:lumOff val="80000"/>
                    </a:schemeClr>
                  </a:solidFill>
                  <a:latin typeface="+mj-lt"/>
                  <a:cs typeface="Times New Roman" panose="02020603050405020304" pitchFamily="18" charset="0"/>
                </a:rPr>
                <a:t>What is the issue?</a:t>
              </a:r>
            </a:p>
            <a:p>
              <a:pPr marL="128588" indent="-128588" defTabSz="685800" eaLnBrk="1" fontAlgn="auto" hangingPunct="1">
                <a:spcBef>
                  <a:spcPts val="0"/>
                </a:spcBef>
                <a:spcAft>
                  <a:spcPts val="0"/>
                </a:spcAft>
                <a:buFont typeface="Arial" panose="020B0604020202020204" pitchFamily="34" charset="0"/>
                <a:buChar char="•"/>
                <a:defRPr/>
              </a:pPr>
              <a:r>
                <a:rPr lang="en-US" sz="1600" kern="0" dirty="0">
                  <a:latin typeface="+mj-lt"/>
                  <a:cs typeface="Times New Roman" panose="02020603050405020304" pitchFamily="18" charset="0"/>
                </a:rPr>
                <a:t>An Indian promoter has invested in an Indian company. The effective tax rate for every rupee of profit repatriated to the promoter can be different under each scenario: buyback, dividend, capital reduction. </a:t>
              </a:r>
            </a:p>
            <a:p>
              <a:pPr marL="128588" indent="-128588" defTabSz="685800" eaLnBrk="1" fontAlgn="auto" hangingPunct="1">
                <a:spcBef>
                  <a:spcPts val="0"/>
                </a:spcBef>
                <a:spcAft>
                  <a:spcPts val="0"/>
                </a:spcAft>
                <a:buFont typeface="Arial" panose="020B0604020202020204" pitchFamily="34" charset="0"/>
                <a:buChar char="•"/>
                <a:defRPr/>
              </a:pPr>
              <a:r>
                <a:rPr lang="en-US" sz="1600" kern="0" dirty="0">
                  <a:latin typeface="+mj-lt"/>
                  <a:cs typeface="Times New Roman" panose="02020603050405020304" pitchFamily="18" charset="0"/>
                </a:rPr>
                <a:t>If the company chooses a buyback over dividend, can the tax authorities impute section 115BBDA tax in the hands of the promoter</a:t>
              </a:r>
              <a:r>
                <a:rPr lang="en-US" sz="1600" kern="0" dirty="0">
                  <a:latin typeface="Arial" panose="020B0604020202020204" pitchFamily="34" charset="0"/>
                  <a:cs typeface="Arial" panose="020B0604020202020204" pitchFamily="34" charset="0"/>
                </a:rPr>
                <a:t>?</a:t>
              </a:r>
            </a:p>
          </p:txBody>
        </p:sp>
        <p:sp>
          <p:nvSpPr>
            <p:cNvPr id="24" name="TextBox 23"/>
            <p:cNvSpPr txBox="1"/>
            <p:nvPr/>
          </p:nvSpPr>
          <p:spPr>
            <a:xfrm>
              <a:off x="2558154" y="3441699"/>
              <a:ext cx="9786379" cy="788588"/>
            </a:xfrm>
            <a:prstGeom prst="rect">
              <a:avLst/>
            </a:prstGeom>
            <a:noFill/>
          </p:spPr>
          <p:txBody>
            <a:bodyPr lIns="0" tIns="0" rIns="0" bIns="0"/>
            <a:lstStyle/>
            <a:p>
              <a:pPr defTabSz="685800" eaLnBrk="1" fontAlgn="auto" hangingPunct="1">
                <a:spcBef>
                  <a:spcPts val="0"/>
                </a:spcBef>
                <a:spcAft>
                  <a:spcPts val="0"/>
                </a:spcAft>
                <a:defRPr/>
              </a:pPr>
              <a:r>
                <a:rPr lang="en-GB" sz="1600" b="1" kern="0" dirty="0">
                  <a:solidFill>
                    <a:schemeClr val="bg2">
                      <a:lumMod val="20000"/>
                      <a:lumOff val="80000"/>
                    </a:schemeClr>
                  </a:solidFill>
                  <a:latin typeface="+mj-lt"/>
                  <a:cs typeface="Times New Roman" panose="02020603050405020304" pitchFamily="18" charset="0"/>
                </a:rPr>
                <a:t>Who is being tested?</a:t>
              </a:r>
            </a:p>
            <a:p>
              <a:pPr defTabSz="685800" eaLnBrk="1" fontAlgn="auto" hangingPunct="1">
                <a:spcBef>
                  <a:spcPts val="0"/>
                </a:spcBef>
                <a:spcAft>
                  <a:spcPts val="0"/>
                </a:spcAft>
                <a:defRPr/>
              </a:pPr>
              <a:r>
                <a:rPr lang="en-GB" sz="1600" kern="0" dirty="0">
                  <a:latin typeface="+mj-lt"/>
                  <a:cs typeface="Times New Roman" panose="02020603050405020304" pitchFamily="18" charset="0"/>
                </a:rPr>
                <a:t>Company distributing the profits?</a:t>
              </a:r>
            </a:p>
            <a:p>
              <a:pPr defTabSz="685800" eaLnBrk="1" fontAlgn="auto" hangingPunct="1">
                <a:spcBef>
                  <a:spcPts val="0"/>
                </a:spcBef>
                <a:spcAft>
                  <a:spcPts val="0"/>
                </a:spcAft>
                <a:defRPr/>
              </a:pPr>
              <a:r>
                <a:rPr lang="en-GB" sz="1600" kern="0" dirty="0">
                  <a:latin typeface="+mj-lt"/>
                  <a:cs typeface="Times New Roman" panose="02020603050405020304" pitchFamily="18" charset="0"/>
                </a:rPr>
                <a:t>Shareholder approving the transaction? </a:t>
              </a:r>
            </a:p>
          </p:txBody>
        </p:sp>
        <p:sp>
          <p:nvSpPr>
            <p:cNvPr id="25" name="TextBox 24"/>
            <p:cNvSpPr txBox="1"/>
            <p:nvPr/>
          </p:nvSpPr>
          <p:spPr>
            <a:xfrm>
              <a:off x="2558154" y="5200994"/>
              <a:ext cx="9611878" cy="788588"/>
            </a:xfrm>
            <a:prstGeom prst="rect">
              <a:avLst/>
            </a:prstGeom>
            <a:noFill/>
          </p:spPr>
          <p:txBody>
            <a:bodyPr lIns="0" tIns="0" rIns="0" bIns="0"/>
            <a:lstStyle/>
            <a:p>
              <a:pPr defTabSz="685800" eaLnBrk="1" fontAlgn="auto" hangingPunct="1">
                <a:spcBef>
                  <a:spcPts val="0"/>
                </a:spcBef>
                <a:spcAft>
                  <a:spcPts val="0"/>
                </a:spcAft>
                <a:defRPr/>
              </a:pPr>
              <a:r>
                <a:rPr lang="en-GB" sz="1600" b="1" kern="0" dirty="0">
                  <a:solidFill>
                    <a:schemeClr val="bg2">
                      <a:lumMod val="20000"/>
                      <a:lumOff val="80000"/>
                    </a:schemeClr>
                  </a:solidFill>
                  <a:latin typeface="+mj-lt"/>
                  <a:cs typeface="Times New Roman" panose="02020603050405020304" pitchFamily="18" charset="0"/>
                </a:rPr>
                <a:t>What is the tax benefit</a:t>
              </a:r>
            </a:p>
            <a:p>
              <a:pPr defTabSz="685800" eaLnBrk="1" fontAlgn="auto" hangingPunct="1">
                <a:spcBef>
                  <a:spcPts val="0"/>
                </a:spcBef>
                <a:spcAft>
                  <a:spcPts val="0"/>
                </a:spcAft>
                <a:defRPr/>
              </a:pPr>
              <a:r>
                <a:rPr lang="en-GB" sz="1600" kern="0" dirty="0">
                  <a:latin typeface="+mj-lt"/>
                  <a:cs typeface="Times New Roman" panose="02020603050405020304" pitchFamily="18" charset="0"/>
                </a:rPr>
                <a:t>Effective tax rate varies in each option</a:t>
              </a:r>
            </a:p>
          </p:txBody>
        </p:sp>
        <p:sp>
          <p:nvSpPr>
            <p:cNvPr id="26" name="Freeform 547"/>
            <p:cNvSpPr>
              <a:spLocks/>
            </p:cNvSpPr>
            <p:nvPr/>
          </p:nvSpPr>
          <p:spPr bwMode="auto">
            <a:xfrm>
              <a:off x="1074006" y="5150000"/>
              <a:ext cx="958850" cy="825012"/>
            </a:xfrm>
            <a:custGeom>
              <a:avLst/>
              <a:gdLst>
                <a:gd name="T0" fmla="*/ 318 w 323"/>
                <a:gd name="T1" fmla="*/ 259 h 278"/>
                <a:gd name="T2" fmla="*/ 257 w 323"/>
                <a:gd name="T3" fmla="*/ 241 h 278"/>
                <a:gd name="T4" fmla="*/ 229 w 323"/>
                <a:gd name="T5" fmla="*/ 236 h 278"/>
                <a:gd name="T6" fmla="*/ 212 w 323"/>
                <a:gd name="T7" fmla="*/ 223 h 278"/>
                <a:gd name="T8" fmla="*/ 213 w 323"/>
                <a:gd name="T9" fmla="*/ 220 h 278"/>
                <a:gd name="T10" fmla="*/ 246 w 323"/>
                <a:gd name="T11" fmla="*/ 142 h 278"/>
                <a:gd name="T12" fmla="*/ 233 w 323"/>
                <a:gd name="T13" fmla="*/ 33 h 278"/>
                <a:gd name="T14" fmla="*/ 161 w 323"/>
                <a:gd name="T15" fmla="*/ 1 h 278"/>
                <a:gd name="T16" fmla="*/ 161 w 323"/>
                <a:gd name="T17" fmla="*/ 1 h 278"/>
                <a:gd name="T18" fmla="*/ 90 w 323"/>
                <a:gd name="T19" fmla="*/ 33 h 278"/>
                <a:gd name="T20" fmla="*/ 77 w 323"/>
                <a:gd name="T21" fmla="*/ 142 h 278"/>
                <a:gd name="T22" fmla="*/ 110 w 323"/>
                <a:gd name="T23" fmla="*/ 220 h 278"/>
                <a:gd name="T24" fmla="*/ 111 w 323"/>
                <a:gd name="T25" fmla="*/ 223 h 278"/>
                <a:gd name="T26" fmla="*/ 94 w 323"/>
                <a:gd name="T27" fmla="*/ 236 h 278"/>
                <a:gd name="T28" fmla="*/ 66 w 323"/>
                <a:gd name="T29" fmla="*/ 241 h 278"/>
                <a:gd name="T30" fmla="*/ 5 w 323"/>
                <a:gd name="T31" fmla="*/ 259 h 278"/>
                <a:gd name="T32" fmla="*/ 4 w 323"/>
                <a:gd name="T33" fmla="*/ 274 h 278"/>
                <a:gd name="T34" fmla="*/ 12 w 323"/>
                <a:gd name="T35" fmla="*/ 278 h 278"/>
                <a:gd name="T36" fmla="*/ 19 w 323"/>
                <a:gd name="T37" fmla="*/ 275 h 278"/>
                <a:gd name="T38" fmla="*/ 69 w 323"/>
                <a:gd name="T39" fmla="*/ 263 h 278"/>
                <a:gd name="T40" fmla="*/ 101 w 323"/>
                <a:gd name="T41" fmla="*/ 256 h 278"/>
                <a:gd name="T42" fmla="*/ 131 w 323"/>
                <a:gd name="T43" fmla="*/ 229 h 278"/>
                <a:gd name="T44" fmla="*/ 128 w 323"/>
                <a:gd name="T45" fmla="*/ 208 h 278"/>
                <a:gd name="T46" fmla="*/ 97 w 323"/>
                <a:gd name="T47" fmla="*/ 137 h 278"/>
                <a:gd name="T48" fmla="*/ 106 w 323"/>
                <a:gd name="T49" fmla="*/ 46 h 278"/>
                <a:gd name="T50" fmla="*/ 161 w 323"/>
                <a:gd name="T51" fmla="*/ 22 h 278"/>
                <a:gd name="T52" fmla="*/ 162 w 323"/>
                <a:gd name="T53" fmla="*/ 22 h 278"/>
                <a:gd name="T54" fmla="*/ 162 w 323"/>
                <a:gd name="T55" fmla="*/ 22 h 278"/>
                <a:gd name="T56" fmla="*/ 162 w 323"/>
                <a:gd name="T57" fmla="*/ 22 h 278"/>
                <a:gd name="T58" fmla="*/ 217 w 323"/>
                <a:gd name="T59" fmla="*/ 46 h 278"/>
                <a:gd name="T60" fmla="*/ 226 w 323"/>
                <a:gd name="T61" fmla="*/ 137 h 278"/>
                <a:gd name="T62" fmla="*/ 195 w 323"/>
                <a:gd name="T63" fmla="*/ 208 h 278"/>
                <a:gd name="T64" fmla="*/ 192 w 323"/>
                <a:gd name="T65" fmla="*/ 229 h 278"/>
                <a:gd name="T66" fmla="*/ 222 w 323"/>
                <a:gd name="T67" fmla="*/ 256 h 278"/>
                <a:gd name="T68" fmla="*/ 254 w 323"/>
                <a:gd name="T69" fmla="*/ 263 h 278"/>
                <a:gd name="T70" fmla="*/ 304 w 323"/>
                <a:gd name="T71" fmla="*/ 275 h 278"/>
                <a:gd name="T72" fmla="*/ 311 w 323"/>
                <a:gd name="T73" fmla="*/ 278 h 278"/>
                <a:gd name="T74" fmla="*/ 319 w 323"/>
                <a:gd name="T75" fmla="*/ 274 h 278"/>
                <a:gd name="T76" fmla="*/ 318 w 323"/>
                <a:gd name="T7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3" h="278">
                  <a:moveTo>
                    <a:pt x="318" y="259"/>
                  </a:moveTo>
                  <a:cubicBezTo>
                    <a:pt x="306" y="249"/>
                    <a:pt x="281" y="245"/>
                    <a:pt x="257" y="241"/>
                  </a:cubicBezTo>
                  <a:cubicBezTo>
                    <a:pt x="246" y="240"/>
                    <a:pt x="235" y="238"/>
                    <a:pt x="229" y="236"/>
                  </a:cubicBezTo>
                  <a:cubicBezTo>
                    <a:pt x="220" y="232"/>
                    <a:pt x="214" y="226"/>
                    <a:pt x="212" y="223"/>
                  </a:cubicBezTo>
                  <a:cubicBezTo>
                    <a:pt x="212" y="221"/>
                    <a:pt x="212" y="221"/>
                    <a:pt x="213" y="220"/>
                  </a:cubicBezTo>
                  <a:cubicBezTo>
                    <a:pt x="226" y="202"/>
                    <a:pt x="240" y="170"/>
                    <a:pt x="246" y="142"/>
                  </a:cubicBezTo>
                  <a:cubicBezTo>
                    <a:pt x="258" y="95"/>
                    <a:pt x="253" y="58"/>
                    <a:pt x="233" y="33"/>
                  </a:cubicBezTo>
                  <a:cubicBezTo>
                    <a:pt x="207" y="0"/>
                    <a:pt x="163" y="1"/>
                    <a:pt x="161" y="1"/>
                  </a:cubicBezTo>
                  <a:cubicBezTo>
                    <a:pt x="161" y="1"/>
                    <a:pt x="161" y="1"/>
                    <a:pt x="161" y="1"/>
                  </a:cubicBezTo>
                  <a:cubicBezTo>
                    <a:pt x="158" y="1"/>
                    <a:pt x="116" y="1"/>
                    <a:pt x="90" y="33"/>
                  </a:cubicBezTo>
                  <a:cubicBezTo>
                    <a:pt x="70" y="58"/>
                    <a:pt x="65" y="95"/>
                    <a:pt x="77" y="142"/>
                  </a:cubicBezTo>
                  <a:cubicBezTo>
                    <a:pt x="83" y="170"/>
                    <a:pt x="97" y="202"/>
                    <a:pt x="110" y="220"/>
                  </a:cubicBezTo>
                  <a:cubicBezTo>
                    <a:pt x="111" y="221"/>
                    <a:pt x="111" y="221"/>
                    <a:pt x="111" y="223"/>
                  </a:cubicBezTo>
                  <a:cubicBezTo>
                    <a:pt x="110" y="226"/>
                    <a:pt x="103" y="232"/>
                    <a:pt x="94" y="236"/>
                  </a:cubicBezTo>
                  <a:cubicBezTo>
                    <a:pt x="88" y="238"/>
                    <a:pt x="77" y="240"/>
                    <a:pt x="66" y="241"/>
                  </a:cubicBezTo>
                  <a:cubicBezTo>
                    <a:pt x="42" y="245"/>
                    <a:pt x="17" y="249"/>
                    <a:pt x="5" y="259"/>
                  </a:cubicBezTo>
                  <a:cubicBezTo>
                    <a:pt x="1" y="263"/>
                    <a:pt x="0" y="270"/>
                    <a:pt x="4" y="274"/>
                  </a:cubicBezTo>
                  <a:cubicBezTo>
                    <a:pt x="6" y="277"/>
                    <a:pt x="9" y="278"/>
                    <a:pt x="12" y="278"/>
                  </a:cubicBezTo>
                  <a:cubicBezTo>
                    <a:pt x="15" y="278"/>
                    <a:pt x="17" y="277"/>
                    <a:pt x="19" y="275"/>
                  </a:cubicBezTo>
                  <a:cubicBezTo>
                    <a:pt x="27" y="269"/>
                    <a:pt x="51" y="265"/>
                    <a:pt x="69" y="263"/>
                  </a:cubicBezTo>
                  <a:cubicBezTo>
                    <a:pt x="82" y="261"/>
                    <a:pt x="94" y="259"/>
                    <a:pt x="101" y="256"/>
                  </a:cubicBezTo>
                  <a:cubicBezTo>
                    <a:pt x="117" y="250"/>
                    <a:pt x="128" y="240"/>
                    <a:pt x="131" y="229"/>
                  </a:cubicBezTo>
                  <a:cubicBezTo>
                    <a:pt x="133" y="221"/>
                    <a:pt x="132" y="214"/>
                    <a:pt x="128" y="208"/>
                  </a:cubicBezTo>
                  <a:cubicBezTo>
                    <a:pt x="116" y="192"/>
                    <a:pt x="103" y="162"/>
                    <a:pt x="97" y="137"/>
                  </a:cubicBezTo>
                  <a:cubicBezTo>
                    <a:pt x="88" y="96"/>
                    <a:pt x="91" y="66"/>
                    <a:pt x="106" y="46"/>
                  </a:cubicBezTo>
                  <a:cubicBezTo>
                    <a:pt x="126" y="22"/>
                    <a:pt x="160" y="22"/>
                    <a:pt x="161" y="22"/>
                  </a:cubicBezTo>
                  <a:cubicBezTo>
                    <a:pt x="161" y="22"/>
                    <a:pt x="161" y="22"/>
                    <a:pt x="162" y="22"/>
                  </a:cubicBezTo>
                  <a:cubicBezTo>
                    <a:pt x="162" y="22"/>
                    <a:pt x="162" y="22"/>
                    <a:pt x="162" y="22"/>
                  </a:cubicBezTo>
                  <a:cubicBezTo>
                    <a:pt x="162" y="22"/>
                    <a:pt x="162" y="22"/>
                    <a:pt x="162" y="22"/>
                  </a:cubicBezTo>
                  <a:cubicBezTo>
                    <a:pt x="162" y="22"/>
                    <a:pt x="197" y="22"/>
                    <a:pt x="217" y="46"/>
                  </a:cubicBezTo>
                  <a:cubicBezTo>
                    <a:pt x="232" y="66"/>
                    <a:pt x="235" y="96"/>
                    <a:pt x="226" y="137"/>
                  </a:cubicBezTo>
                  <a:cubicBezTo>
                    <a:pt x="220" y="162"/>
                    <a:pt x="207" y="192"/>
                    <a:pt x="195" y="208"/>
                  </a:cubicBezTo>
                  <a:cubicBezTo>
                    <a:pt x="191" y="214"/>
                    <a:pt x="190" y="221"/>
                    <a:pt x="192" y="229"/>
                  </a:cubicBezTo>
                  <a:cubicBezTo>
                    <a:pt x="195" y="240"/>
                    <a:pt x="206" y="250"/>
                    <a:pt x="222" y="256"/>
                  </a:cubicBezTo>
                  <a:cubicBezTo>
                    <a:pt x="229" y="259"/>
                    <a:pt x="241" y="261"/>
                    <a:pt x="254" y="263"/>
                  </a:cubicBezTo>
                  <a:cubicBezTo>
                    <a:pt x="272" y="265"/>
                    <a:pt x="296" y="269"/>
                    <a:pt x="304" y="275"/>
                  </a:cubicBezTo>
                  <a:cubicBezTo>
                    <a:pt x="306" y="277"/>
                    <a:pt x="308" y="278"/>
                    <a:pt x="311" y="278"/>
                  </a:cubicBezTo>
                  <a:cubicBezTo>
                    <a:pt x="314" y="278"/>
                    <a:pt x="317" y="277"/>
                    <a:pt x="319" y="274"/>
                  </a:cubicBezTo>
                  <a:cubicBezTo>
                    <a:pt x="323" y="270"/>
                    <a:pt x="322" y="263"/>
                    <a:pt x="318" y="259"/>
                  </a:cubicBezTo>
                  <a:close/>
                </a:path>
              </a:pathLst>
            </a:custGeom>
            <a:solidFill>
              <a:sysClr val="window" lastClr="FFFFFF"/>
            </a:solidFill>
            <a:ln w="9525">
              <a:noFill/>
              <a:round/>
              <a:headEnd/>
              <a:tailEnd/>
            </a:ln>
            <a:extLst/>
          </p:spPr>
          <p:txBody>
            <a:bodyPr lIns="68580" tIns="34290" rIns="68580" bIns="34290"/>
            <a:lstStyle/>
            <a:p>
              <a:pPr defTabSz="685800" eaLnBrk="1" fontAlgn="auto" hangingPunct="1">
                <a:spcBef>
                  <a:spcPts val="0"/>
                </a:spcBef>
                <a:spcAft>
                  <a:spcPts val="0"/>
                </a:spcAft>
                <a:defRPr/>
              </a:pPr>
              <a:endParaRPr lang="en-GB" sz="1350" kern="0" dirty="0">
                <a:solidFill>
                  <a:prstClr val="black"/>
                </a:solidFill>
                <a:latin typeface="+mj-lt"/>
              </a:endParaRPr>
            </a:p>
          </p:txBody>
        </p:sp>
        <p:grpSp>
          <p:nvGrpSpPr>
            <p:cNvPr id="64521" name="Group 26"/>
            <p:cNvGrpSpPr>
              <a:grpSpLocks/>
            </p:cNvGrpSpPr>
            <p:nvPr/>
          </p:nvGrpSpPr>
          <p:grpSpPr bwMode="auto">
            <a:xfrm>
              <a:off x="953476" y="4968374"/>
              <a:ext cx="1206973" cy="1206972"/>
              <a:chOff x="799350" y="4733510"/>
              <a:chExt cx="2088360" cy="2088357"/>
            </a:xfrm>
          </p:grpSpPr>
          <p:sp>
            <p:nvSpPr>
              <p:cNvPr id="34" name="Oval 33"/>
              <p:cNvSpPr/>
              <p:nvPr/>
            </p:nvSpPr>
            <p:spPr bwMode="gray">
              <a:xfrm>
                <a:off x="799350" y="4732652"/>
                <a:ext cx="2088589" cy="2089215"/>
              </a:xfrm>
              <a:prstGeom prst="ellipse">
                <a:avLst/>
              </a:prstGeom>
              <a:solidFill>
                <a:srgbClr val="8AD0D6"/>
              </a:solidFill>
              <a:ln w="19050" algn="ctr">
                <a:noFill/>
                <a:miter lim="800000"/>
                <a:headEnd/>
                <a:tailEnd/>
              </a:ln>
            </p:spPr>
            <p:txBody>
              <a:bodyPr lIns="66675" tIns="66675" rIns="66675" bIns="66675" anchor="ctr"/>
              <a:lstStyle/>
              <a:p>
                <a:pPr algn="ctr" defTabSz="685800" eaLnBrk="1" fontAlgn="auto" hangingPunct="1">
                  <a:lnSpc>
                    <a:spcPct val="106000"/>
                  </a:lnSpc>
                  <a:spcBef>
                    <a:spcPts val="0"/>
                  </a:spcBef>
                  <a:spcAft>
                    <a:spcPts val="0"/>
                  </a:spcAft>
                  <a:defRPr/>
                </a:pPr>
                <a:endParaRPr lang="en-GB" sz="1200" b="1" kern="0" dirty="0">
                  <a:solidFill>
                    <a:prstClr val="white"/>
                  </a:solidFill>
                  <a:latin typeface="+mj-lt"/>
                </a:endParaRPr>
              </a:p>
            </p:txBody>
          </p:sp>
          <p:sp>
            <p:nvSpPr>
              <p:cNvPr id="35" name="Freeform 547"/>
              <p:cNvSpPr>
                <a:spLocks/>
              </p:cNvSpPr>
              <p:nvPr/>
            </p:nvSpPr>
            <p:spPr bwMode="auto">
              <a:xfrm>
                <a:off x="1188431" y="5041465"/>
                <a:ext cx="1310428" cy="1124962"/>
              </a:xfrm>
              <a:custGeom>
                <a:avLst/>
                <a:gdLst>
                  <a:gd name="T0" fmla="*/ 318 w 323"/>
                  <a:gd name="T1" fmla="*/ 259 h 278"/>
                  <a:gd name="T2" fmla="*/ 257 w 323"/>
                  <a:gd name="T3" fmla="*/ 241 h 278"/>
                  <a:gd name="T4" fmla="*/ 229 w 323"/>
                  <a:gd name="T5" fmla="*/ 236 h 278"/>
                  <a:gd name="T6" fmla="*/ 212 w 323"/>
                  <a:gd name="T7" fmla="*/ 223 h 278"/>
                  <a:gd name="T8" fmla="*/ 213 w 323"/>
                  <a:gd name="T9" fmla="*/ 220 h 278"/>
                  <a:gd name="T10" fmla="*/ 246 w 323"/>
                  <a:gd name="T11" fmla="*/ 142 h 278"/>
                  <a:gd name="T12" fmla="*/ 233 w 323"/>
                  <a:gd name="T13" fmla="*/ 33 h 278"/>
                  <a:gd name="T14" fmla="*/ 161 w 323"/>
                  <a:gd name="T15" fmla="*/ 1 h 278"/>
                  <a:gd name="T16" fmla="*/ 161 w 323"/>
                  <a:gd name="T17" fmla="*/ 1 h 278"/>
                  <a:gd name="T18" fmla="*/ 90 w 323"/>
                  <a:gd name="T19" fmla="*/ 33 h 278"/>
                  <a:gd name="T20" fmla="*/ 77 w 323"/>
                  <a:gd name="T21" fmla="*/ 142 h 278"/>
                  <a:gd name="T22" fmla="*/ 110 w 323"/>
                  <a:gd name="T23" fmla="*/ 220 h 278"/>
                  <a:gd name="T24" fmla="*/ 111 w 323"/>
                  <a:gd name="T25" fmla="*/ 223 h 278"/>
                  <a:gd name="T26" fmla="*/ 94 w 323"/>
                  <a:gd name="T27" fmla="*/ 236 h 278"/>
                  <a:gd name="T28" fmla="*/ 66 w 323"/>
                  <a:gd name="T29" fmla="*/ 241 h 278"/>
                  <a:gd name="T30" fmla="*/ 5 w 323"/>
                  <a:gd name="T31" fmla="*/ 259 h 278"/>
                  <a:gd name="T32" fmla="*/ 4 w 323"/>
                  <a:gd name="T33" fmla="*/ 274 h 278"/>
                  <a:gd name="T34" fmla="*/ 12 w 323"/>
                  <a:gd name="T35" fmla="*/ 278 h 278"/>
                  <a:gd name="T36" fmla="*/ 19 w 323"/>
                  <a:gd name="T37" fmla="*/ 275 h 278"/>
                  <a:gd name="T38" fmla="*/ 69 w 323"/>
                  <a:gd name="T39" fmla="*/ 263 h 278"/>
                  <a:gd name="T40" fmla="*/ 101 w 323"/>
                  <a:gd name="T41" fmla="*/ 256 h 278"/>
                  <a:gd name="T42" fmla="*/ 131 w 323"/>
                  <a:gd name="T43" fmla="*/ 229 h 278"/>
                  <a:gd name="T44" fmla="*/ 128 w 323"/>
                  <a:gd name="T45" fmla="*/ 208 h 278"/>
                  <a:gd name="T46" fmla="*/ 97 w 323"/>
                  <a:gd name="T47" fmla="*/ 137 h 278"/>
                  <a:gd name="T48" fmla="*/ 106 w 323"/>
                  <a:gd name="T49" fmla="*/ 46 h 278"/>
                  <a:gd name="T50" fmla="*/ 161 w 323"/>
                  <a:gd name="T51" fmla="*/ 22 h 278"/>
                  <a:gd name="T52" fmla="*/ 162 w 323"/>
                  <a:gd name="T53" fmla="*/ 22 h 278"/>
                  <a:gd name="T54" fmla="*/ 162 w 323"/>
                  <a:gd name="T55" fmla="*/ 22 h 278"/>
                  <a:gd name="T56" fmla="*/ 162 w 323"/>
                  <a:gd name="T57" fmla="*/ 22 h 278"/>
                  <a:gd name="T58" fmla="*/ 217 w 323"/>
                  <a:gd name="T59" fmla="*/ 46 h 278"/>
                  <a:gd name="T60" fmla="*/ 226 w 323"/>
                  <a:gd name="T61" fmla="*/ 137 h 278"/>
                  <a:gd name="T62" fmla="*/ 195 w 323"/>
                  <a:gd name="T63" fmla="*/ 208 h 278"/>
                  <a:gd name="T64" fmla="*/ 192 w 323"/>
                  <a:gd name="T65" fmla="*/ 229 h 278"/>
                  <a:gd name="T66" fmla="*/ 222 w 323"/>
                  <a:gd name="T67" fmla="*/ 256 h 278"/>
                  <a:gd name="T68" fmla="*/ 254 w 323"/>
                  <a:gd name="T69" fmla="*/ 263 h 278"/>
                  <a:gd name="T70" fmla="*/ 304 w 323"/>
                  <a:gd name="T71" fmla="*/ 275 h 278"/>
                  <a:gd name="T72" fmla="*/ 311 w 323"/>
                  <a:gd name="T73" fmla="*/ 278 h 278"/>
                  <a:gd name="T74" fmla="*/ 319 w 323"/>
                  <a:gd name="T75" fmla="*/ 274 h 278"/>
                  <a:gd name="T76" fmla="*/ 318 w 323"/>
                  <a:gd name="T7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3" h="278">
                    <a:moveTo>
                      <a:pt x="318" y="259"/>
                    </a:moveTo>
                    <a:cubicBezTo>
                      <a:pt x="306" y="249"/>
                      <a:pt x="281" y="245"/>
                      <a:pt x="257" y="241"/>
                    </a:cubicBezTo>
                    <a:cubicBezTo>
                      <a:pt x="246" y="240"/>
                      <a:pt x="235" y="238"/>
                      <a:pt x="229" y="236"/>
                    </a:cubicBezTo>
                    <a:cubicBezTo>
                      <a:pt x="220" y="232"/>
                      <a:pt x="214" y="226"/>
                      <a:pt x="212" y="223"/>
                    </a:cubicBezTo>
                    <a:cubicBezTo>
                      <a:pt x="212" y="221"/>
                      <a:pt x="212" y="221"/>
                      <a:pt x="213" y="220"/>
                    </a:cubicBezTo>
                    <a:cubicBezTo>
                      <a:pt x="226" y="202"/>
                      <a:pt x="240" y="170"/>
                      <a:pt x="246" y="142"/>
                    </a:cubicBezTo>
                    <a:cubicBezTo>
                      <a:pt x="258" y="95"/>
                      <a:pt x="253" y="58"/>
                      <a:pt x="233" y="33"/>
                    </a:cubicBezTo>
                    <a:cubicBezTo>
                      <a:pt x="207" y="0"/>
                      <a:pt x="163" y="1"/>
                      <a:pt x="161" y="1"/>
                    </a:cubicBezTo>
                    <a:cubicBezTo>
                      <a:pt x="161" y="1"/>
                      <a:pt x="161" y="1"/>
                      <a:pt x="161" y="1"/>
                    </a:cubicBezTo>
                    <a:cubicBezTo>
                      <a:pt x="158" y="1"/>
                      <a:pt x="116" y="1"/>
                      <a:pt x="90" y="33"/>
                    </a:cubicBezTo>
                    <a:cubicBezTo>
                      <a:pt x="70" y="58"/>
                      <a:pt x="65" y="95"/>
                      <a:pt x="77" y="142"/>
                    </a:cubicBezTo>
                    <a:cubicBezTo>
                      <a:pt x="83" y="170"/>
                      <a:pt x="97" y="202"/>
                      <a:pt x="110" y="220"/>
                    </a:cubicBezTo>
                    <a:cubicBezTo>
                      <a:pt x="111" y="221"/>
                      <a:pt x="111" y="221"/>
                      <a:pt x="111" y="223"/>
                    </a:cubicBezTo>
                    <a:cubicBezTo>
                      <a:pt x="110" y="226"/>
                      <a:pt x="103" y="232"/>
                      <a:pt x="94" y="236"/>
                    </a:cubicBezTo>
                    <a:cubicBezTo>
                      <a:pt x="88" y="238"/>
                      <a:pt x="77" y="240"/>
                      <a:pt x="66" y="241"/>
                    </a:cubicBezTo>
                    <a:cubicBezTo>
                      <a:pt x="42" y="245"/>
                      <a:pt x="17" y="249"/>
                      <a:pt x="5" y="259"/>
                    </a:cubicBezTo>
                    <a:cubicBezTo>
                      <a:pt x="1" y="263"/>
                      <a:pt x="0" y="270"/>
                      <a:pt x="4" y="274"/>
                    </a:cubicBezTo>
                    <a:cubicBezTo>
                      <a:pt x="6" y="277"/>
                      <a:pt x="9" y="278"/>
                      <a:pt x="12" y="278"/>
                    </a:cubicBezTo>
                    <a:cubicBezTo>
                      <a:pt x="15" y="278"/>
                      <a:pt x="17" y="277"/>
                      <a:pt x="19" y="275"/>
                    </a:cubicBezTo>
                    <a:cubicBezTo>
                      <a:pt x="27" y="269"/>
                      <a:pt x="51" y="265"/>
                      <a:pt x="69" y="263"/>
                    </a:cubicBezTo>
                    <a:cubicBezTo>
                      <a:pt x="82" y="261"/>
                      <a:pt x="94" y="259"/>
                      <a:pt x="101" y="256"/>
                    </a:cubicBezTo>
                    <a:cubicBezTo>
                      <a:pt x="117" y="250"/>
                      <a:pt x="128" y="240"/>
                      <a:pt x="131" y="229"/>
                    </a:cubicBezTo>
                    <a:cubicBezTo>
                      <a:pt x="133" y="221"/>
                      <a:pt x="132" y="214"/>
                      <a:pt x="128" y="208"/>
                    </a:cubicBezTo>
                    <a:cubicBezTo>
                      <a:pt x="116" y="192"/>
                      <a:pt x="103" y="162"/>
                      <a:pt x="97" y="137"/>
                    </a:cubicBezTo>
                    <a:cubicBezTo>
                      <a:pt x="88" y="96"/>
                      <a:pt x="91" y="66"/>
                      <a:pt x="106" y="46"/>
                    </a:cubicBezTo>
                    <a:cubicBezTo>
                      <a:pt x="126" y="22"/>
                      <a:pt x="160" y="22"/>
                      <a:pt x="161" y="22"/>
                    </a:cubicBezTo>
                    <a:cubicBezTo>
                      <a:pt x="161" y="22"/>
                      <a:pt x="161" y="22"/>
                      <a:pt x="162" y="22"/>
                    </a:cubicBezTo>
                    <a:cubicBezTo>
                      <a:pt x="162" y="22"/>
                      <a:pt x="162" y="22"/>
                      <a:pt x="162" y="22"/>
                    </a:cubicBezTo>
                    <a:cubicBezTo>
                      <a:pt x="162" y="22"/>
                      <a:pt x="162" y="22"/>
                      <a:pt x="162" y="22"/>
                    </a:cubicBezTo>
                    <a:cubicBezTo>
                      <a:pt x="162" y="22"/>
                      <a:pt x="197" y="22"/>
                      <a:pt x="217" y="46"/>
                    </a:cubicBezTo>
                    <a:cubicBezTo>
                      <a:pt x="232" y="66"/>
                      <a:pt x="235" y="96"/>
                      <a:pt x="226" y="137"/>
                    </a:cubicBezTo>
                    <a:cubicBezTo>
                      <a:pt x="220" y="162"/>
                      <a:pt x="207" y="192"/>
                      <a:pt x="195" y="208"/>
                    </a:cubicBezTo>
                    <a:cubicBezTo>
                      <a:pt x="191" y="214"/>
                      <a:pt x="190" y="221"/>
                      <a:pt x="192" y="229"/>
                    </a:cubicBezTo>
                    <a:cubicBezTo>
                      <a:pt x="195" y="240"/>
                      <a:pt x="206" y="250"/>
                      <a:pt x="222" y="256"/>
                    </a:cubicBezTo>
                    <a:cubicBezTo>
                      <a:pt x="229" y="259"/>
                      <a:pt x="241" y="261"/>
                      <a:pt x="254" y="263"/>
                    </a:cubicBezTo>
                    <a:cubicBezTo>
                      <a:pt x="272" y="265"/>
                      <a:pt x="296" y="269"/>
                      <a:pt x="304" y="275"/>
                    </a:cubicBezTo>
                    <a:cubicBezTo>
                      <a:pt x="306" y="277"/>
                      <a:pt x="308" y="278"/>
                      <a:pt x="311" y="278"/>
                    </a:cubicBezTo>
                    <a:cubicBezTo>
                      <a:pt x="314" y="278"/>
                      <a:pt x="317" y="277"/>
                      <a:pt x="319" y="274"/>
                    </a:cubicBezTo>
                    <a:cubicBezTo>
                      <a:pt x="323" y="270"/>
                      <a:pt x="322" y="263"/>
                      <a:pt x="318" y="259"/>
                    </a:cubicBezTo>
                    <a:close/>
                  </a:path>
                </a:pathLst>
              </a:custGeom>
              <a:solidFill>
                <a:sysClr val="window" lastClr="FFFFFF"/>
              </a:solidFill>
              <a:ln w="9525">
                <a:noFill/>
                <a:round/>
                <a:headEnd/>
                <a:tailEnd/>
              </a:ln>
              <a:extLst/>
            </p:spPr>
            <p:txBody>
              <a:bodyPr lIns="68580" tIns="34290" rIns="68580" bIns="34290"/>
              <a:lstStyle/>
              <a:p>
                <a:pPr defTabSz="685800" eaLnBrk="1" fontAlgn="auto" hangingPunct="1">
                  <a:spcBef>
                    <a:spcPts val="0"/>
                  </a:spcBef>
                  <a:spcAft>
                    <a:spcPts val="0"/>
                  </a:spcAft>
                  <a:defRPr/>
                </a:pPr>
                <a:endParaRPr lang="en-GB" sz="1350" kern="0" dirty="0">
                  <a:solidFill>
                    <a:prstClr val="black"/>
                  </a:solidFill>
                  <a:latin typeface="+mj-lt"/>
                </a:endParaRPr>
              </a:p>
            </p:txBody>
          </p:sp>
        </p:grpSp>
        <p:grpSp>
          <p:nvGrpSpPr>
            <p:cNvPr id="64522" name="Group 27"/>
            <p:cNvGrpSpPr>
              <a:grpSpLocks/>
            </p:cNvGrpSpPr>
            <p:nvPr/>
          </p:nvGrpSpPr>
          <p:grpSpPr bwMode="auto">
            <a:xfrm>
              <a:off x="1120498" y="3475670"/>
              <a:ext cx="882398" cy="882398"/>
              <a:chOff x="799360" y="4931373"/>
              <a:chExt cx="2088357" cy="2088358"/>
            </a:xfrm>
          </p:grpSpPr>
          <p:sp>
            <p:nvSpPr>
              <p:cNvPr id="32" name="Oval 31"/>
              <p:cNvSpPr/>
              <p:nvPr/>
            </p:nvSpPr>
            <p:spPr bwMode="gray">
              <a:xfrm>
                <a:off x="800025" y="4932869"/>
                <a:ext cx="2086217" cy="2086159"/>
              </a:xfrm>
              <a:prstGeom prst="ellipse">
                <a:avLst/>
              </a:prstGeom>
              <a:solidFill>
                <a:srgbClr val="8AD0D6"/>
              </a:solidFill>
              <a:ln w="19050" algn="ctr">
                <a:noFill/>
                <a:miter lim="800000"/>
                <a:headEnd/>
                <a:tailEnd/>
              </a:ln>
            </p:spPr>
            <p:txBody>
              <a:bodyPr lIns="66675" tIns="66675" rIns="66675" bIns="66675" anchor="ctr"/>
              <a:lstStyle/>
              <a:p>
                <a:pPr algn="ctr" defTabSz="685800" eaLnBrk="1" fontAlgn="auto" hangingPunct="1">
                  <a:lnSpc>
                    <a:spcPct val="106000"/>
                  </a:lnSpc>
                  <a:spcBef>
                    <a:spcPts val="0"/>
                  </a:spcBef>
                  <a:spcAft>
                    <a:spcPts val="0"/>
                  </a:spcAft>
                  <a:defRPr/>
                </a:pPr>
                <a:endParaRPr lang="en-GB" sz="1200" b="1" kern="0" dirty="0">
                  <a:solidFill>
                    <a:prstClr val="white"/>
                  </a:solidFill>
                  <a:latin typeface="+mj-lt"/>
                </a:endParaRPr>
              </a:p>
            </p:txBody>
          </p:sp>
          <p:sp>
            <p:nvSpPr>
              <p:cNvPr id="33" name="Freeform 547"/>
              <p:cNvSpPr>
                <a:spLocks/>
              </p:cNvSpPr>
              <p:nvPr/>
            </p:nvSpPr>
            <p:spPr bwMode="auto">
              <a:xfrm>
                <a:off x="1191723" y="5230275"/>
                <a:ext cx="1302821" cy="1124975"/>
              </a:xfrm>
              <a:custGeom>
                <a:avLst/>
                <a:gdLst>
                  <a:gd name="T0" fmla="*/ 318 w 323"/>
                  <a:gd name="T1" fmla="*/ 259 h 278"/>
                  <a:gd name="T2" fmla="*/ 257 w 323"/>
                  <a:gd name="T3" fmla="*/ 241 h 278"/>
                  <a:gd name="T4" fmla="*/ 229 w 323"/>
                  <a:gd name="T5" fmla="*/ 236 h 278"/>
                  <a:gd name="T6" fmla="*/ 212 w 323"/>
                  <a:gd name="T7" fmla="*/ 223 h 278"/>
                  <a:gd name="T8" fmla="*/ 213 w 323"/>
                  <a:gd name="T9" fmla="*/ 220 h 278"/>
                  <a:gd name="T10" fmla="*/ 246 w 323"/>
                  <a:gd name="T11" fmla="*/ 142 h 278"/>
                  <a:gd name="T12" fmla="*/ 233 w 323"/>
                  <a:gd name="T13" fmla="*/ 33 h 278"/>
                  <a:gd name="T14" fmla="*/ 161 w 323"/>
                  <a:gd name="T15" fmla="*/ 1 h 278"/>
                  <a:gd name="T16" fmla="*/ 161 w 323"/>
                  <a:gd name="T17" fmla="*/ 1 h 278"/>
                  <a:gd name="T18" fmla="*/ 90 w 323"/>
                  <a:gd name="T19" fmla="*/ 33 h 278"/>
                  <a:gd name="T20" fmla="*/ 77 w 323"/>
                  <a:gd name="T21" fmla="*/ 142 h 278"/>
                  <a:gd name="T22" fmla="*/ 110 w 323"/>
                  <a:gd name="T23" fmla="*/ 220 h 278"/>
                  <a:gd name="T24" fmla="*/ 111 w 323"/>
                  <a:gd name="T25" fmla="*/ 223 h 278"/>
                  <a:gd name="T26" fmla="*/ 94 w 323"/>
                  <a:gd name="T27" fmla="*/ 236 h 278"/>
                  <a:gd name="T28" fmla="*/ 66 w 323"/>
                  <a:gd name="T29" fmla="*/ 241 h 278"/>
                  <a:gd name="T30" fmla="*/ 5 w 323"/>
                  <a:gd name="T31" fmla="*/ 259 h 278"/>
                  <a:gd name="T32" fmla="*/ 4 w 323"/>
                  <a:gd name="T33" fmla="*/ 274 h 278"/>
                  <a:gd name="T34" fmla="*/ 12 w 323"/>
                  <a:gd name="T35" fmla="*/ 278 h 278"/>
                  <a:gd name="T36" fmla="*/ 19 w 323"/>
                  <a:gd name="T37" fmla="*/ 275 h 278"/>
                  <a:gd name="T38" fmla="*/ 69 w 323"/>
                  <a:gd name="T39" fmla="*/ 263 h 278"/>
                  <a:gd name="T40" fmla="*/ 101 w 323"/>
                  <a:gd name="T41" fmla="*/ 256 h 278"/>
                  <a:gd name="T42" fmla="*/ 131 w 323"/>
                  <a:gd name="T43" fmla="*/ 229 h 278"/>
                  <a:gd name="T44" fmla="*/ 128 w 323"/>
                  <a:gd name="T45" fmla="*/ 208 h 278"/>
                  <a:gd name="T46" fmla="*/ 97 w 323"/>
                  <a:gd name="T47" fmla="*/ 137 h 278"/>
                  <a:gd name="T48" fmla="*/ 106 w 323"/>
                  <a:gd name="T49" fmla="*/ 46 h 278"/>
                  <a:gd name="T50" fmla="*/ 161 w 323"/>
                  <a:gd name="T51" fmla="*/ 22 h 278"/>
                  <a:gd name="T52" fmla="*/ 162 w 323"/>
                  <a:gd name="T53" fmla="*/ 22 h 278"/>
                  <a:gd name="T54" fmla="*/ 162 w 323"/>
                  <a:gd name="T55" fmla="*/ 22 h 278"/>
                  <a:gd name="T56" fmla="*/ 162 w 323"/>
                  <a:gd name="T57" fmla="*/ 22 h 278"/>
                  <a:gd name="T58" fmla="*/ 217 w 323"/>
                  <a:gd name="T59" fmla="*/ 46 h 278"/>
                  <a:gd name="T60" fmla="*/ 226 w 323"/>
                  <a:gd name="T61" fmla="*/ 137 h 278"/>
                  <a:gd name="T62" fmla="*/ 195 w 323"/>
                  <a:gd name="T63" fmla="*/ 208 h 278"/>
                  <a:gd name="T64" fmla="*/ 192 w 323"/>
                  <a:gd name="T65" fmla="*/ 229 h 278"/>
                  <a:gd name="T66" fmla="*/ 222 w 323"/>
                  <a:gd name="T67" fmla="*/ 256 h 278"/>
                  <a:gd name="T68" fmla="*/ 254 w 323"/>
                  <a:gd name="T69" fmla="*/ 263 h 278"/>
                  <a:gd name="T70" fmla="*/ 304 w 323"/>
                  <a:gd name="T71" fmla="*/ 275 h 278"/>
                  <a:gd name="T72" fmla="*/ 311 w 323"/>
                  <a:gd name="T73" fmla="*/ 278 h 278"/>
                  <a:gd name="T74" fmla="*/ 319 w 323"/>
                  <a:gd name="T75" fmla="*/ 274 h 278"/>
                  <a:gd name="T76" fmla="*/ 318 w 323"/>
                  <a:gd name="T7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3" h="278">
                    <a:moveTo>
                      <a:pt x="318" y="259"/>
                    </a:moveTo>
                    <a:cubicBezTo>
                      <a:pt x="306" y="249"/>
                      <a:pt x="281" y="245"/>
                      <a:pt x="257" y="241"/>
                    </a:cubicBezTo>
                    <a:cubicBezTo>
                      <a:pt x="246" y="240"/>
                      <a:pt x="235" y="238"/>
                      <a:pt x="229" y="236"/>
                    </a:cubicBezTo>
                    <a:cubicBezTo>
                      <a:pt x="220" y="232"/>
                      <a:pt x="214" y="226"/>
                      <a:pt x="212" y="223"/>
                    </a:cubicBezTo>
                    <a:cubicBezTo>
                      <a:pt x="212" y="221"/>
                      <a:pt x="212" y="221"/>
                      <a:pt x="213" y="220"/>
                    </a:cubicBezTo>
                    <a:cubicBezTo>
                      <a:pt x="226" y="202"/>
                      <a:pt x="240" y="170"/>
                      <a:pt x="246" y="142"/>
                    </a:cubicBezTo>
                    <a:cubicBezTo>
                      <a:pt x="258" y="95"/>
                      <a:pt x="253" y="58"/>
                      <a:pt x="233" y="33"/>
                    </a:cubicBezTo>
                    <a:cubicBezTo>
                      <a:pt x="207" y="0"/>
                      <a:pt x="163" y="1"/>
                      <a:pt x="161" y="1"/>
                    </a:cubicBezTo>
                    <a:cubicBezTo>
                      <a:pt x="161" y="1"/>
                      <a:pt x="161" y="1"/>
                      <a:pt x="161" y="1"/>
                    </a:cubicBezTo>
                    <a:cubicBezTo>
                      <a:pt x="158" y="1"/>
                      <a:pt x="116" y="1"/>
                      <a:pt x="90" y="33"/>
                    </a:cubicBezTo>
                    <a:cubicBezTo>
                      <a:pt x="70" y="58"/>
                      <a:pt x="65" y="95"/>
                      <a:pt x="77" y="142"/>
                    </a:cubicBezTo>
                    <a:cubicBezTo>
                      <a:pt x="83" y="170"/>
                      <a:pt x="97" y="202"/>
                      <a:pt x="110" y="220"/>
                    </a:cubicBezTo>
                    <a:cubicBezTo>
                      <a:pt x="111" y="221"/>
                      <a:pt x="111" y="221"/>
                      <a:pt x="111" y="223"/>
                    </a:cubicBezTo>
                    <a:cubicBezTo>
                      <a:pt x="110" y="226"/>
                      <a:pt x="103" y="232"/>
                      <a:pt x="94" y="236"/>
                    </a:cubicBezTo>
                    <a:cubicBezTo>
                      <a:pt x="88" y="238"/>
                      <a:pt x="77" y="240"/>
                      <a:pt x="66" y="241"/>
                    </a:cubicBezTo>
                    <a:cubicBezTo>
                      <a:pt x="42" y="245"/>
                      <a:pt x="17" y="249"/>
                      <a:pt x="5" y="259"/>
                    </a:cubicBezTo>
                    <a:cubicBezTo>
                      <a:pt x="1" y="263"/>
                      <a:pt x="0" y="270"/>
                      <a:pt x="4" y="274"/>
                    </a:cubicBezTo>
                    <a:cubicBezTo>
                      <a:pt x="6" y="277"/>
                      <a:pt x="9" y="278"/>
                      <a:pt x="12" y="278"/>
                    </a:cubicBezTo>
                    <a:cubicBezTo>
                      <a:pt x="15" y="278"/>
                      <a:pt x="17" y="277"/>
                      <a:pt x="19" y="275"/>
                    </a:cubicBezTo>
                    <a:cubicBezTo>
                      <a:pt x="27" y="269"/>
                      <a:pt x="51" y="265"/>
                      <a:pt x="69" y="263"/>
                    </a:cubicBezTo>
                    <a:cubicBezTo>
                      <a:pt x="82" y="261"/>
                      <a:pt x="94" y="259"/>
                      <a:pt x="101" y="256"/>
                    </a:cubicBezTo>
                    <a:cubicBezTo>
                      <a:pt x="117" y="250"/>
                      <a:pt x="128" y="240"/>
                      <a:pt x="131" y="229"/>
                    </a:cubicBezTo>
                    <a:cubicBezTo>
                      <a:pt x="133" y="221"/>
                      <a:pt x="132" y="214"/>
                      <a:pt x="128" y="208"/>
                    </a:cubicBezTo>
                    <a:cubicBezTo>
                      <a:pt x="116" y="192"/>
                      <a:pt x="103" y="162"/>
                      <a:pt x="97" y="137"/>
                    </a:cubicBezTo>
                    <a:cubicBezTo>
                      <a:pt x="88" y="96"/>
                      <a:pt x="91" y="66"/>
                      <a:pt x="106" y="46"/>
                    </a:cubicBezTo>
                    <a:cubicBezTo>
                      <a:pt x="126" y="22"/>
                      <a:pt x="160" y="22"/>
                      <a:pt x="161" y="22"/>
                    </a:cubicBezTo>
                    <a:cubicBezTo>
                      <a:pt x="161" y="22"/>
                      <a:pt x="161" y="22"/>
                      <a:pt x="162" y="22"/>
                    </a:cubicBezTo>
                    <a:cubicBezTo>
                      <a:pt x="162" y="22"/>
                      <a:pt x="162" y="22"/>
                      <a:pt x="162" y="22"/>
                    </a:cubicBezTo>
                    <a:cubicBezTo>
                      <a:pt x="162" y="22"/>
                      <a:pt x="162" y="22"/>
                      <a:pt x="162" y="22"/>
                    </a:cubicBezTo>
                    <a:cubicBezTo>
                      <a:pt x="162" y="22"/>
                      <a:pt x="197" y="22"/>
                      <a:pt x="217" y="46"/>
                    </a:cubicBezTo>
                    <a:cubicBezTo>
                      <a:pt x="232" y="66"/>
                      <a:pt x="235" y="96"/>
                      <a:pt x="226" y="137"/>
                    </a:cubicBezTo>
                    <a:cubicBezTo>
                      <a:pt x="220" y="162"/>
                      <a:pt x="207" y="192"/>
                      <a:pt x="195" y="208"/>
                    </a:cubicBezTo>
                    <a:cubicBezTo>
                      <a:pt x="191" y="214"/>
                      <a:pt x="190" y="221"/>
                      <a:pt x="192" y="229"/>
                    </a:cubicBezTo>
                    <a:cubicBezTo>
                      <a:pt x="195" y="240"/>
                      <a:pt x="206" y="250"/>
                      <a:pt x="222" y="256"/>
                    </a:cubicBezTo>
                    <a:cubicBezTo>
                      <a:pt x="229" y="259"/>
                      <a:pt x="241" y="261"/>
                      <a:pt x="254" y="263"/>
                    </a:cubicBezTo>
                    <a:cubicBezTo>
                      <a:pt x="272" y="265"/>
                      <a:pt x="296" y="269"/>
                      <a:pt x="304" y="275"/>
                    </a:cubicBezTo>
                    <a:cubicBezTo>
                      <a:pt x="306" y="277"/>
                      <a:pt x="308" y="278"/>
                      <a:pt x="311" y="278"/>
                    </a:cubicBezTo>
                    <a:cubicBezTo>
                      <a:pt x="314" y="278"/>
                      <a:pt x="317" y="277"/>
                      <a:pt x="319" y="274"/>
                    </a:cubicBezTo>
                    <a:cubicBezTo>
                      <a:pt x="323" y="270"/>
                      <a:pt x="322" y="263"/>
                      <a:pt x="318" y="259"/>
                    </a:cubicBezTo>
                    <a:close/>
                  </a:path>
                </a:pathLst>
              </a:custGeom>
              <a:solidFill>
                <a:sysClr val="window" lastClr="FFFFFF"/>
              </a:solidFill>
              <a:ln w="9525">
                <a:noFill/>
                <a:round/>
                <a:headEnd/>
                <a:tailEnd/>
              </a:ln>
              <a:extLst/>
            </p:spPr>
            <p:txBody>
              <a:bodyPr lIns="68580" tIns="34290" rIns="68580" bIns="34290"/>
              <a:lstStyle/>
              <a:p>
                <a:pPr defTabSz="685800" eaLnBrk="1" fontAlgn="auto" hangingPunct="1">
                  <a:spcBef>
                    <a:spcPts val="0"/>
                  </a:spcBef>
                  <a:spcAft>
                    <a:spcPts val="0"/>
                  </a:spcAft>
                  <a:defRPr/>
                </a:pPr>
                <a:endParaRPr lang="en-GB" sz="1350" kern="0" dirty="0">
                  <a:solidFill>
                    <a:prstClr val="black"/>
                  </a:solidFill>
                  <a:latin typeface="+mj-lt"/>
                </a:endParaRPr>
              </a:p>
            </p:txBody>
          </p:sp>
        </p:grpSp>
        <p:grpSp>
          <p:nvGrpSpPr>
            <p:cNvPr id="64523" name="Group 28"/>
            <p:cNvGrpSpPr>
              <a:grpSpLocks/>
            </p:cNvGrpSpPr>
            <p:nvPr/>
          </p:nvGrpSpPr>
          <p:grpSpPr bwMode="auto">
            <a:xfrm>
              <a:off x="1207743" y="1298539"/>
              <a:ext cx="707906" cy="707907"/>
              <a:chOff x="799344" y="2126913"/>
              <a:chExt cx="2088360" cy="2088359"/>
            </a:xfrm>
          </p:grpSpPr>
          <p:sp>
            <p:nvSpPr>
              <p:cNvPr id="30" name="Oval 29"/>
              <p:cNvSpPr/>
              <p:nvPr/>
            </p:nvSpPr>
            <p:spPr bwMode="gray">
              <a:xfrm>
                <a:off x="797535" y="2125698"/>
                <a:ext cx="2090978" cy="2089970"/>
              </a:xfrm>
              <a:prstGeom prst="ellipse">
                <a:avLst/>
              </a:prstGeom>
              <a:solidFill>
                <a:srgbClr val="8AD0D6"/>
              </a:solidFill>
              <a:ln w="19050" algn="ctr">
                <a:noFill/>
                <a:miter lim="800000"/>
                <a:headEnd/>
                <a:tailEnd/>
              </a:ln>
            </p:spPr>
            <p:txBody>
              <a:bodyPr lIns="66675" tIns="66675" rIns="66675" bIns="66675" anchor="ctr"/>
              <a:lstStyle/>
              <a:p>
                <a:pPr algn="ctr" defTabSz="685800" eaLnBrk="1" fontAlgn="auto" hangingPunct="1">
                  <a:lnSpc>
                    <a:spcPct val="106000"/>
                  </a:lnSpc>
                  <a:spcBef>
                    <a:spcPts val="0"/>
                  </a:spcBef>
                  <a:spcAft>
                    <a:spcPts val="0"/>
                  </a:spcAft>
                  <a:defRPr/>
                </a:pPr>
                <a:endParaRPr lang="en-GB" sz="1200" b="1" kern="0" dirty="0">
                  <a:solidFill>
                    <a:prstClr val="white"/>
                  </a:solidFill>
                  <a:latin typeface="+mj-lt"/>
                </a:endParaRPr>
              </a:p>
            </p:txBody>
          </p:sp>
          <p:sp>
            <p:nvSpPr>
              <p:cNvPr id="31" name="Freeform 547"/>
              <p:cNvSpPr>
                <a:spLocks/>
              </p:cNvSpPr>
              <p:nvPr/>
            </p:nvSpPr>
            <p:spPr bwMode="auto">
              <a:xfrm>
                <a:off x="1190257" y="2544767"/>
                <a:ext cx="1305534" cy="1128262"/>
              </a:xfrm>
              <a:custGeom>
                <a:avLst/>
                <a:gdLst>
                  <a:gd name="T0" fmla="*/ 318 w 323"/>
                  <a:gd name="T1" fmla="*/ 259 h 278"/>
                  <a:gd name="T2" fmla="*/ 257 w 323"/>
                  <a:gd name="T3" fmla="*/ 241 h 278"/>
                  <a:gd name="T4" fmla="*/ 229 w 323"/>
                  <a:gd name="T5" fmla="*/ 236 h 278"/>
                  <a:gd name="T6" fmla="*/ 212 w 323"/>
                  <a:gd name="T7" fmla="*/ 223 h 278"/>
                  <a:gd name="T8" fmla="*/ 213 w 323"/>
                  <a:gd name="T9" fmla="*/ 220 h 278"/>
                  <a:gd name="T10" fmla="*/ 246 w 323"/>
                  <a:gd name="T11" fmla="*/ 142 h 278"/>
                  <a:gd name="T12" fmla="*/ 233 w 323"/>
                  <a:gd name="T13" fmla="*/ 33 h 278"/>
                  <a:gd name="T14" fmla="*/ 161 w 323"/>
                  <a:gd name="T15" fmla="*/ 1 h 278"/>
                  <a:gd name="T16" fmla="*/ 161 w 323"/>
                  <a:gd name="T17" fmla="*/ 1 h 278"/>
                  <a:gd name="T18" fmla="*/ 90 w 323"/>
                  <a:gd name="T19" fmla="*/ 33 h 278"/>
                  <a:gd name="T20" fmla="*/ 77 w 323"/>
                  <a:gd name="T21" fmla="*/ 142 h 278"/>
                  <a:gd name="T22" fmla="*/ 110 w 323"/>
                  <a:gd name="T23" fmla="*/ 220 h 278"/>
                  <a:gd name="T24" fmla="*/ 111 w 323"/>
                  <a:gd name="T25" fmla="*/ 223 h 278"/>
                  <a:gd name="T26" fmla="*/ 94 w 323"/>
                  <a:gd name="T27" fmla="*/ 236 h 278"/>
                  <a:gd name="T28" fmla="*/ 66 w 323"/>
                  <a:gd name="T29" fmla="*/ 241 h 278"/>
                  <a:gd name="T30" fmla="*/ 5 w 323"/>
                  <a:gd name="T31" fmla="*/ 259 h 278"/>
                  <a:gd name="T32" fmla="*/ 4 w 323"/>
                  <a:gd name="T33" fmla="*/ 274 h 278"/>
                  <a:gd name="T34" fmla="*/ 12 w 323"/>
                  <a:gd name="T35" fmla="*/ 278 h 278"/>
                  <a:gd name="T36" fmla="*/ 19 w 323"/>
                  <a:gd name="T37" fmla="*/ 275 h 278"/>
                  <a:gd name="T38" fmla="*/ 69 w 323"/>
                  <a:gd name="T39" fmla="*/ 263 h 278"/>
                  <a:gd name="T40" fmla="*/ 101 w 323"/>
                  <a:gd name="T41" fmla="*/ 256 h 278"/>
                  <a:gd name="T42" fmla="*/ 131 w 323"/>
                  <a:gd name="T43" fmla="*/ 229 h 278"/>
                  <a:gd name="T44" fmla="*/ 128 w 323"/>
                  <a:gd name="T45" fmla="*/ 208 h 278"/>
                  <a:gd name="T46" fmla="*/ 97 w 323"/>
                  <a:gd name="T47" fmla="*/ 137 h 278"/>
                  <a:gd name="T48" fmla="*/ 106 w 323"/>
                  <a:gd name="T49" fmla="*/ 46 h 278"/>
                  <a:gd name="T50" fmla="*/ 161 w 323"/>
                  <a:gd name="T51" fmla="*/ 22 h 278"/>
                  <a:gd name="T52" fmla="*/ 162 w 323"/>
                  <a:gd name="T53" fmla="*/ 22 h 278"/>
                  <a:gd name="T54" fmla="*/ 162 w 323"/>
                  <a:gd name="T55" fmla="*/ 22 h 278"/>
                  <a:gd name="T56" fmla="*/ 162 w 323"/>
                  <a:gd name="T57" fmla="*/ 22 h 278"/>
                  <a:gd name="T58" fmla="*/ 217 w 323"/>
                  <a:gd name="T59" fmla="*/ 46 h 278"/>
                  <a:gd name="T60" fmla="*/ 226 w 323"/>
                  <a:gd name="T61" fmla="*/ 137 h 278"/>
                  <a:gd name="T62" fmla="*/ 195 w 323"/>
                  <a:gd name="T63" fmla="*/ 208 h 278"/>
                  <a:gd name="T64" fmla="*/ 192 w 323"/>
                  <a:gd name="T65" fmla="*/ 229 h 278"/>
                  <a:gd name="T66" fmla="*/ 222 w 323"/>
                  <a:gd name="T67" fmla="*/ 256 h 278"/>
                  <a:gd name="T68" fmla="*/ 254 w 323"/>
                  <a:gd name="T69" fmla="*/ 263 h 278"/>
                  <a:gd name="T70" fmla="*/ 304 w 323"/>
                  <a:gd name="T71" fmla="*/ 275 h 278"/>
                  <a:gd name="T72" fmla="*/ 311 w 323"/>
                  <a:gd name="T73" fmla="*/ 278 h 278"/>
                  <a:gd name="T74" fmla="*/ 319 w 323"/>
                  <a:gd name="T75" fmla="*/ 274 h 278"/>
                  <a:gd name="T76" fmla="*/ 318 w 323"/>
                  <a:gd name="T7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3" h="278">
                    <a:moveTo>
                      <a:pt x="318" y="259"/>
                    </a:moveTo>
                    <a:cubicBezTo>
                      <a:pt x="306" y="249"/>
                      <a:pt x="281" y="245"/>
                      <a:pt x="257" y="241"/>
                    </a:cubicBezTo>
                    <a:cubicBezTo>
                      <a:pt x="246" y="240"/>
                      <a:pt x="235" y="238"/>
                      <a:pt x="229" y="236"/>
                    </a:cubicBezTo>
                    <a:cubicBezTo>
                      <a:pt x="220" y="232"/>
                      <a:pt x="214" y="226"/>
                      <a:pt x="212" y="223"/>
                    </a:cubicBezTo>
                    <a:cubicBezTo>
                      <a:pt x="212" y="221"/>
                      <a:pt x="212" y="221"/>
                      <a:pt x="213" y="220"/>
                    </a:cubicBezTo>
                    <a:cubicBezTo>
                      <a:pt x="226" y="202"/>
                      <a:pt x="240" y="170"/>
                      <a:pt x="246" y="142"/>
                    </a:cubicBezTo>
                    <a:cubicBezTo>
                      <a:pt x="258" y="95"/>
                      <a:pt x="253" y="58"/>
                      <a:pt x="233" y="33"/>
                    </a:cubicBezTo>
                    <a:cubicBezTo>
                      <a:pt x="207" y="0"/>
                      <a:pt x="163" y="1"/>
                      <a:pt x="161" y="1"/>
                    </a:cubicBezTo>
                    <a:cubicBezTo>
                      <a:pt x="161" y="1"/>
                      <a:pt x="161" y="1"/>
                      <a:pt x="161" y="1"/>
                    </a:cubicBezTo>
                    <a:cubicBezTo>
                      <a:pt x="158" y="1"/>
                      <a:pt x="116" y="1"/>
                      <a:pt x="90" y="33"/>
                    </a:cubicBezTo>
                    <a:cubicBezTo>
                      <a:pt x="70" y="58"/>
                      <a:pt x="65" y="95"/>
                      <a:pt x="77" y="142"/>
                    </a:cubicBezTo>
                    <a:cubicBezTo>
                      <a:pt x="83" y="170"/>
                      <a:pt x="97" y="202"/>
                      <a:pt x="110" y="220"/>
                    </a:cubicBezTo>
                    <a:cubicBezTo>
                      <a:pt x="111" y="221"/>
                      <a:pt x="111" y="221"/>
                      <a:pt x="111" y="223"/>
                    </a:cubicBezTo>
                    <a:cubicBezTo>
                      <a:pt x="110" y="226"/>
                      <a:pt x="103" y="232"/>
                      <a:pt x="94" y="236"/>
                    </a:cubicBezTo>
                    <a:cubicBezTo>
                      <a:pt x="88" y="238"/>
                      <a:pt x="77" y="240"/>
                      <a:pt x="66" y="241"/>
                    </a:cubicBezTo>
                    <a:cubicBezTo>
                      <a:pt x="42" y="245"/>
                      <a:pt x="17" y="249"/>
                      <a:pt x="5" y="259"/>
                    </a:cubicBezTo>
                    <a:cubicBezTo>
                      <a:pt x="1" y="263"/>
                      <a:pt x="0" y="270"/>
                      <a:pt x="4" y="274"/>
                    </a:cubicBezTo>
                    <a:cubicBezTo>
                      <a:pt x="6" y="277"/>
                      <a:pt x="9" y="278"/>
                      <a:pt x="12" y="278"/>
                    </a:cubicBezTo>
                    <a:cubicBezTo>
                      <a:pt x="15" y="278"/>
                      <a:pt x="17" y="277"/>
                      <a:pt x="19" y="275"/>
                    </a:cubicBezTo>
                    <a:cubicBezTo>
                      <a:pt x="27" y="269"/>
                      <a:pt x="51" y="265"/>
                      <a:pt x="69" y="263"/>
                    </a:cubicBezTo>
                    <a:cubicBezTo>
                      <a:pt x="82" y="261"/>
                      <a:pt x="94" y="259"/>
                      <a:pt x="101" y="256"/>
                    </a:cubicBezTo>
                    <a:cubicBezTo>
                      <a:pt x="117" y="250"/>
                      <a:pt x="128" y="240"/>
                      <a:pt x="131" y="229"/>
                    </a:cubicBezTo>
                    <a:cubicBezTo>
                      <a:pt x="133" y="221"/>
                      <a:pt x="132" y="214"/>
                      <a:pt x="128" y="208"/>
                    </a:cubicBezTo>
                    <a:cubicBezTo>
                      <a:pt x="116" y="192"/>
                      <a:pt x="103" y="162"/>
                      <a:pt x="97" y="137"/>
                    </a:cubicBezTo>
                    <a:cubicBezTo>
                      <a:pt x="88" y="96"/>
                      <a:pt x="91" y="66"/>
                      <a:pt x="106" y="46"/>
                    </a:cubicBezTo>
                    <a:cubicBezTo>
                      <a:pt x="126" y="22"/>
                      <a:pt x="160" y="22"/>
                      <a:pt x="161" y="22"/>
                    </a:cubicBezTo>
                    <a:cubicBezTo>
                      <a:pt x="161" y="22"/>
                      <a:pt x="161" y="22"/>
                      <a:pt x="162" y="22"/>
                    </a:cubicBezTo>
                    <a:cubicBezTo>
                      <a:pt x="162" y="22"/>
                      <a:pt x="162" y="22"/>
                      <a:pt x="162" y="22"/>
                    </a:cubicBezTo>
                    <a:cubicBezTo>
                      <a:pt x="162" y="22"/>
                      <a:pt x="162" y="22"/>
                      <a:pt x="162" y="22"/>
                    </a:cubicBezTo>
                    <a:cubicBezTo>
                      <a:pt x="162" y="22"/>
                      <a:pt x="197" y="22"/>
                      <a:pt x="217" y="46"/>
                    </a:cubicBezTo>
                    <a:cubicBezTo>
                      <a:pt x="232" y="66"/>
                      <a:pt x="235" y="96"/>
                      <a:pt x="226" y="137"/>
                    </a:cubicBezTo>
                    <a:cubicBezTo>
                      <a:pt x="220" y="162"/>
                      <a:pt x="207" y="192"/>
                      <a:pt x="195" y="208"/>
                    </a:cubicBezTo>
                    <a:cubicBezTo>
                      <a:pt x="191" y="214"/>
                      <a:pt x="190" y="221"/>
                      <a:pt x="192" y="229"/>
                    </a:cubicBezTo>
                    <a:cubicBezTo>
                      <a:pt x="195" y="240"/>
                      <a:pt x="206" y="250"/>
                      <a:pt x="222" y="256"/>
                    </a:cubicBezTo>
                    <a:cubicBezTo>
                      <a:pt x="229" y="259"/>
                      <a:pt x="241" y="261"/>
                      <a:pt x="254" y="263"/>
                    </a:cubicBezTo>
                    <a:cubicBezTo>
                      <a:pt x="272" y="265"/>
                      <a:pt x="296" y="269"/>
                      <a:pt x="304" y="275"/>
                    </a:cubicBezTo>
                    <a:cubicBezTo>
                      <a:pt x="306" y="277"/>
                      <a:pt x="308" y="278"/>
                      <a:pt x="311" y="278"/>
                    </a:cubicBezTo>
                    <a:cubicBezTo>
                      <a:pt x="314" y="278"/>
                      <a:pt x="317" y="277"/>
                      <a:pt x="319" y="274"/>
                    </a:cubicBezTo>
                    <a:cubicBezTo>
                      <a:pt x="323" y="270"/>
                      <a:pt x="322" y="263"/>
                      <a:pt x="318" y="259"/>
                    </a:cubicBezTo>
                    <a:close/>
                  </a:path>
                </a:pathLst>
              </a:custGeom>
              <a:solidFill>
                <a:sysClr val="window" lastClr="FFFFFF"/>
              </a:solidFill>
              <a:ln w="9525">
                <a:noFill/>
                <a:round/>
                <a:headEnd/>
                <a:tailEnd/>
              </a:ln>
              <a:extLst/>
            </p:spPr>
            <p:txBody>
              <a:bodyPr lIns="68580" tIns="34290" rIns="68580" bIns="34290"/>
              <a:lstStyle/>
              <a:p>
                <a:pPr defTabSz="685800" eaLnBrk="1" fontAlgn="auto" hangingPunct="1">
                  <a:spcBef>
                    <a:spcPts val="0"/>
                  </a:spcBef>
                  <a:spcAft>
                    <a:spcPts val="0"/>
                  </a:spcAft>
                  <a:defRPr/>
                </a:pPr>
                <a:endParaRPr lang="en-GB" sz="1350" kern="0" dirty="0">
                  <a:solidFill>
                    <a:prstClr val="black"/>
                  </a:solidFill>
                  <a:latin typeface="+mj-lt"/>
                </a:endParaRPr>
              </a:p>
            </p:txBody>
          </p:sp>
        </p:grpSp>
      </p:gr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28"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19</a:t>
            </a:fld>
            <a:endParaRPr lang="en-IN" dirty="0"/>
          </a:p>
        </p:txBody>
      </p:sp>
    </p:spTree>
    <p:extLst>
      <p:ext uri="{BB962C8B-B14F-4D97-AF65-F5344CB8AC3E}">
        <p14:creationId xmlns:p14="http://schemas.microsoft.com/office/powerpoint/2010/main" val="34792669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fade">
                                      <p:cBhvr>
                                        <p:cTn id="7" dur="1000"/>
                                        <p:tgtEl>
                                          <p:spTgt spid="64515"/>
                                        </p:tgtEl>
                                      </p:cBhvr>
                                    </p:animEffect>
                                    <p:anim calcmode="lin" valueType="num">
                                      <p:cBhvr>
                                        <p:cTn id="8" dur="1000" fill="hold"/>
                                        <p:tgtEl>
                                          <p:spTgt spid="64515"/>
                                        </p:tgtEl>
                                        <p:attrNameLst>
                                          <p:attrName>ppt_x</p:attrName>
                                        </p:attrNameLst>
                                      </p:cBhvr>
                                      <p:tavLst>
                                        <p:tav tm="0">
                                          <p:val>
                                            <p:strVal val="#ppt_x"/>
                                          </p:val>
                                        </p:tav>
                                        <p:tav tm="100000">
                                          <p:val>
                                            <p:strVal val="#ppt_x"/>
                                          </p:val>
                                        </p:tav>
                                      </p:tavLst>
                                    </p:anim>
                                    <p:anim calcmode="lin" valueType="num">
                                      <p:cBhvr>
                                        <p:cTn id="9" dur="1000" fill="hold"/>
                                        <p:tgtEl>
                                          <p:spTgt spid="645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Anti-</a:t>
            </a:r>
            <a:r>
              <a:rPr lang="de-AT" sz="3600" b="1" dirty="0" err="1" smtClean="0">
                <a:solidFill>
                  <a:schemeClr val="tx1"/>
                </a:solidFill>
              </a:rPr>
              <a:t>avoidance</a:t>
            </a:r>
            <a:r>
              <a:rPr lang="de-AT" sz="3600" b="1" dirty="0" smtClean="0">
                <a:solidFill>
                  <a:schemeClr val="tx1"/>
                </a:solidFill>
              </a:rPr>
              <a:t> in </a:t>
            </a:r>
            <a:r>
              <a:rPr lang="de-AT" sz="3600" b="1" dirty="0" err="1" smtClean="0">
                <a:solidFill>
                  <a:schemeClr val="tx1"/>
                </a:solidFill>
              </a:rPr>
              <a:t>the</a:t>
            </a:r>
            <a:r>
              <a:rPr lang="de-AT" sz="3600" b="1" dirty="0" smtClean="0">
                <a:solidFill>
                  <a:schemeClr val="tx1"/>
                </a:solidFill>
              </a:rPr>
              <a:t> </a:t>
            </a:r>
            <a:r>
              <a:rPr lang="de-AT" sz="3600" b="1" dirty="0" err="1" smtClean="0">
                <a:solidFill>
                  <a:schemeClr val="tx1"/>
                </a:solidFill>
              </a:rPr>
              <a:t>pre</a:t>
            </a:r>
            <a:r>
              <a:rPr lang="de-AT" sz="3600" b="1" dirty="0" smtClean="0">
                <a:solidFill>
                  <a:schemeClr val="tx1"/>
                </a:solidFill>
              </a:rPr>
              <a:t>-BEPS </a:t>
            </a:r>
            <a:r>
              <a:rPr lang="de-AT" sz="3600" b="1" dirty="0" err="1" smtClean="0">
                <a:solidFill>
                  <a:schemeClr val="tx1"/>
                </a:solidFill>
              </a:rPr>
              <a:t>world</a:t>
            </a:r>
            <a:endParaRPr lang="de-AT" sz="3600" b="1" dirty="0">
              <a:solidFill>
                <a:schemeClr val="tx1"/>
              </a:solidFill>
            </a:endParaRPr>
          </a:p>
        </p:txBody>
      </p:sp>
      <p:sp>
        <p:nvSpPr>
          <p:cNvPr id="3" name="Content Placeholder 2"/>
          <p:cNvSpPr>
            <a:spLocks noGrp="1"/>
          </p:cNvSpPr>
          <p:nvPr>
            <p:ph idx="1"/>
          </p:nvPr>
        </p:nvSpPr>
        <p:spPr>
          <a:xfrm>
            <a:off x="646111" y="1528483"/>
            <a:ext cx="8946541" cy="4195481"/>
          </a:xfrm>
        </p:spPr>
        <p:txBody>
          <a:bodyPr/>
          <a:lstStyle/>
          <a:p>
            <a:r>
              <a:rPr lang="en-GB" dirty="0" smtClean="0"/>
              <a:t>Tax treaties different from other treaties – operate along with domestic law – treaties allocate right to tax, but domestic law – taxation!</a:t>
            </a:r>
          </a:p>
          <a:p>
            <a:r>
              <a:rPr lang="en-GB" dirty="0" smtClean="0"/>
              <a:t>Should tax treaty benefits be granted in situations involving tax avoidance?</a:t>
            </a:r>
          </a:p>
          <a:p>
            <a:r>
              <a:rPr lang="en-GB" dirty="0" smtClean="0"/>
              <a:t>Interpretation of tax treaties – Arts. 26, 31 of VCLT involved – both require interpretation of the treaty in “good faith”</a:t>
            </a:r>
          </a:p>
          <a:p>
            <a:r>
              <a:rPr lang="en-GB" dirty="0" smtClean="0"/>
              <a:t>Does “good faith” include preventing tax avoidance? Arguable – yes since a taxpayer as a subject to treaty should have equal rights/obligations; But also no – because “good faith” obligation on parties to treaty i.e. the States, not taxpayer</a:t>
            </a:r>
            <a:endParaRPr lang="en-GB"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528186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itle 2"/>
          <p:cNvSpPr txBox="1">
            <a:spLocks/>
          </p:cNvSpPr>
          <p:nvPr/>
        </p:nvSpPr>
        <p:spPr bwMode="auto">
          <a:xfrm>
            <a:off x="493713" y="238125"/>
            <a:ext cx="111839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mj-lt"/>
                <a:ea typeface="+mj-ea"/>
                <a:cs typeface="Times New Roman" panose="02020603050405020304" pitchFamily="18" charset="0"/>
              </a:rPr>
              <a:t>Claiming an SEZ tax holiday</a:t>
            </a:r>
          </a:p>
          <a:p>
            <a:pPr eaLnBrk="1" hangingPunct="1"/>
            <a:endParaRPr lang="en-US" altLang="en-US" sz="3600" b="1" dirty="0">
              <a:latin typeface="+mj-lt"/>
            </a:endParaRPr>
          </a:p>
          <a:p>
            <a:pPr eaLnBrk="1" hangingPunct="1"/>
            <a:endParaRPr lang="en-IN" altLang="en-US" sz="3600" b="1" dirty="0">
              <a:latin typeface="+mj-lt"/>
            </a:endParaRPr>
          </a:p>
        </p:txBody>
      </p:sp>
      <p:sp>
        <p:nvSpPr>
          <p:cNvPr id="65540" name="Rectangle 30"/>
          <p:cNvSpPr>
            <a:spLocks noChangeArrowheads="1"/>
          </p:cNvSpPr>
          <p:nvPr/>
        </p:nvSpPr>
        <p:spPr bwMode="auto">
          <a:xfrm>
            <a:off x="1444625" y="4586288"/>
            <a:ext cx="220345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pPr>
            <a:r>
              <a:rPr lang="en-US" altLang="en-US" sz="1600" b="1" dirty="0">
                <a:latin typeface="Times New Roman" panose="02020603050405020304" pitchFamily="18" charset="0"/>
                <a:ea typeface="Verdana" panose="020B0604030504040204" pitchFamily="34" charset="0"/>
                <a:cs typeface="Times New Roman" panose="02020603050405020304" pitchFamily="18" charset="0"/>
              </a:rPr>
              <a:t>What is the issue </a:t>
            </a:r>
          </a:p>
          <a:p>
            <a:r>
              <a:rPr lang="en-US" altLang="en-US" sz="1600" dirty="0">
                <a:latin typeface="Times New Roman" panose="02020603050405020304" pitchFamily="18" charset="0"/>
                <a:ea typeface="Verdana" panose="020B0604030504040204" pitchFamily="34" charset="0"/>
                <a:cs typeface="Times New Roman" panose="02020603050405020304" pitchFamily="18" charset="0"/>
              </a:rPr>
              <a:t>Does claiming tax holiday result in avoidance of tax for GAAR?</a:t>
            </a:r>
          </a:p>
        </p:txBody>
      </p:sp>
      <p:sp>
        <p:nvSpPr>
          <p:cNvPr id="65541" name="TextBox 31"/>
          <p:cNvSpPr txBox="1">
            <a:spLocks noChangeArrowheads="1"/>
          </p:cNvSpPr>
          <p:nvPr/>
        </p:nvSpPr>
        <p:spPr bwMode="auto">
          <a:xfrm>
            <a:off x="3557588" y="3786188"/>
            <a:ext cx="619125"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000" b="1" dirty="0"/>
              <a:t>1</a:t>
            </a:r>
          </a:p>
        </p:txBody>
      </p:sp>
      <p:sp>
        <p:nvSpPr>
          <p:cNvPr id="65542" name="Rectangle 32"/>
          <p:cNvSpPr>
            <a:spLocks noChangeArrowheads="1"/>
          </p:cNvSpPr>
          <p:nvPr/>
        </p:nvSpPr>
        <p:spPr bwMode="auto">
          <a:xfrm>
            <a:off x="4716463" y="4586288"/>
            <a:ext cx="2314575"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pPr>
            <a:r>
              <a:rPr lang="en-US" altLang="en-US" sz="1600" b="1" dirty="0">
                <a:solidFill>
                  <a:srgbClr val="FFC000"/>
                </a:solidFill>
                <a:latin typeface="Times New Roman" panose="02020603050405020304" pitchFamily="18" charset="0"/>
                <a:ea typeface="Verdana" panose="020B0604030504040204" pitchFamily="34" charset="0"/>
                <a:cs typeface="Times New Roman" panose="02020603050405020304" pitchFamily="18" charset="0"/>
              </a:rPr>
              <a:t>Who is being tested </a:t>
            </a:r>
          </a:p>
          <a:p>
            <a:r>
              <a:rPr lang="en-US" altLang="en-US" sz="1600" dirty="0">
                <a:solidFill>
                  <a:srgbClr val="FFC000"/>
                </a:solidFill>
                <a:latin typeface="Times New Roman" panose="02020603050405020304" pitchFamily="18" charset="0"/>
                <a:ea typeface="Verdana" panose="020B0604030504040204" pitchFamily="34" charset="0"/>
                <a:cs typeface="Times New Roman" panose="02020603050405020304" pitchFamily="18" charset="0"/>
              </a:rPr>
              <a:t>Entity claiming tax holiday </a:t>
            </a:r>
          </a:p>
          <a:p>
            <a:endParaRPr lang="en-US" altLang="en-US" sz="1600" dirty="0">
              <a:solidFill>
                <a:srgbClr val="FFC000"/>
              </a:solidFill>
              <a:latin typeface="Verdana" panose="020B0604030504040204" pitchFamily="34" charset="0"/>
              <a:ea typeface="Verdana" panose="020B0604030504040204" pitchFamily="34" charset="0"/>
              <a:cs typeface="Verdana" panose="020B0604030504040204" pitchFamily="34" charset="0"/>
            </a:endParaRPr>
          </a:p>
        </p:txBody>
      </p:sp>
      <p:sp>
        <p:nvSpPr>
          <p:cNvPr id="65543" name="Rectangle 33"/>
          <p:cNvSpPr>
            <a:spLocks noChangeArrowheads="1"/>
          </p:cNvSpPr>
          <p:nvPr/>
        </p:nvSpPr>
        <p:spPr bwMode="auto">
          <a:xfrm>
            <a:off x="8232775" y="4586288"/>
            <a:ext cx="292417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pPr>
            <a:r>
              <a:rPr lang="en-US" altLang="en-US" sz="1600" b="1" dirty="0">
                <a:solidFill>
                  <a:schemeClr val="accent5">
                    <a:lumMod val="40000"/>
                    <a:lumOff val="60000"/>
                  </a:schemeClr>
                </a:solidFill>
                <a:latin typeface="Times New Roman" panose="02020603050405020304" pitchFamily="18" charset="0"/>
                <a:ea typeface="Verdana" panose="020B0604030504040204" pitchFamily="34" charset="0"/>
                <a:cs typeface="Times New Roman" panose="02020603050405020304" pitchFamily="18" charset="0"/>
              </a:rPr>
              <a:t>What is the tax benefit </a:t>
            </a:r>
          </a:p>
          <a:p>
            <a:r>
              <a:rPr lang="en-US" altLang="en-US" sz="1600" dirty="0">
                <a:solidFill>
                  <a:schemeClr val="accent5">
                    <a:lumMod val="40000"/>
                    <a:lumOff val="60000"/>
                  </a:schemeClr>
                </a:solidFill>
                <a:latin typeface="Times New Roman" panose="02020603050405020304" pitchFamily="18" charset="0"/>
                <a:ea typeface="Verdana" panose="020B0604030504040204" pitchFamily="34" charset="0"/>
                <a:cs typeface="Times New Roman" panose="02020603050405020304" pitchFamily="18" charset="0"/>
              </a:rPr>
              <a:t>Tax holiday claim</a:t>
            </a:r>
          </a:p>
        </p:txBody>
      </p:sp>
      <p:sp>
        <p:nvSpPr>
          <p:cNvPr id="65544" name="TextBox 34"/>
          <p:cNvSpPr txBox="1">
            <a:spLocks noChangeArrowheads="1"/>
          </p:cNvSpPr>
          <p:nvPr/>
        </p:nvSpPr>
        <p:spPr bwMode="auto">
          <a:xfrm>
            <a:off x="6600825" y="3676650"/>
            <a:ext cx="7508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000" b="1" dirty="0">
                <a:solidFill>
                  <a:srgbClr val="FFC000"/>
                </a:solidFill>
              </a:rPr>
              <a:t>2</a:t>
            </a:r>
          </a:p>
        </p:txBody>
      </p:sp>
      <p:sp>
        <p:nvSpPr>
          <p:cNvPr id="65545" name="TextBox 35"/>
          <p:cNvSpPr txBox="1">
            <a:spLocks noChangeArrowheads="1"/>
          </p:cNvSpPr>
          <p:nvPr/>
        </p:nvSpPr>
        <p:spPr bwMode="auto">
          <a:xfrm>
            <a:off x="9591675" y="3616325"/>
            <a:ext cx="7461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000" b="1" dirty="0">
                <a:solidFill>
                  <a:schemeClr val="accent5">
                    <a:lumMod val="40000"/>
                    <a:lumOff val="60000"/>
                  </a:schemeClr>
                </a:solidFill>
              </a:rPr>
              <a:t>3</a:t>
            </a:r>
          </a:p>
        </p:txBody>
      </p:sp>
      <p:sp>
        <p:nvSpPr>
          <p:cNvPr id="37" name="Diagonal Stripe 36"/>
          <p:cNvSpPr/>
          <p:nvPr/>
        </p:nvSpPr>
        <p:spPr>
          <a:xfrm>
            <a:off x="1444625" y="3208338"/>
            <a:ext cx="3365500" cy="1195387"/>
          </a:xfrm>
          <a:prstGeom prst="diagStrip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sp>
        <p:nvSpPr>
          <p:cNvPr id="38" name="Diagonal Stripe 37"/>
          <p:cNvSpPr/>
          <p:nvPr/>
        </p:nvSpPr>
        <p:spPr>
          <a:xfrm flipV="1">
            <a:off x="1444625" y="1912938"/>
            <a:ext cx="3365500" cy="1195387"/>
          </a:xfrm>
          <a:prstGeom prst="diagStripe">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sp>
        <p:nvSpPr>
          <p:cNvPr id="39" name="Diagonal Stripe 38"/>
          <p:cNvSpPr/>
          <p:nvPr/>
        </p:nvSpPr>
        <p:spPr>
          <a:xfrm>
            <a:off x="7974013" y="3116263"/>
            <a:ext cx="3249612" cy="1239837"/>
          </a:xfrm>
          <a:prstGeom prst="diagStripe">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sp>
        <p:nvSpPr>
          <p:cNvPr id="40" name="Diagonal Stripe 39"/>
          <p:cNvSpPr/>
          <p:nvPr/>
        </p:nvSpPr>
        <p:spPr>
          <a:xfrm flipV="1">
            <a:off x="7974013" y="1812925"/>
            <a:ext cx="3249612" cy="1238250"/>
          </a:xfrm>
          <a:prstGeom prst="diagStripe">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sp>
        <p:nvSpPr>
          <p:cNvPr id="41" name="Diagonal Stripe 40"/>
          <p:cNvSpPr/>
          <p:nvPr/>
        </p:nvSpPr>
        <p:spPr>
          <a:xfrm>
            <a:off x="4664075" y="3143250"/>
            <a:ext cx="3340100" cy="1212850"/>
          </a:xfrm>
          <a:prstGeom prst="diagStrip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sp>
        <p:nvSpPr>
          <p:cNvPr id="42" name="Diagonal Stripe 41"/>
          <p:cNvSpPr/>
          <p:nvPr/>
        </p:nvSpPr>
        <p:spPr>
          <a:xfrm flipV="1">
            <a:off x="4664075" y="1847850"/>
            <a:ext cx="3340100" cy="1212850"/>
          </a:xfrm>
          <a:prstGeom prst="diagStrip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anchor="ctr"/>
          <a:lstStyle/>
          <a:p>
            <a:pPr algn="ctr">
              <a:defRPr/>
            </a:pPr>
            <a:endParaRPr lang="en-US" sz="1050" dirty="0">
              <a:solidFill>
                <a:srgbClr val="53565A"/>
              </a:solidFill>
            </a:endParaRPr>
          </a:p>
        </p:txBody>
      </p:sp>
      <p:grpSp>
        <p:nvGrpSpPr>
          <p:cNvPr id="43" name="Group 740"/>
          <p:cNvGrpSpPr>
            <a:grpSpLocks noChangeAspect="1"/>
          </p:cNvGrpSpPr>
          <p:nvPr/>
        </p:nvGrpSpPr>
        <p:grpSpPr bwMode="auto">
          <a:xfrm>
            <a:off x="1699244" y="2606958"/>
            <a:ext cx="1136073" cy="1139413"/>
            <a:chOff x="4293" y="2651"/>
            <a:chExt cx="340" cy="341"/>
          </a:xfrm>
          <a:solidFill>
            <a:schemeClr val="accent4"/>
          </a:solidFill>
        </p:grpSpPr>
        <p:sp>
          <p:nvSpPr>
            <p:cNvPr id="44" name="Freeform 741"/>
            <p:cNvSpPr>
              <a:spLocks noEditPoints="1"/>
            </p:cNvSpPr>
            <p:nvPr/>
          </p:nvSpPr>
          <p:spPr bwMode="auto">
            <a:xfrm>
              <a:off x="4293" y="2651"/>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sp>
          <p:nvSpPr>
            <p:cNvPr id="45" name="Freeform 742"/>
            <p:cNvSpPr>
              <a:spLocks noEditPoints="1"/>
            </p:cNvSpPr>
            <p:nvPr/>
          </p:nvSpPr>
          <p:spPr bwMode="auto">
            <a:xfrm>
              <a:off x="4357" y="2743"/>
              <a:ext cx="212" cy="156"/>
            </a:xfrm>
            <a:custGeom>
              <a:avLst/>
              <a:gdLst>
                <a:gd name="T0" fmla="*/ 224 w 320"/>
                <a:gd name="T1" fmla="*/ 235 h 235"/>
                <a:gd name="T2" fmla="*/ 10 w 320"/>
                <a:gd name="T3" fmla="*/ 235 h 235"/>
                <a:gd name="T4" fmla="*/ 0 w 320"/>
                <a:gd name="T5" fmla="*/ 224 h 235"/>
                <a:gd name="T6" fmla="*/ 0 w 320"/>
                <a:gd name="T7" fmla="*/ 11 h 235"/>
                <a:gd name="T8" fmla="*/ 10 w 320"/>
                <a:gd name="T9" fmla="*/ 0 h 235"/>
                <a:gd name="T10" fmla="*/ 224 w 320"/>
                <a:gd name="T11" fmla="*/ 0 h 235"/>
                <a:gd name="T12" fmla="*/ 234 w 320"/>
                <a:gd name="T13" fmla="*/ 11 h 235"/>
                <a:gd name="T14" fmla="*/ 234 w 320"/>
                <a:gd name="T15" fmla="*/ 58 h 235"/>
                <a:gd name="T16" fmla="*/ 304 w 320"/>
                <a:gd name="T17" fmla="*/ 23 h 235"/>
                <a:gd name="T18" fmla="*/ 315 w 320"/>
                <a:gd name="T19" fmla="*/ 23 h 235"/>
                <a:gd name="T20" fmla="*/ 320 w 320"/>
                <a:gd name="T21" fmla="*/ 32 h 235"/>
                <a:gd name="T22" fmla="*/ 320 w 320"/>
                <a:gd name="T23" fmla="*/ 203 h 235"/>
                <a:gd name="T24" fmla="*/ 315 w 320"/>
                <a:gd name="T25" fmla="*/ 212 h 235"/>
                <a:gd name="T26" fmla="*/ 304 w 320"/>
                <a:gd name="T27" fmla="*/ 213 h 235"/>
                <a:gd name="T28" fmla="*/ 234 w 320"/>
                <a:gd name="T29" fmla="*/ 178 h 235"/>
                <a:gd name="T30" fmla="*/ 234 w 320"/>
                <a:gd name="T31" fmla="*/ 224 h 235"/>
                <a:gd name="T32" fmla="*/ 224 w 320"/>
                <a:gd name="T33" fmla="*/ 235 h 235"/>
                <a:gd name="T34" fmla="*/ 21 w 320"/>
                <a:gd name="T35" fmla="*/ 214 h 235"/>
                <a:gd name="T36" fmla="*/ 213 w 320"/>
                <a:gd name="T37" fmla="*/ 214 h 235"/>
                <a:gd name="T38" fmla="*/ 213 w 320"/>
                <a:gd name="T39" fmla="*/ 160 h 235"/>
                <a:gd name="T40" fmla="*/ 218 w 320"/>
                <a:gd name="T41" fmla="*/ 151 h 235"/>
                <a:gd name="T42" fmla="*/ 228 w 320"/>
                <a:gd name="T43" fmla="*/ 151 h 235"/>
                <a:gd name="T44" fmla="*/ 298 w 320"/>
                <a:gd name="T45" fmla="*/ 186 h 235"/>
                <a:gd name="T46" fmla="*/ 298 w 320"/>
                <a:gd name="T47" fmla="*/ 50 h 235"/>
                <a:gd name="T48" fmla="*/ 228 w 320"/>
                <a:gd name="T49" fmla="*/ 85 h 235"/>
                <a:gd name="T50" fmla="*/ 218 w 320"/>
                <a:gd name="T51" fmla="*/ 84 h 235"/>
                <a:gd name="T52" fmla="*/ 213 w 320"/>
                <a:gd name="T53" fmla="*/ 75 h 235"/>
                <a:gd name="T54" fmla="*/ 213 w 320"/>
                <a:gd name="T55" fmla="*/ 22 h 235"/>
                <a:gd name="T56" fmla="*/ 21 w 320"/>
                <a:gd name="T57" fmla="*/ 22 h 235"/>
                <a:gd name="T58" fmla="*/ 21 w 320"/>
                <a:gd name="T59" fmla="*/ 214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0" h="235">
                  <a:moveTo>
                    <a:pt x="224" y="235"/>
                  </a:moveTo>
                  <a:cubicBezTo>
                    <a:pt x="10" y="235"/>
                    <a:pt x="10" y="235"/>
                    <a:pt x="10" y="235"/>
                  </a:cubicBezTo>
                  <a:cubicBezTo>
                    <a:pt x="4" y="235"/>
                    <a:pt x="0" y="230"/>
                    <a:pt x="0" y="224"/>
                  </a:cubicBezTo>
                  <a:cubicBezTo>
                    <a:pt x="0" y="11"/>
                    <a:pt x="0" y="11"/>
                    <a:pt x="0" y="11"/>
                  </a:cubicBezTo>
                  <a:cubicBezTo>
                    <a:pt x="0" y="5"/>
                    <a:pt x="4" y="0"/>
                    <a:pt x="10" y="0"/>
                  </a:cubicBezTo>
                  <a:cubicBezTo>
                    <a:pt x="224" y="0"/>
                    <a:pt x="224" y="0"/>
                    <a:pt x="224" y="0"/>
                  </a:cubicBezTo>
                  <a:cubicBezTo>
                    <a:pt x="230" y="0"/>
                    <a:pt x="234" y="5"/>
                    <a:pt x="234" y="11"/>
                  </a:cubicBezTo>
                  <a:cubicBezTo>
                    <a:pt x="234" y="58"/>
                    <a:pt x="234" y="58"/>
                    <a:pt x="234" y="58"/>
                  </a:cubicBezTo>
                  <a:cubicBezTo>
                    <a:pt x="304" y="23"/>
                    <a:pt x="304" y="23"/>
                    <a:pt x="304" y="23"/>
                  </a:cubicBezTo>
                  <a:cubicBezTo>
                    <a:pt x="308" y="21"/>
                    <a:pt x="311" y="21"/>
                    <a:pt x="315" y="23"/>
                  </a:cubicBezTo>
                  <a:cubicBezTo>
                    <a:pt x="318" y="25"/>
                    <a:pt x="320" y="29"/>
                    <a:pt x="320" y="32"/>
                  </a:cubicBezTo>
                  <a:cubicBezTo>
                    <a:pt x="320" y="203"/>
                    <a:pt x="320" y="203"/>
                    <a:pt x="320" y="203"/>
                  </a:cubicBezTo>
                  <a:cubicBezTo>
                    <a:pt x="320" y="207"/>
                    <a:pt x="318" y="210"/>
                    <a:pt x="315" y="212"/>
                  </a:cubicBezTo>
                  <a:cubicBezTo>
                    <a:pt x="311" y="214"/>
                    <a:pt x="308" y="214"/>
                    <a:pt x="304" y="213"/>
                  </a:cubicBezTo>
                  <a:cubicBezTo>
                    <a:pt x="234" y="178"/>
                    <a:pt x="234" y="178"/>
                    <a:pt x="234" y="178"/>
                  </a:cubicBezTo>
                  <a:cubicBezTo>
                    <a:pt x="234" y="224"/>
                    <a:pt x="234" y="224"/>
                    <a:pt x="234" y="224"/>
                  </a:cubicBezTo>
                  <a:cubicBezTo>
                    <a:pt x="234" y="230"/>
                    <a:pt x="230" y="235"/>
                    <a:pt x="224" y="235"/>
                  </a:cubicBezTo>
                  <a:close/>
                  <a:moveTo>
                    <a:pt x="21" y="214"/>
                  </a:moveTo>
                  <a:cubicBezTo>
                    <a:pt x="213" y="214"/>
                    <a:pt x="213" y="214"/>
                    <a:pt x="213" y="214"/>
                  </a:cubicBezTo>
                  <a:cubicBezTo>
                    <a:pt x="213" y="160"/>
                    <a:pt x="213" y="160"/>
                    <a:pt x="213" y="160"/>
                  </a:cubicBezTo>
                  <a:cubicBezTo>
                    <a:pt x="213" y="157"/>
                    <a:pt x="215" y="153"/>
                    <a:pt x="218" y="151"/>
                  </a:cubicBezTo>
                  <a:cubicBezTo>
                    <a:pt x="221" y="149"/>
                    <a:pt x="225" y="149"/>
                    <a:pt x="228" y="151"/>
                  </a:cubicBezTo>
                  <a:cubicBezTo>
                    <a:pt x="298" y="186"/>
                    <a:pt x="298" y="186"/>
                    <a:pt x="298" y="186"/>
                  </a:cubicBezTo>
                  <a:cubicBezTo>
                    <a:pt x="298" y="50"/>
                    <a:pt x="298" y="50"/>
                    <a:pt x="298" y="50"/>
                  </a:cubicBezTo>
                  <a:cubicBezTo>
                    <a:pt x="228" y="85"/>
                    <a:pt x="228" y="85"/>
                    <a:pt x="228" y="85"/>
                  </a:cubicBezTo>
                  <a:cubicBezTo>
                    <a:pt x="225" y="86"/>
                    <a:pt x="221" y="86"/>
                    <a:pt x="218" y="84"/>
                  </a:cubicBezTo>
                  <a:cubicBezTo>
                    <a:pt x="215" y="82"/>
                    <a:pt x="213" y="79"/>
                    <a:pt x="213" y="75"/>
                  </a:cubicBezTo>
                  <a:cubicBezTo>
                    <a:pt x="213" y="22"/>
                    <a:pt x="213" y="22"/>
                    <a:pt x="213" y="22"/>
                  </a:cubicBezTo>
                  <a:cubicBezTo>
                    <a:pt x="21" y="22"/>
                    <a:pt x="21" y="22"/>
                    <a:pt x="21" y="22"/>
                  </a:cubicBezTo>
                  <a:lnTo>
                    <a:pt x="21" y="214"/>
                  </a:ln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grpSp>
      <p:grpSp>
        <p:nvGrpSpPr>
          <p:cNvPr id="46" name="Group 414"/>
          <p:cNvGrpSpPr>
            <a:grpSpLocks noChangeAspect="1"/>
          </p:cNvGrpSpPr>
          <p:nvPr/>
        </p:nvGrpSpPr>
        <p:grpSpPr bwMode="auto">
          <a:xfrm>
            <a:off x="4898558" y="2506894"/>
            <a:ext cx="1112333" cy="1115604"/>
            <a:chOff x="5060" y="1524"/>
            <a:chExt cx="340" cy="341"/>
          </a:xfrm>
          <a:solidFill>
            <a:schemeClr val="accent2"/>
          </a:solidFill>
        </p:grpSpPr>
        <p:sp>
          <p:nvSpPr>
            <p:cNvPr id="47" name="Freeform 415"/>
            <p:cNvSpPr>
              <a:spLocks noEditPoints="1"/>
            </p:cNvSpPr>
            <p:nvPr/>
          </p:nvSpPr>
          <p:spPr bwMode="auto">
            <a:xfrm>
              <a:off x="5124" y="1623"/>
              <a:ext cx="212" cy="157"/>
            </a:xfrm>
            <a:custGeom>
              <a:avLst/>
              <a:gdLst>
                <a:gd name="T0" fmla="*/ 309 w 320"/>
                <a:gd name="T1" fmla="*/ 0 h 235"/>
                <a:gd name="T2" fmla="*/ 10 w 320"/>
                <a:gd name="T3" fmla="*/ 0 h 235"/>
                <a:gd name="T4" fmla="*/ 0 w 320"/>
                <a:gd name="T5" fmla="*/ 11 h 235"/>
                <a:gd name="T6" fmla="*/ 0 w 320"/>
                <a:gd name="T7" fmla="*/ 203 h 235"/>
                <a:gd name="T8" fmla="*/ 10 w 320"/>
                <a:gd name="T9" fmla="*/ 213 h 235"/>
                <a:gd name="T10" fmla="*/ 96 w 320"/>
                <a:gd name="T11" fmla="*/ 213 h 235"/>
                <a:gd name="T12" fmla="*/ 85 w 320"/>
                <a:gd name="T13" fmla="*/ 224 h 235"/>
                <a:gd name="T14" fmla="*/ 96 w 320"/>
                <a:gd name="T15" fmla="*/ 235 h 235"/>
                <a:gd name="T16" fmla="*/ 224 w 320"/>
                <a:gd name="T17" fmla="*/ 235 h 235"/>
                <a:gd name="T18" fmla="*/ 234 w 320"/>
                <a:gd name="T19" fmla="*/ 224 h 235"/>
                <a:gd name="T20" fmla="*/ 224 w 320"/>
                <a:gd name="T21" fmla="*/ 213 h 235"/>
                <a:gd name="T22" fmla="*/ 309 w 320"/>
                <a:gd name="T23" fmla="*/ 213 h 235"/>
                <a:gd name="T24" fmla="*/ 320 w 320"/>
                <a:gd name="T25" fmla="*/ 203 h 235"/>
                <a:gd name="T26" fmla="*/ 320 w 320"/>
                <a:gd name="T27" fmla="*/ 11 h 235"/>
                <a:gd name="T28" fmla="*/ 309 w 320"/>
                <a:gd name="T29" fmla="*/ 0 h 235"/>
                <a:gd name="T30" fmla="*/ 298 w 320"/>
                <a:gd name="T31" fmla="*/ 192 h 235"/>
                <a:gd name="T32" fmla="*/ 21 w 320"/>
                <a:gd name="T33" fmla="*/ 192 h 235"/>
                <a:gd name="T34" fmla="*/ 21 w 320"/>
                <a:gd name="T35" fmla="*/ 21 h 235"/>
                <a:gd name="T36" fmla="*/ 298 w 320"/>
                <a:gd name="T37" fmla="*/ 21 h 235"/>
                <a:gd name="T38" fmla="*/ 298 w 320"/>
                <a:gd name="T39" fmla="*/ 19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0" h="235">
                  <a:moveTo>
                    <a:pt x="309" y="0"/>
                  </a:moveTo>
                  <a:cubicBezTo>
                    <a:pt x="10" y="0"/>
                    <a:pt x="10" y="0"/>
                    <a:pt x="10" y="0"/>
                  </a:cubicBezTo>
                  <a:cubicBezTo>
                    <a:pt x="4" y="0"/>
                    <a:pt x="0" y="5"/>
                    <a:pt x="0" y="11"/>
                  </a:cubicBezTo>
                  <a:cubicBezTo>
                    <a:pt x="0" y="203"/>
                    <a:pt x="0" y="203"/>
                    <a:pt x="0" y="203"/>
                  </a:cubicBezTo>
                  <a:cubicBezTo>
                    <a:pt x="0" y="209"/>
                    <a:pt x="4" y="213"/>
                    <a:pt x="10" y="213"/>
                  </a:cubicBezTo>
                  <a:cubicBezTo>
                    <a:pt x="96" y="213"/>
                    <a:pt x="96" y="213"/>
                    <a:pt x="96" y="213"/>
                  </a:cubicBezTo>
                  <a:cubicBezTo>
                    <a:pt x="90" y="213"/>
                    <a:pt x="85" y="218"/>
                    <a:pt x="85" y="224"/>
                  </a:cubicBezTo>
                  <a:cubicBezTo>
                    <a:pt x="85" y="230"/>
                    <a:pt x="90" y="235"/>
                    <a:pt x="96" y="235"/>
                  </a:cubicBezTo>
                  <a:cubicBezTo>
                    <a:pt x="224" y="235"/>
                    <a:pt x="224" y="235"/>
                    <a:pt x="224" y="235"/>
                  </a:cubicBezTo>
                  <a:cubicBezTo>
                    <a:pt x="230" y="235"/>
                    <a:pt x="234" y="230"/>
                    <a:pt x="234" y="224"/>
                  </a:cubicBezTo>
                  <a:cubicBezTo>
                    <a:pt x="234" y="218"/>
                    <a:pt x="230" y="213"/>
                    <a:pt x="224" y="213"/>
                  </a:cubicBezTo>
                  <a:cubicBezTo>
                    <a:pt x="309" y="213"/>
                    <a:pt x="309" y="213"/>
                    <a:pt x="309" y="213"/>
                  </a:cubicBezTo>
                  <a:cubicBezTo>
                    <a:pt x="315" y="213"/>
                    <a:pt x="320" y="209"/>
                    <a:pt x="320" y="203"/>
                  </a:cubicBezTo>
                  <a:cubicBezTo>
                    <a:pt x="320" y="11"/>
                    <a:pt x="320" y="11"/>
                    <a:pt x="320" y="11"/>
                  </a:cubicBezTo>
                  <a:cubicBezTo>
                    <a:pt x="320" y="5"/>
                    <a:pt x="315" y="0"/>
                    <a:pt x="309" y="0"/>
                  </a:cubicBezTo>
                  <a:close/>
                  <a:moveTo>
                    <a:pt x="298" y="192"/>
                  </a:moveTo>
                  <a:cubicBezTo>
                    <a:pt x="21" y="192"/>
                    <a:pt x="21" y="192"/>
                    <a:pt x="21" y="192"/>
                  </a:cubicBezTo>
                  <a:cubicBezTo>
                    <a:pt x="21" y="21"/>
                    <a:pt x="21" y="21"/>
                    <a:pt x="21" y="21"/>
                  </a:cubicBezTo>
                  <a:cubicBezTo>
                    <a:pt x="298" y="21"/>
                    <a:pt x="298" y="21"/>
                    <a:pt x="298" y="21"/>
                  </a:cubicBezTo>
                  <a:lnTo>
                    <a:pt x="298" y="192"/>
                  </a:ln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sp>
          <p:nvSpPr>
            <p:cNvPr id="48" name="Freeform 416"/>
            <p:cNvSpPr>
              <a:spLocks noEditPoints="1"/>
            </p:cNvSpPr>
            <p:nvPr/>
          </p:nvSpPr>
          <p:spPr bwMode="auto">
            <a:xfrm>
              <a:off x="5060" y="1524"/>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grpSp>
      <p:grpSp>
        <p:nvGrpSpPr>
          <p:cNvPr id="49" name="Group 382"/>
          <p:cNvGrpSpPr>
            <a:grpSpLocks noChangeAspect="1"/>
          </p:cNvGrpSpPr>
          <p:nvPr/>
        </p:nvGrpSpPr>
        <p:grpSpPr bwMode="auto">
          <a:xfrm>
            <a:off x="8223398" y="2452030"/>
            <a:ext cx="1131301" cy="1131301"/>
            <a:chOff x="390" y="1196"/>
            <a:chExt cx="340" cy="340"/>
          </a:xfrm>
          <a:solidFill>
            <a:schemeClr val="accent5"/>
          </a:solidFill>
        </p:grpSpPr>
        <p:sp>
          <p:nvSpPr>
            <p:cNvPr id="50" name="Freeform 383"/>
            <p:cNvSpPr>
              <a:spLocks noEditPoints="1"/>
            </p:cNvSpPr>
            <p:nvPr/>
          </p:nvSpPr>
          <p:spPr bwMode="auto">
            <a:xfrm>
              <a:off x="465" y="1266"/>
              <a:ext cx="195" cy="192"/>
            </a:xfrm>
            <a:custGeom>
              <a:avLst/>
              <a:gdLst>
                <a:gd name="T0" fmla="*/ 238 w 293"/>
                <a:gd name="T1" fmla="*/ 288 h 288"/>
                <a:gd name="T2" fmla="*/ 225 w 293"/>
                <a:gd name="T3" fmla="*/ 287 h 288"/>
                <a:gd name="T4" fmla="*/ 82 w 293"/>
                <a:gd name="T5" fmla="*/ 210 h 288"/>
                <a:gd name="T6" fmla="*/ 6 w 293"/>
                <a:gd name="T7" fmla="*/ 67 h 288"/>
                <a:gd name="T8" fmla="*/ 18 w 293"/>
                <a:gd name="T9" fmla="*/ 26 h 288"/>
                <a:gd name="T10" fmla="*/ 20 w 293"/>
                <a:gd name="T11" fmla="*/ 23 h 288"/>
                <a:gd name="T12" fmla="*/ 47 w 293"/>
                <a:gd name="T13" fmla="*/ 1 h 288"/>
                <a:gd name="T14" fmla="*/ 47 w 293"/>
                <a:gd name="T15" fmla="*/ 1 h 288"/>
                <a:gd name="T16" fmla="*/ 76 w 293"/>
                <a:gd name="T17" fmla="*/ 9 h 288"/>
                <a:gd name="T18" fmla="*/ 125 w 293"/>
                <a:gd name="T19" fmla="*/ 71 h 288"/>
                <a:gd name="T20" fmla="*/ 123 w 293"/>
                <a:gd name="T21" fmla="*/ 80 h 288"/>
                <a:gd name="T22" fmla="*/ 99 w 293"/>
                <a:gd name="T23" fmla="*/ 104 h 288"/>
                <a:gd name="T24" fmla="*/ 106 w 293"/>
                <a:gd name="T25" fmla="*/ 116 h 288"/>
                <a:gd name="T26" fmla="*/ 138 w 293"/>
                <a:gd name="T27" fmla="*/ 155 h 288"/>
                <a:gd name="T28" fmla="*/ 177 w 293"/>
                <a:gd name="T29" fmla="*/ 186 h 288"/>
                <a:gd name="T30" fmla="*/ 189 w 293"/>
                <a:gd name="T31" fmla="*/ 193 h 288"/>
                <a:gd name="T32" fmla="*/ 213 w 293"/>
                <a:gd name="T33" fmla="*/ 170 h 288"/>
                <a:gd name="T34" fmla="*/ 222 w 293"/>
                <a:gd name="T35" fmla="*/ 167 h 288"/>
                <a:gd name="T36" fmla="*/ 284 w 293"/>
                <a:gd name="T37" fmla="*/ 216 h 288"/>
                <a:gd name="T38" fmla="*/ 291 w 293"/>
                <a:gd name="T39" fmla="*/ 244 h 288"/>
                <a:gd name="T40" fmla="*/ 291 w 293"/>
                <a:gd name="T41" fmla="*/ 244 h 288"/>
                <a:gd name="T42" fmla="*/ 269 w 293"/>
                <a:gd name="T43" fmla="*/ 272 h 288"/>
                <a:gd name="T44" fmla="*/ 266 w 293"/>
                <a:gd name="T45" fmla="*/ 275 h 288"/>
                <a:gd name="T46" fmla="*/ 238 w 293"/>
                <a:gd name="T47" fmla="*/ 288 h 288"/>
                <a:gd name="T48" fmla="*/ 53 w 293"/>
                <a:gd name="T49" fmla="*/ 22 h 288"/>
                <a:gd name="T50" fmla="*/ 36 w 293"/>
                <a:gd name="T51" fmla="*/ 38 h 288"/>
                <a:gd name="T52" fmla="*/ 33 w 293"/>
                <a:gd name="T53" fmla="*/ 41 h 288"/>
                <a:gd name="T54" fmla="*/ 27 w 293"/>
                <a:gd name="T55" fmla="*/ 63 h 288"/>
                <a:gd name="T56" fmla="*/ 27 w 293"/>
                <a:gd name="T57" fmla="*/ 65 h 288"/>
                <a:gd name="T58" fmla="*/ 97 w 293"/>
                <a:gd name="T59" fmla="*/ 195 h 288"/>
                <a:gd name="T60" fmla="*/ 228 w 293"/>
                <a:gd name="T61" fmla="*/ 266 h 288"/>
                <a:gd name="T62" fmla="*/ 229 w 293"/>
                <a:gd name="T63" fmla="*/ 266 h 288"/>
                <a:gd name="T64" fmla="*/ 251 w 293"/>
                <a:gd name="T65" fmla="*/ 259 h 288"/>
                <a:gd name="T66" fmla="*/ 255 w 293"/>
                <a:gd name="T67" fmla="*/ 256 h 288"/>
                <a:gd name="T68" fmla="*/ 270 w 293"/>
                <a:gd name="T69" fmla="*/ 240 h 288"/>
                <a:gd name="T70" fmla="*/ 224 w 293"/>
                <a:gd name="T71" fmla="*/ 189 h 288"/>
                <a:gd name="T72" fmla="*/ 198 w 293"/>
                <a:gd name="T73" fmla="*/ 215 h 288"/>
                <a:gd name="T74" fmla="*/ 184 w 293"/>
                <a:gd name="T75" fmla="*/ 216 h 288"/>
                <a:gd name="T76" fmla="*/ 166 w 293"/>
                <a:gd name="T77" fmla="*/ 204 h 288"/>
                <a:gd name="T78" fmla="*/ 122 w 293"/>
                <a:gd name="T79" fmla="*/ 170 h 288"/>
                <a:gd name="T80" fmla="*/ 88 w 293"/>
                <a:gd name="T81" fmla="*/ 127 h 288"/>
                <a:gd name="T82" fmla="*/ 76 w 293"/>
                <a:gd name="T83" fmla="*/ 108 h 288"/>
                <a:gd name="T84" fmla="*/ 78 w 293"/>
                <a:gd name="T85" fmla="*/ 95 h 288"/>
                <a:gd name="T86" fmla="*/ 104 w 293"/>
                <a:gd name="T87" fmla="*/ 69 h 288"/>
                <a:gd name="T88" fmla="*/ 53 w 293"/>
                <a:gd name="T89" fmla="*/ 2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88">
                  <a:moveTo>
                    <a:pt x="238" y="288"/>
                  </a:moveTo>
                  <a:cubicBezTo>
                    <a:pt x="234" y="288"/>
                    <a:pt x="230" y="288"/>
                    <a:pt x="225" y="287"/>
                  </a:cubicBezTo>
                  <a:cubicBezTo>
                    <a:pt x="216" y="286"/>
                    <a:pt x="144" y="275"/>
                    <a:pt x="82" y="210"/>
                  </a:cubicBezTo>
                  <a:cubicBezTo>
                    <a:pt x="17" y="148"/>
                    <a:pt x="7" y="76"/>
                    <a:pt x="6" y="67"/>
                  </a:cubicBezTo>
                  <a:cubicBezTo>
                    <a:pt x="0" y="44"/>
                    <a:pt x="9" y="35"/>
                    <a:pt x="18" y="26"/>
                  </a:cubicBezTo>
                  <a:cubicBezTo>
                    <a:pt x="20" y="23"/>
                    <a:pt x="20" y="23"/>
                    <a:pt x="20" y="23"/>
                  </a:cubicBezTo>
                  <a:cubicBezTo>
                    <a:pt x="30" y="13"/>
                    <a:pt x="36" y="4"/>
                    <a:pt x="47" y="1"/>
                  </a:cubicBezTo>
                  <a:cubicBezTo>
                    <a:pt x="47" y="1"/>
                    <a:pt x="47" y="1"/>
                    <a:pt x="47" y="1"/>
                  </a:cubicBezTo>
                  <a:cubicBezTo>
                    <a:pt x="47" y="0"/>
                    <a:pt x="58" y="0"/>
                    <a:pt x="76" y="9"/>
                  </a:cubicBezTo>
                  <a:cubicBezTo>
                    <a:pt x="103" y="23"/>
                    <a:pt x="121" y="45"/>
                    <a:pt x="125" y="71"/>
                  </a:cubicBezTo>
                  <a:cubicBezTo>
                    <a:pt x="126" y="74"/>
                    <a:pt x="125" y="77"/>
                    <a:pt x="123" y="80"/>
                  </a:cubicBezTo>
                  <a:cubicBezTo>
                    <a:pt x="99" y="104"/>
                    <a:pt x="99" y="104"/>
                    <a:pt x="99" y="104"/>
                  </a:cubicBezTo>
                  <a:cubicBezTo>
                    <a:pt x="102" y="108"/>
                    <a:pt x="104" y="112"/>
                    <a:pt x="106" y="116"/>
                  </a:cubicBezTo>
                  <a:cubicBezTo>
                    <a:pt x="114" y="127"/>
                    <a:pt x="119" y="136"/>
                    <a:pt x="138" y="155"/>
                  </a:cubicBezTo>
                  <a:cubicBezTo>
                    <a:pt x="156" y="174"/>
                    <a:pt x="165" y="179"/>
                    <a:pt x="177" y="186"/>
                  </a:cubicBezTo>
                  <a:cubicBezTo>
                    <a:pt x="180" y="188"/>
                    <a:pt x="184" y="191"/>
                    <a:pt x="189" y="193"/>
                  </a:cubicBezTo>
                  <a:cubicBezTo>
                    <a:pt x="213" y="170"/>
                    <a:pt x="213" y="170"/>
                    <a:pt x="213" y="170"/>
                  </a:cubicBezTo>
                  <a:cubicBezTo>
                    <a:pt x="215" y="167"/>
                    <a:pt x="218" y="166"/>
                    <a:pt x="222" y="167"/>
                  </a:cubicBezTo>
                  <a:cubicBezTo>
                    <a:pt x="248" y="170"/>
                    <a:pt x="270" y="188"/>
                    <a:pt x="284" y="216"/>
                  </a:cubicBezTo>
                  <a:cubicBezTo>
                    <a:pt x="290" y="229"/>
                    <a:pt x="293" y="239"/>
                    <a:pt x="291" y="244"/>
                  </a:cubicBezTo>
                  <a:cubicBezTo>
                    <a:pt x="291" y="244"/>
                    <a:pt x="291" y="244"/>
                    <a:pt x="291" y="244"/>
                  </a:cubicBezTo>
                  <a:cubicBezTo>
                    <a:pt x="289" y="253"/>
                    <a:pt x="280" y="262"/>
                    <a:pt x="269" y="272"/>
                  </a:cubicBezTo>
                  <a:cubicBezTo>
                    <a:pt x="266" y="275"/>
                    <a:pt x="266" y="275"/>
                    <a:pt x="266" y="275"/>
                  </a:cubicBezTo>
                  <a:cubicBezTo>
                    <a:pt x="259" y="281"/>
                    <a:pt x="252" y="288"/>
                    <a:pt x="238" y="288"/>
                  </a:cubicBezTo>
                  <a:close/>
                  <a:moveTo>
                    <a:pt x="53" y="22"/>
                  </a:moveTo>
                  <a:cubicBezTo>
                    <a:pt x="48" y="25"/>
                    <a:pt x="40" y="34"/>
                    <a:pt x="36" y="38"/>
                  </a:cubicBezTo>
                  <a:cubicBezTo>
                    <a:pt x="33" y="41"/>
                    <a:pt x="33" y="41"/>
                    <a:pt x="33" y="41"/>
                  </a:cubicBezTo>
                  <a:cubicBezTo>
                    <a:pt x="26" y="49"/>
                    <a:pt x="24" y="51"/>
                    <a:pt x="27" y="63"/>
                  </a:cubicBezTo>
                  <a:cubicBezTo>
                    <a:pt x="27" y="64"/>
                    <a:pt x="27" y="64"/>
                    <a:pt x="27" y="65"/>
                  </a:cubicBezTo>
                  <a:cubicBezTo>
                    <a:pt x="27" y="65"/>
                    <a:pt x="35" y="136"/>
                    <a:pt x="97" y="195"/>
                  </a:cubicBezTo>
                  <a:cubicBezTo>
                    <a:pt x="157" y="258"/>
                    <a:pt x="227" y="265"/>
                    <a:pt x="228" y="266"/>
                  </a:cubicBezTo>
                  <a:cubicBezTo>
                    <a:pt x="228" y="266"/>
                    <a:pt x="229" y="266"/>
                    <a:pt x="229" y="266"/>
                  </a:cubicBezTo>
                  <a:cubicBezTo>
                    <a:pt x="242" y="269"/>
                    <a:pt x="244" y="267"/>
                    <a:pt x="251" y="259"/>
                  </a:cubicBezTo>
                  <a:cubicBezTo>
                    <a:pt x="255" y="256"/>
                    <a:pt x="255" y="256"/>
                    <a:pt x="255" y="256"/>
                  </a:cubicBezTo>
                  <a:cubicBezTo>
                    <a:pt x="258" y="253"/>
                    <a:pt x="267" y="244"/>
                    <a:pt x="270" y="240"/>
                  </a:cubicBezTo>
                  <a:cubicBezTo>
                    <a:pt x="267" y="230"/>
                    <a:pt x="255" y="197"/>
                    <a:pt x="224" y="189"/>
                  </a:cubicBezTo>
                  <a:cubicBezTo>
                    <a:pt x="198" y="215"/>
                    <a:pt x="198" y="215"/>
                    <a:pt x="198" y="215"/>
                  </a:cubicBezTo>
                  <a:cubicBezTo>
                    <a:pt x="194" y="218"/>
                    <a:pt x="188" y="219"/>
                    <a:pt x="184" y="216"/>
                  </a:cubicBezTo>
                  <a:cubicBezTo>
                    <a:pt x="177" y="211"/>
                    <a:pt x="171" y="207"/>
                    <a:pt x="166" y="204"/>
                  </a:cubicBezTo>
                  <a:cubicBezTo>
                    <a:pt x="154" y="197"/>
                    <a:pt x="143" y="190"/>
                    <a:pt x="122" y="170"/>
                  </a:cubicBezTo>
                  <a:cubicBezTo>
                    <a:pt x="102" y="149"/>
                    <a:pt x="96" y="139"/>
                    <a:pt x="88" y="127"/>
                  </a:cubicBezTo>
                  <a:cubicBezTo>
                    <a:pt x="85" y="121"/>
                    <a:pt x="81" y="116"/>
                    <a:pt x="76" y="108"/>
                  </a:cubicBezTo>
                  <a:cubicBezTo>
                    <a:pt x="73" y="104"/>
                    <a:pt x="74" y="98"/>
                    <a:pt x="78" y="95"/>
                  </a:cubicBezTo>
                  <a:cubicBezTo>
                    <a:pt x="104" y="69"/>
                    <a:pt x="104" y="69"/>
                    <a:pt x="104" y="69"/>
                  </a:cubicBezTo>
                  <a:cubicBezTo>
                    <a:pt x="96" y="38"/>
                    <a:pt x="62" y="25"/>
                    <a:pt x="53" y="22"/>
                  </a:cubicBez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sp>
          <p:nvSpPr>
            <p:cNvPr id="51" name="Freeform 384"/>
            <p:cNvSpPr>
              <a:spLocks noEditPoints="1"/>
            </p:cNvSpPr>
            <p:nvPr/>
          </p:nvSpPr>
          <p:spPr bwMode="auto">
            <a:xfrm>
              <a:off x="390" y="119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lIns="68580" tIns="34290" rIns="68580" bIns="34290"/>
            <a:lstStyle/>
            <a:p>
              <a:pPr>
                <a:defRPr/>
              </a:pPr>
              <a:endParaRPr lang="en-GB" sz="1350" dirty="0">
                <a:solidFill>
                  <a:prstClr val="black"/>
                </a:solidFill>
              </a:endParaRPr>
            </a:p>
          </p:txBody>
        </p:sp>
      </p:grpSp>
      <p:sp>
        <p:nvSpPr>
          <p:cNvPr id="52" name="Title 2"/>
          <p:cNvSpPr txBox="1">
            <a:spLocks/>
          </p:cNvSpPr>
          <p:nvPr/>
        </p:nvSpPr>
        <p:spPr bwMode="gray">
          <a:xfrm>
            <a:off x="365125" y="1306513"/>
            <a:ext cx="8528050" cy="258762"/>
          </a:xfrm>
          <a:prstGeom prst="rect">
            <a:avLst/>
          </a:prstGeom>
        </p:spPr>
        <p:txBody>
          <a:bodyPr lIns="0" tIns="0" rIns="0" bIns="0"/>
          <a:lstStyle>
            <a:lvl1pPr algn="l" defTabSz="862686" rtl="0" eaLnBrk="1" latinLnBrk="0" hangingPunct="1">
              <a:spcBef>
                <a:spcPct val="0"/>
              </a:spcBef>
              <a:buNone/>
              <a:defRPr sz="1711" kern="1200">
                <a:solidFill>
                  <a:schemeClr val="tx1"/>
                </a:solidFill>
                <a:latin typeface="+mj-lt"/>
                <a:ea typeface="+mj-ea"/>
                <a:cs typeface="+mj-cs"/>
              </a:defRPr>
            </a:lvl1pPr>
          </a:lstStyle>
          <a:p>
            <a:pPr>
              <a:defRPr/>
            </a:pPr>
            <a:endParaRPr lang="en-US" sz="1283" b="1"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
        <p:nvSpPr>
          <p:cNvPr id="29" name="Slide Number Placeholder 3"/>
          <p:cNvSpPr txBox="1">
            <a:spLocks/>
          </p:cNvSpPr>
          <p:nvPr/>
        </p:nvSpPr>
        <p:spPr bwMode="gray">
          <a:xfrm>
            <a:off x="10352540" y="535578"/>
            <a:ext cx="838199" cy="593153"/>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BBB83CBB-EA0D-44E9-87DF-D250414AF066}" type="slidenum">
              <a:rPr lang="en-IN" smtClean="0"/>
              <a:pPr>
                <a:defRPr/>
              </a:pPr>
              <a:t>20</a:t>
            </a:fld>
            <a:endParaRPr lang="en-IN" dirty="0"/>
          </a:p>
        </p:txBody>
      </p:sp>
    </p:spTree>
    <p:extLst>
      <p:ext uri="{BB962C8B-B14F-4D97-AF65-F5344CB8AC3E}">
        <p14:creationId xmlns:p14="http://schemas.microsoft.com/office/powerpoint/2010/main" val="15906585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1000"/>
                                        <p:tgtEl>
                                          <p:spTgt spid="65539"/>
                                        </p:tgtEl>
                                      </p:cBhvr>
                                    </p:animEffect>
                                    <p:anim calcmode="lin" valueType="num">
                                      <p:cBhvr>
                                        <p:cTn id="8" dur="1000" fill="hold"/>
                                        <p:tgtEl>
                                          <p:spTgt spid="65539"/>
                                        </p:tgtEl>
                                        <p:attrNameLst>
                                          <p:attrName>ppt_x</p:attrName>
                                        </p:attrNameLst>
                                      </p:cBhvr>
                                      <p:tavLst>
                                        <p:tav tm="0">
                                          <p:val>
                                            <p:strVal val="#ppt_x"/>
                                          </p:val>
                                        </p:tav>
                                        <p:tav tm="100000">
                                          <p:val>
                                            <p:strVal val="#ppt_x"/>
                                          </p:val>
                                        </p:tav>
                                      </p:tavLst>
                                    </p:anim>
                                    <p:anim calcmode="lin" valueType="num">
                                      <p:cBhvr>
                                        <p:cTn id="9" dur="1000" fill="hold"/>
                                        <p:tgtEl>
                                          <p:spTgt spid="655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475617" cy="1150166"/>
          </a:xfrm>
        </p:spPr>
        <p:txBody>
          <a:bodyPr>
            <a:noAutofit/>
          </a:bodyPr>
          <a:lstStyle/>
          <a:p>
            <a:r>
              <a:rPr lang="en-US" sz="3600" b="1" dirty="0" smtClean="0">
                <a:solidFill>
                  <a:schemeClr val="tx1"/>
                </a:solidFill>
              </a:rPr>
              <a:t>Background to POEM Test : Domestic </a:t>
            </a:r>
            <a:r>
              <a:rPr lang="en-US" sz="3600" b="1" dirty="0" smtClean="0">
                <a:solidFill>
                  <a:schemeClr val="tx1"/>
                </a:solidFill>
              </a:rPr>
              <a:t>Scenario</a:t>
            </a:r>
            <a:endParaRPr lang="en-US" sz="3600" b="1" dirty="0">
              <a:solidFill>
                <a:schemeClr val="tx1"/>
              </a:solidFill>
            </a:endParaRPr>
          </a:p>
        </p:txBody>
      </p:sp>
      <p:sp>
        <p:nvSpPr>
          <p:cNvPr id="3" name="Content Placeholder 2"/>
          <p:cNvSpPr>
            <a:spLocks noGrp="1"/>
          </p:cNvSpPr>
          <p:nvPr>
            <p:ph idx="1"/>
          </p:nvPr>
        </p:nvSpPr>
        <p:spPr>
          <a:xfrm>
            <a:off x="520888" y="1737359"/>
            <a:ext cx="10877265" cy="5471387"/>
          </a:xfrm>
        </p:spPr>
        <p:txBody>
          <a:bodyPr>
            <a:normAutofit/>
          </a:bodyPr>
          <a:lstStyle/>
          <a:p>
            <a:pPr algn="just">
              <a:buFont typeface="Wingdings" panose="05000000000000000000" pitchFamily="2" charset="2"/>
              <a:buChar char="Ø"/>
            </a:pPr>
            <a:r>
              <a:rPr lang="en-US" sz="2800" dirty="0" smtClean="0">
                <a:solidFill>
                  <a:schemeClr val="bg2">
                    <a:lumMod val="20000"/>
                    <a:lumOff val="80000"/>
                  </a:schemeClr>
                </a:solidFill>
              </a:rPr>
              <a:t> Domestic context – Income-tax Act, 1961</a:t>
            </a:r>
          </a:p>
          <a:p>
            <a:pPr algn="just"/>
            <a:r>
              <a:rPr lang="en-US" dirty="0">
                <a:solidFill>
                  <a:schemeClr val="bg2">
                    <a:lumMod val="20000"/>
                    <a:lumOff val="80000"/>
                  </a:schemeClr>
                </a:solidFill>
              </a:rPr>
              <a:t>Section 6(3)(ii) – residential status of foreign incorporated companies  </a:t>
            </a:r>
          </a:p>
          <a:p>
            <a:pPr algn="just"/>
            <a:r>
              <a:rPr lang="en-US" dirty="0">
                <a:solidFill>
                  <a:schemeClr val="bg2">
                    <a:lumMod val="20000"/>
                    <a:lumOff val="80000"/>
                  </a:schemeClr>
                </a:solidFill>
              </a:rPr>
              <a:t>Definition of POEM under Section 6(3)(ii) – OECD Commentary language </a:t>
            </a:r>
            <a:endParaRPr lang="en-US" dirty="0" smtClean="0">
              <a:solidFill>
                <a:schemeClr val="bg2">
                  <a:lumMod val="20000"/>
                  <a:lumOff val="80000"/>
                </a:schemeClr>
              </a:solidFill>
            </a:endParaRPr>
          </a:p>
          <a:p>
            <a:pPr algn="just"/>
            <a:r>
              <a:rPr lang="en-US" dirty="0" smtClean="0">
                <a:solidFill>
                  <a:schemeClr val="bg2">
                    <a:lumMod val="20000"/>
                    <a:lumOff val="80000"/>
                  </a:schemeClr>
                </a:solidFill>
              </a:rPr>
              <a:t>Change from “</a:t>
            </a:r>
            <a:r>
              <a:rPr lang="en-US" i="1" dirty="0" smtClean="0">
                <a:solidFill>
                  <a:schemeClr val="bg2">
                    <a:lumMod val="20000"/>
                    <a:lumOff val="80000"/>
                  </a:schemeClr>
                </a:solidFill>
              </a:rPr>
              <a:t>control and management…wholly in India</a:t>
            </a:r>
            <a:r>
              <a:rPr lang="en-US" dirty="0" smtClean="0">
                <a:solidFill>
                  <a:schemeClr val="bg2">
                    <a:lumMod val="20000"/>
                    <a:lumOff val="80000"/>
                  </a:schemeClr>
                </a:solidFill>
              </a:rPr>
              <a:t>” to POEM</a:t>
            </a:r>
          </a:p>
          <a:p>
            <a:pPr algn="just"/>
            <a:r>
              <a:rPr lang="en-US" dirty="0" smtClean="0">
                <a:solidFill>
                  <a:schemeClr val="bg2">
                    <a:lumMod val="20000"/>
                    <a:lumOff val="80000"/>
                  </a:schemeClr>
                </a:solidFill>
              </a:rPr>
              <a:t>Justifications </a:t>
            </a:r>
            <a:r>
              <a:rPr lang="en-US" dirty="0">
                <a:solidFill>
                  <a:schemeClr val="bg2">
                    <a:lumMod val="20000"/>
                    <a:lumOff val="80000"/>
                  </a:schemeClr>
                </a:solidFill>
              </a:rPr>
              <a:t>for changes from “</a:t>
            </a:r>
            <a:r>
              <a:rPr lang="en-US" i="1" dirty="0">
                <a:solidFill>
                  <a:schemeClr val="bg2">
                    <a:lumMod val="20000"/>
                    <a:lumOff val="80000"/>
                  </a:schemeClr>
                </a:solidFill>
              </a:rPr>
              <a:t>control and management…wholly in India</a:t>
            </a:r>
            <a:r>
              <a:rPr lang="en-US" dirty="0">
                <a:solidFill>
                  <a:schemeClr val="bg2">
                    <a:lumMod val="20000"/>
                    <a:lumOff val="80000"/>
                  </a:schemeClr>
                </a:solidFill>
              </a:rPr>
              <a:t>” to </a:t>
            </a:r>
            <a:r>
              <a:rPr lang="en-US" dirty="0" smtClean="0">
                <a:solidFill>
                  <a:schemeClr val="bg2">
                    <a:lumMod val="20000"/>
                    <a:lumOff val="80000"/>
                  </a:schemeClr>
                </a:solidFill>
              </a:rPr>
              <a:t>POEM – tackle problem created by shell companies / anti-abuse rule+ internationally recognized concept + helps </a:t>
            </a:r>
            <a:r>
              <a:rPr lang="en-US" dirty="0">
                <a:solidFill>
                  <a:schemeClr val="bg2">
                    <a:lumMod val="20000"/>
                    <a:lumOff val="80000"/>
                  </a:schemeClr>
                </a:solidFill>
              </a:rPr>
              <a:t>align the provisions of the domestic law with the Indian tax </a:t>
            </a:r>
            <a:r>
              <a:rPr lang="en-US" dirty="0" smtClean="0">
                <a:solidFill>
                  <a:schemeClr val="bg2">
                    <a:lumMod val="20000"/>
                    <a:lumOff val="80000"/>
                  </a:schemeClr>
                </a:solidFill>
              </a:rPr>
              <a:t>treaties (Explanatory Memorandum, Finance Bill, 2015) – how valid are these justifications?</a:t>
            </a: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21</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49479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0755"/>
          </a:xfrm>
        </p:spPr>
        <p:txBody>
          <a:bodyPr/>
          <a:lstStyle/>
          <a:p>
            <a:r>
              <a:rPr lang="en-US" sz="3600" b="1" dirty="0" smtClean="0">
                <a:solidFill>
                  <a:schemeClr val="tx1"/>
                </a:solidFill>
              </a:rPr>
              <a:t>CBDT – Guiding Principles on POEM</a:t>
            </a:r>
            <a:endParaRPr lang="en-US" sz="3600" b="1" dirty="0">
              <a:solidFill>
                <a:schemeClr val="tx1"/>
              </a:solidFill>
            </a:endParaRPr>
          </a:p>
        </p:txBody>
      </p:sp>
      <p:sp>
        <p:nvSpPr>
          <p:cNvPr id="3" name="Content Placeholder 2"/>
          <p:cNvSpPr>
            <a:spLocks noGrp="1"/>
          </p:cNvSpPr>
          <p:nvPr>
            <p:ph idx="1"/>
          </p:nvPr>
        </p:nvSpPr>
        <p:spPr>
          <a:xfrm>
            <a:off x="838200" y="1463040"/>
            <a:ext cx="9514340" cy="4713923"/>
          </a:xfrm>
        </p:spPr>
        <p:txBody>
          <a:bodyPr/>
          <a:lstStyle/>
          <a:p>
            <a:r>
              <a:rPr lang="en-US" dirty="0">
                <a:solidFill>
                  <a:schemeClr val="bg2">
                    <a:lumMod val="20000"/>
                    <a:lumOff val="80000"/>
                  </a:schemeClr>
                </a:solidFill>
              </a:rPr>
              <a:t>POEM concept is one of substance over </a:t>
            </a:r>
            <a:r>
              <a:rPr lang="en-US" dirty="0" smtClean="0">
                <a:solidFill>
                  <a:schemeClr val="bg2">
                    <a:lumMod val="20000"/>
                    <a:lumOff val="80000"/>
                  </a:schemeClr>
                </a:solidFill>
              </a:rPr>
              <a:t>form – is this really a change in approach</a:t>
            </a:r>
            <a:r>
              <a:rPr lang="en-US" dirty="0" smtClean="0">
                <a:solidFill>
                  <a:schemeClr val="bg2">
                    <a:lumMod val="20000"/>
                    <a:lumOff val="80000"/>
                  </a:schemeClr>
                </a:solidFill>
                <a:latin typeface="Arial" panose="020B0604020202020204" pitchFamily="34" charset="0"/>
                <a:cs typeface="Arial" panose="020B0604020202020204" pitchFamily="34" charset="0"/>
              </a:rPr>
              <a:t>?</a:t>
            </a:r>
            <a:r>
              <a:rPr lang="en-US" dirty="0" smtClean="0">
                <a:solidFill>
                  <a:schemeClr val="bg2">
                    <a:lumMod val="20000"/>
                    <a:lumOff val="80000"/>
                  </a:schemeClr>
                </a:solidFill>
              </a:rPr>
              <a:t> In </a:t>
            </a:r>
            <a:r>
              <a:rPr lang="en-US" i="1" dirty="0" smtClean="0">
                <a:solidFill>
                  <a:schemeClr val="bg2">
                    <a:lumMod val="20000"/>
                    <a:lumOff val="80000"/>
                  </a:schemeClr>
                </a:solidFill>
              </a:rPr>
              <a:t>Radha Rani Holdings v. ADIT </a:t>
            </a:r>
            <a:r>
              <a:rPr lang="en-US" dirty="0" smtClean="0">
                <a:solidFill>
                  <a:schemeClr val="bg2">
                    <a:lumMod val="20000"/>
                    <a:lumOff val="80000"/>
                  </a:schemeClr>
                </a:solidFill>
              </a:rPr>
              <a:t>(</a:t>
            </a:r>
            <a:r>
              <a:rPr lang="en-US" dirty="0">
                <a:solidFill>
                  <a:schemeClr val="bg2">
                    <a:lumMod val="20000"/>
                    <a:lumOff val="80000"/>
                  </a:schemeClr>
                </a:solidFill>
              </a:rPr>
              <a:t>2007) 110 TTJ Delhi </a:t>
            </a:r>
            <a:r>
              <a:rPr lang="en-US" dirty="0" smtClean="0">
                <a:solidFill>
                  <a:schemeClr val="bg2">
                    <a:lumMod val="20000"/>
                    <a:lumOff val="80000"/>
                  </a:schemeClr>
                </a:solidFill>
              </a:rPr>
              <a:t>920</a:t>
            </a:r>
            <a:endParaRPr lang="en-US" i="1" dirty="0" smtClean="0">
              <a:solidFill>
                <a:schemeClr val="bg2">
                  <a:lumMod val="20000"/>
                  <a:lumOff val="80000"/>
                </a:schemeClr>
              </a:solidFill>
            </a:endParaRPr>
          </a:p>
          <a:p>
            <a:pPr algn="just"/>
            <a:r>
              <a:rPr lang="en-US" dirty="0">
                <a:solidFill>
                  <a:schemeClr val="bg2">
                    <a:lumMod val="20000"/>
                    <a:lumOff val="80000"/>
                  </a:schemeClr>
                </a:solidFill>
              </a:rPr>
              <a:t>POEM pertains to management decisions rather than operational </a:t>
            </a:r>
            <a:r>
              <a:rPr lang="en-US" dirty="0" smtClean="0">
                <a:solidFill>
                  <a:schemeClr val="bg2">
                    <a:lumMod val="20000"/>
                    <a:lumOff val="80000"/>
                  </a:schemeClr>
                </a:solidFill>
              </a:rPr>
              <a:t>decisions (former refers to decision </a:t>
            </a:r>
            <a:r>
              <a:rPr lang="en-US" dirty="0">
                <a:solidFill>
                  <a:schemeClr val="bg2">
                    <a:lumMod val="20000"/>
                    <a:lumOff val="80000"/>
                  </a:schemeClr>
                </a:solidFill>
              </a:rPr>
              <a:t>to open a major </a:t>
            </a:r>
            <a:r>
              <a:rPr lang="en-US" dirty="0" smtClean="0">
                <a:solidFill>
                  <a:schemeClr val="bg2">
                    <a:lumMod val="20000"/>
                    <a:lumOff val="80000"/>
                  </a:schemeClr>
                </a:solidFill>
              </a:rPr>
              <a:t>manufacturing </a:t>
            </a:r>
            <a:r>
              <a:rPr lang="en-US" dirty="0">
                <a:solidFill>
                  <a:schemeClr val="bg2">
                    <a:lumMod val="20000"/>
                    <a:lumOff val="80000"/>
                  </a:schemeClr>
                </a:solidFill>
              </a:rPr>
              <a:t>facility </a:t>
            </a:r>
            <a:r>
              <a:rPr lang="en-US" dirty="0" smtClean="0">
                <a:solidFill>
                  <a:schemeClr val="bg2">
                    <a:lumMod val="20000"/>
                    <a:lumOff val="80000"/>
                  </a:schemeClr>
                </a:solidFill>
              </a:rPr>
              <a:t>while latter refers to decisions involved in running of facility) </a:t>
            </a:r>
            <a:endParaRPr lang="en-US" dirty="0">
              <a:solidFill>
                <a:schemeClr val="bg2">
                  <a:lumMod val="20000"/>
                  <a:lumOff val="80000"/>
                </a:schemeClr>
              </a:solidFill>
            </a:endParaRPr>
          </a:p>
          <a:p>
            <a:pPr algn="just"/>
            <a:r>
              <a:rPr lang="en-US" dirty="0" smtClean="0">
                <a:solidFill>
                  <a:schemeClr val="bg2">
                    <a:lumMod val="20000"/>
                    <a:lumOff val="80000"/>
                  </a:schemeClr>
                </a:solidFill>
              </a:rPr>
              <a:t>New step interposed in analysis: Active Business Outside India (ABOI)</a:t>
            </a:r>
          </a:p>
          <a:p>
            <a:pPr algn="just"/>
            <a:r>
              <a:rPr lang="en-US" dirty="0" smtClean="0">
                <a:solidFill>
                  <a:schemeClr val="bg2">
                    <a:lumMod val="20000"/>
                    <a:lumOff val="80000"/>
                  </a:schemeClr>
                </a:solidFill>
              </a:rPr>
              <a:t>When ABOI, there is a rebuttable presumption that the company is non-resident if majority of board meetings were held outside India </a:t>
            </a:r>
          </a:p>
          <a:p>
            <a:pPr algn="just"/>
            <a:r>
              <a:rPr lang="en-US" dirty="0" smtClean="0">
                <a:solidFill>
                  <a:schemeClr val="bg2">
                    <a:lumMod val="20000"/>
                    <a:lumOff val="80000"/>
                  </a:schemeClr>
                </a:solidFill>
              </a:rPr>
              <a:t>When no ABOI, two steps: assess person(s</a:t>
            </a:r>
            <a:r>
              <a:rPr lang="en-US" dirty="0">
                <a:solidFill>
                  <a:schemeClr val="bg2">
                    <a:lumMod val="20000"/>
                    <a:lumOff val="80000"/>
                  </a:schemeClr>
                </a:solidFill>
              </a:rPr>
              <a:t>) who </a:t>
            </a:r>
            <a:r>
              <a:rPr lang="en-US" dirty="0" smtClean="0">
                <a:solidFill>
                  <a:schemeClr val="bg2">
                    <a:lumMod val="20000"/>
                    <a:lumOff val="80000"/>
                  </a:schemeClr>
                </a:solidFill>
              </a:rPr>
              <a:t>make the decisions + determination </a:t>
            </a:r>
            <a:r>
              <a:rPr lang="en-US" dirty="0">
                <a:solidFill>
                  <a:schemeClr val="bg2">
                    <a:lumMod val="20000"/>
                    <a:lumOff val="80000"/>
                  </a:schemeClr>
                </a:solidFill>
              </a:rPr>
              <a:t>of place of decision making.  </a:t>
            </a:r>
          </a:p>
          <a:p>
            <a:pPr algn="just"/>
            <a:endParaRPr lang="en-US" dirty="0">
              <a:solidFill>
                <a:schemeClr val="bg2">
                  <a:lumMod val="20000"/>
                  <a:lumOff val="80000"/>
                </a:schemeClr>
              </a:solidFill>
              <a:latin typeface="Garamond" panose="02020404030301010803" pitchFamily="18" charset="0"/>
            </a:endParaRPr>
          </a:p>
          <a:p>
            <a:pPr marL="0" indent="0" algn="just">
              <a:buNone/>
            </a:pPr>
            <a:endParaRPr lang="en-US" dirty="0">
              <a:solidFill>
                <a:schemeClr val="bg2">
                  <a:lumMod val="20000"/>
                  <a:lumOff val="80000"/>
                </a:schemeClr>
              </a:solidFill>
              <a:latin typeface="Garamond" panose="02020404030301010803" pitchFamily="18" charset="0"/>
            </a:endParaRPr>
          </a:p>
          <a:p>
            <a:endParaRPr lang="en-US" dirty="0">
              <a:solidFill>
                <a:schemeClr val="bg2">
                  <a:lumMod val="20000"/>
                  <a:lumOff val="80000"/>
                </a:schemeClr>
              </a:solidFill>
            </a:endParaRP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22</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736610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How different is POEM from the Control and Management test?</a:t>
            </a:r>
            <a:endParaRPr lang="en-US" sz="3600" b="1" dirty="0">
              <a:solidFill>
                <a:schemeClr val="tx1"/>
              </a:solidFill>
            </a:endParaRPr>
          </a:p>
        </p:txBody>
      </p:sp>
      <p:sp>
        <p:nvSpPr>
          <p:cNvPr id="3" name="Content Placeholder 2"/>
          <p:cNvSpPr>
            <a:spLocks noGrp="1"/>
          </p:cNvSpPr>
          <p:nvPr>
            <p:ph idx="1"/>
          </p:nvPr>
        </p:nvSpPr>
        <p:spPr>
          <a:xfrm>
            <a:off x="646111" y="1869905"/>
            <a:ext cx="10728096" cy="4781356"/>
          </a:xfrm>
        </p:spPr>
        <p:txBody>
          <a:bodyPr>
            <a:normAutofit fontScale="62500" lnSpcReduction="20000"/>
          </a:bodyPr>
          <a:lstStyle/>
          <a:p>
            <a:pPr>
              <a:buFont typeface="Wingdings" panose="05000000000000000000" pitchFamily="2" charset="2"/>
              <a:buChar char="Ø"/>
            </a:pPr>
            <a:r>
              <a:rPr lang="en-US" sz="2400" b="1" dirty="0" smtClean="0">
                <a:solidFill>
                  <a:schemeClr val="bg2">
                    <a:lumMod val="20000"/>
                    <a:lumOff val="80000"/>
                  </a:schemeClr>
                </a:solidFill>
                <a:latin typeface="Garamond" panose="02020404030301010803" pitchFamily="18" charset="0"/>
              </a:rPr>
              <a:t> </a:t>
            </a:r>
            <a:r>
              <a:rPr lang="en-US" sz="3000" b="1" dirty="0" smtClean="0"/>
              <a:t>Differences: </a:t>
            </a:r>
          </a:p>
          <a:p>
            <a:pPr algn="just"/>
            <a:r>
              <a:rPr lang="en-US" sz="3000" dirty="0" smtClean="0">
                <a:solidFill>
                  <a:schemeClr val="bg2">
                    <a:lumMod val="20000"/>
                    <a:lumOff val="80000"/>
                  </a:schemeClr>
                </a:solidFill>
              </a:rPr>
              <a:t>Threshold – wholly to mainly / predominantly </a:t>
            </a:r>
          </a:p>
          <a:p>
            <a:pPr algn="just"/>
            <a:r>
              <a:rPr lang="en-US" sz="3000" dirty="0" smtClean="0">
                <a:solidFill>
                  <a:schemeClr val="bg2">
                    <a:lumMod val="20000"/>
                    <a:lumOff val="80000"/>
                  </a:schemeClr>
                </a:solidFill>
              </a:rPr>
              <a:t>Turnover </a:t>
            </a:r>
            <a:r>
              <a:rPr lang="en-US" sz="3000" dirty="0">
                <a:solidFill>
                  <a:schemeClr val="bg2">
                    <a:lumMod val="20000"/>
                    <a:lumOff val="80000"/>
                  </a:schemeClr>
                </a:solidFill>
              </a:rPr>
              <a:t>/ gross receipts </a:t>
            </a:r>
            <a:r>
              <a:rPr lang="en-US" sz="3000" dirty="0" smtClean="0">
                <a:solidFill>
                  <a:schemeClr val="bg2">
                    <a:lumMod val="20000"/>
                    <a:lumOff val="80000"/>
                  </a:schemeClr>
                </a:solidFill>
              </a:rPr>
              <a:t>less </a:t>
            </a:r>
            <a:r>
              <a:rPr lang="en-US" sz="3000" dirty="0">
                <a:solidFill>
                  <a:schemeClr val="bg2">
                    <a:lumMod val="20000"/>
                    <a:lumOff val="80000"/>
                  </a:schemeClr>
                </a:solidFill>
              </a:rPr>
              <a:t>than INR 500 million </a:t>
            </a:r>
            <a:r>
              <a:rPr lang="en-US" sz="3000" dirty="0" smtClean="0">
                <a:solidFill>
                  <a:schemeClr val="bg2">
                    <a:lumMod val="20000"/>
                    <a:lumOff val="80000"/>
                  </a:schemeClr>
                </a:solidFill>
              </a:rPr>
              <a:t>– POEM is inapplicable </a:t>
            </a:r>
            <a:endParaRPr lang="en-US" sz="3000" dirty="0">
              <a:solidFill>
                <a:schemeClr val="bg2">
                  <a:lumMod val="20000"/>
                  <a:lumOff val="80000"/>
                </a:schemeClr>
              </a:solidFill>
            </a:endParaRPr>
          </a:p>
          <a:p>
            <a:pPr algn="just"/>
            <a:r>
              <a:rPr lang="en-US" sz="3000" dirty="0" smtClean="0">
                <a:solidFill>
                  <a:schemeClr val="bg2">
                    <a:lumMod val="20000"/>
                    <a:lumOff val="80000"/>
                  </a:schemeClr>
                </a:solidFill>
              </a:rPr>
              <a:t>New test of ABOI could potentially exclude some companies from substantive analysis (in light of the rebuttable presumption) – anti-abuse rule using treaty language of passive income</a:t>
            </a:r>
          </a:p>
          <a:p>
            <a:pPr algn="just"/>
            <a:r>
              <a:rPr lang="en-US" sz="3000" dirty="0" smtClean="0">
                <a:solidFill>
                  <a:schemeClr val="bg2">
                    <a:lumMod val="20000"/>
                    <a:lumOff val="80000"/>
                  </a:schemeClr>
                </a:solidFill>
              </a:rPr>
              <a:t>Tax rate applicable - 40</a:t>
            </a:r>
            <a:r>
              <a:rPr lang="en-US" sz="3000" dirty="0">
                <a:solidFill>
                  <a:schemeClr val="bg2">
                    <a:lumMod val="20000"/>
                    <a:lumOff val="80000"/>
                  </a:schemeClr>
                </a:solidFill>
              </a:rPr>
              <a:t>% (plus cess and surcharge</a:t>
            </a:r>
            <a:r>
              <a:rPr lang="en-US" sz="3000" dirty="0" smtClean="0">
                <a:solidFill>
                  <a:schemeClr val="bg2">
                    <a:lumMod val="20000"/>
                    <a:lumOff val="80000"/>
                  </a:schemeClr>
                </a:solidFill>
              </a:rPr>
              <a:t>) – Does this constitute reasonable classification? (SC in PAN Aadhar case – tackling tax avoidance as a justification)</a:t>
            </a:r>
          </a:p>
          <a:p>
            <a:pPr>
              <a:buFont typeface="Wingdings" panose="05000000000000000000" pitchFamily="2" charset="2"/>
              <a:buChar char="Ø"/>
            </a:pPr>
            <a:r>
              <a:rPr lang="en-US" sz="3000" b="1" dirty="0" smtClean="0">
                <a:solidFill>
                  <a:schemeClr val="bg2">
                    <a:lumMod val="20000"/>
                    <a:lumOff val="80000"/>
                  </a:schemeClr>
                </a:solidFill>
              </a:rPr>
              <a:t> Similarities:</a:t>
            </a:r>
          </a:p>
          <a:p>
            <a:pPr algn="just"/>
            <a:r>
              <a:rPr lang="en-US" sz="3000" dirty="0" smtClean="0">
                <a:solidFill>
                  <a:schemeClr val="bg2">
                    <a:lumMod val="20000"/>
                    <a:lumOff val="80000"/>
                  </a:schemeClr>
                </a:solidFill>
              </a:rPr>
              <a:t>Enquiry is about top level management decisions and not day to day decision making </a:t>
            </a:r>
          </a:p>
          <a:p>
            <a:pPr algn="just"/>
            <a:r>
              <a:rPr lang="en-US" sz="3000" dirty="0" smtClean="0">
                <a:solidFill>
                  <a:schemeClr val="bg2">
                    <a:lumMod val="20000"/>
                    <a:lumOff val="80000"/>
                  </a:schemeClr>
                </a:solidFill>
              </a:rPr>
              <a:t>Substance over form approach – guidelines do not have a hierarchy leading to greater uncertainty for the taxpayer</a:t>
            </a:r>
          </a:p>
          <a:p>
            <a:pPr algn="just"/>
            <a:r>
              <a:rPr lang="en-US" sz="3000" dirty="0" smtClean="0">
                <a:solidFill>
                  <a:schemeClr val="bg2">
                    <a:lumMod val="20000"/>
                    <a:lumOff val="80000"/>
                  </a:schemeClr>
                </a:solidFill>
              </a:rPr>
              <a:t>Facts would determine the end result – subjective analysis </a:t>
            </a: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23</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360367991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rPr>
              <a:t>POEM as a Tie-Breaker Rule: Before and after MLI  </a:t>
            </a:r>
            <a:endParaRPr lang="en-US" sz="3600" b="1"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algn="just"/>
            <a:r>
              <a:rPr lang="en-US" sz="2600" dirty="0" smtClean="0">
                <a:solidFill>
                  <a:schemeClr val="bg2">
                    <a:lumMod val="20000"/>
                    <a:lumOff val="80000"/>
                  </a:schemeClr>
                </a:solidFill>
              </a:rPr>
              <a:t>Article </a:t>
            </a:r>
            <a:r>
              <a:rPr lang="en-US" sz="2600" dirty="0">
                <a:solidFill>
                  <a:schemeClr val="bg2">
                    <a:lumMod val="20000"/>
                    <a:lumOff val="80000"/>
                  </a:schemeClr>
                </a:solidFill>
              </a:rPr>
              <a:t>4(3) </a:t>
            </a:r>
            <a:r>
              <a:rPr lang="en-US" sz="2600" dirty="0" smtClean="0">
                <a:solidFill>
                  <a:schemeClr val="bg2">
                    <a:lumMod val="20000"/>
                    <a:lumOff val="80000"/>
                  </a:schemeClr>
                </a:solidFill>
              </a:rPr>
              <a:t>of OECD and UN Model Convention contemplated POEM as a tie-breaker </a:t>
            </a:r>
            <a:r>
              <a:rPr lang="en-US" sz="2600" dirty="0">
                <a:solidFill>
                  <a:schemeClr val="bg2">
                    <a:lumMod val="20000"/>
                    <a:lumOff val="80000"/>
                  </a:schemeClr>
                </a:solidFill>
              </a:rPr>
              <a:t>rule </a:t>
            </a:r>
            <a:r>
              <a:rPr lang="en-US" sz="2600" dirty="0" smtClean="0">
                <a:solidFill>
                  <a:schemeClr val="bg2">
                    <a:lumMod val="20000"/>
                    <a:lumOff val="80000"/>
                  </a:schemeClr>
                </a:solidFill>
              </a:rPr>
              <a:t>– later OECD suggested change to case-by-case approach because dual residence often involves tax avoidance </a:t>
            </a:r>
            <a:endParaRPr lang="en-US" sz="2600" dirty="0">
              <a:solidFill>
                <a:schemeClr val="bg2">
                  <a:lumMod val="20000"/>
                  <a:lumOff val="80000"/>
                </a:schemeClr>
              </a:solidFill>
            </a:endParaRPr>
          </a:p>
          <a:p>
            <a:pPr algn="just"/>
            <a:r>
              <a:rPr lang="en-US" sz="2600" dirty="0">
                <a:solidFill>
                  <a:schemeClr val="bg2">
                    <a:lumMod val="20000"/>
                    <a:lumOff val="80000"/>
                  </a:schemeClr>
                </a:solidFill>
              </a:rPr>
              <a:t>Importance of determining residence jurisdiction – to apply distributive </a:t>
            </a:r>
            <a:r>
              <a:rPr lang="en-US" sz="2600" dirty="0" smtClean="0">
                <a:solidFill>
                  <a:schemeClr val="bg2">
                    <a:lumMod val="20000"/>
                    <a:lumOff val="80000"/>
                  </a:schemeClr>
                </a:solidFill>
              </a:rPr>
              <a:t>rules</a:t>
            </a:r>
          </a:p>
          <a:p>
            <a:pPr algn="just"/>
            <a:r>
              <a:rPr lang="en-US" sz="2600" dirty="0" smtClean="0">
                <a:solidFill>
                  <a:schemeClr val="bg2">
                    <a:lumMod val="20000"/>
                    <a:lumOff val="80000"/>
                  </a:schemeClr>
                </a:solidFill>
              </a:rPr>
              <a:t>Article 4, MLI shifts to case-by-case approach – resolution through MAP – failure of resolution denies relief </a:t>
            </a:r>
            <a:r>
              <a:rPr lang="en-US" sz="2600" dirty="0">
                <a:solidFill>
                  <a:schemeClr val="bg2">
                    <a:lumMod val="20000"/>
                    <a:lumOff val="80000"/>
                  </a:schemeClr>
                </a:solidFill>
              </a:rPr>
              <a:t>or </a:t>
            </a:r>
            <a:r>
              <a:rPr lang="en-US" sz="2600" dirty="0" smtClean="0">
                <a:solidFill>
                  <a:schemeClr val="bg2">
                    <a:lumMod val="20000"/>
                    <a:lumOff val="80000"/>
                  </a:schemeClr>
                </a:solidFill>
              </a:rPr>
              <a:t>exemption except as agreed</a:t>
            </a:r>
          </a:p>
          <a:p>
            <a:pPr algn="just">
              <a:buFont typeface="Wingdings" panose="05000000000000000000" pitchFamily="2" charset="2"/>
              <a:buChar char="Ø"/>
            </a:pPr>
            <a:r>
              <a:rPr lang="en-US" sz="2600" dirty="0">
                <a:solidFill>
                  <a:schemeClr val="bg2">
                    <a:lumMod val="20000"/>
                    <a:lumOff val="80000"/>
                  </a:schemeClr>
                </a:solidFill>
              </a:rPr>
              <a:t> </a:t>
            </a:r>
            <a:r>
              <a:rPr lang="en-US" sz="2600" dirty="0" smtClean="0">
                <a:solidFill>
                  <a:schemeClr val="bg2">
                    <a:lumMod val="20000"/>
                    <a:lumOff val="80000"/>
                  </a:schemeClr>
                </a:solidFill>
              </a:rPr>
              <a:t>Not </a:t>
            </a:r>
            <a:r>
              <a:rPr lang="en-US" sz="2600" dirty="0">
                <a:solidFill>
                  <a:schemeClr val="bg2">
                    <a:lumMod val="20000"/>
                    <a:lumOff val="80000"/>
                  </a:schemeClr>
                </a:solidFill>
              </a:rPr>
              <a:t>a minimum standard under the </a:t>
            </a:r>
            <a:r>
              <a:rPr lang="en-US" sz="2600" dirty="0" smtClean="0">
                <a:solidFill>
                  <a:schemeClr val="bg2">
                    <a:lumMod val="20000"/>
                    <a:lumOff val="80000"/>
                  </a:schemeClr>
                </a:solidFill>
              </a:rPr>
              <a:t>MLI  - Singapore’s reservation</a:t>
            </a:r>
            <a:endParaRPr lang="en-US" sz="2600" dirty="0">
              <a:solidFill>
                <a:schemeClr val="bg2">
                  <a:lumMod val="20000"/>
                  <a:lumOff val="80000"/>
                </a:schemeClr>
              </a:solidFill>
            </a:endParaRPr>
          </a:p>
          <a:p>
            <a:pPr algn="just">
              <a:buFont typeface="Wingdings" panose="05000000000000000000" pitchFamily="2" charset="2"/>
              <a:buChar char="Ø"/>
            </a:pPr>
            <a:r>
              <a:rPr lang="en-US" sz="2600" dirty="0">
                <a:solidFill>
                  <a:schemeClr val="bg2">
                    <a:lumMod val="20000"/>
                    <a:lumOff val="80000"/>
                  </a:schemeClr>
                </a:solidFill>
              </a:rPr>
              <a:t> POEM is still one of the </a:t>
            </a:r>
            <a:r>
              <a:rPr lang="en-US" sz="2600" dirty="0" smtClean="0">
                <a:solidFill>
                  <a:schemeClr val="bg2">
                    <a:lumMod val="20000"/>
                    <a:lumOff val="80000"/>
                  </a:schemeClr>
                </a:solidFill>
              </a:rPr>
              <a:t>factors to be considered apart </a:t>
            </a:r>
            <a:r>
              <a:rPr lang="en-US" sz="2600" dirty="0">
                <a:solidFill>
                  <a:schemeClr val="bg2">
                    <a:lumMod val="20000"/>
                    <a:lumOff val="80000"/>
                  </a:schemeClr>
                </a:solidFill>
              </a:rPr>
              <a:t>from </a:t>
            </a:r>
            <a:r>
              <a:rPr lang="en-US" sz="2600" dirty="0" smtClean="0">
                <a:solidFill>
                  <a:schemeClr val="bg2">
                    <a:lumMod val="20000"/>
                    <a:lumOff val="80000"/>
                  </a:schemeClr>
                </a:solidFill>
              </a:rPr>
              <a:t>incorporation, place of board meetings</a:t>
            </a:r>
            <a:r>
              <a:rPr lang="en-US" sz="2600" dirty="0">
                <a:solidFill>
                  <a:schemeClr val="bg2">
                    <a:lumMod val="20000"/>
                    <a:lumOff val="80000"/>
                  </a:schemeClr>
                </a:solidFill>
              </a:rPr>
              <a:t>, where senior executives carry out their activities, place of senior day-to-day management, place </a:t>
            </a:r>
            <a:r>
              <a:rPr lang="en-US" sz="2600" dirty="0" smtClean="0">
                <a:solidFill>
                  <a:schemeClr val="bg2">
                    <a:lumMod val="20000"/>
                    <a:lumOff val="80000"/>
                  </a:schemeClr>
                </a:solidFill>
              </a:rPr>
              <a:t>where accounting records are kept, </a:t>
            </a:r>
            <a:r>
              <a:rPr lang="en-US" sz="2600" dirty="0">
                <a:solidFill>
                  <a:schemeClr val="bg2">
                    <a:lumMod val="20000"/>
                    <a:lumOff val="80000"/>
                  </a:schemeClr>
                </a:solidFill>
              </a:rPr>
              <a:t>etc</a:t>
            </a:r>
            <a:r>
              <a:rPr lang="en-US" sz="2600" dirty="0" smtClean="0">
                <a:solidFill>
                  <a:schemeClr val="bg2">
                    <a:lumMod val="20000"/>
                    <a:lumOff val="80000"/>
                  </a:schemeClr>
                </a:solidFill>
              </a:rPr>
              <a:t>. </a:t>
            </a:r>
            <a:endParaRPr lang="en-US" sz="2600" dirty="0">
              <a:solidFill>
                <a:schemeClr val="bg2">
                  <a:lumMod val="20000"/>
                  <a:lumOff val="80000"/>
                </a:schemeClr>
              </a:solidFill>
            </a:endParaRPr>
          </a:p>
          <a:p>
            <a:pPr algn="just"/>
            <a:endParaRPr lang="en-US" dirty="0" smtClean="0">
              <a:solidFill>
                <a:schemeClr val="bg2">
                  <a:lumMod val="20000"/>
                  <a:lumOff val="80000"/>
                </a:schemeClr>
              </a:solidFill>
              <a:latin typeface="Garamond" panose="02020404030301010803" pitchFamily="18" charset="0"/>
            </a:endParaRPr>
          </a:p>
          <a:p>
            <a:pPr algn="just"/>
            <a:endParaRPr lang="en-US" dirty="0">
              <a:solidFill>
                <a:schemeClr val="bg2">
                  <a:lumMod val="20000"/>
                  <a:lumOff val="80000"/>
                </a:schemeClr>
              </a:solidFill>
              <a:latin typeface="Garamond" panose="02020404030301010803" pitchFamily="18" charset="0"/>
            </a:endParaRPr>
          </a:p>
          <a:p>
            <a:endParaRPr lang="en-US" dirty="0">
              <a:solidFill>
                <a:schemeClr val="bg2">
                  <a:lumMod val="20000"/>
                  <a:lumOff val="80000"/>
                </a:schemeClr>
              </a:solidFill>
            </a:endParaRP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24</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845893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Does domestic law play a role in interpreting POEM in tax treaties?</a:t>
            </a:r>
            <a:endParaRPr lang="en-US" sz="3600" b="1" dirty="0">
              <a:solidFill>
                <a:schemeClr val="tx1"/>
              </a:solidFill>
            </a:endParaRPr>
          </a:p>
        </p:txBody>
      </p:sp>
      <p:sp>
        <p:nvSpPr>
          <p:cNvPr id="3" name="Content Placeholder 2"/>
          <p:cNvSpPr>
            <a:spLocks noGrp="1"/>
          </p:cNvSpPr>
          <p:nvPr>
            <p:ph idx="1"/>
          </p:nvPr>
        </p:nvSpPr>
        <p:spPr>
          <a:xfrm>
            <a:off x="605473" y="1722618"/>
            <a:ext cx="10818129" cy="4980069"/>
          </a:xfrm>
        </p:spPr>
        <p:txBody>
          <a:bodyPr>
            <a:normAutofit fontScale="85000" lnSpcReduction="10000"/>
          </a:bodyPr>
          <a:lstStyle/>
          <a:p>
            <a:pPr algn="just"/>
            <a:r>
              <a:rPr lang="en-US" sz="2400" dirty="0">
                <a:solidFill>
                  <a:schemeClr val="bg2">
                    <a:lumMod val="20000"/>
                    <a:lumOff val="80000"/>
                  </a:schemeClr>
                </a:solidFill>
              </a:rPr>
              <a:t>Art.3(2) provides that countries may adopt the meaning of a term in their domestic laws to interpret a treaty term “</a:t>
            </a:r>
            <a:r>
              <a:rPr lang="en-US" sz="2400" i="1" dirty="0">
                <a:solidFill>
                  <a:schemeClr val="bg2">
                    <a:lumMod val="20000"/>
                    <a:lumOff val="80000"/>
                  </a:schemeClr>
                </a:solidFill>
              </a:rPr>
              <a:t>unless the context otherwise requires</a:t>
            </a:r>
            <a:r>
              <a:rPr lang="en-US" sz="2400" dirty="0">
                <a:solidFill>
                  <a:schemeClr val="bg2">
                    <a:lumMod val="20000"/>
                    <a:lumOff val="80000"/>
                  </a:schemeClr>
                </a:solidFill>
              </a:rPr>
              <a:t>” </a:t>
            </a:r>
            <a:r>
              <a:rPr lang="en-US" sz="2400" dirty="0" smtClean="0">
                <a:solidFill>
                  <a:schemeClr val="bg2">
                    <a:lumMod val="20000"/>
                    <a:lumOff val="80000"/>
                  </a:schemeClr>
                </a:solidFill>
              </a:rPr>
              <a:t> </a:t>
            </a:r>
          </a:p>
          <a:p>
            <a:pPr algn="just">
              <a:buFont typeface="Wingdings" panose="05000000000000000000" pitchFamily="2" charset="2"/>
              <a:buChar char="Ø"/>
            </a:pPr>
            <a:r>
              <a:rPr lang="en-US" sz="2400" dirty="0">
                <a:solidFill>
                  <a:schemeClr val="bg2">
                    <a:lumMod val="20000"/>
                    <a:lumOff val="80000"/>
                  </a:schemeClr>
                </a:solidFill>
              </a:rPr>
              <a:t> </a:t>
            </a:r>
            <a:r>
              <a:rPr lang="en-US" sz="2400" dirty="0" smtClean="0">
                <a:solidFill>
                  <a:schemeClr val="bg2">
                    <a:lumMod val="20000"/>
                    <a:lumOff val="80000"/>
                  </a:schemeClr>
                </a:solidFill>
              </a:rPr>
              <a:t>Is </a:t>
            </a:r>
            <a:r>
              <a:rPr lang="en-US" sz="2400" dirty="0">
                <a:solidFill>
                  <a:schemeClr val="bg2">
                    <a:lumMod val="20000"/>
                    <a:lumOff val="80000"/>
                  </a:schemeClr>
                </a:solidFill>
              </a:rPr>
              <a:t>the context </a:t>
            </a:r>
            <a:r>
              <a:rPr lang="en-US" sz="2400" dirty="0" smtClean="0">
                <a:solidFill>
                  <a:schemeClr val="bg2">
                    <a:lumMod val="20000"/>
                    <a:lumOff val="80000"/>
                  </a:schemeClr>
                </a:solidFill>
              </a:rPr>
              <a:t>different? Domestic tax law rule vs. tie-breaker rule (</a:t>
            </a:r>
            <a:r>
              <a:rPr lang="en-US" sz="2400" i="1" dirty="0" smtClean="0">
                <a:solidFill>
                  <a:schemeClr val="bg2">
                    <a:lumMod val="20000"/>
                    <a:lumOff val="80000"/>
                  </a:schemeClr>
                </a:solidFill>
              </a:rPr>
              <a:t>for the purposes of this Convention, the term resident..means</a:t>
            </a:r>
            <a:r>
              <a:rPr lang="en-US" sz="2400" dirty="0" smtClean="0">
                <a:solidFill>
                  <a:schemeClr val="bg2">
                    <a:lumMod val="20000"/>
                    <a:lumOff val="80000"/>
                  </a:schemeClr>
                </a:solidFill>
              </a:rPr>
              <a:t>)</a:t>
            </a:r>
            <a:endParaRPr lang="en-US" sz="2400" dirty="0">
              <a:solidFill>
                <a:schemeClr val="bg2">
                  <a:lumMod val="20000"/>
                  <a:lumOff val="80000"/>
                </a:schemeClr>
              </a:solidFill>
            </a:endParaRPr>
          </a:p>
          <a:p>
            <a:pPr algn="just">
              <a:buFont typeface="Wingdings" panose="05000000000000000000" pitchFamily="2" charset="2"/>
              <a:buChar char="Ø"/>
            </a:pPr>
            <a:r>
              <a:rPr lang="en-US" sz="2400" dirty="0" smtClean="0">
                <a:solidFill>
                  <a:schemeClr val="bg2">
                    <a:lumMod val="20000"/>
                    <a:lumOff val="80000"/>
                  </a:schemeClr>
                </a:solidFill>
              </a:rPr>
              <a:t> India: Section </a:t>
            </a:r>
            <a:r>
              <a:rPr lang="en-US" sz="2400" dirty="0">
                <a:solidFill>
                  <a:schemeClr val="bg2">
                    <a:lumMod val="20000"/>
                    <a:lumOff val="80000"/>
                  </a:schemeClr>
                </a:solidFill>
              </a:rPr>
              <a:t>90, Explanation 4 : </a:t>
            </a:r>
            <a:r>
              <a:rPr lang="en-US" sz="2400" dirty="0" smtClean="0">
                <a:solidFill>
                  <a:schemeClr val="bg2">
                    <a:lumMod val="20000"/>
                    <a:lumOff val="80000"/>
                  </a:schemeClr>
                </a:solidFill>
              </a:rPr>
              <a:t>undefined term shall </a:t>
            </a:r>
            <a:r>
              <a:rPr lang="en-US" sz="2400" dirty="0">
                <a:solidFill>
                  <a:schemeClr val="bg2">
                    <a:lumMod val="20000"/>
                    <a:lumOff val="80000"/>
                  </a:schemeClr>
                </a:solidFill>
              </a:rPr>
              <a:t>have the same meaning as assigned under the </a:t>
            </a:r>
            <a:r>
              <a:rPr lang="en-US" sz="2400" dirty="0" smtClean="0">
                <a:solidFill>
                  <a:schemeClr val="bg2">
                    <a:lumMod val="20000"/>
                    <a:lumOff val="80000"/>
                  </a:schemeClr>
                </a:solidFill>
              </a:rPr>
              <a:t>Income-tax Act,1961 </a:t>
            </a:r>
            <a:r>
              <a:rPr lang="en-US" sz="2400" dirty="0">
                <a:solidFill>
                  <a:schemeClr val="bg2">
                    <a:lumMod val="20000"/>
                    <a:lumOff val="80000"/>
                  </a:schemeClr>
                </a:solidFill>
              </a:rPr>
              <a:t>and explanation given </a:t>
            </a:r>
            <a:r>
              <a:rPr lang="en-US" sz="2400" dirty="0" smtClean="0">
                <a:solidFill>
                  <a:schemeClr val="bg2">
                    <a:lumMod val="20000"/>
                    <a:lumOff val="80000"/>
                  </a:schemeClr>
                </a:solidFill>
              </a:rPr>
              <a:t>by </a:t>
            </a:r>
            <a:r>
              <a:rPr lang="en-US" sz="2400" dirty="0">
                <a:solidFill>
                  <a:schemeClr val="bg2">
                    <a:lumMod val="20000"/>
                    <a:lumOff val="80000"/>
                  </a:schemeClr>
                </a:solidFill>
              </a:rPr>
              <a:t>the Central </a:t>
            </a:r>
            <a:r>
              <a:rPr lang="en-US" sz="2400" dirty="0" smtClean="0">
                <a:solidFill>
                  <a:schemeClr val="bg2">
                    <a:lumMod val="20000"/>
                    <a:lumOff val="80000"/>
                  </a:schemeClr>
                </a:solidFill>
              </a:rPr>
              <a:t>Government – dynamic or static interpretation?</a:t>
            </a:r>
          </a:p>
          <a:p>
            <a:pPr algn="just">
              <a:buFont typeface="Wingdings" panose="05000000000000000000" pitchFamily="2" charset="2"/>
              <a:buChar char="Ø"/>
            </a:pPr>
            <a:r>
              <a:rPr lang="en-US" sz="2400" dirty="0" smtClean="0">
                <a:solidFill>
                  <a:schemeClr val="bg2">
                    <a:lumMod val="20000"/>
                    <a:lumOff val="80000"/>
                  </a:schemeClr>
                </a:solidFill>
              </a:rPr>
              <a:t> South Africa: Guidance on POEM from </a:t>
            </a:r>
            <a:r>
              <a:rPr lang="en-US" sz="2400" dirty="0">
                <a:solidFill>
                  <a:schemeClr val="bg2">
                    <a:lumMod val="20000"/>
                    <a:lumOff val="80000"/>
                  </a:schemeClr>
                </a:solidFill>
              </a:rPr>
              <a:t>the </a:t>
            </a:r>
            <a:r>
              <a:rPr lang="en-US" sz="2400" dirty="0" smtClean="0">
                <a:solidFill>
                  <a:schemeClr val="bg2">
                    <a:lumMod val="20000"/>
                    <a:lumOff val="80000"/>
                  </a:schemeClr>
                </a:solidFill>
              </a:rPr>
              <a:t>SARS specifies </a:t>
            </a:r>
            <a:r>
              <a:rPr lang="en-US" sz="2400" dirty="0">
                <a:solidFill>
                  <a:schemeClr val="bg2">
                    <a:lumMod val="20000"/>
                    <a:lumOff val="80000"/>
                  </a:schemeClr>
                </a:solidFill>
              </a:rPr>
              <a:t>that the notified principles would also be used to understand the tie-breaker rule in its own tax treaties </a:t>
            </a:r>
          </a:p>
          <a:p>
            <a:pPr algn="just">
              <a:buFont typeface="Wingdings" panose="05000000000000000000" pitchFamily="2" charset="2"/>
              <a:buChar char="Ø"/>
            </a:pPr>
            <a:r>
              <a:rPr lang="en-US" sz="2400" dirty="0" smtClean="0">
                <a:solidFill>
                  <a:schemeClr val="bg2">
                    <a:lumMod val="20000"/>
                    <a:lumOff val="80000"/>
                  </a:schemeClr>
                </a:solidFill>
              </a:rPr>
              <a:t> Introduction </a:t>
            </a:r>
            <a:r>
              <a:rPr lang="en-US" sz="2400" dirty="0">
                <a:solidFill>
                  <a:schemeClr val="bg2">
                    <a:lumMod val="20000"/>
                    <a:lumOff val="80000"/>
                  </a:schemeClr>
                </a:solidFill>
              </a:rPr>
              <a:t>of POEM in </a:t>
            </a:r>
            <a:r>
              <a:rPr lang="en-US" sz="2400" dirty="0" smtClean="0">
                <a:solidFill>
                  <a:schemeClr val="bg2">
                    <a:lumMod val="20000"/>
                    <a:lumOff val="80000"/>
                  </a:schemeClr>
                </a:solidFill>
              </a:rPr>
              <a:t>domestic </a:t>
            </a:r>
            <a:r>
              <a:rPr lang="en-US" sz="2400" dirty="0">
                <a:solidFill>
                  <a:schemeClr val="bg2">
                    <a:lumMod val="20000"/>
                    <a:lumOff val="80000"/>
                  </a:schemeClr>
                </a:solidFill>
              </a:rPr>
              <a:t>law is perhaps hinged on aligning the tie-breaker rule with the domestic law meaning, rather than vice </a:t>
            </a:r>
            <a:r>
              <a:rPr lang="en-US" sz="2400" dirty="0" smtClean="0">
                <a:solidFill>
                  <a:schemeClr val="bg2">
                    <a:lumMod val="20000"/>
                    <a:lumOff val="80000"/>
                  </a:schemeClr>
                </a:solidFill>
              </a:rPr>
              <a:t>versa!  </a:t>
            </a:r>
          </a:p>
          <a:p>
            <a:pPr algn="just">
              <a:buFont typeface="Wingdings" panose="05000000000000000000" pitchFamily="2" charset="2"/>
              <a:buChar char="Ø"/>
            </a:pPr>
            <a:r>
              <a:rPr lang="en-US" sz="2400" dirty="0">
                <a:solidFill>
                  <a:schemeClr val="bg2">
                    <a:lumMod val="20000"/>
                    <a:lumOff val="80000"/>
                  </a:schemeClr>
                </a:solidFill>
              </a:rPr>
              <a:t> </a:t>
            </a:r>
            <a:r>
              <a:rPr lang="en-US" sz="2400" dirty="0" smtClean="0">
                <a:solidFill>
                  <a:schemeClr val="bg2">
                    <a:lumMod val="20000"/>
                    <a:lumOff val="80000"/>
                  </a:schemeClr>
                </a:solidFill>
              </a:rPr>
              <a:t>Reference to domestic law will only come in when all possible interpretation methods do not lead to a satisfying solution (Lang, Introduction to Double Tax Conventions)</a:t>
            </a:r>
            <a:endParaRPr lang="en-US" sz="2400" dirty="0">
              <a:solidFill>
                <a:schemeClr val="bg2">
                  <a:lumMod val="20000"/>
                  <a:lumOff val="80000"/>
                </a:schemeClr>
              </a:solidFill>
            </a:endParaRPr>
          </a:p>
          <a:p>
            <a:pPr algn="just">
              <a:buFont typeface="Wingdings" panose="05000000000000000000" pitchFamily="2" charset="2"/>
              <a:buChar char="Ø"/>
            </a:pPr>
            <a:endParaRPr lang="en-US" sz="2400" dirty="0" smtClean="0">
              <a:solidFill>
                <a:schemeClr val="bg2">
                  <a:lumMod val="20000"/>
                  <a:lumOff val="80000"/>
                </a:schemeClr>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25</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1700869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2376"/>
            <a:ext cx="10515600" cy="5454587"/>
          </a:xfrm>
        </p:spPr>
        <p:txBody>
          <a:bodyPr/>
          <a:lstStyle/>
          <a:p>
            <a:endParaRPr lang="en-US" b="1" dirty="0" smtClean="0">
              <a:latin typeface="Garamond" panose="02020404030301010803" pitchFamily="18" charset="0"/>
            </a:endParaRPr>
          </a:p>
          <a:p>
            <a:pPr marL="0" indent="0">
              <a:buNone/>
            </a:pPr>
            <a:endParaRPr lang="en-US" b="1" dirty="0" smtClean="0">
              <a:latin typeface="Garamond" panose="02020404030301010803" pitchFamily="18" charset="0"/>
            </a:endParaRPr>
          </a:p>
          <a:p>
            <a:pPr marL="0" indent="0" algn="ctr">
              <a:buNone/>
            </a:pPr>
            <a:endParaRPr lang="en-US" sz="6600" b="1" dirty="0" smtClean="0">
              <a:latin typeface="Garamond" panose="02020404030301010803" pitchFamily="18" charset="0"/>
            </a:endParaRPr>
          </a:p>
          <a:p>
            <a:pPr marL="0" indent="0" algn="ctr">
              <a:buNone/>
            </a:pPr>
            <a:r>
              <a:rPr lang="en-US" sz="6600" b="1" dirty="0" smtClean="0"/>
              <a:t>CASE STUDIES</a:t>
            </a:r>
            <a:endParaRPr lang="en-US" sz="6600" b="1" dirty="0"/>
          </a:p>
        </p:txBody>
      </p:sp>
      <p:sp>
        <p:nvSpPr>
          <p:cNvPr id="2" name="Slide Number Placeholder 1"/>
          <p:cNvSpPr>
            <a:spLocks noGrp="1"/>
          </p:cNvSpPr>
          <p:nvPr>
            <p:ph type="sldNum" sz="quarter" idx="12"/>
          </p:nvPr>
        </p:nvSpPr>
        <p:spPr/>
        <p:txBody>
          <a:bodyPr/>
          <a:lstStyle/>
          <a:p>
            <a:pPr>
              <a:defRPr/>
            </a:pPr>
            <a:fld id="{BBB83CBB-EA0D-44E9-87DF-D250414AF066}" type="slidenum">
              <a:rPr lang="en-IN" smtClean="0"/>
              <a:pPr>
                <a:defRPr/>
              </a:pPr>
              <a:t>26</a:t>
            </a:fld>
            <a:endParaRPr lang="en-IN"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7533755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0207"/>
          </a:xfrm>
        </p:spPr>
        <p:txBody>
          <a:bodyPr>
            <a:normAutofit/>
          </a:bodyPr>
          <a:lstStyle/>
          <a:p>
            <a:r>
              <a:rPr lang="en-US" sz="3600" b="1" dirty="0" smtClean="0">
                <a:solidFill>
                  <a:schemeClr val="tx1"/>
                </a:solidFill>
              </a:rPr>
              <a:t>Case Study: India – Mauritius  </a:t>
            </a:r>
            <a:endParaRPr lang="en-US" sz="3600" b="1" dirty="0">
              <a:solidFill>
                <a:schemeClr val="tx1"/>
              </a:solidFill>
            </a:endParaRPr>
          </a:p>
        </p:txBody>
      </p:sp>
      <p:sp>
        <p:nvSpPr>
          <p:cNvPr id="3" name="Content Placeholder 2"/>
          <p:cNvSpPr>
            <a:spLocks noGrp="1"/>
          </p:cNvSpPr>
          <p:nvPr>
            <p:ph idx="1"/>
          </p:nvPr>
        </p:nvSpPr>
        <p:spPr>
          <a:xfrm>
            <a:off x="594828" y="1402925"/>
            <a:ext cx="10595911" cy="4105656"/>
          </a:xfrm>
        </p:spPr>
        <p:txBody>
          <a:bodyPr>
            <a:normAutofit fontScale="77500" lnSpcReduction="20000"/>
          </a:bodyPr>
          <a:lstStyle/>
          <a:p>
            <a:pPr algn="just">
              <a:buFont typeface="Wingdings" panose="05000000000000000000" pitchFamily="2" charset="2"/>
              <a:buChar char="Ø"/>
            </a:pPr>
            <a:r>
              <a:rPr lang="en-US" sz="2400" dirty="0" smtClean="0">
                <a:latin typeface="Garamond" panose="02020404030301010803" pitchFamily="18" charset="0"/>
              </a:rPr>
              <a:t> </a:t>
            </a:r>
            <a:r>
              <a:rPr lang="en-US" sz="2600" dirty="0" smtClean="0"/>
              <a:t>India and Mauritius have both signed the MLI but Mauritius has not listed India as a covered tax jurisdiction </a:t>
            </a:r>
          </a:p>
          <a:p>
            <a:pPr algn="just">
              <a:buFont typeface="Wingdings" panose="05000000000000000000" pitchFamily="2" charset="2"/>
              <a:buChar char="Ø"/>
            </a:pPr>
            <a:r>
              <a:rPr lang="en-US" sz="2600" dirty="0" smtClean="0"/>
              <a:t> Article </a:t>
            </a:r>
            <a:r>
              <a:rPr lang="en-US" sz="2600" dirty="0"/>
              <a:t>4(3) of the </a:t>
            </a:r>
            <a:r>
              <a:rPr lang="en-US" sz="2600" dirty="0" smtClean="0"/>
              <a:t>DTAA uses </a:t>
            </a:r>
            <a:r>
              <a:rPr lang="en-US" sz="2600" dirty="0"/>
              <a:t>POEM as a tie-breaker rule </a:t>
            </a:r>
            <a:r>
              <a:rPr lang="en-US" sz="2600" dirty="0" smtClean="0"/>
              <a:t>- no change to treaty </a:t>
            </a:r>
          </a:p>
          <a:p>
            <a:pPr algn="just">
              <a:buFont typeface="Arial" panose="020B0604020202020204" pitchFamily="34" charset="0"/>
              <a:buChar char="•"/>
            </a:pPr>
            <a:r>
              <a:rPr lang="en-US" sz="2600" dirty="0" smtClean="0"/>
              <a:t>Looking at the domestic law, India and Mauritius both use POEM in their respective laws</a:t>
            </a:r>
          </a:p>
          <a:p>
            <a:pPr algn="just"/>
            <a:r>
              <a:rPr lang="en-US" sz="2600" dirty="0"/>
              <a:t>The Mauritian Revenue Authority has issued guidance on POEM. A company would have its POEM in Mauritius if (a) the strategic decisions relating to the company’s core income generating activities are taken in, or from, Mauritius; and (b) any one of the following conditions is met: (i) majority of the Board of directors’ meetings are held in Mauritius; or (ii) executive management of the company is regularly exercised in </a:t>
            </a:r>
            <a:r>
              <a:rPr lang="en-US" sz="2600" dirty="0" smtClean="0"/>
              <a:t>Mauritius – SP 17/18 </a:t>
            </a:r>
          </a:p>
          <a:p>
            <a:pPr algn="just"/>
            <a:r>
              <a:rPr lang="en-US" sz="2600" dirty="0" smtClean="0"/>
              <a:t>What is the possibility of dual residency claims? Will the Mauritian authorities also adopt a substance over form approach</a:t>
            </a:r>
            <a:r>
              <a:rPr lang="en-US" sz="2600" dirty="0" smtClean="0">
                <a:latin typeface="Arial" panose="020B0604020202020204" pitchFamily="34" charset="0"/>
                <a:cs typeface="Arial" panose="020B0604020202020204" pitchFamily="34" charset="0"/>
              </a:rPr>
              <a:t>?</a:t>
            </a:r>
            <a:r>
              <a:rPr lang="en-US" sz="2600" dirty="0" smtClean="0"/>
              <a:t>  </a:t>
            </a:r>
          </a:p>
          <a:p>
            <a:pPr algn="just">
              <a:buFont typeface="Wingdings" panose="05000000000000000000" pitchFamily="2" charset="2"/>
              <a:buChar char="Ø"/>
            </a:pPr>
            <a:endParaRPr lang="en-US" sz="2400" dirty="0">
              <a:latin typeface="Garamond" panose="02020404030301010803" pitchFamily="18" charset="0"/>
            </a:endParaRPr>
          </a:p>
          <a:p>
            <a:pPr algn="just">
              <a:buFont typeface="Arial" panose="020B0604020202020204" pitchFamily="34" charset="0"/>
              <a:buChar char="•"/>
            </a:pPr>
            <a:endParaRPr lang="en-US" sz="2400" dirty="0" smtClean="0">
              <a:latin typeface="Garamond" panose="02020404030301010803" pitchFamily="18" charset="0"/>
            </a:endParaRPr>
          </a:p>
          <a:p>
            <a:pPr algn="just">
              <a:buFont typeface="Arial" panose="020B0604020202020204" pitchFamily="34" charset="0"/>
              <a:buChar char="•"/>
            </a:pPr>
            <a:endParaRPr lang="en-US" sz="2400" dirty="0" smtClean="0">
              <a:latin typeface="Garamond" panose="02020404030301010803" pitchFamily="18" charset="0"/>
            </a:endParaRPr>
          </a:p>
          <a:p>
            <a:pPr marL="0" indent="0">
              <a:buNone/>
            </a:pPr>
            <a:endParaRPr lang="en-US" sz="24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27</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3828332965"/>
      </p:ext>
    </p:extLst>
  </p:cSld>
  <p:clrMapOvr>
    <a:masterClrMapping/>
  </p:clrMapOvr>
  <mc:AlternateContent xmlns:mc="http://schemas.openxmlformats.org/markup-compatibility/2006">
    <mc:Choice xmlns:p15="http://schemas.microsoft.com/office/powerpoint/2012/main" Requires="p15">
      <p:transition spd="slow">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8253"/>
          </a:xfrm>
        </p:spPr>
        <p:txBody>
          <a:bodyPr/>
          <a:lstStyle/>
          <a:p>
            <a:r>
              <a:rPr lang="en-US" sz="3600" b="1" dirty="0">
                <a:solidFill>
                  <a:schemeClr val="tx1"/>
                </a:solidFill>
              </a:rPr>
              <a:t>Case Study: India – </a:t>
            </a:r>
            <a:r>
              <a:rPr lang="en-US" sz="3600" b="1" dirty="0" smtClean="0">
                <a:solidFill>
                  <a:schemeClr val="tx1"/>
                </a:solidFill>
              </a:rPr>
              <a:t>Singapore</a:t>
            </a:r>
            <a:endParaRPr lang="en-US" sz="3600" dirty="0">
              <a:solidFill>
                <a:schemeClr val="tx1"/>
              </a:solidFill>
            </a:endParaRPr>
          </a:p>
        </p:txBody>
      </p:sp>
      <p:sp>
        <p:nvSpPr>
          <p:cNvPr id="3" name="Content Placeholder 2"/>
          <p:cNvSpPr>
            <a:spLocks noGrp="1"/>
          </p:cNvSpPr>
          <p:nvPr>
            <p:ph idx="1"/>
          </p:nvPr>
        </p:nvSpPr>
        <p:spPr>
          <a:xfrm>
            <a:off x="646111" y="1554481"/>
            <a:ext cx="9817238" cy="4676503"/>
          </a:xfrm>
        </p:spPr>
        <p:txBody>
          <a:bodyPr>
            <a:noAutofit/>
          </a:bodyPr>
          <a:lstStyle/>
          <a:p>
            <a:pPr algn="just">
              <a:buFont typeface="Wingdings" panose="05000000000000000000" pitchFamily="2" charset="2"/>
              <a:buChar char="Ø"/>
            </a:pPr>
            <a:r>
              <a:rPr lang="en-US" dirty="0" smtClean="0">
                <a:latin typeface="Garamond" panose="02020404030301010803" pitchFamily="18" charset="0"/>
              </a:rPr>
              <a:t> </a:t>
            </a:r>
            <a:r>
              <a:rPr lang="en-US" dirty="0" smtClean="0"/>
              <a:t>The </a:t>
            </a:r>
            <a:r>
              <a:rPr lang="en-US" dirty="0"/>
              <a:t>MLI will not affect the India-Singapore treaty as despite the treaty being a CTA, Singapore has expressed a reservation in respect of Article 4 of the MLI. </a:t>
            </a:r>
            <a:endParaRPr lang="en-US" dirty="0" smtClean="0"/>
          </a:p>
          <a:p>
            <a:pPr algn="just">
              <a:buFont typeface="Wingdings" panose="05000000000000000000" pitchFamily="2" charset="2"/>
              <a:buChar char="Ø"/>
            </a:pPr>
            <a:r>
              <a:rPr lang="en-US" dirty="0" smtClean="0"/>
              <a:t> POEM </a:t>
            </a:r>
            <a:r>
              <a:rPr lang="en-US" dirty="0"/>
              <a:t>is the tie-breaker under the treaty. </a:t>
            </a:r>
          </a:p>
          <a:p>
            <a:pPr algn="just"/>
            <a:r>
              <a:rPr lang="en-US" dirty="0"/>
              <a:t>Singapore tax law uses control and management to determine residential status of </a:t>
            </a:r>
            <a:r>
              <a:rPr lang="en-US" dirty="0" smtClean="0"/>
              <a:t>companies - making </a:t>
            </a:r>
            <a:r>
              <a:rPr lang="en-US" dirty="0"/>
              <a:t>of decisions on matters such as company strategy and policy. Location of board of director meetings during which strategic decisions are made is a key factor in such determination. </a:t>
            </a:r>
          </a:p>
          <a:p>
            <a:pPr algn="just"/>
            <a:r>
              <a:rPr lang="en-US" dirty="0"/>
              <a:t>The use of a management based criterion in domestic laws of both India and Singapore and also in the tie-breaker may prove to be complicated if a conflict arises. </a:t>
            </a:r>
            <a:endParaRPr lang="en-US" dirty="0" smtClean="0"/>
          </a:p>
          <a:p>
            <a:pPr algn="just"/>
            <a:r>
              <a:rPr lang="en-US" dirty="0" smtClean="0"/>
              <a:t>Would it be appropriate for India to invoke its </a:t>
            </a:r>
            <a:r>
              <a:rPr lang="en-US" dirty="0"/>
              <a:t>own domestic </a:t>
            </a:r>
            <a:r>
              <a:rPr lang="en-US" dirty="0" smtClean="0"/>
              <a:t>law meaning </a:t>
            </a:r>
            <a:r>
              <a:rPr lang="en-US" dirty="0"/>
              <a:t>of </a:t>
            </a:r>
            <a:r>
              <a:rPr lang="en-US" dirty="0" smtClean="0"/>
              <a:t>POEM? </a:t>
            </a:r>
            <a:endParaRPr lang="en-US" dirty="0"/>
          </a:p>
          <a:p>
            <a:endParaRPr lang="en-US" sz="1800"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28</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74313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6002"/>
          </a:xfrm>
        </p:spPr>
        <p:txBody>
          <a:bodyPr/>
          <a:lstStyle/>
          <a:p>
            <a:r>
              <a:rPr lang="en-US" sz="3600" b="1" dirty="0" smtClean="0">
                <a:solidFill>
                  <a:schemeClr val="tx1"/>
                </a:solidFill>
              </a:rPr>
              <a:t>Case Study: India - Netherlands</a:t>
            </a:r>
            <a:endParaRPr lang="en-US" sz="3600" b="1" dirty="0">
              <a:solidFill>
                <a:schemeClr val="tx1"/>
              </a:solidFill>
            </a:endParaRPr>
          </a:p>
        </p:txBody>
      </p:sp>
      <p:sp>
        <p:nvSpPr>
          <p:cNvPr id="3" name="Content Placeholder 2"/>
          <p:cNvSpPr>
            <a:spLocks noGrp="1"/>
          </p:cNvSpPr>
          <p:nvPr>
            <p:ph idx="1"/>
          </p:nvPr>
        </p:nvSpPr>
        <p:spPr>
          <a:xfrm>
            <a:off x="450761" y="1825625"/>
            <a:ext cx="9901779" cy="4351338"/>
          </a:xfrm>
        </p:spPr>
        <p:txBody>
          <a:bodyPr/>
          <a:lstStyle/>
          <a:p>
            <a:pPr algn="just">
              <a:buFont typeface="Wingdings" panose="05000000000000000000" pitchFamily="2" charset="2"/>
              <a:buChar char="Ø"/>
            </a:pPr>
            <a:r>
              <a:rPr lang="en-US" dirty="0" smtClean="0"/>
              <a:t> India </a:t>
            </a:r>
            <a:r>
              <a:rPr lang="en-US" dirty="0"/>
              <a:t>and Netherlands have both opted for the MLI to apply to their bilateral tax treaty. Hence, residency conflict resolution would be on a case-by-case basis.</a:t>
            </a:r>
          </a:p>
          <a:p>
            <a:pPr algn="just">
              <a:buFont typeface="Wingdings" panose="05000000000000000000" pitchFamily="2" charset="2"/>
              <a:buChar char="Ø"/>
            </a:pPr>
            <a:r>
              <a:rPr lang="en-US" dirty="0" smtClean="0"/>
              <a:t> Dutch domestic </a:t>
            </a:r>
            <a:r>
              <a:rPr lang="en-US" dirty="0"/>
              <a:t>law </a:t>
            </a:r>
            <a:r>
              <a:rPr lang="en-US" dirty="0" smtClean="0"/>
              <a:t>determines residence on incorporation </a:t>
            </a:r>
            <a:r>
              <a:rPr lang="en-US" dirty="0"/>
              <a:t>or according to </a:t>
            </a:r>
            <a:r>
              <a:rPr lang="en-US" dirty="0" smtClean="0"/>
              <a:t>circumstances (place </a:t>
            </a:r>
            <a:r>
              <a:rPr lang="en-US" dirty="0"/>
              <a:t>where strategic managerial decisions are </a:t>
            </a:r>
            <a:r>
              <a:rPr lang="en-US" dirty="0" smtClean="0"/>
              <a:t>made, place </a:t>
            </a:r>
            <a:r>
              <a:rPr lang="en-US" dirty="0"/>
              <a:t>of board meetings, residence of board members and location of primary </a:t>
            </a:r>
            <a:r>
              <a:rPr lang="en-US" dirty="0" smtClean="0"/>
              <a:t>office). Secondary </a:t>
            </a:r>
            <a:r>
              <a:rPr lang="en-US" dirty="0"/>
              <a:t>factors such as location of shareholder meetings, place where accounts are kept, main location of business, etc. are also considered. </a:t>
            </a:r>
          </a:p>
          <a:p>
            <a:pPr algn="just"/>
            <a:r>
              <a:rPr lang="en-US" dirty="0" smtClean="0"/>
              <a:t>Reliance on myriad </a:t>
            </a:r>
            <a:r>
              <a:rPr lang="en-US" dirty="0"/>
              <a:t>factors could result in difference of opinion </a:t>
            </a:r>
            <a:r>
              <a:rPr lang="en-US" dirty="0" smtClean="0"/>
              <a:t>in </a:t>
            </a:r>
            <a:r>
              <a:rPr lang="en-US" dirty="0"/>
              <a:t>understanding POEM in the treaty context. </a:t>
            </a:r>
            <a:r>
              <a:rPr lang="en-US" dirty="0" smtClean="0"/>
              <a:t>MAP should </a:t>
            </a:r>
            <a:r>
              <a:rPr lang="en-US" dirty="0"/>
              <a:t>look </a:t>
            </a:r>
            <a:r>
              <a:rPr lang="en-US" dirty="0" smtClean="0"/>
              <a:t>at factors </a:t>
            </a:r>
            <a:r>
              <a:rPr lang="en-US" dirty="0"/>
              <a:t>other than </a:t>
            </a:r>
            <a:r>
              <a:rPr lang="en-US" dirty="0" smtClean="0"/>
              <a:t>management?</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29</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29636906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Anti-</a:t>
            </a:r>
            <a:r>
              <a:rPr lang="de-AT" sz="3600" b="1" dirty="0" err="1" smtClean="0">
                <a:solidFill>
                  <a:schemeClr val="tx1"/>
                </a:solidFill>
              </a:rPr>
              <a:t>avoidance</a:t>
            </a:r>
            <a:r>
              <a:rPr lang="de-AT" sz="3600" b="1" dirty="0" smtClean="0">
                <a:solidFill>
                  <a:schemeClr val="tx1"/>
                </a:solidFill>
              </a:rPr>
              <a:t> in </a:t>
            </a:r>
            <a:r>
              <a:rPr lang="de-AT" sz="3600" b="1" dirty="0" err="1" smtClean="0">
                <a:solidFill>
                  <a:schemeClr val="tx1"/>
                </a:solidFill>
              </a:rPr>
              <a:t>the</a:t>
            </a:r>
            <a:r>
              <a:rPr lang="de-AT" sz="3600" b="1" dirty="0" smtClean="0">
                <a:solidFill>
                  <a:schemeClr val="tx1"/>
                </a:solidFill>
              </a:rPr>
              <a:t> </a:t>
            </a:r>
            <a:r>
              <a:rPr lang="de-AT" sz="3600" b="1" dirty="0" err="1" smtClean="0">
                <a:solidFill>
                  <a:schemeClr val="tx1"/>
                </a:solidFill>
              </a:rPr>
              <a:t>pre</a:t>
            </a:r>
            <a:r>
              <a:rPr lang="de-AT" sz="3600" b="1" dirty="0" smtClean="0">
                <a:solidFill>
                  <a:schemeClr val="tx1"/>
                </a:solidFill>
              </a:rPr>
              <a:t>-BEPS </a:t>
            </a:r>
            <a:r>
              <a:rPr lang="de-AT" sz="3600" b="1" dirty="0" err="1" smtClean="0">
                <a:solidFill>
                  <a:schemeClr val="tx1"/>
                </a:solidFill>
              </a:rPr>
              <a:t>world</a:t>
            </a:r>
            <a:endParaRPr lang="de-AT" sz="3600" b="1" dirty="0">
              <a:solidFill>
                <a:schemeClr val="tx1"/>
              </a:solidFill>
            </a:endParaRPr>
          </a:p>
        </p:txBody>
      </p:sp>
      <p:sp>
        <p:nvSpPr>
          <p:cNvPr id="3" name="Content Placeholder 2"/>
          <p:cNvSpPr>
            <a:spLocks noGrp="1"/>
          </p:cNvSpPr>
          <p:nvPr>
            <p:ph idx="1"/>
          </p:nvPr>
        </p:nvSpPr>
        <p:spPr>
          <a:xfrm>
            <a:off x="646111" y="1461247"/>
            <a:ext cx="8946541" cy="4195481"/>
          </a:xfrm>
        </p:spPr>
        <p:txBody>
          <a:bodyPr/>
          <a:lstStyle/>
          <a:p>
            <a:r>
              <a:rPr lang="en-GB" dirty="0" smtClean="0"/>
              <a:t>Pre-2003 OECD position – anti-avoidance rules must be in line with tax treaties</a:t>
            </a:r>
          </a:p>
          <a:p>
            <a:r>
              <a:rPr lang="en-GB" dirty="0" smtClean="0"/>
              <a:t>2003 OECD Commentary – “factual” approach – anti-avoidance rules only determine facts leading up to tax liability – no conflict with treaties; also “guiding principle” – later turned into PPT – principles later adopted in UN Commentary as well</a:t>
            </a:r>
          </a:p>
          <a:p>
            <a:r>
              <a:rPr lang="en-GB" dirty="0" smtClean="0"/>
              <a:t>Interpretive value of OECD/UN Commentary questionable – especially for a non-OECD member country like India – may be “supplementary” under Art. 32 VCLT, but likely not primary!</a:t>
            </a:r>
          </a:p>
          <a:p>
            <a:r>
              <a:rPr lang="en-GB" dirty="0" smtClean="0"/>
              <a:t>Courts different positions on issue – </a:t>
            </a:r>
            <a:r>
              <a:rPr lang="en-GB" i="1" dirty="0" smtClean="0"/>
              <a:t>A Holding (SWI), Yanko Weiss (Israel)</a:t>
            </a:r>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3</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257957466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6002"/>
          </a:xfrm>
        </p:spPr>
        <p:txBody>
          <a:bodyPr/>
          <a:lstStyle/>
          <a:p>
            <a:r>
              <a:rPr lang="en-US" sz="3600" b="1" dirty="0">
                <a:solidFill>
                  <a:schemeClr val="tx1"/>
                </a:solidFill>
              </a:rPr>
              <a:t>Case Study: India – </a:t>
            </a:r>
            <a:r>
              <a:rPr lang="en-US" sz="3600" b="1" dirty="0" smtClean="0">
                <a:solidFill>
                  <a:schemeClr val="tx1"/>
                </a:solidFill>
              </a:rPr>
              <a:t>South Africa</a:t>
            </a:r>
            <a:endParaRPr lang="en-US" sz="3600" dirty="0">
              <a:solidFill>
                <a:schemeClr val="tx1"/>
              </a:solidFill>
            </a:endParaRPr>
          </a:p>
        </p:txBody>
      </p:sp>
      <p:sp>
        <p:nvSpPr>
          <p:cNvPr id="3" name="Content Placeholder 2"/>
          <p:cNvSpPr>
            <a:spLocks noGrp="1"/>
          </p:cNvSpPr>
          <p:nvPr>
            <p:ph idx="1"/>
          </p:nvPr>
        </p:nvSpPr>
        <p:spPr>
          <a:xfrm>
            <a:off x="591825" y="1418651"/>
            <a:ext cx="9760715" cy="4754881"/>
          </a:xfrm>
        </p:spPr>
        <p:txBody>
          <a:bodyPr>
            <a:noAutofit/>
          </a:bodyPr>
          <a:lstStyle/>
          <a:p>
            <a:pPr algn="just">
              <a:spcBef>
                <a:spcPts val="600"/>
              </a:spcBef>
              <a:buFont typeface="Wingdings" panose="05000000000000000000" pitchFamily="2" charset="2"/>
              <a:buChar char="Ø"/>
            </a:pPr>
            <a:r>
              <a:rPr lang="en-US" sz="1600" dirty="0" smtClean="0"/>
              <a:t> </a:t>
            </a:r>
            <a:r>
              <a:rPr lang="en-US" sz="1800" dirty="0" smtClean="0"/>
              <a:t>India and South Africa have signed the MLI - no reservations – case-by-case approach which includes POEM</a:t>
            </a:r>
          </a:p>
          <a:p>
            <a:pPr algn="just">
              <a:spcBef>
                <a:spcPts val="600"/>
              </a:spcBef>
              <a:buFont typeface="Wingdings" panose="05000000000000000000" pitchFamily="2" charset="2"/>
              <a:buChar char="Ø"/>
            </a:pPr>
            <a:r>
              <a:rPr lang="en-US" sz="1800" dirty="0"/>
              <a:t> </a:t>
            </a:r>
            <a:r>
              <a:rPr lang="en-US" sz="1800" dirty="0" smtClean="0"/>
              <a:t>Treaty already says that POEM will be tie-breaker rule and if the question of residential status cannot be resolved, competent authorities shall settle through mutual agreement.</a:t>
            </a:r>
          </a:p>
          <a:p>
            <a:pPr algn="just">
              <a:spcBef>
                <a:spcPts val="600"/>
              </a:spcBef>
              <a:buFont typeface="Wingdings" panose="05000000000000000000" pitchFamily="2" charset="2"/>
              <a:buChar char="Ø"/>
            </a:pPr>
            <a:r>
              <a:rPr lang="en-US" sz="1800" dirty="0"/>
              <a:t> Domestic law of both countries use POEM but the understanding in South Africa has changed from day to day management to strategic management after </a:t>
            </a:r>
            <a:r>
              <a:rPr lang="en-US" sz="1800" dirty="0" smtClean="0"/>
              <a:t>issuance of SARS </a:t>
            </a:r>
            <a:r>
              <a:rPr lang="en-US" sz="1800" dirty="0"/>
              <a:t>Interpretation Note 6 </a:t>
            </a:r>
            <a:r>
              <a:rPr lang="en-US" sz="1800" dirty="0" smtClean="0"/>
              <a:t> </a:t>
            </a:r>
          </a:p>
          <a:p>
            <a:pPr algn="just">
              <a:spcBef>
                <a:spcPts val="600"/>
              </a:spcBef>
              <a:buFont typeface="Wingdings" panose="05000000000000000000" pitchFamily="2" charset="2"/>
              <a:buChar char="Ø"/>
            </a:pPr>
            <a:r>
              <a:rPr lang="en-US" sz="1800" dirty="0"/>
              <a:t> </a:t>
            </a:r>
            <a:r>
              <a:rPr lang="en-US" sz="1800" dirty="0" smtClean="0"/>
              <a:t>The </a:t>
            </a:r>
            <a:r>
              <a:rPr lang="en-US" sz="1800" dirty="0"/>
              <a:t>guidance from the revenue authority specifies that the notified principles would also be used to understand the tie-breaker rule in its own tax </a:t>
            </a:r>
            <a:r>
              <a:rPr lang="en-US" sz="1800" dirty="0" smtClean="0"/>
              <a:t>treaties - similar </a:t>
            </a:r>
            <a:r>
              <a:rPr lang="en-US" sz="1800" dirty="0"/>
              <a:t>to </a:t>
            </a:r>
            <a:r>
              <a:rPr lang="en-US" sz="1800" dirty="0" smtClean="0"/>
              <a:t>Section </a:t>
            </a:r>
            <a:r>
              <a:rPr lang="en-US" sz="1800" dirty="0"/>
              <a:t>90(4) </a:t>
            </a:r>
            <a:endParaRPr lang="en-US" sz="1800" dirty="0" smtClean="0"/>
          </a:p>
          <a:p>
            <a:pPr algn="just">
              <a:spcBef>
                <a:spcPts val="600"/>
              </a:spcBef>
              <a:buFont typeface="Wingdings" panose="05000000000000000000" pitchFamily="2" charset="2"/>
              <a:buChar char="Ø"/>
            </a:pPr>
            <a:r>
              <a:rPr lang="en-US" sz="1800" dirty="0"/>
              <a:t> </a:t>
            </a:r>
            <a:r>
              <a:rPr lang="en-US" sz="1800" dirty="0" smtClean="0"/>
              <a:t>The </a:t>
            </a:r>
            <a:r>
              <a:rPr lang="en-US" sz="1800" dirty="0"/>
              <a:t>general principle governing POEM in South Africa is the same as the definition under Section 6(3) of the Indian Act. However, the South African guidance does not have a test such as ABOI and considers economic nexus usually irrelevant. </a:t>
            </a:r>
          </a:p>
          <a:p>
            <a:pPr algn="just">
              <a:spcBef>
                <a:spcPts val="600"/>
              </a:spcBef>
              <a:buFont typeface="Wingdings" panose="05000000000000000000" pitchFamily="2" charset="2"/>
              <a:buChar char="Ø"/>
            </a:pPr>
            <a:r>
              <a:rPr lang="en-US" sz="1800" dirty="0" smtClean="0"/>
              <a:t> Can there be a dual residency claim? Would it be advisable to use the POEM factor in the MAP process?</a:t>
            </a: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30</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283940976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2939"/>
          </a:xfrm>
        </p:spPr>
        <p:txBody>
          <a:bodyPr/>
          <a:lstStyle/>
          <a:p>
            <a:r>
              <a:rPr lang="en-US" sz="3600" b="1" dirty="0">
                <a:solidFill>
                  <a:schemeClr val="tx1"/>
                </a:solidFill>
              </a:rPr>
              <a:t>Case Study: India – </a:t>
            </a:r>
            <a:r>
              <a:rPr lang="en-US" sz="3600" b="1" dirty="0" smtClean="0">
                <a:solidFill>
                  <a:schemeClr val="tx1"/>
                </a:solidFill>
              </a:rPr>
              <a:t>USA</a:t>
            </a:r>
            <a:endParaRPr lang="en-US" sz="3600" dirty="0">
              <a:solidFill>
                <a:schemeClr val="tx1"/>
              </a:solidFill>
            </a:endParaRPr>
          </a:p>
        </p:txBody>
      </p:sp>
      <p:sp>
        <p:nvSpPr>
          <p:cNvPr id="3" name="Content Placeholder 2"/>
          <p:cNvSpPr>
            <a:spLocks noGrp="1"/>
          </p:cNvSpPr>
          <p:nvPr>
            <p:ph idx="1"/>
          </p:nvPr>
        </p:nvSpPr>
        <p:spPr>
          <a:xfrm>
            <a:off x="646111" y="1496190"/>
            <a:ext cx="10013180" cy="4643353"/>
          </a:xfrm>
        </p:spPr>
        <p:txBody>
          <a:bodyPr>
            <a:noAutofit/>
          </a:bodyPr>
          <a:lstStyle/>
          <a:p>
            <a:pPr algn="just">
              <a:buFont typeface="Wingdings" panose="05000000000000000000" pitchFamily="2" charset="2"/>
              <a:buChar char="Ø"/>
            </a:pPr>
            <a:r>
              <a:rPr lang="en-US" dirty="0" smtClean="0"/>
              <a:t> India has signed the MLI but United States of America has not</a:t>
            </a:r>
          </a:p>
          <a:p>
            <a:pPr algn="just">
              <a:buFont typeface="Wingdings" panose="05000000000000000000" pitchFamily="2" charset="2"/>
              <a:buChar char="Ø"/>
            </a:pPr>
            <a:r>
              <a:rPr lang="en-US" dirty="0"/>
              <a:t> </a:t>
            </a:r>
            <a:r>
              <a:rPr lang="en-US" dirty="0" smtClean="0"/>
              <a:t>No change in treaty language </a:t>
            </a:r>
          </a:p>
          <a:p>
            <a:pPr algn="just">
              <a:buFont typeface="Wingdings" panose="05000000000000000000" pitchFamily="2" charset="2"/>
              <a:buChar char="Ø"/>
            </a:pPr>
            <a:r>
              <a:rPr lang="en-US" dirty="0"/>
              <a:t> </a:t>
            </a:r>
            <a:r>
              <a:rPr lang="en-US" dirty="0" smtClean="0"/>
              <a:t>Art 4(3) does not contemplate a tie-breaker rule. It does not allow dual residents the benefit of most provisions in the tax treaty. If a company is resident in both India and USA, it will be outside the scope of the tax treaty except for few mentioned articles. </a:t>
            </a:r>
          </a:p>
          <a:p>
            <a:pPr algn="just">
              <a:buFont typeface="Wingdings" panose="05000000000000000000" pitchFamily="2" charset="2"/>
              <a:buChar char="Ø"/>
            </a:pPr>
            <a:r>
              <a:rPr lang="en-US" dirty="0" smtClean="0"/>
              <a:t> Given </a:t>
            </a:r>
            <a:r>
              <a:rPr lang="en-US" dirty="0"/>
              <a:t>the subjectivity in the Indian understanding of POEM, it is perceived that foreign companies including those incorporated in United States of America may be considered as Indian residents (for POEM test) if aspects of management such as key strategic decisions made in India by the board (through physical or virtual meetings), delegation of top level management decisions to managers / officers in India and head office being in India</a:t>
            </a:r>
            <a:r>
              <a:rPr lang="en-US" dirty="0" smtClean="0"/>
              <a:t>.</a:t>
            </a:r>
          </a:p>
          <a:p>
            <a:pPr algn="just">
              <a:buFont typeface="Wingdings" panose="05000000000000000000" pitchFamily="2" charset="2"/>
              <a:buChar char="Ø"/>
            </a:pPr>
            <a:r>
              <a:rPr lang="en-US" dirty="0"/>
              <a:t> </a:t>
            </a:r>
            <a:r>
              <a:rPr lang="en-US" dirty="0" smtClean="0"/>
              <a:t>MAP – “shall endeavor” – no guarantee that the conflict will be resolved – taxpayer has to rely on unilateral relief in such case </a:t>
            </a:r>
          </a:p>
          <a:p>
            <a:pPr marL="0" indent="0" algn="just">
              <a:buNone/>
            </a:pPr>
            <a:endParaRPr lang="en-US"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31</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2900080603"/>
      </p:ext>
    </p:extLst>
  </p:cSld>
  <p:clrMapOvr>
    <a:masterClrMapping/>
  </p:clrMapOvr>
  <mc:AlternateContent xmlns:mc="http://schemas.openxmlformats.org/markup-compatibility/2006">
    <mc:Choice xmlns:p15="http://schemas.microsoft.com/office/powerpoint/2012/main" Requires="p15">
      <p:transition spd="slow">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4800" dirty="0" smtClean="0"/>
          </a:p>
          <a:p>
            <a:pPr marL="0" indent="0" algn="ctr">
              <a:buNone/>
            </a:pPr>
            <a:endParaRPr lang="en-US" sz="4800" dirty="0"/>
          </a:p>
          <a:p>
            <a:pPr marL="0" indent="0" algn="ctr">
              <a:buNone/>
            </a:pPr>
            <a:r>
              <a:rPr lang="en-US" sz="5400" b="1" dirty="0" smtClean="0">
                <a:latin typeface="Garamond" panose="02020404030301010803" pitchFamily="18" charset="0"/>
              </a:rPr>
              <a:t>THANK YOU!</a:t>
            </a:r>
            <a:endParaRPr lang="en-US" sz="5400" b="1" dirty="0">
              <a:latin typeface="Garamond" panose="02020404030301010803" pitchFamily="18" charset="0"/>
            </a:endParaRPr>
          </a:p>
        </p:txBody>
      </p:sp>
      <p:sp>
        <p:nvSpPr>
          <p:cNvPr id="2" name="Slide Number Placeholder 1"/>
          <p:cNvSpPr>
            <a:spLocks noGrp="1"/>
          </p:cNvSpPr>
          <p:nvPr>
            <p:ph type="sldNum" sz="quarter" idx="12"/>
          </p:nvPr>
        </p:nvSpPr>
        <p:spPr/>
        <p:txBody>
          <a:bodyPr/>
          <a:lstStyle/>
          <a:p>
            <a:pPr>
              <a:defRPr/>
            </a:pPr>
            <a:fld id="{BBB83CBB-EA0D-44E9-87DF-D250414AF066}" type="slidenum">
              <a:rPr lang="en-IN" smtClean="0"/>
              <a:pPr>
                <a:defRPr/>
              </a:pPr>
              <a:t>32</a:t>
            </a:fld>
            <a:endParaRPr lang="en-IN"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15559766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GAARs in </a:t>
            </a:r>
            <a:r>
              <a:rPr lang="de-AT" sz="3600" b="1" dirty="0" err="1" smtClean="0">
                <a:solidFill>
                  <a:schemeClr val="tx1"/>
                </a:solidFill>
              </a:rPr>
              <a:t>treaties</a:t>
            </a:r>
            <a:r>
              <a:rPr lang="de-AT" sz="3600" b="1" dirty="0" smtClean="0">
                <a:solidFill>
                  <a:schemeClr val="tx1"/>
                </a:solidFill>
              </a:rPr>
              <a:t> </a:t>
            </a:r>
            <a:r>
              <a:rPr lang="de-AT" sz="3600" b="1" dirty="0" err="1" smtClean="0">
                <a:solidFill>
                  <a:schemeClr val="tx1"/>
                </a:solidFill>
              </a:rPr>
              <a:t>following</a:t>
            </a:r>
            <a:r>
              <a:rPr lang="de-AT" sz="3600" b="1" dirty="0" smtClean="0">
                <a:solidFill>
                  <a:schemeClr val="tx1"/>
                </a:solidFill>
              </a:rPr>
              <a:t> BEPS</a:t>
            </a:r>
            <a:endParaRPr lang="de-AT" sz="3600" b="1" dirty="0">
              <a:solidFill>
                <a:schemeClr val="tx1"/>
              </a:solidFill>
            </a:endParaRPr>
          </a:p>
        </p:txBody>
      </p:sp>
      <p:sp>
        <p:nvSpPr>
          <p:cNvPr id="3" name="Content Placeholder 2"/>
          <p:cNvSpPr>
            <a:spLocks noGrp="1"/>
          </p:cNvSpPr>
          <p:nvPr>
            <p:ph idx="1"/>
          </p:nvPr>
        </p:nvSpPr>
        <p:spPr>
          <a:xfrm>
            <a:off x="646111" y="1461247"/>
            <a:ext cx="8946541" cy="4195481"/>
          </a:xfrm>
        </p:spPr>
        <p:txBody>
          <a:bodyPr/>
          <a:lstStyle/>
          <a:p>
            <a:r>
              <a:rPr lang="en-GB" dirty="0" smtClean="0"/>
              <a:t>In terms of general anti-avoidance mechanisms, BEPS AP6 minimum standard is change to preamble + addition of treaty avoidance rule.</a:t>
            </a:r>
          </a:p>
          <a:p>
            <a:r>
              <a:rPr lang="en-GB" dirty="0" smtClean="0"/>
              <a:t>Treaty avoidance rule options:</a:t>
            </a:r>
          </a:p>
          <a:p>
            <a:pPr lvl="1"/>
            <a:r>
              <a:rPr lang="en-GB" dirty="0" smtClean="0"/>
              <a:t>PPT alone</a:t>
            </a:r>
          </a:p>
          <a:p>
            <a:pPr lvl="1"/>
            <a:r>
              <a:rPr lang="en-GB" dirty="0" smtClean="0"/>
              <a:t>PPT + simplified LOB</a:t>
            </a:r>
          </a:p>
          <a:p>
            <a:pPr lvl="1"/>
            <a:r>
              <a:rPr lang="en-GB" dirty="0" smtClean="0"/>
              <a:t>Detailed LOB + domestic anti-conduit rules</a:t>
            </a:r>
          </a:p>
          <a:p>
            <a:r>
              <a:rPr lang="en-GB" dirty="0" smtClean="0"/>
              <a:t>Main changes in the anti-avoidance environment following BEPS to be analysed based on this</a:t>
            </a:r>
            <a:endParaRPr lang="en-GB"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4</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357875843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a:t>
            </a:r>
            <a:r>
              <a:rPr lang="de-AT" sz="3600" b="1" dirty="0" err="1" smtClean="0">
                <a:solidFill>
                  <a:schemeClr val="tx1"/>
                </a:solidFill>
              </a:rPr>
              <a:t>preamble</a:t>
            </a:r>
            <a:r>
              <a:rPr lang="de-AT" sz="3600" b="1" dirty="0" smtClean="0">
                <a:solidFill>
                  <a:schemeClr val="tx1"/>
                </a:solidFill>
              </a:rPr>
              <a:t> </a:t>
            </a:r>
            <a:r>
              <a:rPr lang="de-AT" sz="3600" b="1" dirty="0" err="1" smtClean="0">
                <a:solidFill>
                  <a:schemeClr val="tx1"/>
                </a:solidFill>
              </a:rPr>
              <a:t>change</a:t>
            </a:r>
            <a:r>
              <a:rPr lang="de-AT" sz="3600" b="1" dirty="0" smtClean="0">
                <a:solidFill>
                  <a:schemeClr val="tx1"/>
                </a:solidFill>
              </a:rPr>
              <a:t> </a:t>
            </a:r>
            <a:r>
              <a:rPr lang="de-AT" sz="3600" b="1" dirty="0" err="1" smtClean="0">
                <a:solidFill>
                  <a:schemeClr val="tx1"/>
                </a:solidFill>
              </a:rPr>
              <a:t>under</a:t>
            </a:r>
            <a:r>
              <a:rPr lang="de-AT" sz="3600" b="1" dirty="0" smtClean="0">
                <a:solidFill>
                  <a:schemeClr val="tx1"/>
                </a:solidFill>
              </a:rPr>
              <a:t> AP6/MLI</a:t>
            </a:r>
            <a:endParaRPr lang="de-AT" sz="3600" b="1" dirty="0">
              <a:solidFill>
                <a:schemeClr val="tx1"/>
              </a:solidFill>
            </a:endParaRPr>
          </a:p>
        </p:txBody>
      </p:sp>
      <p:sp>
        <p:nvSpPr>
          <p:cNvPr id="3" name="Content Placeholder 2"/>
          <p:cNvSpPr>
            <a:spLocks noGrp="1"/>
          </p:cNvSpPr>
          <p:nvPr>
            <p:ph idx="1"/>
          </p:nvPr>
        </p:nvSpPr>
        <p:spPr>
          <a:xfrm>
            <a:off x="646111" y="1582271"/>
            <a:ext cx="8946541" cy="4195481"/>
          </a:xfrm>
        </p:spPr>
        <p:txBody>
          <a:bodyPr/>
          <a:lstStyle/>
          <a:p>
            <a:r>
              <a:rPr lang="en-US" dirty="0"/>
              <a:t>Article 6 of the </a:t>
            </a:r>
            <a:r>
              <a:rPr lang="en-US" dirty="0" smtClean="0"/>
              <a:t>MLI implementing BEPS AP6 adding the following to preamble of treaties:</a:t>
            </a:r>
            <a:endParaRPr lang="en-US" dirty="0"/>
          </a:p>
          <a:p>
            <a:pPr marL="0" indent="0">
              <a:buNone/>
            </a:pPr>
            <a:endParaRPr lang="en-US" dirty="0" smtClean="0"/>
          </a:p>
          <a:p>
            <a:pPr marL="0" indent="0">
              <a:buNone/>
            </a:pPr>
            <a:r>
              <a:rPr lang="en-US" i="1" dirty="0" smtClean="0"/>
              <a:t>“</a:t>
            </a:r>
            <a:r>
              <a:rPr lang="en-US" i="1" dirty="0"/>
              <a:t>Intending to eliminate double taxation with respect to the taxes covered by this agreement without creating opportunities for non-taxation or reduced taxation through tax evasion or avoidance (including through treaty-shopping arrangements aimed at obtaining reliefs provided in this agreement for the indirect benefit of residents of third jurisdictions),”.</a:t>
            </a:r>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5</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79824359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a:t>
            </a:r>
            <a:r>
              <a:rPr lang="de-AT" sz="3600" b="1" dirty="0" err="1" smtClean="0">
                <a:solidFill>
                  <a:schemeClr val="tx1"/>
                </a:solidFill>
              </a:rPr>
              <a:t>preamble</a:t>
            </a:r>
            <a:r>
              <a:rPr lang="de-AT" sz="3600" b="1" dirty="0" smtClean="0">
                <a:solidFill>
                  <a:schemeClr val="tx1"/>
                </a:solidFill>
              </a:rPr>
              <a:t> </a:t>
            </a:r>
            <a:r>
              <a:rPr lang="de-AT" sz="3600" b="1" dirty="0" err="1" smtClean="0">
                <a:solidFill>
                  <a:schemeClr val="tx1"/>
                </a:solidFill>
              </a:rPr>
              <a:t>change</a:t>
            </a:r>
            <a:r>
              <a:rPr lang="de-AT" sz="3600" b="1" dirty="0" smtClean="0">
                <a:solidFill>
                  <a:schemeClr val="tx1"/>
                </a:solidFill>
              </a:rPr>
              <a:t> </a:t>
            </a:r>
            <a:r>
              <a:rPr lang="de-AT" sz="3600" b="1" dirty="0" err="1" smtClean="0">
                <a:solidFill>
                  <a:schemeClr val="tx1"/>
                </a:solidFill>
              </a:rPr>
              <a:t>under</a:t>
            </a:r>
            <a:r>
              <a:rPr lang="de-AT" sz="3600" b="1" dirty="0" smtClean="0">
                <a:solidFill>
                  <a:schemeClr val="tx1"/>
                </a:solidFill>
              </a:rPr>
              <a:t> AP6/MLI</a:t>
            </a:r>
            <a:endParaRPr lang="de-AT" sz="3600" b="1" dirty="0">
              <a:solidFill>
                <a:schemeClr val="tx1"/>
              </a:solidFill>
            </a:endParaRPr>
          </a:p>
        </p:txBody>
      </p:sp>
      <p:sp>
        <p:nvSpPr>
          <p:cNvPr id="3" name="Content Placeholder 2"/>
          <p:cNvSpPr>
            <a:spLocks noGrp="1"/>
          </p:cNvSpPr>
          <p:nvPr>
            <p:ph idx="1"/>
          </p:nvPr>
        </p:nvSpPr>
        <p:spPr>
          <a:xfrm>
            <a:off x="646111" y="1543466"/>
            <a:ext cx="8946541" cy="4195481"/>
          </a:xfrm>
        </p:spPr>
        <p:txBody>
          <a:bodyPr/>
          <a:lstStyle/>
          <a:p>
            <a:r>
              <a:rPr lang="en-US" dirty="0" smtClean="0"/>
              <a:t>Preamble – may be considered showing “object and purpose” of a tax treaty</a:t>
            </a:r>
          </a:p>
          <a:p>
            <a:r>
              <a:rPr lang="en-US" dirty="0" smtClean="0"/>
              <a:t>Art. 31 VCLT requires treaties to be interpreted based on ordinary meaning of terms in “their” context, in light of “its” object and purpose</a:t>
            </a:r>
          </a:p>
          <a:p>
            <a:r>
              <a:rPr lang="en-US" dirty="0" smtClean="0"/>
              <a:t>Object and purpose of treaty itself – relevant here (“its”) – so going forward, changed preamble may be considered part of “object and purpose” of treaties  - even internal context - reference in 31(2)!</a:t>
            </a:r>
          </a:p>
          <a:p>
            <a:r>
              <a:rPr lang="en-US" dirty="0" smtClean="0"/>
              <a:t>Inherent, interpretive anti-avoidance in treaties – following change!</a:t>
            </a:r>
          </a:p>
          <a:p>
            <a:r>
              <a:rPr lang="en-US" dirty="0" smtClean="0"/>
              <a:t>Use of domestic GAARs/SAARs also allowed without restriction?</a:t>
            </a:r>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6</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6951380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a:t>
            </a:r>
            <a:r>
              <a:rPr lang="de-AT" sz="3600" b="1" dirty="0" err="1" smtClean="0">
                <a:solidFill>
                  <a:schemeClr val="tx1"/>
                </a:solidFill>
              </a:rPr>
              <a:t>preamble</a:t>
            </a:r>
            <a:r>
              <a:rPr lang="de-AT" sz="3600" b="1" dirty="0" smtClean="0">
                <a:solidFill>
                  <a:schemeClr val="tx1"/>
                </a:solidFill>
              </a:rPr>
              <a:t> </a:t>
            </a:r>
            <a:r>
              <a:rPr lang="de-AT" sz="3600" b="1" dirty="0" err="1" smtClean="0">
                <a:solidFill>
                  <a:schemeClr val="tx1"/>
                </a:solidFill>
              </a:rPr>
              <a:t>change</a:t>
            </a:r>
            <a:r>
              <a:rPr lang="de-AT" sz="3600" b="1" dirty="0" smtClean="0">
                <a:solidFill>
                  <a:schemeClr val="tx1"/>
                </a:solidFill>
              </a:rPr>
              <a:t> </a:t>
            </a:r>
            <a:r>
              <a:rPr lang="de-AT" sz="3600" b="1" dirty="0" err="1" smtClean="0">
                <a:solidFill>
                  <a:schemeClr val="tx1"/>
                </a:solidFill>
              </a:rPr>
              <a:t>under</a:t>
            </a:r>
            <a:r>
              <a:rPr lang="de-AT" sz="3600" b="1" dirty="0" smtClean="0">
                <a:solidFill>
                  <a:schemeClr val="tx1"/>
                </a:solidFill>
              </a:rPr>
              <a:t> AP6/MLI</a:t>
            </a:r>
            <a:endParaRPr lang="de-AT" sz="3600" b="1" dirty="0">
              <a:solidFill>
                <a:schemeClr val="tx1"/>
              </a:solidFill>
            </a:endParaRPr>
          </a:p>
        </p:txBody>
      </p:sp>
      <p:sp>
        <p:nvSpPr>
          <p:cNvPr id="3" name="Content Placeholder 2"/>
          <p:cNvSpPr>
            <a:spLocks noGrp="1"/>
          </p:cNvSpPr>
          <p:nvPr>
            <p:ph idx="1"/>
          </p:nvPr>
        </p:nvSpPr>
        <p:spPr>
          <a:xfrm>
            <a:off x="646111" y="1452026"/>
            <a:ext cx="8946541" cy="4195481"/>
          </a:xfrm>
        </p:spPr>
        <p:txBody>
          <a:bodyPr>
            <a:normAutofit lnSpcReduction="10000"/>
          </a:bodyPr>
          <a:lstStyle/>
          <a:p>
            <a:r>
              <a:rPr lang="en-US" dirty="0" smtClean="0"/>
              <a:t>Jurisprudence on the interpretive relevance of the preamble:</a:t>
            </a:r>
          </a:p>
          <a:p>
            <a:pPr lvl="1"/>
            <a:r>
              <a:rPr lang="en-US" i="1" dirty="0" smtClean="0"/>
              <a:t>Azadi Bachao </a:t>
            </a:r>
            <a:r>
              <a:rPr lang="en-US" dirty="0" smtClean="0"/>
              <a:t>– “encouragement of mutual trade and investment” from Mauritius treaty considered relevant – also in other Indian cases (</a:t>
            </a:r>
            <a:r>
              <a:rPr lang="en-US" i="1" dirty="0" smtClean="0"/>
              <a:t>Abdul Razak Memon – AAR; Indian Famers – Delhi Tribunal)</a:t>
            </a:r>
          </a:p>
          <a:p>
            <a:pPr lvl="1"/>
            <a:r>
              <a:rPr lang="en-US" i="1" dirty="0" smtClean="0"/>
              <a:t>Bayfine UK (UK) – </a:t>
            </a:r>
            <a:r>
              <a:rPr lang="en-US" dirty="0" smtClean="0"/>
              <a:t>reference to preamble to determine purpose – avoidance of double taxation read into “prevention of fiscal evasion”</a:t>
            </a:r>
          </a:p>
          <a:p>
            <a:pPr lvl="1"/>
            <a:r>
              <a:rPr lang="en-US" i="1" dirty="0" smtClean="0"/>
              <a:t>Alta Energy Luxembourg (Canada, 2018) </a:t>
            </a:r>
            <a:r>
              <a:rPr lang="en-US" dirty="0" smtClean="0"/>
              <a:t>– Luxembourg company sold shares of Canadian sub, claimed 13(5) exemption – CRA challenged as “avoidance” under Canada’s GAAR, relied on preamble – Court - old preamble indicative of “general purpose”, vague policy not suitable to interpret specific articles!</a:t>
            </a:r>
          </a:p>
          <a:p>
            <a:r>
              <a:rPr lang="en-US" dirty="0" smtClean="0"/>
              <a:t>Old preamble – vague indeed; is the new preamble vague and general policy as well?</a:t>
            </a:r>
          </a:p>
          <a:p>
            <a:pPr lvl="1"/>
            <a:endParaRPr lang="en-US" dirty="0" smtClean="0"/>
          </a:p>
          <a:p>
            <a:pPr lvl="1"/>
            <a:endParaRPr lang="en-US" i="1"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7</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22512979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PPT – </a:t>
            </a:r>
            <a:r>
              <a:rPr lang="de-AT" sz="3600" b="1" dirty="0" err="1" smtClean="0">
                <a:solidFill>
                  <a:schemeClr val="tx1"/>
                </a:solidFill>
              </a:rPr>
              <a:t>how</a:t>
            </a:r>
            <a:r>
              <a:rPr lang="de-AT" sz="3600" b="1" dirty="0" smtClean="0">
                <a:solidFill>
                  <a:schemeClr val="tx1"/>
                </a:solidFill>
              </a:rPr>
              <a:t> </a:t>
            </a:r>
            <a:r>
              <a:rPr lang="de-AT" sz="3600" b="1" dirty="0" err="1" smtClean="0">
                <a:solidFill>
                  <a:schemeClr val="tx1"/>
                </a:solidFill>
              </a:rPr>
              <a:t>to</a:t>
            </a:r>
            <a:r>
              <a:rPr lang="de-AT" sz="3600" b="1" dirty="0" smtClean="0">
                <a:solidFill>
                  <a:schemeClr val="tx1"/>
                </a:solidFill>
              </a:rPr>
              <a:t> </a:t>
            </a:r>
            <a:r>
              <a:rPr lang="de-AT" sz="3600" b="1" dirty="0" err="1" smtClean="0">
                <a:solidFill>
                  <a:schemeClr val="tx1"/>
                </a:solidFill>
              </a:rPr>
              <a:t>interpret</a:t>
            </a:r>
            <a:r>
              <a:rPr lang="de-AT" sz="3600" b="1" dirty="0" smtClean="0">
                <a:solidFill>
                  <a:schemeClr val="tx1"/>
                </a:solidFill>
              </a:rPr>
              <a:t> </a:t>
            </a:r>
            <a:r>
              <a:rPr lang="de-AT" sz="3600" b="1" dirty="0" err="1" smtClean="0">
                <a:solidFill>
                  <a:schemeClr val="tx1"/>
                </a:solidFill>
              </a:rPr>
              <a:t>it</a:t>
            </a:r>
            <a:endParaRPr lang="de-AT" sz="3600" b="1" dirty="0">
              <a:solidFill>
                <a:schemeClr val="tx1"/>
              </a:solidFill>
            </a:endParaRPr>
          </a:p>
        </p:txBody>
      </p:sp>
      <p:sp>
        <p:nvSpPr>
          <p:cNvPr id="3" name="Content Placeholder 2"/>
          <p:cNvSpPr>
            <a:spLocks noGrp="1"/>
          </p:cNvSpPr>
          <p:nvPr>
            <p:ph idx="1"/>
          </p:nvPr>
        </p:nvSpPr>
        <p:spPr>
          <a:xfrm>
            <a:off x="646111" y="1465089"/>
            <a:ext cx="8946541" cy="4195481"/>
          </a:xfrm>
        </p:spPr>
        <p:txBody>
          <a:bodyPr/>
          <a:lstStyle/>
          <a:p>
            <a:r>
              <a:rPr lang="en-US" dirty="0" smtClean="0"/>
              <a:t>Art. 7 MLI - PPT – 3 elements (Chand, 2018):</a:t>
            </a:r>
          </a:p>
          <a:p>
            <a:pPr lvl="1"/>
            <a:r>
              <a:rPr lang="en-US" dirty="0" smtClean="0"/>
              <a:t>Benefit under DTC;</a:t>
            </a:r>
          </a:p>
          <a:p>
            <a:pPr lvl="1"/>
            <a:r>
              <a:rPr lang="en-US" dirty="0" smtClean="0"/>
              <a:t>“Reasonable” </a:t>
            </a:r>
            <a:r>
              <a:rPr lang="en-US" dirty="0"/>
              <a:t>to conclude, having regard to all </a:t>
            </a:r>
            <a:r>
              <a:rPr lang="en-US" dirty="0" smtClean="0"/>
              <a:t>relevant facts </a:t>
            </a:r>
            <a:r>
              <a:rPr lang="en-US" dirty="0"/>
              <a:t>and circumstances, that obtaining that benefit was </a:t>
            </a:r>
            <a:r>
              <a:rPr lang="en-US" dirty="0" smtClean="0"/>
              <a:t>one of </a:t>
            </a:r>
            <a:r>
              <a:rPr lang="en-US" dirty="0"/>
              <a:t>the principal </a:t>
            </a:r>
            <a:r>
              <a:rPr lang="en-US" dirty="0" smtClean="0"/>
              <a:t>purposes;</a:t>
            </a:r>
          </a:p>
          <a:p>
            <a:pPr lvl="1"/>
            <a:r>
              <a:rPr lang="en-US" dirty="0" smtClean="0"/>
              <a:t>Unless benefit – in accordance with object and purpose</a:t>
            </a:r>
          </a:p>
          <a:p>
            <a:r>
              <a:rPr lang="en-US" dirty="0" smtClean="0"/>
              <a:t>“Reasonable” conclusion – discretion to tax authorities</a:t>
            </a:r>
          </a:p>
          <a:p>
            <a:r>
              <a:rPr lang="en-US" dirty="0" smtClean="0"/>
              <a:t>Sole purpose v. principal purpose v. one of the principal purposes – extends even to cases with other non-tax reasons – weightage?</a:t>
            </a:r>
          </a:p>
          <a:p>
            <a:r>
              <a:rPr lang="en-US" dirty="0" smtClean="0"/>
              <a:t>Grandfathering not clear; substance at investment v. time of test?</a:t>
            </a:r>
          </a:p>
          <a:p>
            <a:r>
              <a:rPr lang="en-US" dirty="0" smtClean="0"/>
              <a:t>Fulcrum – interpretation of “purpose” and “principal purpose”</a:t>
            </a:r>
          </a:p>
          <a:p>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8</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6946765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600" b="1" dirty="0" smtClean="0">
                <a:solidFill>
                  <a:schemeClr val="tx1"/>
                </a:solidFill>
              </a:rPr>
              <a:t>The PPT – </a:t>
            </a:r>
            <a:r>
              <a:rPr lang="de-AT" sz="3600" b="1" dirty="0" err="1" smtClean="0">
                <a:solidFill>
                  <a:schemeClr val="tx1"/>
                </a:solidFill>
              </a:rPr>
              <a:t>how</a:t>
            </a:r>
            <a:r>
              <a:rPr lang="de-AT" sz="3600" b="1" dirty="0" smtClean="0">
                <a:solidFill>
                  <a:schemeClr val="tx1"/>
                </a:solidFill>
              </a:rPr>
              <a:t> </a:t>
            </a:r>
            <a:r>
              <a:rPr lang="de-AT" sz="3600" b="1" dirty="0" err="1" smtClean="0">
                <a:solidFill>
                  <a:schemeClr val="tx1"/>
                </a:solidFill>
              </a:rPr>
              <a:t>to</a:t>
            </a:r>
            <a:r>
              <a:rPr lang="de-AT" sz="3600" b="1" dirty="0" smtClean="0">
                <a:solidFill>
                  <a:schemeClr val="tx1"/>
                </a:solidFill>
              </a:rPr>
              <a:t> </a:t>
            </a:r>
            <a:r>
              <a:rPr lang="de-AT" sz="3600" b="1" dirty="0" err="1" smtClean="0">
                <a:solidFill>
                  <a:schemeClr val="tx1"/>
                </a:solidFill>
              </a:rPr>
              <a:t>interpret</a:t>
            </a:r>
            <a:r>
              <a:rPr lang="de-AT" sz="3600" b="1" dirty="0" smtClean="0">
                <a:solidFill>
                  <a:schemeClr val="tx1"/>
                </a:solidFill>
              </a:rPr>
              <a:t> </a:t>
            </a:r>
            <a:r>
              <a:rPr lang="de-AT" sz="3600" b="1" dirty="0" err="1" smtClean="0">
                <a:solidFill>
                  <a:schemeClr val="tx1"/>
                </a:solidFill>
              </a:rPr>
              <a:t>it</a:t>
            </a:r>
            <a:endParaRPr lang="de-AT" sz="3600" b="1" dirty="0">
              <a:solidFill>
                <a:schemeClr val="tx1"/>
              </a:solidFill>
            </a:endParaRPr>
          </a:p>
        </p:txBody>
      </p:sp>
      <p:sp>
        <p:nvSpPr>
          <p:cNvPr id="3" name="Content Placeholder 2"/>
          <p:cNvSpPr>
            <a:spLocks noGrp="1"/>
          </p:cNvSpPr>
          <p:nvPr>
            <p:ph idx="1"/>
          </p:nvPr>
        </p:nvSpPr>
        <p:spPr>
          <a:xfrm>
            <a:off x="646111" y="1517341"/>
            <a:ext cx="8946541" cy="4195481"/>
          </a:xfrm>
        </p:spPr>
        <p:txBody>
          <a:bodyPr/>
          <a:lstStyle/>
          <a:p>
            <a:r>
              <a:rPr lang="en-US" dirty="0" smtClean="0"/>
              <a:t>One perspective – Explanatory Statement signed with MLI by all signatories – different from OECD Commentaries and other similar instruments</a:t>
            </a:r>
          </a:p>
          <a:p>
            <a:r>
              <a:rPr lang="en-US" dirty="0" smtClean="0"/>
              <a:t>MLI is an treaty – interpret Art. 7 using Art. 31(1) VCLT – ordinary meaning of terms in their “context”; Art. 31(2) – context includes any instrument signed along with the treaty</a:t>
            </a:r>
          </a:p>
          <a:p>
            <a:r>
              <a:rPr lang="en-US" dirty="0" smtClean="0"/>
              <a:t>Explanatory Statement – part of “context” – but makes clear that it is only procedural, substantive issues dealt with in BEPS Reports!</a:t>
            </a:r>
          </a:p>
          <a:p>
            <a:r>
              <a:rPr lang="en-US" dirty="0" smtClean="0"/>
              <a:t>So, interpretive value to BEPS AP6 report, Commentaries as context indirectly? Examples given by OECD, safety mechanisms – may have value in autonomous interpretation of treaty!</a:t>
            </a:r>
            <a:endParaRPr lang="en-US" dirty="0"/>
          </a:p>
        </p:txBody>
      </p:sp>
      <p:sp>
        <p:nvSpPr>
          <p:cNvPr id="4" name="Slide Number Placeholder 3"/>
          <p:cNvSpPr>
            <a:spLocks noGrp="1"/>
          </p:cNvSpPr>
          <p:nvPr>
            <p:ph type="sldNum" sz="quarter" idx="12"/>
          </p:nvPr>
        </p:nvSpPr>
        <p:spPr/>
        <p:txBody>
          <a:bodyPr/>
          <a:lstStyle/>
          <a:p>
            <a:pPr>
              <a:defRPr/>
            </a:pPr>
            <a:fld id="{BBB83CBB-EA0D-44E9-87DF-D250414AF066}" type="slidenum">
              <a:rPr lang="en-IN" smtClean="0"/>
              <a:pPr>
                <a:defRPr/>
              </a:pPr>
              <a:t>9</a:t>
            </a:fld>
            <a:endParaRPr lang="en-IN"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365650" y="1932245"/>
            <a:ext cx="2617775" cy="1379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1445937" y="200509"/>
            <a:ext cx="457200" cy="399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3602" y="5917474"/>
            <a:ext cx="442025" cy="644025"/>
          </a:xfrm>
          <a:prstGeom prst="rect">
            <a:avLst/>
          </a:prstGeom>
        </p:spPr>
      </p:pic>
    </p:spTree>
    <p:extLst>
      <p:ext uri="{BB962C8B-B14F-4D97-AF65-F5344CB8AC3E}">
        <p14:creationId xmlns:p14="http://schemas.microsoft.com/office/powerpoint/2010/main" val="597447866"/>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Custom 1">
      <a:majorFont>
        <a:latin typeface="Century Gothic"/>
        <a:ea typeface=""/>
        <a:cs typeface=""/>
      </a:majorFont>
      <a:minorFont>
        <a:latin typeface="Century Gothic"/>
        <a:ea typeface=""/>
        <a:cs typeface=""/>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89</TotalTime>
  <Words>3464</Words>
  <Application>Microsoft Office PowerPoint</Application>
  <PresentationFormat>Widescreen</PresentationFormat>
  <Paragraphs>275</Paragraphs>
  <Slides>32</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Arial</vt:lpstr>
      <vt:lpstr>Calibri</vt:lpstr>
      <vt:lpstr>Century Gothic</vt:lpstr>
      <vt:lpstr>Garamond</vt:lpstr>
      <vt:lpstr>Symbol</vt:lpstr>
      <vt:lpstr>Times New Roman</vt:lpstr>
      <vt:lpstr>Verdana</vt:lpstr>
      <vt:lpstr>Wingdings</vt:lpstr>
      <vt:lpstr>Wingdings 3</vt:lpstr>
      <vt:lpstr>Ion</vt:lpstr>
      <vt:lpstr>Chart</vt:lpstr>
      <vt:lpstr>PowerPoint Presentation</vt:lpstr>
      <vt:lpstr>Anti-avoidance in the pre-BEPS world</vt:lpstr>
      <vt:lpstr>Anti-avoidance in the pre-BEPS world</vt:lpstr>
      <vt:lpstr>GAARs in treaties following BEPS</vt:lpstr>
      <vt:lpstr>The preamble change under AP6/MLI</vt:lpstr>
      <vt:lpstr>The preamble change under AP6/MLI</vt:lpstr>
      <vt:lpstr>The preamble change under AP6/MLI</vt:lpstr>
      <vt:lpstr>The PPT – how to interpret it</vt:lpstr>
      <vt:lpstr>The PPT – how to interpret it</vt:lpstr>
      <vt:lpstr>The PPT – how to interpret it</vt:lpstr>
      <vt:lpstr>Discussion points</vt:lpstr>
      <vt:lpstr>Doctrine of ‘Business Purpose’ and ‘Substance-Over-Form’</vt:lpstr>
      <vt:lpstr>GAAR around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Background to POEM Test : Domestic Scenario</vt:lpstr>
      <vt:lpstr>CBDT – Guiding Principles on POEM</vt:lpstr>
      <vt:lpstr>How different is POEM from the Control and Management test?</vt:lpstr>
      <vt:lpstr>POEM as a Tie-Breaker Rule: Before and after MLI  </vt:lpstr>
      <vt:lpstr>Does domestic law play a role in interpreting POEM in tax treaties?</vt:lpstr>
      <vt:lpstr>PowerPoint Presentation</vt:lpstr>
      <vt:lpstr>Case Study: India – Mauritius  </vt:lpstr>
      <vt:lpstr>Case Study: India – Singapore</vt:lpstr>
      <vt:lpstr>Case Study: India - Netherlands</vt:lpstr>
      <vt:lpstr>Case Study: India – South Africa</vt:lpstr>
      <vt:lpstr>Case Study: India – USA</vt:lpstr>
      <vt:lpstr>PowerPoint Presentation</vt:lpstr>
    </vt:vector>
  </TitlesOfParts>
  <Company>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Anti-avoidance in tax treaties: An overview</dc:title>
  <dc:creator>Sriram Govind</dc:creator>
  <cp:lastModifiedBy>Avtaar</cp:lastModifiedBy>
  <cp:revision>105</cp:revision>
  <dcterms:created xsi:type="dcterms:W3CDTF">2019-04-17T13:04:44Z</dcterms:created>
  <dcterms:modified xsi:type="dcterms:W3CDTF">2019-04-25T11:45:05Z</dcterms:modified>
</cp:coreProperties>
</file>