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2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992D-F320-4173-9151-A7BEB4F6F131}" type="datetimeFigureOut">
              <a:rPr lang="en-US" smtClean="0"/>
              <a:t>26-Apr-19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B237-95EB-4E4B-9FB2-50661EC4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D09B-1996-4038-A0AE-ABF9F25C6C27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0A0-71B5-4F2D-8531-854DD4DB371B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9ADD-59C9-4E42-8F4F-6E95297C5B85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233-7013-492D-AED0-938B639FAD33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E74-A1B9-4E08-A1E2-AF184AF84814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191D-5DC1-43DC-B7A4-E2EB71887AA2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0C1D-C0B7-4380-B0E9-92994F354962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2AC-6329-499F-B5EF-3E8B55F8B758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7647-DC7B-473C-97BD-198B4FFBF310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88-FB15-46F1-98EE-75426134FC3A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785A-2069-4962-B095-89FAF7A758AD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2778-AB91-4BC1-B7F4-36A97BF4BF9F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31DD-3AA0-4439-ABAF-32A9B2DFDE93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9053-F2AA-4211-9D3D-0D7DEF59E67D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17F-5F97-4D88-A4A2-36812A5980A1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9BEA-7314-44E7-8152-3B9DB99DE041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7725-09EB-49C6-975B-18BAFBD1E22A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B2CFC5-0A08-4A49-A340-C743BBD85B41}" type="datetime1">
              <a:rPr lang="en-US" smtClean="0"/>
              <a:t>26-Apr-19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387" y="483319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ea typeface="Verdana" panose="020B0604030504040204" pitchFamily="34" charset="0"/>
                <a:cs typeface="Verdana" panose="020B0604030504040204" pitchFamily="34" charset="0"/>
              </a:rPr>
              <a:t>Plenary 2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346" y="2037808"/>
            <a:ext cx="9546460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INTERNATIONAL TAX CONFERENCE 2019</a:t>
            </a:r>
            <a:br>
              <a:rPr lang="en-US" altLang="en-US" sz="2800" b="1" dirty="0">
                <a:solidFill>
                  <a:srgbClr val="FFC000"/>
                </a:solidFill>
              </a:rPr>
            </a:br>
            <a:r>
              <a:rPr lang="en-IN" altLang="en-US" sz="2800" b="1" dirty="0">
                <a:solidFill>
                  <a:srgbClr val="FFC000"/>
                </a:solidFill>
              </a:rPr>
              <a:t>International Fiscal Association &amp;</a:t>
            </a:r>
            <a:br>
              <a:rPr lang="en-IN" altLang="en-US" sz="2800" b="1" dirty="0">
                <a:solidFill>
                  <a:srgbClr val="FFC000"/>
                </a:solidFill>
              </a:rPr>
            </a:br>
            <a:r>
              <a:rPr lang="en-IN" altLang="en-US" sz="2800" b="1" dirty="0">
                <a:solidFill>
                  <a:srgbClr val="FFC000"/>
                </a:solidFill>
              </a:rPr>
              <a:t>International Bureau of Fiscal Documentation (IBFD)</a:t>
            </a:r>
            <a:br>
              <a:rPr lang="en-IN" altLang="en-US" sz="2800" b="1" dirty="0">
                <a:solidFill>
                  <a:srgbClr val="FFC000"/>
                </a:solidFill>
              </a:rPr>
            </a:br>
            <a:r>
              <a:rPr lang="en-US" altLang="en-US" sz="2400" b="1" dirty="0">
                <a:solidFill>
                  <a:srgbClr val="FFC000"/>
                </a:solidFill>
              </a:rPr>
              <a:t>April 26-27, 2019</a:t>
            </a:r>
            <a:br>
              <a:rPr lang="en-US" altLang="en-US" sz="2400" b="1" dirty="0">
                <a:solidFill>
                  <a:srgbClr val="FFC000"/>
                </a:solidFill>
              </a:rPr>
            </a:br>
            <a:r>
              <a:rPr lang="en-US" altLang="en-US" sz="2400" b="1" dirty="0">
                <a:solidFill>
                  <a:srgbClr val="FFC000"/>
                </a:solidFill>
              </a:rPr>
              <a:t>The Lalit, New Delhi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3248" y="4637320"/>
            <a:ext cx="6798656" cy="956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Digital Economy </a:t>
            </a:r>
            <a:b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emerging PE and attribution issues</a:t>
            </a:r>
            <a:endParaRPr lang="en-US" altLang="en-US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CBDT Committee on Profit attribution to PE (2/3) Key highlights and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6111" y="1685113"/>
            <a:ext cx="8946541" cy="181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200"/>
              </a:spcBef>
            </a:pPr>
            <a:r>
              <a:rPr lang="en-SG" sz="1500" dirty="0"/>
              <a:t>Profits derived from India to be higher of:</a:t>
            </a:r>
          </a:p>
          <a:p>
            <a:pPr lvl="1">
              <a:spcBef>
                <a:spcPts val="200"/>
              </a:spcBef>
            </a:pPr>
            <a:r>
              <a:rPr lang="en-SG" sz="1500" dirty="0"/>
              <a:t>(a) Amount arrived at by multiplying the revenues from India with the global profitability margin (EBIDTA margin)</a:t>
            </a:r>
          </a:p>
          <a:p>
            <a:pPr lvl="1">
              <a:spcBef>
                <a:spcPts val="200"/>
              </a:spcBef>
            </a:pPr>
            <a:r>
              <a:rPr lang="en-SG" sz="1500" dirty="0"/>
              <a:t>(b) 2% of revenues derived from India</a:t>
            </a:r>
          </a:p>
          <a:p>
            <a:pPr>
              <a:spcBef>
                <a:spcPts val="200"/>
              </a:spcBef>
            </a:pPr>
            <a:r>
              <a:rPr lang="en-US" sz="1500" dirty="0"/>
              <a:t>The aforesaid profits to be multiplied with a multiplying factor (based on following prescribed weights for sales, assets, employees and users) in order to determine the profits attributable to operations in India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08BB9D5-0636-4245-B03E-DBDF24DA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2558"/>
              </p:ext>
            </p:extLst>
          </p:nvPr>
        </p:nvGraphicFramePr>
        <p:xfrm>
          <a:off x="646110" y="3592925"/>
          <a:ext cx="9706429" cy="2743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30899">
                  <a:extLst>
                    <a:ext uri="{9D8B030D-6E8A-4147-A177-3AD203B41FA5}">
                      <a16:colId xmlns:a16="http://schemas.microsoft.com/office/drawing/2014/main" val="3393584762"/>
                    </a:ext>
                  </a:extLst>
                </a:gridCol>
                <a:gridCol w="1193312">
                  <a:extLst>
                    <a:ext uri="{9D8B030D-6E8A-4147-A177-3AD203B41FA5}">
                      <a16:colId xmlns:a16="http://schemas.microsoft.com/office/drawing/2014/main" val="680431500"/>
                    </a:ext>
                  </a:extLst>
                </a:gridCol>
                <a:gridCol w="1438994">
                  <a:extLst>
                    <a:ext uri="{9D8B030D-6E8A-4147-A177-3AD203B41FA5}">
                      <a16:colId xmlns:a16="http://schemas.microsoft.com/office/drawing/2014/main" val="3499275361"/>
                    </a:ext>
                  </a:extLst>
                </a:gridCol>
                <a:gridCol w="1516209">
                  <a:extLst>
                    <a:ext uri="{9D8B030D-6E8A-4147-A177-3AD203B41FA5}">
                      <a16:colId xmlns:a16="http://schemas.microsoft.com/office/drawing/2014/main" val="2987496170"/>
                    </a:ext>
                  </a:extLst>
                </a:gridCol>
                <a:gridCol w="1179272">
                  <a:extLst>
                    <a:ext uri="{9D8B030D-6E8A-4147-A177-3AD203B41FA5}">
                      <a16:colId xmlns:a16="http://schemas.microsoft.com/office/drawing/2014/main" val="1845959431"/>
                    </a:ext>
                  </a:extLst>
                </a:gridCol>
                <a:gridCol w="1347743">
                  <a:extLst>
                    <a:ext uri="{9D8B030D-6E8A-4147-A177-3AD203B41FA5}">
                      <a16:colId xmlns:a16="http://schemas.microsoft.com/office/drawing/2014/main" val="263427853"/>
                    </a:ext>
                  </a:extLst>
                </a:gridCol>
              </a:tblGrid>
              <a:tr h="312849">
                <a:tc gridSpan="6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Weights across categories </a:t>
                      </a:r>
                      <a:endParaRPr lang="en-US" sz="1600" b="1" dirty="0">
                        <a:solidFill>
                          <a:srgbClr val="12468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77426"/>
                  </a:ext>
                </a:extLst>
              </a:tr>
              <a:tr h="312849">
                <a:tc rowSpan="2">
                  <a:txBody>
                    <a:bodyPr/>
                    <a:lstStyle/>
                    <a:p>
                      <a:r>
                        <a:rPr lang="en-SG" sz="1600" dirty="0"/>
                        <a:t>Types of business models</a:t>
                      </a:r>
                      <a:endParaRPr lang="en-US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Sales</a:t>
                      </a:r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Employees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Assets</a:t>
                      </a:r>
                      <a:endParaRPr lang="en-US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Users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2394"/>
                  </a:ext>
                </a:extLst>
              </a:tr>
              <a:tr h="312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Manpower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Wages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210368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r>
                        <a:rPr lang="en-SG" sz="1600" dirty="0"/>
                        <a:t>(a) Non-digital business 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1/3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1/6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1/6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1/3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N.A.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08709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r>
                        <a:rPr lang="en-SG" sz="1600" dirty="0"/>
                        <a:t>(b) Digital models with low/ medium user intensity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68731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r>
                        <a:rPr lang="en-SG" sz="1600" dirty="0"/>
                        <a:t>(c) Digital models with high user intensity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8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CBDT Committee on Profit attribution to PE (3/3) Key highlights and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EC5B6-3ACB-4089-8704-B7EF4344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91785"/>
            <a:ext cx="9479414" cy="66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800" b="1" dirty="0"/>
              <a:t>For example: Profits attributable to Indian operations for a high user intensity business model is recommended to be arrived at as per the following formula:</a:t>
            </a:r>
          </a:p>
          <a:p>
            <a:endParaRPr lang="en-SG" sz="1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2B6D92-4CF1-41A8-92D3-7DBAC01D1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32101"/>
              </p:ext>
            </p:extLst>
          </p:nvPr>
        </p:nvGraphicFramePr>
        <p:xfrm>
          <a:off x="646114" y="2328681"/>
          <a:ext cx="947941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706">
                  <a:extLst>
                    <a:ext uri="{9D8B030D-6E8A-4147-A177-3AD203B41FA5}">
                      <a16:colId xmlns:a16="http://schemas.microsoft.com/office/drawing/2014/main" val="1973810973"/>
                    </a:ext>
                  </a:extLst>
                </a:gridCol>
                <a:gridCol w="371414">
                  <a:extLst>
                    <a:ext uri="{9D8B030D-6E8A-4147-A177-3AD203B41FA5}">
                      <a16:colId xmlns:a16="http://schemas.microsoft.com/office/drawing/2014/main" val="857120057"/>
                    </a:ext>
                  </a:extLst>
                </a:gridCol>
                <a:gridCol w="1002766">
                  <a:extLst>
                    <a:ext uri="{9D8B030D-6E8A-4147-A177-3AD203B41FA5}">
                      <a16:colId xmlns:a16="http://schemas.microsoft.com/office/drawing/2014/main" val="2989860579"/>
                    </a:ext>
                  </a:extLst>
                </a:gridCol>
                <a:gridCol w="365978">
                  <a:extLst>
                    <a:ext uri="{9D8B030D-6E8A-4147-A177-3AD203B41FA5}">
                      <a16:colId xmlns:a16="http://schemas.microsoft.com/office/drawing/2014/main" val="4006895522"/>
                    </a:ext>
                  </a:extLst>
                </a:gridCol>
                <a:gridCol w="1154636">
                  <a:extLst>
                    <a:ext uri="{9D8B030D-6E8A-4147-A177-3AD203B41FA5}">
                      <a16:colId xmlns:a16="http://schemas.microsoft.com/office/drawing/2014/main" val="1962904437"/>
                    </a:ext>
                  </a:extLst>
                </a:gridCol>
                <a:gridCol w="371698">
                  <a:extLst>
                    <a:ext uri="{9D8B030D-6E8A-4147-A177-3AD203B41FA5}">
                      <a16:colId xmlns:a16="http://schemas.microsoft.com/office/drawing/2014/main" val="4130676818"/>
                    </a:ext>
                  </a:extLst>
                </a:gridCol>
                <a:gridCol w="1154636">
                  <a:extLst>
                    <a:ext uri="{9D8B030D-6E8A-4147-A177-3AD203B41FA5}">
                      <a16:colId xmlns:a16="http://schemas.microsoft.com/office/drawing/2014/main" val="3307654273"/>
                    </a:ext>
                  </a:extLst>
                </a:gridCol>
                <a:gridCol w="387513">
                  <a:extLst>
                    <a:ext uri="{9D8B030D-6E8A-4147-A177-3AD203B41FA5}">
                      <a16:colId xmlns:a16="http://schemas.microsoft.com/office/drawing/2014/main" val="4191211474"/>
                    </a:ext>
                  </a:extLst>
                </a:gridCol>
                <a:gridCol w="925292">
                  <a:extLst>
                    <a:ext uri="{9D8B030D-6E8A-4147-A177-3AD203B41FA5}">
                      <a16:colId xmlns:a16="http://schemas.microsoft.com/office/drawing/2014/main" val="2203337767"/>
                    </a:ext>
                  </a:extLst>
                </a:gridCol>
                <a:gridCol w="419150">
                  <a:extLst>
                    <a:ext uri="{9D8B030D-6E8A-4147-A177-3AD203B41FA5}">
                      <a16:colId xmlns:a16="http://schemas.microsoft.com/office/drawing/2014/main" val="1736434430"/>
                    </a:ext>
                  </a:extLst>
                </a:gridCol>
                <a:gridCol w="1621621">
                  <a:extLst>
                    <a:ext uri="{9D8B030D-6E8A-4147-A177-3AD203B41FA5}">
                      <a16:colId xmlns:a16="http://schemas.microsoft.com/office/drawing/2014/main" val="786989350"/>
                    </a:ext>
                  </a:extLst>
                </a:gridCol>
              </a:tblGrid>
              <a:tr h="646148"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b="1" dirty="0"/>
                        <a:t>Profits derived from India</a:t>
                      </a:r>
                      <a:r>
                        <a:rPr lang="en-SG" sz="1400" b="1" baseline="30000" dirty="0"/>
                        <a:t>#</a:t>
                      </a:r>
                      <a:endParaRPr lang="en-US" sz="14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*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0.3 * S</a:t>
                      </a:r>
                      <a:r>
                        <a:rPr lang="en-SG" sz="1400" baseline="30000" dirty="0"/>
                        <a:t>I</a:t>
                      </a:r>
                      <a:r>
                        <a:rPr lang="en-SG" sz="1400" dirty="0"/>
                        <a:t>/S</a:t>
                      </a:r>
                      <a:r>
                        <a:rPr lang="en-SG" sz="1400" baseline="30000" dirty="0"/>
                        <a:t>T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+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0.125 * N</a:t>
                      </a:r>
                      <a:r>
                        <a:rPr lang="en-SG" sz="1400" baseline="30000" dirty="0"/>
                        <a:t>I</a:t>
                      </a:r>
                      <a:r>
                        <a:rPr lang="en-SG" sz="1400" dirty="0"/>
                        <a:t>/N</a:t>
                      </a:r>
                      <a:r>
                        <a:rPr lang="en-SG" sz="1400" baseline="30000" dirty="0"/>
                        <a:t>T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+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/>
                        <a:t>0.125 * W</a:t>
                      </a:r>
                      <a:r>
                        <a:rPr lang="en-SG" sz="1400" baseline="30000" dirty="0"/>
                        <a:t>I</a:t>
                      </a:r>
                      <a:r>
                        <a:rPr lang="en-SG" sz="1400" dirty="0"/>
                        <a:t>/W</a:t>
                      </a:r>
                      <a:r>
                        <a:rPr lang="en-SG" sz="1400" baseline="30000" dirty="0"/>
                        <a:t>T</a:t>
                      </a:r>
                      <a:endParaRPr lang="en-US" sz="1400" baseline="30000" dirty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+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dirty="0"/>
                        <a:t>0.25 * A</a:t>
                      </a:r>
                      <a:r>
                        <a:rPr lang="en-SG" sz="1400" baseline="30000" dirty="0"/>
                        <a:t>I</a:t>
                      </a:r>
                      <a:r>
                        <a:rPr lang="en-SG" sz="1400" dirty="0"/>
                        <a:t>/A</a:t>
                      </a:r>
                      <a:r>
                        <a:rPr lang="en-SG" sz="1400" baseline="30000" dirty="0"/>
                        <a:t>T</a:t>
                      </a:r>
                      <a:endParaRPr lang="en-US" sz="1400" baseline="30000" dirty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+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  <a:p>
                      <a:r>
                        <a:rPr lang="en-SG" sz="1400" dirty="0"/>
                        <a:t>0.2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37319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740F61-C486-47EF-9871-63A35B753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1308"/>
              </p:ext>
            </p:extLst>
          </p:nvPr>
        </p:nvGraphicFramePr>
        <p:xfrm>
          <a:off x="646111" y="3443928"/>
          <a:ext cx="9479414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048">
                  <a:extLst>
                    <a:ext uri="{9D8B030D-6E8A-4147-A177-3AD203B41FA5}">
                      <a16:colId xmlns:a16="http://schemas.microsoft.com/office/drawing/2014/main" val="3393584762"/>
                    </a:ext>
                  </a:extLst>
                </a:gridCol>
                <a:gridCol w="8117366">
                  <a:extLst>
                    <a:ext uri="{9D8B030D-6E8A-4147-A177-3AD203B41FA5}">
                      <a16:colId xmlns:a16="http://schemas.microsoft.com/office/drawing/2014/main" val="680431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S</a:t>
                      </a:r>
                      <a:r>
                        <a:rPr lang="en-SG" sz="1200" b="1" baseline="30000" dirty="0"/>
                        <a:t>I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200" dirty="0"/>
                        <a:t>Sales revenue derived by Indian operations from sales in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30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S</a:t>
                      </a:r>
                      <a:r>
                        <a:rPr lang="en-SG" sz="1200" b="1" baseline="30000" dirty="0"/>
                        <a:t>T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Total sales revenue derived by Indian operations from sales in India and outside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568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N</a:t>
                      </a:r>
                      <a:r>
                        <a:rPr lang="en-SG" sz="1200" b="1" baseline="30000" dirty="0"/>
                        <a:t>I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200" dirty="0"/>
                        <a:t>Number of employees employed with respect to Indian operations and located in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38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N</a:t>
                      </a:r>
                      <a:r>
                        <a:rPr lang="en-SG" sz="1200" b="1" baseline="30000" dirty="0"/>
                        <a:t>T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Total number of employees employed with respect to Indian operations and located in India and outside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245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W</a:t>
                      </a:r>
                      <a:r>
                        <a:rPr lang="en-SG" sz="1200" b="1" baseline="30000" dirty="0"/>
                        <a:t>I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200" dirty="0"/>
                        <a:t>Wages paid to employees employed with respect to Indian operations and located in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1187"/>
                  </a:ext>
                </a:extLst>
              </a:tr>
              <a:tr h="117622">
                <a:tc>
                  <a:txBody>
                    <a:bodyPr/>
                    <a:lstStyle/>
                    <a:p>
                      <a:r>
                        <a:rPr lang="en-SG" sz="1200" b="1" dirty="0"/>
                        <a:t>W</a:t>
                      </a:r>
                      <a:r>
                        <a:rPr lang="en-SG" sz="1200" b="1" baseline="30000" dirty="0"/>
                        <a:t>T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Total wages paid to employees employed with respect to Indian operations and located in India and outside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9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A</a:t>
                      </a:r>
                      <a:r>
                        <a:rPr lang="en-SG" sz="1200" b="1" baseline="30000" dirty="0"/>
                        <a:t>I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200" dirty="0"/>
                        <a:t>Assets deployed for Indian operations and located in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29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A</a:t>
                      </a:r>
                      <a:r>
                        <a:rPr lang="en-SG" sz="1200" b="1" baseline="30000" dirty="0"/>
                        <a:t>T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Total assets deployed for Indian operations and located in India and outside India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24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200" b="1" dirty="0"/>
                        <a:t>0.2</a:t>
                      </a:r>
                      <a:endParaRPr lang="en-US" sz="1200" b="1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Weight recommended for ‘user participation’ for high user intensity business models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722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7E0A10-101E-4D87-B024-0B7542B00802}"/>
              </a:ext>
            </a:extLst>
          </p:cNvPr>
          <p:cNvSpPr txBox="1"/>
          <p:nvPr/>
        </p:nvSpPr>
        <p:spPr>
          <a:xfrm>
            <a:off x="1769256" y="6368388"/>
            <a:ext cx="6646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baseline="30000" dirty="0"/>
              <a:t>#</a:t>
            </a:r>
            <a:r>
              <a:rPr lang="en-SG" sz="1100" dirty="0"/>
              <a:t> Revenues from India multiplied by Global profitability ratio or 2% of India revenues; whichever is higher</a:t>
            </a:r>
            <a:endParaRPr lang="en-US" sz="1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AA7D8-369A-454A-8859-3A9E29E2E85D}"/>
              </a:ext>
            </a:extLst>
          </p:cNvPr>
          <p:cNvCxnSpPr>
            <a:cxnSpLocks/>
          </p:cNvCxnSpPr>
          <p:nvPr/>
        </p:nvCxnSpPr>
        <p:spPr>
          <a:xfrm>
            <a:off x="1769256" y="6368388"/>
            <a:ext cx="6827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72BB9DC1-0517-40E5-B373-4A3461CC46C1}"/>
              </a:ext>
            </a:extLst>
          </p:cNvPr>
          <p:cNvSpPr/>
          <p:nvPr/>
        </p:nvSpPr>
        <p:spPr>
          <a:xfrm>
            <a:off x="2637397" y="2446437"/>
            <a:ext cx="172614" cy="673480"/>
          </a:xfrm>
          <a:prstGeom prst="leftBrace">
            <a:avLst>
              <a:gd name="adj1" fmla="val 43310"/>
              <a:gd name="adj2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B9A2F8B-A804-4F00-9E86-1EB2080C0931}"/>
              </a:ext>
            </a:extLst>
          </p:cNvPr>
          <p:cNvSpPr/>
          <p:nvPr/>
        </p:nvSpPr>
        <p:spPr>
          <a:xfrm>
            <a:off x="8973153" y="2420025"/>
            <a:ext cx="295674" cy="726304"/>
          </a:xfrm>
          <a:prstGeom prst="rightBrace">
            <a:avLst>
              <a:gd name="adj1" fmla="val 37326"/>
              <a:gd name="adj2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5472" y="2870997"/>
            <a:ext cx="4573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Points for </a:t>
            </a:r>
          </a:p>
          <a:p>
            <a:r>
              <a:rPr lang="en-IN" sz="4400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9151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Points for Panel discussion (1/5)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EC5B6-3ACB-4089-8704-B7EF4344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37300"/>
            <a:ext cx="8229600" cy="9910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Source v. Residence conflict</a:t>
            </a:r>
          </a:p>
          <a:p>
            <a:r>
              <a:rPr lang="en-SG" dirty="0"/>
              <a:t>General position has been to differentiate between doing business with a country and doing business in a country. Is that distinction dead now</a:t>
            </a: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E6739D-EF98-46C3-A3F8-5FA656F18076}"/>
              </a:ext>
            </a:extLst>
          </p:cNvPr>
          <p:cNvSpPr txBox="1">
            <a:spLocks/>
          </p:cNvSpPr>
          <p:nvPr/>
        </p:nvSpPr>
        <p:spPr>
          <a:xfrm>
            <a:off x="801880" y="2657569"/>
            <a:ext cx="7958397" cy="225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Font typeface="AppleSymbols" charset="0"/>
              <a:buChar char="⎼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</a:rPr>
              <a:t>Data and user participation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+mj-lt"/>
              </a:rPr>
              <a:t>One of the 3 prevalent features of highly digitalized businesses (apart from ‘scale without mass’ and ‘heavy reliance on IP’)</a:t>
            </a:r>
          </a:p>
          <a:p>
            <a:pPr lvl="0">
              <a:spcBef>
                <a:spcPts val="600"/>
              </a:spcBef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Does ‘data’ and ‘user participation’ </a:t>
            </a:r>
            <a:r>
              <a:rPr lang="en-US" dirty="0">
                <a:latin typeface="+mj-lt"/>
              </a:rPr>
              <a:t>contribute to “value creation”</a:t>
            </a:r>
            <a:r>
              <a:rPr lang="en-US" dirty="0"/>
              <a:t>?</a:t>
            </a:r>
            <a:r>
              <a:rPr lang="en-US" dirty="0">
                <a:latin typeface="+mj-lt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Data itself has no intrinsic value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Reliability, veracity and materiality of data</a:t>
            </a:r>
            <a:r>
              <a:rPr lang="en-US" dirty="0"/>
              <a:t>?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Distinction between ‘active user participation’ and ‘passive user participation’</a:t>
            </a:r>
            <a:r>
              <a:rPr lang="en-US" dirty="0"/>
              <a:t>?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Also, how does one distinguish between ‘high’, ‘medium’ and ‘low’ active user participation as suggested in the draft report by the CBDT Committee</a:t>
            </a:r>
            <a:r>
              <a:rPr lang="en-US" dirty="0"/>
              <a:t>?</a:t>
            </a:r>
          </a:p>
          <a:p>
            <a:pPr marL="463550" lvl="1" indent="0">
              <a:spcBef>
                <a:spcPts val="600"/>
              </a:spcBef>
              <a:buNone/>
            </a:pP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EAE72-8AC8-422C-B3A5-DAE532765C3F}"/>
              </a:ext>
            </a:extLst>
          </p:cNvPr>
          <p:cNvCxnSpPr>
            <a:cxnSpLocks/>
          </p:cNvCxnSpPr>
          <p:nvPr/>
        </p:nvCxnSpPr>
        <p:spPr>
          <a:xfrm flipV="1">
            <a:off x="801880" y="2518018"/>
            <a:ext cx="7608037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C8872-1752-404A-AE8D-67DC2A89A6A2}"/>
              </a:ext>
            </a:extLst>
          </p:cNvPr>
          <p:cNvCxnSpPr>
            <a:cxnSpLocks/>
          </p:cNvCxnSpPr>
          <p:nvPr/>
        </p:nvCxnSpPr>
        <p:spPr>
          <a:xfrm flipV="1">
            <a:off x="872092" y="3057303"/>
            <a:ext cx="7608037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0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2756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Points for Panel discussion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8333"/>
            <a:ext cx="9706429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Significant economic presence (SEP) test</a:t>
            </a:r>
          </a:p>
          <a:p>
            <a:r>
              <a:rPr lang="en-SG" sz="1800" dirty="0"/>
              <a:t>Given that equalisation levy was already in place, was there a need to introduce the test of SEP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SG" sz="1800" dirty="0"/>
              <a:t> Could India not have waited till emergence of full consensus at OECD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SG" sz="1800" dirty="0"/>
              <a:t>Language of SEP test is quite wide to even include non-digital activities. Thus, a mere sale of goods or rendering of services by a non-resident to Indian customers can potentially create a taxable presence. Will SEP test address India’s concerns or will simply lead to more uncertainty and litigation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SG" sz="1800" dirty="0"/>
              <a:t>What happens to existing litigation on website being a PE? Does this imply that prior to amendment, a digital presence did not create a taxable presence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SG" sz="1800" dirty="0"/>
              <a:t> </a:t>
            </a:r>
          </a:p>
          <a:p>
            <a:r>
              <a:rPr lang="en-SG" sz="1800" dirty="0"/>
              <a:t>Practical challenges – for instance, withholding tax obligation, difficulty in obtaining information from non-resident to determine SEP, etc. Is gross-up @ 43% inevitable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SG" sz="1800" dirty="0"/>
              <a:t>Revenue and user thresholds to determine SEP not yet prescribed. How does a taxpayer deal with this</a:t>
            </a:r>
            <a:r>
              <a:rPr lang="en-SG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Points for Panel discussion (3/5)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6111" y="1308333"/>
            <a:ext cx="9706429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Profit attribution</a:t>
            </a:r>
          </a:p>
          <a:p>
            <a:r>
              <a:rPr lang="en-SG" dirty="0"/>
              <a:t>Formulary approach recommended by the CBDT Committee (refer slide 11 for illustration)</a:t>
            </a:r>
          </a:p>
          <a:p>
            <a:r>
              <a:rPr lang="en-SG" dirty="0"/>
              <a:t>Impact on pending litigation on PE and income attribution?</a:t>
            </a:r>
          </a:p>
          <a:p>
            <a:r>
              <a:rPr lang="en-SG" dirty="0"/>
              <a:t>No cognisance for losses on account of minimum 2% income attribution. Isn’t this unfair?</a:t>
            </a:r>
          </a:p>
          <a:p>
            <a:r>
              <a:rPr lang="en-SG" dirty="0"/>
              <a:t>How to distinguish between digital and non-digital business models? No tests prescribed</a:t>
            </a:r>
          </a:p>
          <a:p>
            <a:r>
              <a:rPr lang="en-SG" dirty="0"/>
              <a:t>How to determine active v. passive user participation?  Also, how does one determine the intensity of active user participation (high, medium and low)</a:t>
            </a:r>
          </a:p>
          <a:p>
            <a:endParaRPr lang="en-SG" dirty="0"/>
          </a:p>
          <a:p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9065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Points for Panel discussion 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9776"/>
            <a:ext cx="9706429" cy="2858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Nexus and profit allocation rules</a:t>
            </a:r>
          </a:p>
          <a:p>
            <a:r>
              <a:rPr lang="en-SG" dirty="0"/>
              <a:t>Will not the BEPS work (under Action Plan 8-10) address the issues arising out of intangibles?</a:t>
            </a:r>
          </a:p>
          <a:p>
            <a:r>
              <a:rPr lang="en-SG" dirty="0"/>
              <a:t>Although all countries have agreed to undertake a coherent and concurrent review of the profit allocation and nexus rules and work towards a consensus based solution, how the OECD will bridge this gap before the 2020 deadline remains to be seen.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6110" y="4147041"/>
            <a:ext cx="9706429" cy="1910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defTabSz="914400">
              <a:spcBef>
                <a:spcPts val="0"/>
              </a:spcBef>
              <a:spcAft>
                <a:spcPts val="800"/>
              </a:spcAft>
              <a:buClrTx/>
              <a:buSzPct val="120000"/>
              <a:buNone/>
              <a:defRPr/>
            </a:pP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Equalisation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levy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Has equalization levy achieved the objectives for which it was enacted?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OECD report also stated that any interim measures ought to be in compliance with countries international obligations (including tax treaties); which is not the case with equalization levy</a:t>
            </a:r>
          </a:p>
          <a:p>
            <a:pPr marL="463550" lvl="1" indent="0">
              <a:spcBef>
                <a:spcPts val="6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310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9065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Points for Panel discussion (5/5)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6111" y="1399775"/>
            <a:ext cx="9595169" cy="3955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Tax trade war</a:t>
            </a:r>
          </a:p>
          <a:p>
            <a:r>
              <a:rPr lang="en-SG" dirty="0"/>
              <a:t>US has undoubtedly opposed to reforms suggested by OECD and the EU as it does not believe that digital businesses are sufficiently unique to warrant a separate tax treatment</a:t>
            </a:r>
          </a:p>
          <a:p>
            <a:r>
              <a:rPr lang="en-SG" dirty="0"/>
              <a:t>This casts significant doubt on prospects of OECD successfully being able to introduce consensual changes in this area.</a:t>
            </a:r>
          </a:p>
          <a:p>
            <a:r>
              <a:rPr lang="en-SG" dirty="0"/>
              <a:t>Thus, if reforms are enacted on a unilateral basis, will it trigger a tax trade war?</a:t>
            </a:r>
          </a:p>
          <a:p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5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002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303184"/>
              </p:ext>
            </p:extLst>
          </p:nvPr>
        </p:nvGraphicFramePr>
        <p:xfrm>
          <a:off x="646111" y="2462939"/>
          <a:ext cx="9706429" cy="31410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48942">
                  <a:extLst>
                    <a:ext uri="{9D8B030D-6E8A-4147-A177-3AD203B41FA5}">
                      <a16:colId xmlns:a16="http://schemas.microsoft.com/office/drawing/2014/main" val="422293827"/>
                    </a:ext>
                  </a:extLst>
                </a:gridCol>
                <a:gridCol w="6022871">
                  <a:extLst>
                    <a:ext uri="{9D8B030D-6E8A-4147-A177-3AD203B41FA5}">
                      <a16:colId xmlns:a16="http://schemas.microsoft.com/office/drawing/2014/main" val="840016506"/>
                    </a:ext>
                  </a:extLst>
                </a:gridCol>
                <a:gridCol w="1834616">
                  <a:extLst>
                    <a:ext uri="{9D8B030D-6E8A-4147-A177-3AD203B41FA5}">
                      <a16:colId xmlns:a16="http://schemas.microsoft.com/office/drawing/2014/main" val="1260676814"/>
                    </a:ext>
                  </a:extLst>
                </a:gridCol>
              </a:tblGrid>
              <a:tr h="644856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Sr No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Slides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31928"/>
                  </a:ext>
                </a:extLst>
              </a:tr>
              <a:tr h="644856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Digital Economy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to 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478046"/>
                  </a:ext>
                </a:extLst>
              </a:tr>
              <a:tr h="11607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CBDT Committee on profit attribution to PE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 to 11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582921"/>
                  </a:ext>
                </a:extLst>
              </a:tr>
              <a:tr h="69057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Points for Panel discussion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 to 17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971" marR="128971" marT="64486" marB="644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517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8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5472" y="287099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Digital economy</a:t>
            </a:r>
          </a:p>
        </p:txBody>
      </p:sp>
    </p:spTree>
    <p:extLst>
      <p:ext uri="{BB962C8B-B14F-4D97-AF65-F5344CB8AC3E}">
        <p14:creationId xmlns:p14="http://schemas.microsoft.com/office/powerpoint/2010/main" val="5373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519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Tax issues | Where it all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27909"/>
            <a:ext cx="8946541" cy="2082193"/>
          </a:xfrm>
        </p:spPr>
        <p:txBody>
          <a:bodyPr>
            <a:normAutofit/>
          </a:bodyPr>
          <a:lstStyle/>
          <a:p>
            <a:r>
              <a:rPr lang="en-SG" sz="1400" dirty="0"/>
              <a:t>Technology companies have been making headlines for their perceived tax structures – Google, Facebook, Amazon, Apple</a:t>
            </a:r>
          </a:p>
          <a:p>
            <a:r>
              <a:rPr lang="en-SG" sz="1400" dirty="0"/>
              <a:t>Companies not paying their ‘fair’ share of taxes</a:t>
            </a:r>
          </a:p>
          <a:p>
            <a:r>
              <a:rPr lang="en-SG" sz="1400" dirty="0"/>
              <a:t>Failure of traditional concept of PE</a:t>
            </a:r>
          </a:p>
          <a:p>
            <a:r>
              <a:rPr lang="en-SG" sz="1400" dirty="0"/>
              <a:t>Business world now largely dominated by digital companies who earn revenues from jurisdictions where they do not have a physical presence – thus, at times, making it unclear as to where the revenue generating activities take place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DB68E-8B14-4740-ACBB-ECC7C4C7F2C5}"/>
              </a:ext>
            </a:extLst>
          </p:cNvPr>
          <p:cNvCxnSpPr>
            <a:cxnSpLocks/>
          </p:cNvCxnSpPr>
          <p:nvPr/>
        </p:nvCxnSpPr>
        <p:spPr>
          <a:xfrm>
            <a:off x="806650" y="3645574"/>
            <a:ext cx="0" cy="27505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5E93B8A-0FD6-4B0F-AE19-3DE570CD1CDE}"/>
              </a:ext>
            </a:extLst>
          </p:cNvPr>
          <p:cNvSpPr/>
          <p:nvPr/>
        </p:nvSpPr>
        <p:spPr>
          <a:xfrm>
            <a:off x="1017347" y="3785603"/>
            <a:ext cx="546874" cy="599379"/>
          </a:xfrm>
          <a:prstGeom prst="rect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671CDAB-29DE-4EAB-B52F-346931C6944B}"/>
              </a:ext>
            </a:extLst>
          </p:cNvPr>
          <p:cNvSpPr/>
          <p:nvPr/>
        </p:nvSpPr>
        <p:spPr>
          <a:xfrm rot="16200000">
            <a:off x="840922" y="4051676"/>
            <a:ext cx="285616" cy="67235"/>
          </a:xfrm>
          <a:prstGeom prst="triangle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endParaRPr lang="en-US" sz="1588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829118-3DA2-49ED-B00C-2DADC0B3DA08}"/>
              </a:ext>
            </a:extLst>
          </p:cNvPr>
          <p:cNvSpPr/>
          <p:nvPr/>
        </p:nvSpPr>
        <p:spPr>
          <a:xfrm>
            <a:off x="1564220" y="3785603"/>
            <a:ext cx="7880225" cy="599379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1600" b="1" dirty="0">
                <a:solidFill>
                  <a:schemeClr val="bg1"/>
                </a:solidFill>
              </a:rPr>
              <a:t>Nexus </a:t>
            </a:r>
            <a:r>
              <a:rPr lang="en-US" sz="1600" dirty="0">
                <a:solidFill>
                  <a:schemeClr val="bg1"/>
                </a:solidFill>
              </a:rPr>
              <a:t>– Connection between the activity and the country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A84EB4-D05D-407C-9861-446D9222A82D}"/>
              </a:ext>
            </a:extLst>
          </p:cNvPr>
          <p:cNvGrpSpPr/>
          <p:nvPr/>
        </p:nvGrpSpPr>
        <p:grpSpPr>
          <a:xfrm>
            <a:off x="745717" y="4018057"/>
            <a:ext cx="134471" cy="134471"/>
            <a:chOff x="1749551" y="2400300"/>
            <a:chExt cx="152400" cy="152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2A5C0B-FDF1-4922-B18D-FC638E3A21EC}"/>
                </a:ext>
              </a:extLst>
            </p:cNvPr>
            <p:cNvSpPr/>
            <p:nvPr/>
          </p:nvSpPr>
          <p:spPr>
            <a:xfrm>
              <a:off x="1749551" y="2400300"/>
              <a:ext cx="152400" cy="1524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A975B4-F37D-4C55-97F8-AA8218CBC918}"/>
                </a:ext>
              </a:extLst>
            </p:cNvPr>
            <p:cNvSpPr/>
            <p:nvPr/>
          </p:nvSpPr>
          <p:spPr>
            <a:xfrm>
              <a:off x="1768601" y="2419350"/>
              <a:ext cx="114300" cy="1143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D90CBE0-4549-4333-A9C7-7A6FFE8EDE6A}"/>
              </a:ext>
            </a:extLst>
          </p:cNvPr>
          <p:cNvSpPr/>
          <p:nvPr/>
        </p:nvSpPr>
        <p:spPr>
          <a:xfrm>
            <a:off x="1017347" y="4659722"/>
            <a:ext cx="546874" cy="599379"/>
          </a:xfrm>
          <a:prstGeom prst="rect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2E82163-C6AA-449E-BBE3-97B59A841DF2}"/>
              </a:ext>
            </a:extLst>
          </p:cNvPr>
          <p:cNvSpPr/>
          <p:nvPr/>
        </p:nvSpPr>
        <p:spPr>
          <a:xfrm rot="16200000">
            <a:off x="840922" y="4925795"/>
            <a:ext cx="285616" cy="67235"/>
          </a:xfrm>
          <a:prstGeom prst="triangle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endParaRPr lang="en-US" sz="1588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886C24-746A-4C3E-9EFF-BFD0BEBCCA77}"/>
              </a:ext>
            </a:extLst>
          </p:cNvPr>
          <p:cNvSpPr/>
          <p:nvPr/>
        </p:nvSpPr>
        <p:spPr>
          <a:xfrm>
            <a:off x="1564220" y="4659722"/>
            <a:ext cx="7880225" cy="599379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1600" b="1" dirty="0">
                <a:solidFill>
                  <a:schemeClr val="bg1"/>
                </a:solidFill>
              </a:rPr>
              <a:t>Data</a:t>
            </a:r>
            <a:r>
              <a:rPr lang="en-US" sz="1600" dirty="0">
                <a:solidFill>
                  <a:schemeClr val="bg1"/>
                </a:solidFill>
              </a:rPr>
              <a:t> – Information collected digitally which supposedly creates value for MNEs. Attribution of value to use of data not clear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722522-43A4-423A-93A6-738E07CA4EC9}"/>
              </a:ext>
            </a:extLst>
          </p:cNvPr>
          <p:cNvGrpSpPr/>
          <p:nvPr/>
        </p:nvGrpSpPr>
        <p:grpSpPr>
          <a:xfrm>
            <a:off x="745717" y="4892176"/>
            <a:ext cx="134471" cy="134471"/>
            <a:chOff x="1749551" y="2400300"/>
            <a:chExt cx="152400" cy="152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4C077A-3123-4B6E-846F-78C587C2D6DA}"/>
                </a:ext>
              </a:extLst>
            </p:cNvPr>
            <p:cNvSpPr/>
            <p:nvPr/>
          </p:nvSpPr>
          <p:spPr>
            <a:xfrm>
              <a:off x="1749551" y="2400300"/>
              <a:ext cx="152400" cy="1524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0B9A28-117E-4253-9EA6-CBBE9A365707}"/>
                </a:ext>
              </a:extLst>
            </p:cNvPr>
            <p:cNvSpPr/>
            <p:nvPr/>
          </p:nvSpPr>
          <p:spPr>
            <a:xfrm>
              <a:off x="1768601" y="2419350"/>
              <a:ext cx="114300" cy="1143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C6434D8-1253-459A-96AD-DABC7C69DEE2}"/>
              </a:ext>
            </a:extLst>
          </p:cNvPr>
          <p:cNvSpPr/>
          <p:nvPr/>
        </p:nvSpPr>
        <p:spPr>
          <a:xfrm>
            <a:off x="1017347" y="5533841"/>
            <a:ext cx="546874" cy="599379"/>
          </a:xfrm>
          <a:prstGeom prst="rect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C4EFDD6-15C5-4E4D-98CC-6542A818FC9B}"/>
              </a:ext>
            </a:extLst>
          </p:cNvPr>
          <p:cNvSpPr/>
          <p:nvPr/>
        </p:nvSpPr>
        <p:spPr>
          <a:xfrm rot="16200000">
            <a:off x="840922" y="5799914"/>
            <a:ext cx="285616" cy="67235"/>
          </a:xfrm>
          <a:prstGeom prst="triangle">
            <a:avLst/>
          </a:prstGeom>
          <a:solidFill>
            <a:srgbClr val="124680"/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algn="ctr"/>
            <a:endParaRPr lang="en-US" sz="1588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E510AA-297B-424D-A511-80AE3D3B314C}"/>
              </a:ext>
            </a:extLst>
          </p:cNvPr>
          <p:cNvSpPr/>
          <p:nvPr/>
        </p:nvSpPr>
        <p:spPr>
          <a:xfrm>
            <a:off x="1564220" y="5533841"/>
            <a:ext cx="7880225" cy="599379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6350">
            <a:noFill/>
          </a:ln>
        </p:spPr>
        <p:txBody>
          <a:bodyPr vert="horz" wrap="square" lIns="80682" tIns="40341" rIns="80682" bIns="40341" rtlCol="0" anchor="ctr">
            <a:no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Income characterization</a:t>
            </a:r>
            <a:r>
              <a:rPr lang="en-US" sz="1600" dirty="0">
                <a:solidFill>
                  <a:schemeClr val="bg1"/>
                </a:solidFill>
              </a:rPr>
              <a:t> – Business income/ royalties/ FTS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3F4A9-40F4-4E2B-A8C1-790F962B16FE}"/>
              </a:ext>
            </a:extLst>
          </p:cNvPr>
          <p:cNvGrpSpPr/>
          <p:nvPr/>
        </p:nvGrpSpPr>
        <p:grpSpPr>
          <a:xfrm>
            <a:off x="745717" y="5766295"/>
            <a:ext cx="134471" cy="134471"/>
            <a:chOff x="1749551" y="2400300"/>
            <a:chExt cx="152400" cy="152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E23819-8439-419C-9CF5-35CE6037E520}"/>
                </a:ext>
              </a:extLst>
            </p:cNvPr>
            <p:cNvSpPr/>
            <p:nvPr/>
          </p:nvSpPr>
          <p:spPr>
            <a:xfrm>
              <a:off x="1749551" y="2400300"/>
              <a:ext cx="152400" cy="1524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235F41-D7AC-43A7-8B29-424540AC606B}"/>
                </a:ext>
              </a:extLst>
            </p:cNvPr>
            <p:cNvSpPr/>
            <p:nvPr/>
          </p:nvSpPr>
          <p:spPr>
            <a:xfrm>
              <a:off x="1768601" y="2419350"/>
              <a:ext cx="114300" cy="1143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en-US" sz="1588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3F88E6F-8142-4AC4-8FE1-48D781E28308}"/>
              </a:ext>
            </a:extLst>
          </p:cNvPr>
          <p:cNvSpPr/>
          <p:nvPr/>
        </p:nvSpPr>
        <p:spPr>
          <a:xfrm>
            <a:off x="2819567" y="3183909"/>
            <a:ext cx="6037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400" b="1" dirty="0"/>
              <a:t>Key issues concerning digital economy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8272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9876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Digital economy – 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0C11E6-A581-4444-8125-C1E53A8D8BB4}"/>
              </a:ext>
            </a:extLst>
          </p:cNvPr>
          <p:cNvSpPr/>
          <p:nvPr/>
        </p:nvSpPr>
        <p:spPr bwMode="ltGray">
          <a:xfrm rot="510060">
            <a:off x="6919554" y="2750698"/>
            <a:ext cx="3420582" cy="2331106"/>
          </a:xfrm>
          <a:prstGeom prst="rect">
            <a:avLst/>
          </a:prstGeom>
          <a:solidFill>
            <a:schemeClr val="tx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F38BD-6E02-40C5-BAE5-B6170C5399A3}"/>
              </a:ext>
            </a:extLst>
          </p:cNvPr>
          <p:cNvSpPr txBox="1"/>
          <p:nvPr/>
        </p:nvSpPr>
        <p:spPr>
          <a:xfrm>
            <a:off x="6897125" y="2679786"/>
            <a:ext cx="3444057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b="1" dirty="0"/>
              <a:t>Three features of highly digitalized businesses</a:t>
            </a:r>
          </a:p>
          <a:p>
            <a:endParaRPr lang="en-SG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Scale without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Use of intangibles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User participation and data and their synergies with IP</a:t>
            </a:r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5BD689-2436-4BF5-95DD-7C51781E7F97}"/>
              </a:ext>
            </a:extLst>
          </p:cNvPr>
          <p:cNvGrpSpPr/>
          <p:nvPr/>
        </p:nvGrpSpPr>
        <p:grpSpPr>
          <a:xfrm>
            <a:off x="1219531" y="1594437"/>
            <a:ext cx="4655338" cy="4643478"/>
            <a:chOff x="569019" y="1601320"/>
            <a:chExt cx="4655338" cy="46434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7A12B-16D2-4BDA-BACB-EA2849E5F335}"/>
                </a:ext>
              </a:extLst>
            </p:cNvPr>
            <p:cNvSpPr/>
            <p:nvPr/>
          </p:nvSpPr>
          <p:spPr bwMode="auto">
            <a:xfrm>
              <a:off x="569019" y="2650972"/>
              <a:ext cx="1929772" cy="1929773"/>
            </a:xfrm>
            <a:prstGeom prst="ellipse">
              <a:avLst/>
            </a:prstGeom>
            <a:solidFill>
              <a:srgbClr val="5B9B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619910-6E21-4A5D-A2D4-2246189E82E4}"/>
                </a:ext>
              </a:extLst>
            </p:cNvPr>
            <p:cNvSpPr/>
            <p:nvPr/>
          </p:nvSpPr>
          <p:spPr bwMode="auto">
            <a:xfrm>
              <a:off x="982627" y="4315025"/>
              <a:ext cx="1929772" cy="1929773"/>
            </a:xfrm>
            <a:prstGeom prst="ellipse">
              <a:avLst/>
            </a:prstGeom>
            <a:solidFill>
              <a:srgbClr val="D947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536067-A843-4943-B9B7-5674955F4B86}"/>
                </a:ext>
              </a:extLst>
            </p:cNvPr>
            <p:cNvSpPr/>
            <p:nvPr/>
          </p:nvSpPr>
          <p:spPr bwMode="auto">
            <a:xfrm>
              <a:off x="2762107" y="4286169"/>
              <a:ext cx="1929772" cy="1929773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FCB925-2915-4387-870C-72FFBE4E2B08}"/>
                </a:ext>
              </a:extLst>
            </p:cNvPr>
            <p:cNvSpPr/>
            <p:nvPr/>
          </p:nvSpPr>
          <p:spPr bwMode="auto">
            <a:xfrm>
              <a:off x="3294584" y="2600145"/>
              <a:ext cx="1929773" cy="1929773"/>
            </a:xfrm>
            <a:prstGeom prst="ellipse">
              <a:avLst/>
            </a:prstGeom>
            <a:solidFill>
              <a:srgbClr val="E23D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33A549-AD50-4B05-91F0-C479AFA0DCD3}"/>
                </a:ext>
              </a:extLst>
            </p:cNvPr>
            <p:cNvSpPr/>
            <p:nvPr/>
          </p:nvSpPr>
          <p:spPr bwMode="auto">
            <a:xfrm>
              <a:off x="1880183" y="1601320"/>
              <a:ext cx="1929772" cy="1929773"/>
            </a:xfrm>
            <a:prstGeom prst="ellipse">
              <a:avLst/>
            </a:prstGeom>
            <a:solidFill>
              <a:srgbClr val="1246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gular Pentagon 30">
              <a:extLst>
                <a:ext uri="{FF2B5EF4-FFF2-40B4-BE49-F238E27FC236}">
                  <a16:creationId xmlns:a16="http://schemas.microsoft.com/office/drawing/2014/main" id="{8F1CD6AC-7906-4C42-8098-1B6D29C4C673}"/>
                </a:ext>
              </a:extLst>
            </p:cNvPr>
            <p:cNvSpPr/>
            <p:nvPr/>
          </p:nvSpPr>
          <p:spPr bwMode="auto">
            <a:xfrm>
              <a:off x="1251224" y="2355950"/>
              <a:ext cx="3290927" cy="3134217"/>
            </a:xfrm>
            <a:prstGeom prst="pentagon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rgbClr val="4472C4"/>
              </a:solidFill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98330D-496D-46E1-83B7-47E5ED7FEC18}"/>
                </a:ext>
              </a:extLst>
            </p:cNvPr>
            <p:cNvSpPr/>
            <p:nvPr/>
          </p:nvSpPr>
          <p:spPr bwMode="auto">
            <a:xfrm>
              <a:off x="2090158" y="1811295"/>
              <a:ext cx="1509823" cy="1509822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67D7F4-05E1-4522-90AF-B06E2066AC6B}"/>
                </a:ext>
              </a:extLst>
            </p:cNvPr>
            <p:cNvSpPr/>
            <p:nvPr/>
          </p:nvSpPr>
          <p:spPr bwMode="auto">
            <a:xfrm>
              <a:off x="3504558" y="2810120"/>
              <a:ext cx="1509823" cy="1509822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AAD318-EA9F-4908-B951-6B2F5D65E577}"/>
                </a:ext>
              </a:extLst>
            </p:cNvPr>
            <p:cNvSpPr/>
            <p:nvPr/>
          </p:nvSpPr>
          <p:spPr bwMode="auto">
            <a:xfrm>
              <a:off x="2972082" y="4496144"/>
              <a:ext cx="1509823" cy="1509822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24A9EA-66F5-4C1C-BBD6-DD479C476F77}"/>
                </a:ext>
              </a:extLst>
            </p:cNvPr>
            <p:cNvSpPr/>
            <p:nvPr/>
          </p:nvSpPr>
          <p:spPr bwMode="auto">
            <a:xfrm>
              <a:off x="1192602" y="4525001"/>
              <a:ext cx="1509823" cy="1509822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38AD2A-91C0-4918-9311-3F54AD518FD4}"/>
                </a:ext>
              </a:extLst>
            </p:cNvPr>
            <p:cNvSpPr/>
            <p:nvPr/>
          </p:nvSpPr>
          <p:spPr bwMode="auto">
            <a:xfrm>
              <a:off x="778994" y="2860947"/>
              <a:ext cx="1509823" cy="1509822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8000" tIns="108000" rIns="108000" bIns="10800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168C2A-5957-4653-937E-068B55685A7B}"/>
                </a:ext>
              </a:extLst>
            </p:cNvPr>
            <p:cNvSpPr/>
            <p:nvPr/>
          </p:nvSpPr>
          <p:spPr>
            <a:xfrm>
              <a:off x="2160267" y="3808307"/>
              <a:ext cx="1472842" cy="7386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N" sz="1400" b="1" kern="0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Digital economy</a:t>
              </a: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72EE156E-3111-4F5A-8434-2CDF9EEF4D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44843" y="3278020"/>
              <a:ext cx="1474688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rgbClr val="ED7D31"/>
                  </a:solidFill>
                </a:rPr>
                <a:t>Online advertising</a:t>
              </a: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ACE3B010-CCDC-41FA-B48E-65DAB67AA6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3557" y="4912398"/>
              <a:ext cx="11986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rgbClr val="A5A5A5"/>
                  </a:solidFill>
                </a:rPr>
                <a:t>App Stores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8DD833DA-0F09-4A87-B1D0-53774B3933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4481" y="3198673"/>
              <a:ext cx="1389199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rgbClr val="5B9BD5"/>
                  </a:solidFill>
                </a:rPr>
                <a:t>Participative networked platforms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18BA1911-0804-4CF0-94B3-5F7AF043B5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4182" y="2209783"/>
              <a:ext cx="138037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rgbClr val="44546A"/>
                  </a:solidFill>
                </a:rPr>
                <a:t>E-commerce</a:t>
              </a: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A693CB7B-647C-4008-8EAA-13E3A3A3D1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36468" y="5027862"/>
              <a:ext cx="1595798" cy="523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rgbClr val="FFC000"/>
                  </a:solidFill>
                </a:rPr>
                <a:t>Online payment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82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en-IN" sz="3600" b="1" dirty="0">
                <a:solidFill>
                  <a:schemeClr val="tx1"/>
                </a:solidFill>
              </a:rPr>
              <a:t>Digital economy – The journey so far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A306F9-BD1A-4126-805A-1AD756C8C065}"/>
              </a:ext>
            </a:extLst>
          </p:cNvPr>
          <p:cNvSpPr/>
          <p:nvPr/>
        </p:nvSpPr>
        <p:spPr>
          <a:xfrm>
            <a:off x="8201041" y="1650737"/>
            <a:ext cx="1471715" cy="1364728"/>
          </a:xfrm>
          <a:prstGeom prst="ellipse">
            <a:avLst/>
          </a:prstGeom>
          <a:solidFill>
            <a:srgbClr val="0B2644"/>
          </a:solidFill>
          <a:ln w="57150">
            <a:solidFill>
              <a:srgbClr val="597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34CDF50F-523A-4775-A9D9-A9EA54CAF201}"/>
              </a:ext>
            </a:extLst>
          </p:cNvPr>
          <p:cNvSpPr>
            <a:spLocks/>
          </p:cNvSpPr>
          <p:nvPr/>
        </p:nvSpPr>
        <p:spPr bwMode="auto">
          <a:xfrm>
            <a:off x="6541706" y="3746682"/>
            <a:ext cx="2419583" cy="20985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7386629-8DAF-446B-B860-E681C0026239}"/>
              </a:ext>
            </a:extLst>
          </p:cNvPr>
          <p:cNvSpPr>
            <a:spLocks/>
          </p:cNvSpPr>
          <p:nvPr/>
        </p:nvSpPr>
        <p:spPr bwMode="auto">
          <a:xfrm>
            <a:off x="4804896" y="3748608"/>
            <a:ext cx="2564468" cy="2079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6C57E551-6D0A-4D0C-97E7-0B7071030DBE}"/>
              </a:ext>
            </a:extLst>
          </p:cNvPr>
          <p:cNvSpPr>
            <a:spLocks/>
          </p:cNvSpPr>
          <p:nvPr/>
        </p:nvSpPr>
        <p:spPr bwMode="auto">
          <a:xfrm>
            <a:off x="3343365" y="3746682"/>
            <a:ext cx="2225800" cy="209855"/>
          </a:xfrm>
          <a:prstGeom prst="roundRect">
            <a:avLst>
              <a:gd name="adj" fmla="val 50000"/>
            </a:avLst>
          </a:prstGeom>
          <a:solidFill>
            <a:srgbClr val="E23D1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855D178D-B635-4342-BE7C-7DEEE77A34A6}"/>
              </a:ext>
            </a:extLst>
          </p:cNvPr>
          <p:cNvSpPr>
            <a:spLocks/>
          </p:cNvSpPr>
          <p:nvPr/>
        </p:nvSpPr>
        <p:spPr bwMode="auto">
          <a:xfrm>
            <a:off x="1829315" y="3746682"/>
            <a:ext cx="2093591" cy="209855"/>
          </a:xfrm>
          <a:prstGeom prst="roundRect">
            <a:avLst>
              <a:gd name="adj" fmla="val 50000"/>
            </a:avLst>
          </a:prstGeom>
          <a:solidFill>
            <a:srgbClr val="12468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C444F44-287A-4552-BFE9-85DE4DC93E2A}"/>
              </a:ext>
            </a:extLst>
          </p:cNvPr>
          <p:cNvSpPr>
            <a:spLocks/>
          </p:cNvSpPr>
          <p:nvPr/>
        </p:nvSpPr>
        <p:spPr bwMode="auto">
          <a:xfrm>
            <a:off x="1784039" y="3613839"/>
            <a:ext cx="445522" cy="47361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12468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3C420820-61A0-4A61-A3F4-3DDD4C3322EC}"/>
              </a:ext>
            </a:extLst>
          </p:cNvPr>
          <p:cNvSpPr>
            <a:spLocks/>
          </p:cNvSpPr>
          <p:nvPr/>
        </p:nvSpPr>
        <p:spPr bwMode="auto">
          <a:xfrm>
            <a:off x="7025261" y="3613839"/>
            <a:ext cx="445522" cy="47361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4EB829C0-8ABC-4CD9-BD3D-D6B84DB94C1C}"/>
              </a:ext>
            </a:extLst>
          </p:cNvPr>
          <p:cNvSpPr>
            <a:spLocks/>
          </p:cNvSpPr>
          <p:nvPr/>
        </p:nvSpPr>
        <p:spPr bwMode="auto">
          <a:xfrm>
            <a:off x="3477384" y="3613839"/>
            <a:ext cx="445522" cy="47361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E23D1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" name="AutoShape 28">
            <a:extLst>
              <a:ext uri="{FF2B5EF4-FFF2-40B4-BE49-F238E27FC236}">
                <a16:creationId xmlns:a16="http://schemas.microsoft.com/office/drawing/2014/main" id="{1DD696CB-B4A1-4BA2-86CF-6FD49D22E7F1}"/>
              </a:ext>
            </a:extLst>
          </p:cNvPr>
          <p:cNvSpPr>
            <a:spLocks/>
          </p:cNvSpPr>
          <p:nvPr/>
        </p:nvSpPr>
        <p:spPr bwMode="auto">
          <a:xfrm>
            <a:off x="8731285" y="3613839"/>
            <a:ext cx="443710" cy="47361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B264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" name="AutoShape 54">
            <a:extLst>
              <a:ext uri="{FF2B5EF4-FFF2-40B4-BE49-F238E27FC236}">
                <a16:creationId xmlns:a16="http://schemas.microsoft.com/office/drawing/2014/main" id="{8585019B-3C68-4A12-9DB1-B682A45C96BE}"/>
              </a:ext>
            </a:extLst>
          </p:cNvPr>
          <p:cNvSpPr>
            <a:spLocks/>
          </p:cNvSpPr>
          <p:nvPr/>
        </p:nvSpPr>
        <p:spPr bwMode="auto">
          <a:xfrm rot="21599989">
            <a:off x="1892703" y="3407835"/>
            <a:ext cx="230005" cy="163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124680"/>
          </a:solidFill>
          <a:ln>
            <a:noFill/>
          </a:ln>
          <a:effectLst/>
          <a:extLst/>
        </p:spPr>
        <p:txBody>
          <a:bodyPr lIns="15479" tIns="15479" rIns="15479" bIns="15479" anchor="ctr"/>
          <a:lstStyle/>
          <a:p>
            <a:pPr defTabSz="18576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19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8" name="AutoShape 55">
            <a:extLst>
              <a:ext uri="{FF2B5EF4-FFF2-40B4-BE49-F238E27FC236}">
                <a16:creationId xmlns:a16="http://schemas.microsoft.com/office/drawing/2014/main" id="{BD95C7E9-E5CB-4FFF-B0C9-692B50FCCA38}"/>
              </a:ext>
            </a:extLst>
          </p:cNvPr>
          <p:cNvSpPr>
            <a:spLocks/>
          </p:cNvSpPr>
          <p:nvPr/>
        </p:nvSpPr>
        <p:spPr bwMode="auto">
          <a:xfrm rot="21599989">
            <a:off x="8832704" y="3407835"/>
            <a:ext cx="231816" cy="163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0B2644"/>
          </a:solidFill>
          <a:ln>
            <a:noFill/>
          </a:ln>
          <a:effectLst/>
          <a:extLst/>
        </p:spPr>
        <p:txBody>
          <a:bodyPr lIns="15479" tIns="15479" rIns="15479" bIns="15479" anchor="ctr"/>
          <a:lstStyle/>
          <a:p>
            <a:pPr defTabSz="18576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19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" name="AutoShape 59">
            <a:extLst>
              <a:ext uri="{FF2B5EF4-FFF2-40B4-BE49-F238E27FC236}">
                <a16:creationId xmlns:a16="http://schemas.microsoft.com/office/drawing/2014/main" id="{3EADA1C0-E491-4CF3-89C5-17AABAAFA81F}"/>
              </a:ext>
            </a:extLst>
          </p:cNvPr>
          <p:cNvSpPr>
            <a:spLocks/>
          </p:cNvSpPr>
          <p:nvPr/>
        </p:nvSpPr>
        <p:spPr bwMode="auto">
          <a:xfrm rot="10799989">
            <a:off x="7137547" y="4137513"/>
            <a:ext cx="231816" cy="1636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15479" tIns="15479" rIns="15479" bIns="15479" anchor="ctr"/>
          <a:lstStyle/>
          <a:p>
            <a:pPr defTabSz="18576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19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0" name="AutoShape 60">
            <a:extLst>
              <a:ext uri="{FF2B5EF4-FFF2-40B4-BE49-F238E27FC236}">
                <a16:creationId xmlns:a16="http://schemas.microsoft.com/office/drawing/2014/main" id="{4EC9F5BC-E09B-4B2F-98A0-4C405771E33B}"/>
              </a:ext>
            </a:extLst>
          </p:cNvPr>
          <p:cNvSpPr>
            <a:spLocks/>
          </p:cNvSpPr>
          <p:nvPr/>
        </p:nvSpPr>
        <p:spPr bwMode="auto">
          <a:xfrm rot="10799989">
            <a:off x="3584238" y="4137513"/>
            <a:ext cx="231816" cy="1636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E23D1C"/>
          </a:solidFill>
          <a:ln>
            <a:noFill/>
          </a:ln>
          <a:effectLst/>
          <a:extLst/>
        </p:spPr>
        <p:txBody>
          <a:bodyPr lIns="15479" tIns="15479" rIns="15479" bIns="15479" anchor="ctr"/>
          <a:lstStyle/>
          <a:p>
            <a:pPr defTabSz="18576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19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AutoShape 28">
            <a:extLst>
              <a:ext uri="{FF2B5EF4-FFF2-40B4-BE49-F238E27FC236}">
                <a16:creationId xmlns:a16="http://schemas.microsoft.com/office/drawing/2014/main" id="{FA260D53-037D-4E32-977C-6A9F12958375}"/>
              </a:ext>
            </a:extLst>
          </p:cNvPr>
          <p:cNvSpPr>
            <a:spLocks/>
          </p:cNvSpPr>
          <p:nvPr/>
        </p:nvSpPr>
        <p:spPr bwMode="auto">
          <a:xfrm>
            <a:off x="5277583" y="3613839"/>
            <a:ext cx="443712" cy="47361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76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2" name="AutoShape 55">
            <a:extLst>
              <a:ext uri="{FF2B5EF4-FFF2-40B4-BE49-F238E27FC236}">
                <a16:creationId xmlns:a16="http://schemas.microsoft.com/office/drawing/2014/main" id="{83A43404-ED0B-4B02-BC82-482C24C37633}"/>
              </a:ext>
            </a:extLst>
          </p:cNvPr>
          <p:cNvSpPr>
            <a:spLocks/>
          </p:cNvSpPr>
          <p:nvPr/>
        </p:nvSpPr>
        <p:spPr bwMode="auto">
          <a:xfrm rot="21599989">
            <a:off x="5379003" y="3407835"/>
            <a:ext cx="231816" cy="163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15479" tIns="15479" rIns="15479" bIns="15479" anchor="ctr"/>
          <a:lstStyle/>
          <a:p>
            <a:pPr defTabSz="18576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19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3" name="Freeform 101">
            <a:extLst>
              <a:ext uri="{FF2B5EF4-FFF2-40B4-BE49-F238E27FC236}">
                <a16:creationId xmlns:a16="http://schemas.microsoft.com/office/drawing/2014/main" id="{0C2F1D0B-4C57-48EC-B3A9-7E37998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216" y="3717804"/>
            <a:ext cx="277092" cy="225256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7151" tIns="18575" rIns="37151" bIns="18575" anchor="ctr"/>
          <a:lstStyle/>
          <a:p>
            <a:pPr defTabSz="8045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44" dirty="0">
              <a:latin typeface="Roboto Light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370E8-8FB7-4782-A764-E55378E8D5B3}"/>
              </a:ext>
            </a:extLst>
          </p:cNvPr>
          <p:cNvSpPr txBox="1"/>
          <p:nvPr/>
        </p:nvSpPr>
        <p:spPr>
          <a:xfrm>
            <a:off x="1516134" y="4210673"/>
            <a:ext cx="99039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8045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spc="22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JULY 2013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F000E-DACA-4FDE-89C1-1A415ECC4D30}"/>
              </a:ext>
            </a:extLst>
          </p:cNvPr>
          <p:cNvSpPr txBox="1"/>
          <p:nvPr/>
        </p:nvSpPr>
        <p:spPr>
          <a:xfrm>
            <a:off x="4987573" y="4210673"/>
            <a:ext cx="100200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8045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spc="22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MAR 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0B38DE-6AFB-4FF1-8918-A23A9C8A55A6}"/>
              </a:ext>
            </a:extLst>
          </p:cNvPr>
          <p:cNvSpPr txBox="1"/>
          <p:nvPr/>
        </p:nvSpPr>
        <p:spPr>
          <a:xfrm>
            <a:off x="3215072" y="3305796"/>
            <a:ext cx="96834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8045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spc="22" dirty="0">
                <a:solidFill>
                  <a:srgbClr val="ED7D31"/>
                </a:solidFill>
                <a:cs typeface="Arial" panose="020B0604020202020204" pitchFamily="34" charset="0"/>
              </a:rPr>
              <a:t>OCT 2015</a:t>
            </a:r>
          </a:p>
        </p:txBody>
      </p:sp>
      <p:pic>
        <p:nvPicPr>
          <p:cNvPr id="27" name="Graphic 445" descr="Right Pointing Backhand Index ">
            <a:extLst>
              <a:ext uri="{FF2B5EF4-FFF2-40B4-BE49-F238E27FC236}">
                <a16:creationId xmlns:a16="http://schemas.microsoft.com/office/drawing/2014/main" id="{B7069CE8-7B6C-4A0F-887A-79779A142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3960" y="3694701"/>
            <a:ext cx="363962" cy="3639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B42F41-7F8A-409F-8677-77B2DE88667D}"/>
              </a:ext>
            </a:extLst>
          </p:cNvPr>
          <p:cNvSpPr txBox="1"/>
          <p:nvPr/>
        </p:nvSpPr>
        <p:spPr>
          <a:xfrm>
            <a:off x="1309768" y="1962293"/>
            <a:ext cx="14717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BEPS Action Plans submitted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BF538-90AC-4AF5-80DB-9939782C3445}"/>
              </a:ext>
            </a:extLst>
          </p:cNvPr>
          <p:cNvSpPr txBox="1"/>
          <p:nvPr/>
        </p:nvSpPr>
        <p:spPr>
          <a:xfrm>
            <a:off x="2938283" y="4938824"/>
            <a:ext cx="1471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BEPS Final Package of Measures released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2F865E-05F4-432E-83F5-8CA4E88CD450}"/>
              </a:ext>
            </a:extLst>
          </p:cNvPr>
          <p:cNvSpPr txBox="1"/>
          <p:nvPr/>
        </p:nvSpPr>
        <p:spPr>
          <a:xfrm>
            <a:off x="4797077" y="1755436"/>
            <a:ext cx="137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Interim report on digital economy released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EADF7C-FD72-48CD-B72B-7D1DB665C4BD}"/>
              </a:ext>
            </a:extLst>
          </p:cNvPr>
          <p:cNvSpPr txBox="1"/>
          <p:nvPr/>
        </p:nvSpPr>
        <p:spPr>
          <a:xfrm>
            <a:off x="6342190" y="4884364"/>
            <a:ext cx="1812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Addressing tax challenges of digitization - Public consultation document released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6830F4-053A-44EE-9E4C-BD90EAFCE202}"/>
              </a:ext>
            </a:extLst>
          </p:cNvPr>
          <p:cNvSpPr txBox="1"/>
          <p:nvPr/>
        </p:nvSpPr>
        <p:spPr>
          <a:xfrm>
            <a:off x="6786548" y="3255069"/>
            <a:ext cx="86575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8045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spc="22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FEB 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D14C63-F327-4367-9994-E908EB819FBE}"/>
              </a:ext>
            </a:extLst>
          </p:cNvPr>
          <p:cNvSpPr txBox="1"/>
          <p:nvPr/>
        </p:nvSpPr>
        <p:spPr>
          <a:xfrm>
            <a:off x="8517334" y="4209225"/>
            <a:ext cx="100200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8045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spc="22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MAR 2019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D66C1-1E04-459A-9E29-6878A872E534}"/>
              </a:ext>
            </a:extLst>
          </p:cNvPr>
          <p:cNvSpPr txBox="1"/>
          <p:nvPr/>
        </p:nvSpPr>
        <p:spPr>
          <a:xfrm>
            <a:off x="8047168" y="1903680"/>
            <a:ext cx="17794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Public </a:t>
            </a:r>
          </a:p>
          <a:p>
            <a:pPr algn="ctr"/>
            <a:r>
              <a:rPr lang="en-US" sz="1500" dirty="0"/>
              <a:t>comments released</a:t>
            </a:r>
          </a:p>
        </p:txBody>
      </p:sp>
      <p:pic>
        <p:nvPicPr>
          <p:cNvPr id="35" name="Graphic 452" descr="Arrow: Slight curve">
            <a:extLst>
              <a:ext uri="{FF2B5EF4-FFF2-40B4-BE49-F238E27FC236}">
                <a16:creationId xmlns:a16="http://schemas.microsoft.com/office/drawing/2014/main" id="{F8279E1E-D17C-4110-9448-5041ED9D1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1888" y="3668661"/>
            <a:ext cx="375198" cy="375198"/>
          </a:xfrm>
          <a:prstGeom prst="rect">
            <a:avLst/>
          </a:prstGeom>
        </p:spPr>
      </p:pic>
      <p:pic>
        <p:nvPicPr>
          <p:cNvPr id="36" name="Graphic 453" descr="Arrow: Slight curve">
            <a:extLst>
              <a:ext uri="{FF2B5EF4-FFF2-40B4-BE49-F238E27FC236}">
                <a16:creationId xmlns:a16="http://schemas.microsoft.com/office/drawing/2014/main" id="{49D7AEFC-ED4F-42A2-82FD-F98AB49DF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9581" y="3664010"/>
            <a:ext cx="375198" cy="375198"/>
          </a:xfrm>
          <a:prstGeom prst="rect">
            <a:avLst/>
          </a:prstGeom>
        </p:spPr>
      </p:pic>
      <p:pic>
        <p:nvPicPr>
          <p:cNvPr id="37" name="Graphic 454" descr="Arrow: Slight curve">
            <a:extLst>
              <a:ext uri="{FF2B5EF4-FFF2-40B4-BE49-F238E27FC236}">
                <a16:creationId xmlns:a16="http://schemas.microsoft.com/office/drawing/2014/main" id="{D0989F72-927E-406C-BC25-EDB8E448CD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0423" y="3694701"/>
            <a:ext cx="375198" cy="375198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3F32580D-C788-4C43-8C86-BE1F5A838690}"/>
              </a:ext>
            </a:extLst>
          </p:cNvPr>
          <p:cNvSpPr/>
          <p:nvPr/>
        </p:nvSpPr>
        <p:spPr>
          <a:xfrm>
            <a:off x="1290083" y="1651461"/>
            <a:ext cx="1471715" cy="1364728"/>
          </a:xfrm>
          <a:prstGeom prst="ellipse">
            <a:avLst/>
          </a:prstGeom>
          <a:noFill/>
          <a:ln w="9525">
            <a:solidFill>
              <a:srgbClr val="597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9F3AE8-AFBE-4D4C-9240-FD57D7628B75}"/>
              </a:ext>
            </a:extLst>
          </p:cNvPr>
          <p:cNvCxnSpPr>
            <a:cxnSpLocks/>
          </p:cNvCxnSpPr>
          <p:nvPr/>
        </p:nvCxnSpPr>
        <p:spPr>
          <a:xfrm flipH="1">
            <a:off x="2006799" y="3072389"/>
            <a:ext cx="1" cy="28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C90A80D-BBA2-4C06-BAC3-F8341BE61DC2}"/>
              </a:ext>
            </a:extLst>
          </p:cNvPr>
          <p:cNvSpPr/>
          <p:nvPr/>
        </p:nvSpPr>
        <p:spPr>
          <a:xfrm>
            <a:off x="2963385" y="4764291"/>
            <a:ext cx="1471715" cy="1364728"/>
          </a:xfrm>
          <a:prstGeom prst="ellipse">
            <a:avLst/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AD33F4-4A68-4983-8809-61DFC1696F9D}"/>
              </a:ext>
            </a:extLst>
          </p:cNvPr>
          <p:cNvCxnSpPr>
            <a:cxnSpLocks/>
          </p:cNvCxnSpPr>
          <p:nvPr/>
        </p:nvCxnSpPr>
        <p:spPr>
          <a:xfrm flipH="1">
            <a:off x="3707028" y="4406542"/>
            <a:ext cx="1" cy="2804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92B74E3-1184-4022-A2B6-F9E2A6ECB1C3}"/>
              </a:ext>
            </a:extLst>
          </p:cNvPr>
          <p:cNvSpPr/>
          <p:nvPr/>
        </p:nvSpPr>
        <p:spPr>
          <a:xfrm>
            <a:off x="4699820" y="1613637"/>
            <a:ext cx="1553294" cy="1440376"/>
          </a:xfrm>
          <a:prstGeom prst="ellipse">
            <a:avLst/>
          </a:prstGeom>
          <a:noFill/>
          <a:ln w="9525"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0D808A-0E10-4846-8B63-B1AAB3FC2CCA}"/>
              </a:ext>
            </a:extLst>
          </p:cNvPr>
          <p:cNvCxnSpPr>
            <a:cxnSpLocks/>
          </p:cNvCxnSpPr>
          <p:nvPr/>
        </p:nvCxnSpPr>
        <p:spPr>
          <a:xfrm flipH="1">
            <a:off x="5476467" y="3102261"/>
            <a:ext cx="1" cy="280488"/>
          </a:xfrm>
          <a:prstGeom prst="line">
            <a:avLst/>
          </a:prstGeom>
          <a:ln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33C8DF1-8816-43BA-81F0-4B4B829A74AC}"/>
              </a:ext>
            </a:extLst>
          </p:cNvPr>
          <p:cNvSpPr/>
          <p:nvPr/>
        </p:nvSpPr>
        <p:spPr>
          <a:xfrm>
            <a:off x="6367380" y="4681290"/>
            <a:ext cx="1711197" cy="1752567"/>
          </a:xfrm>
          <a:prstGeom prst="ellipse">
            <a:avLst/>
          </a:prstGeom>
          <a:noFill/>
          <a:ln w="9525">
            <a:solidFill>
              <a:srgbClr val="BBC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27B96A-B7CA-4A05-8F7E-C595EDB86286}"/>
              </a:ext>
            </a:extLst>
          </p:cNvPr>
          <p:cNvCxnSpPr>
            <a:cxnSpLocks/>
          </p:cNvCxnSpPr>
          <p:nvPr/>
        </p:nvCxnSpPr>
        <p:spPr>
          <a:xfrm flipH="1">
            <a:off x="7248366" y="4400803"/>
            <a:ext cx="1" cy="280488"/>
          </a:xfrm>
          <a:prstGeom prst="line">
            <a:avLst/>
          </a:prstGeom>
          <a:ln>
            <a:solidFill>
              <a:srgbClr val="BBC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3E146B-4EE0-41A6-82C7-5E30A24ACA3E}"/>
              </a:ext>
            </a:extLst>
          </p:cNvPr>
          <p:cNvCxnSpPr>
            <a:cxnSpLocks/>
          </p:cNvCxnSpPr>
          <p:nvPr/>
        </p:nvCxnSpPr>
        <p:spPr>
          <a:xfrm flipH="1">
            <a:off x="8936898" y="3078636"/>
            <a:ext cx="1" cy="28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 animBg="1"/>
      <p:bldP spid="40" grpId="0" animBg="1"/>
      <p:bldP spid="4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66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Digital economy |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57B64F-FBAB-4D3E-B5FF-208D813E88EB}"/>
              </a:ext>
            </a:extLst>
          </p:cNvPr>
          <p:cNvGrpSpPr/>
          <p:nvPr/>
        </p:nvGrpSpPr>
        <p:grpSpPr>
          <a:xfrm>
            <a:off x="655386" y="2276614"/>
            <a:ext cx="7920171" cy="772796"/>
            <a:chOff x="538029" y="3299828"/>
            <a:chExt cx="8641401" cy="775978"/>
          </a:xfrm>
        </p:grpSpPr>
        <p:sp>
          <p:nvSpPr>
            <p:cNvPr id="9" name="Pentagon 9">
              <a:extLst>
                <a:ext uri="{FF2B5EF4-FFF2-40B4-BE49-F238E27FC236}">
                  <a16:creationId xmlns:a16="http://schemas.microsoft.com/office/drawing/2014/main" id="{52203B34-7620-4210-A2B8-3E5C32F1DB26}"/>
                </a:ext>
              </a:extLst>
            </p:cNvPr>
            <p:cNvSpPr/>
            <p:nvPr/>
          </p:nvSpPr>
          <p:spPr bwMode="ltGray">
            <a:xfrm>
              <a:off x="1067877" y="3367262"/>
              <a:ext cx="8111553" cy="662024"/>
            </a:xfrm>
            <a:prstGeom prst="homePlat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32E4F3-4700-41F0-9C02-5B5ACD30CDD0}"/>
                </a:ext>
              </a:extLst>
            </p:cNvPr>
            <p:cNvGrpSpPr/>
            <p:nvPr/>
          </p:nvGrpSpPr>
          <p:grpSpPr>
            <a:xfrm>
              <a:off x="538029" y="3299828"/>
              <a:ext cx="746020" cy="775978"/>
              <a:chOff x="538031" y="3299827"/>
              <a:chExt cx="2159639" cy="224636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4955C5-0333-4410-B3F2-138273E4CC54}"/>
                  </a:ext>
                </a:extLst>
              </p:cNvPr>
              <p:cNvSpPr/>
              <p:nvPr/>
            </p:nvSpPr>
            <p:spPr bwMode="ltGray">
              <a:xfrm>
                <a:off x="538031" y="3300533"/>
                <a:ext cx="2156986" cy="224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/>
                <a:endParaRPr lang="en-US" sz="2400" dirty="0">
                  <a:solidFill>
                    <a:sysClr val="windowText" lastClr="000000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466368A-3899-4FA4-96DB-DC51ABA8A100}"/>
                  </a:ext>
                </a:extLst>
              </p:cNvPr>
              <p:cNvGrpSpPr/>
              <p:nvPr/>
            </p:nvGrpSpPr>
            <p:grpSpPr>
              <a:xfrm>
                <a:off x="567323" y="3299827"/>
                <a:ext cx="2130347" cy="2111698"/>
                <a:chOff x="589491" y="3305369"/>
                <a:chExt cx="2130347" cy="2111698"/>
              </a:xfrm>
            </p:grpSpPr>
            <p:sp>
              <p:nvSpPr>
                <p:cNvPr id="14" name="Block Arc 13">
                  <a:extLst>
                    <a:ext uri="{FF2B5EF4-FFF2-40B4-BE49-F238E27FC236}">
                      <a16:creationId xmlns:a16="http://schemas.microsoft.com/office/drawing/2014/main" id="{58CB57CC-4285-44FE-B758-834A148DF7C0}"/>
                    </a:ext>
                  </a:extLst>
                </p:cNvPr>
                <p:cNvSpPr/>
                <p:nvPr/>
              </p:nvSpPr>
              <p:spPr bwMode="ltGray">
                <a:xfrm>
                  <a:off x="589491" y="3305369"/>
                  <a:ext cx="2130347" cy="2111698"/>
                </a:xfrm>
                <a:custGeom>
                  <a:avLst/>
                  <a:gdLst>
                    <a:gd name="connsiteX0" fmla="*/ 1965067 w 2253336"/>
                    <a:gd name="connsiteY0" fmla="*/ 1879308 h 2253336"/>
                    <a:gd name="connsiteX1" fmla="*/ 478488 w 2253336"/>
                    <a:gd name="connsiteY1" fmla="*/ 2048212 h 2253336"/>
                    <a:gd name="connsiteX2" fmla="*/ 134920 w 2253336"/>
                    <a:gd name="connsiteY2" fmla="*/ 592050 h 2253336"/>
                    <a:gd name="connsiteX3" fmla="*/ 1540217 w 2253336"/>
                    <a:gd name="connsiteY3" fmla="*/ 78642 h 2253336"/>
                    <a:gd name="connsiteX4" fmla="*/ 2216256 w 2253336"/>
                    <a:gd name="connsiteY4" fmla="*/ 1413340 h 2253336"/>
                    <a:gd name="connsiteX5" fmla="*/ 2007882 w 2253336"/>
                    <a:gd name="connsiteY5" fmla="*/ 1358517 h 2253336"/>
                    <a:gd name="connsiteX6" fmla="*/ 1461129 w 2253336"/>
                    <a:gd name="connsiteY6" fmla="*/ 279067 h 2253336"/>
                    <a:gd name="connsiteX7" fmla="*/ 324581 w 2253336"/>
                    <a:gd name="connsiteY7" fmla="*/ 694291 h 2253336"/>
                    <a:gd name="connsiteX8" fmla="*/ 602445 w 2253336"/>
                    <a:gd name="connsiteY8" fmla="*/ 1871976 h 2253336"/>
                    <a:gd name="connsiteX9" fmla="*/ 1804731 w 2253336"/>
                    <a:gd name="connsiteY9" fmla="*/ 1735373 h 2253336"/>
                    <a:gd name="connsiteX10" fmla="*/ 1965067 w 2253336"/>
                    <a:gd name="connsiteY10" fmla="*/ 1879308 h 2253336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63501 w 2253626"/>
                    <a:gd name="connsiteY5" fmla="*/ 1396019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1959314 w 2253626"/>
                    <a:gd name="connsiteY5" fmla="*/ 1487755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285897 w 2253626"/>
                    <a:gd name="connsiteY7" fmla="*/ 644594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88358"/>
                    <a:gd name="connsiteY0" fmla="*/ 1848223 h 2222281"/>
                    <a:gd name="connsiteX1" fmla="*/ 478597 w 2288358"/>
                    <a:gd name="connsiteY1" fmla="*/ 2017127 h 2222281"/>
                    <a:gd name="connsiteX2" fmla="*/ 135029 w 2288358"/>
                    <a:gd name="connsiteY2" fmla="*/ 560965 h 2222281"/>
                    <a:gd name="connsiteX3" fmla="*/ 1540326 w 2288358"/>
                    <a:gd name="connsiteY3" fmla="*/ 47557 h 2222281"/>
                    <a:gd name="connsiteX4" fmla="*/ 2263120 w 2288358"/>
                    <a:gd name="connsiteY4" fmla="*/ 1369788 h 2222281"/>
                    <a:gd name="connsiteX5" fmla="*/ 2193092 w 2288358"/>
                    <a:gd name="connsiteY5" fmla="*/ 1373633 h 2222281"/>
                    <a:gd name="connsiteX6" fmla="*/ 1467156 w 2288358"/>
                    <a:gd name="connsiteY6" fmla="*/ 165123 h 2222281"/>
                    <a:gd name="connsiteX7" fmla="*/ 324690 w 2288358"/>
                    <a:gd name="connsiteY7" fmla="*/ 624414 h 2222281"/>
                    <a:gd name="connsiteX8" fmla="*/ 1793756 w 2288358"/>
                    <a:gd name="connsiteY8" fmla="*/ 1676579 h 2222281"/>
                    <a:gd name="connsiteX9" fmla="*/ 1965176 w 2288358"/>
                    <a:gd name="connsiteY9" fmla="*/ 1848223 h 2222281"/>
                    <a:gd name="connsiteX0" fmla="*/ 1965176 w 2277189"/>
                    <a:gd name="connsiteY0" fmla="*/ 1848223 h 2222281"/>
                    <a:gd name="connsiteX1" fmla="*/ 478597 w 2277189"/>
                    <a:gd name="connsiteY1" fmla="*/ 2017127 h 2222281"/>
                    <a:gd name="connsiteX2" fmla="*/ 135029 w 2277189"/>
                    <a:gd name="connsiteY2" fmla="*/ 560965 h 2222281"/>
                    <a:gd name="connsiteX3" fmla="*/ 1540326 w 2277189"/>
                    <a:gd name="connsiteY3" fmla="*/ 47557 h 2222281"/>
                    <a:gd name="connsiteX4" fmla="*/ 2263120 w 2277189"/>
                    <a:gd name="connsiteY4" fmla="*/ 1369788 h 2222281"/>
                    <a:gd name="connsiteX5" fmla="*/ 2193092 w 2277189"/>
                    <a:gd name="connsiteY5" fmla="*/ 1373633 h 2222281"/>
                    <a:gd name="connsiteX6" fmla="*/ 1467156 w 2277189"/>
                    <a:gd name="connsiteY6" fmla="*/ 165123 h 2222281"/>
                    <a:gd name="connsiteX7" fmla="*/ 324690 w 2277189"/>
                    <a:gd name="connsiteY7" fmla="*/ 624414 h 2222281"/>
                    <a:gd name="connsiteX8" fmla="*/ 1793756 w 2277189"/>
                    <a:gd name="connsiteY8" fmla="*/ 1676579 h 2222281"/>
                    <a:gd name="connsiteX9" fmla="*/ 1965176 w 2277189"/>
                    <a:gd name="connsiteY9" fmla="*/ 1848223 h 2222281"/>
                    <a:gd name="connsiteX0" fmla="*/ 1965176 w 2269504"/>
                    <a:gd name="connsiteY0" fmla="*/ 1848223 h 2222281"/>
                    <a:gd name="connsiteX1" fmla="*/ 478597 w 2269504"/>
                    <a:gd name="connsiteY1" fmla="*/ 2017127 h 2222281"/>
                    <a:gd name="connsiteX2" fmla="*/ 135029 w 2269504"/>
                    <a:gd name="connsiteY2" fmla="*/ 560965 h 2222281"/>
                    <a:gd name="connsiteX3" fmla="*/ 1540326 w 2269504"/>
                    <a:gd name="connsiteY3" fmla="*/ 47557 h 2222281"/>
                    <a:gd name="connsiteX4" fmla="*/ 2263120 w 2269504"/>
                    <a:gd name="connsiteY4" fmla="*/ 1369788 h 2222281"/>
                    <a:gd name="connsiteX5" fmla="*/ 2193092 w 2269504"/>
                    <a:gd name="connsiteY5" fmla="*/ 1373633 h 2222281"/>
                    <a:gd name="connsiteX6" fmla="*/ 1467156 w 2269504"/>
                    <a:gd name="connsiteY6" fmla="*/ 165123 h 2222281"/>
                    <a:gd name="connsiteX7" fmla="*/ 324690 w 2269504"/>
                    <a:gd name="connsiteY7" fmla="*/ 624414 h 2222281"/>
                    <a:gd name="connsiteX8" fmla="*/ 1793756 w 2269504"/>
                    <a:gd name="connsiteY8" fmla="*/ 1676579 h 2222281"/>
                    <a:gd name="connsiteX9" fmla="*/ 1965176 w 2269504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191" h="2260231">
                      <a:moveTo>
                        <a:pt x="1965176" y="1886173"/>
                      </a:moveTo>
                      <a:cubicBezTo>
                        <a:pt x="1583942" y="2310846"/>
                        <a:pt x="945385" y="2383399"/>
                        <a:pt x="478597" y="2055077"/>
                      </a:cubicBezTo>
                      <a:cubicBezTo>
                        <a:pt x="11808" y="1726755"/>
                        <a:pt x="-135771" y="1101264"/>
                        <a:pt x="135029" y="598915"/>
                      </a:cubicBezTo>
                      <a:cubicBezTo>
                        <a:pt x="405828" y="96566"/>
                        <a:pt x="1017330" y="-139687"/>
                        <a:pt x="1540326" y="85507"/>
                      </a:cubicBezTo>
                      <a:cubicBezTo>
                        <a:pt x="2022802" y="285766"/>
                        <a:pt x="2361572" y="818428"/>
                        <a:pt x="2263120" y="1407738"/>
                      </a:cubicBezTo>
                      <a:cubicBezTo>
                        <a:pt x="2259117" y="1429984"/>
                        <a:pt x="2246689" y="1418020"/>
                        <a:pt x="2230497" y="1411583"/>
                      </a:cubicBezTo>
                      <a:cubicBezTo>
                        <a:pt x="2276245" y="909117"/>
                        <a:pt x="1886621" y="327941"/>
                        <a:pt x="1467156" y="203073"/>
                      </a:cubicBezTo>
                      <a:cubicBezTo>
                        <a:pt x="991434" y="83745"/>
                        <a:pt x="461429" y="306350"/>
                        <a:pt x="324690" y="662364"/>
                      </a:cubicBezTo>
                      <a:cubicBezTo>
                        <a:pt x="-18244" y="1457162"/>
                        <a:pt x="861933" y="2376577"/>
                        <a:pt x="1793756" y="1714529"/>
                      </a:cubicBezTo>
                      <a:lnTo>
                        <a:pt x="1965176" y="188617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9B331F8F-9448-474F-8FA9-AE71A71BABD7}"/>
                    </a:ext>
                  </a:extLst>
                </p:cNvPr>
                <p:cNvSpPr/>
                <p:nvPr/>
              </p:nvSpPr>
              <p:spPr bwMode="ltGray">
                <a:xfrm rot="2132069">
                  <a:off x="2145388" y="4736497"/>
                  <a:ext cx="456454" cy="322938"/>
                </a:xfrm>
                <a:prstGeom prst="triangle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47F5D0-F913-4727-BA77-F9FB14BF38E4}"/>
                </a:ext>
              </a:extLst>
            </p:cNvPr>
            <p:cNvSpPr txBox="1"/>
            <p:nvPr/>
          </p:nvSpPr>
          <p:spPr>
            <a:xfrm>
              <a:off x="1374082" y="3525876"/>
              <a:ext cx="7472792" cy="3380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lvl="1">
                <a:spcBef>
                  <a:spcPts val="600"/>
                </a:spcBef>
                <a:spcAft>
                  <a:spcPts val="1200"/>
                </a:spcAft>
                <a:buClrTx/>
                <a:defRPr/>
              </a:pPr>
              <a:r>
                <a:rPr lang="en-US" sz="1400" b="1" dirty="0"/>
                <a:t>Significant economic presence test</a:t>
              </a:r>
              <a:r>
                <a:rPr lang="en-US" sz="1400" dirty="0"/>
                <a:t> introduced in 2018. Expands the scope of business connection to cover digital businesses/ agency functions based on revenue/ user thresholds (which are yet to be prescribed)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1B5095-9793-482B-BA6D-EEE6C696B964}"/>
              </a:ext>
            </a:extLst>
          </p:cNvPr>
          <p:cNvGrpSpPr/>
          <p:nvPr/>
        </p:nvGrpSpPr>
        <p:grpSpPr>
          <a:xfrm>
            <a:off x="655387" y="3253563"/>
            <a:ext cx="7920170" cy="742896"/>
            <a:chOff x="538030" y="3299828"/>
            <a:chExt cx="8641400" cy="810546"/>
          </a:xfrm>
        </p:grpSpPr>
        <p:sp>
          <p:nvSpPr>
            <p:cNvPr id="17" name="Pentagon 17">
              <a:extLst>
                <a:ext uri="{FF2B5EF4-FFF2-40B4-BE49-F238E27FC236}">
                  <a16:creationId xmlns:a16="http://schemas.microsoft.com/office/drawing/2014/main" id="{8E858733-7DAC-48E3-8447-BDAD8FC7338D}"/>
                </a:ext>
              </a:extLst>
            </p:cNvPr>
            <p:cNvSpPr/>
            <p:nvPr/>
          </p:nvSpPr>
          <p:spPr bwMode="ltGray">
            <a:xfrm>
              <a:off x="1067877" y="3367262"/>
              <a:ext cx="8111553" cy="743112"/>
            </a:xfrm>
            <a:prstGeom prst="homePlat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BDF4B5-8366-4A2E-BF17-3D3713F876A1}"/>
                </a:ext>
              </a:extLst>
            </p:cNvPr>
            <p:cNvGrpSpPr/>
            <p:nvPr/>
          </p:nvGrpSpPr>
          <p:grpSpPr>
            <a:xfrm>
              <a:off x="538030" y="3299828"/>
              <a:ext cx="746021" cy="775976"/>
              <a:chOff x="538031" y="3299827"/>
              <a:chExt cx="2159639" cy="224635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F3357F7-8F7D-4A79-92F6-F92BC65902D1}"/>
                  </a:ext>
                </a:extLst>
              </p:cNvPr>
              <p:cNvSpPr/>
              <p:nvPr/>
            </p:nvSpPr>
            <p:spPr bwMode="ltGray">
              <a:xfrm>
                <a:off x="538031" y="3300530"/>
                <a:ext cx="2156986" cy="224565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/>
                <a:endParaRPr lang="en-US" sz="2400" dirty="0">
                  <a:solidFill>
                    <a:sysClr val="windowText" lastClr="000000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F2B2F8D-3380-4BA0-B196-06281A8F9D70}"/>
                  </a:ext>
                </a:extLst>
              </p:cNvPr>
              <p:cNvGrpSpPr/>
              <p:nvPr/>
            </p:nvGrpSpPr>
            <p:grpSpPr>
              <a:xfrm>
                <a:off x="567323" y="3299827"/>
                <a:ext cx="2130347" cy="2111698"/>
                <a:chOff x="589491" y="3305369"/>
                <a:chExt cx="2130347" cy="2111698"/>
              </a:xfrm>
            </p:grpSpPr>
            <p:sp>
              <p:nvSpPr>
                <p:cNvPr id="22" name="Block Arc 13">
                  <a:extLst>
                    <a:ext uri="{FF2B5EF4-FFF2-40B4-BE49-F238E27FC236}">
                      <a16:creationId xmlns:a16="http://schemas.microsoft.com/office/drawing/2014/main" id="{B75A5366-1C25-4BB9-A027-DDA4D4AEC14D}"/>
                    </a:ext>
                  </a:extLst>
                </p:cNvPr>
                <p:cNvSpPr/>
                <p:nvPr/>
              </p:nvSpPr>
              <p:spPr bwMode="ltGray">
                <a:xfrm>
                  <a:off x="589491" y="3305369"/>
                  <a:ext cx="2130347" cy="2111698"/>
                </a:xfrm>
                <a:custGeom>
                  <a:avLst/>
                  <a:gdLst>
                    <a:gd name="connsiteX0" fmla="*/ 1965067 w 2253336"/>
                    <a:gd name="connsiteY0" fmla="*/ 1879308 h 2253336"/>
                    <a:gd name="connsiteX1" fmla="*/ 478488 w 2253336"/>
                    <a:gd name="connsiteY1" fmla="*/ 2048212 h 2253336"/>
                    <a:gd name="connsiteX2" fmla="*/ 134920 w 2253336"/>
                    <a:gd name="connsiteY2" fmla="*/ 592050 h 2253336"/>
                    <a:gd name="connsiteX3" fmla="*/ 1540217 w 2253336"/>
                    <a:gd name="connsiteY3" fmla="*/ 78642 h 2253336"/>
                    <a:gd name="connsiteX4" fmla="*/ 2216256 w 2253336"/>
                    <a:gd name="connsiteY4" fmla="*/ 1413340 h 2253336"/>
                    <a:gd name="connsiteX5" fmla="*/ 2007882 w 2253336"/>
                    <a:gd name="connsiteY5" fmla="*/ 1358517 h 2253336"/>
                    <a:gd name="connsiteX6" fmla="*/ 1461129 w 2253336"/>
                    <a:gd name="connsiteY6" fmla="*/ 279067 h 2253336"/>
                    <a:gd name="connsiteX7" fmla="*/ 324581 w 2253336"/>
                    <a:gd name="connsiteY7" fmla="*/ 694291 h 2253336"/>
                    <a:gd name="connsiteX8" fmla="*/ 602445 w 2253336"/>
                    <a:gd name="connsiteY8" fmla="*/ 1871976 h 2253336"/>
                    <a:gd name="connsiteX9" fmla="*/ 1804731 w 2253336"/>
                    <a:gd name="connsiteY9" fmla="*/ 1735373 h 2253336"/>
                    <a:gd name="connsiteX10" fmla="*/ 1965067 w 2253336"/>
                    <a:gd name="connsiteY10" fmla="*/ 1879308 h 2253336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63501 w 2253626"/>
                    <a:gd name="connsiteY5" fmla="*/ 1396019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1959314 w 2253626"/>
                    <a:gd name="connsiteY5" fmla="*/ 1487755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285897 w 2253626"/>
                    <a:gd name="connsiteY7" fmla="*/ 644594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88358"/>
                    <a:gd name="connsiteY0" fmla="*/ 1848223 h 2222281"/>
                    <a:gd name="connsiteX1" fmla="*/ 478597 w 2288358"/>
                    <a:gd name="connsiteY1" fmla="*/ 2017127 h 2222281"/>
                    <a:gd name="connsiteX2" fmla="*/ 135029 w 2288358"/>
                    <a:gd name="connsiteY2" fmla="*/ 560965 h 2222281"/>
                    <a:gd name="connsiteX3" fmla="*/ 1540326 w 2288358"/>
                    <a:gd name="connsiteY3" fmla="*/ 47557 h 2222281"/>
                    <a:gd name="connsiteX4" fmla="*/ 2263120 w 2288358"/>
                    <a:gd name="connsiteY4" fmla="*/ 1369788 h 2222281"/>
                    <a:gd name="connsiteX5" fmla="*/ 2193092 w 2288358"/>
                    <a:gd name="connsiteY5" fmla="*/ 1373633 h 2222281"/>
                    <a:gd name="connsiteX6" fmla="*/ 1467156 w 2288358"/>
                    <a:gd name="connsiteY6" fmla="*/ 165123 h 2222281"/>
                    <a:gd name="connsiteX7" fmla="*/ 324690 w 2288358"/>
                    <a:gd name="connsiteY7" fmla="*/ 624414 h 2222281"/>
                    <a:gd name="connsiteX8" fmla="*/ 1793756 w 2288358"/>
                    <a:gd name="connsiteY8" fmla="*/ 1676579 h 2222281"/>
                    <a:gd name="connsiteX9" fmla="*/ 1965176 w 2288358"/>
                    <a:gd name="connsiteY9" fmla="*/ 1848223 h 2222281"/>
                    <a:gd name="connsiteX0" fmla="*/ 1965176 w 2277189"/>
                    <a:gd name="connsiteY0" fmla="*/ 1848223 h 2222281"/>
                    <a:gd name="connsiteX1" fmla="*/ 478597 w 2277189"/>
                    <a:gd name="connsiteY1" fmla="*/ 2017127 h 2222281"/>
                    <a:gd name="connsiteX2" fmla="*/ 135029 w 2277189"/>
                    <a:gd name="connsiteY2" fmla="*/ 560965 h 2222281"/>
                    <a:gd name="connsiteX3" fmla="*/ 1540326 w 2277189"/>
                    <a:gd name="connsiteY3" fmla="*/ 47557 h 2222281"/>
                    <a:gd name="connsiteX4" fmla="*/ 2263120 w 2277189"/>
                    <a:gd name="connsiteY4" fmla="*/ 1369788 h 2222281"/>
                    <a:gd name="connsiteX5" fmla="*/ 2193092 w 2277189"/>
                    <a:gd name="connsiteY5" fmla="*/ 1373633 h 2222281"/>
                    <a:gd name="connsiteX6" fmla="*/ 1467156 w 2277189"/>
                    <a:gd name="connsiteY6" fmla="*/ 165123 h 2222281"/>
                    <a:gd name="connsiteX7" fmla="*/ 324690 w 2277189"/>
                    <a:gd name="connsiteY7" fmla="*/ 624414 h 2222281"/>
                    <a:gd name="connsiteX8" fmla="*/ 1793756 w 2277189"/>
                    <a:gd name="connsiteY8" fmla="*/ 1676579 h 2222281"/>
                    <a:gd name="connsiteX9" fmla="*/ 1965176 w 2277189"/>
                    <a:gd name="connsiteY9" fmla="*/ 1848223 h 2222281"/>
                    <a:gd name="connsiteX0" fmla="*/ 1965176 w 2269504"/>
                    <a:gd name="connsiteY0" fmla="*/ 1848223 h 2222281"/>
                    <a:gd name="connsiteX1" fmla="*/ 478597 w 2269504"/>
                    <a:gd name="connsiteY1" fmla="*/ 2017127 h 2222281"/>
                    <a:gd name="connsiteX2" fmla="*/ 135029 w 2269504"/>
                    <a:gd name="connsiteY2" fmla="*/ 560965 h 2222281"/>
                    <a:gd name="connsiteX3" fmla="*/ 1540326 w 2269504"/>
                    <a:gd name="connsiteY3" fmla="*/ 47557 h 2222281"/>
                    <a:gd name="connsiteX4" fmla="*/ 2263120 w 2269504"/>
                    <a:gd name="connsiteY4" fmla="*/ 1369788 h 2222281"/>
                    <a:gd name="connsiteX5" fmla="*/ 2193092 w 2269504"/>
                    <a:gd name="connsiteY5" fmla="*/ 1373633 h 2222281"/>
                    <a:gd name="connsiteX6" fmla="*/ 1467156 w 2269504"/>
                    <a:gd name="connsiteY6" fmla="*/ 165123 h 2222281"/>
                    <a:gd name="connsiteX7" fmla="*/ 324690 w 2269504"/>
                    <a:gd name="connsiteY7" fmla="*/ 624414 h 2222281"/>
                    <a:gd name="connsiteX8" fmla="*/ 1793756 w 2269504"/>
                    <a:gd name="connsiteY8" fmla="*/ 1676579 h 2222281"/>
                    <a:gd name="connsiteX9" fmla="*/ 1965176 w 2269504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191" h="2260231">
                      <a:moveTo>
                        <a:pt x="1965176" y="1886173"/>
                      </a:moveTo>
                      <a:cubicBezTo>
                        <a:pt x="1583942" y="2310846"/>
                        <a:pt x="945385" y="2383399"/>
                        <a:pt x="478597" y="2055077"/>
                      </a:cubicBezTo>
                      <a:cubicBezTo>
                        <a:pt x="11808" y="1726755"/>
                        <a:pt x="-135771" y="1101264"/>
                        <a:pt x="135029" y="598915"/>
                      </a:cubicBezTo>
                      <a:cubicBezTo>
                        <a:pt x="405828" y="96566"/>
                        <a:pt x="1017330" y="-139687"/>
                        <a:pt x="1540326" y="85507"/>
                      </a:cubicBezTo>
                      <a:cubicBezTo>
                        <a:pt x="2022802" y="285766"/>
                        <a:pt x="2361572" y="818428"/>
                        <a:pt x="2263120" y="1407738"/>
                      </a:cubicBezTo>
                      <a:cubicBezTo>
                        <a:pt x="2259117" y="1429984"/>
                        <a:pt x="2246689" y="1418020"/>
                        <a:pt x="2230497" y="1411583"/>
                      </a:cubicBezTo>
                      <a:cubicBezTo>
                        <a:pt x="2276245" y="909117"/>
                        <a:pt x="1886621" y="327941"/>
                        <a:pt x="1467156" y="203073"/>
                      </a:cubicBezTo>
                      <a:cubicBezTo>
                        <a:pt x="991434" y="83745"/>
                        <a:pt x="461429" y="306350"/>
                        <a:pt x="324690" y="662364"/>
                      </a:cubicBezTo>
                      <a:cubicBezTo>
                        <a:pt x="-18244" y="1457162"/>
                        <a:pt x="861933" y="2376577"/>
                        <a:pt x="1793756" y="1714529"/>
                      </a:cubicBezTo>
                      <a:lnTo>
                        <a:pt x="1965176" y="188617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F3CC9500-E0DB-439F-BC21-3260AC665A2F}"/>
                    </a:ext>
                  </a:extLst>
                </p:cNvPr>
                <p:cNvSpPr/>
                <p:nvPr/>
              </p:nvSpPr>
              <p:spPr bwMode="ltGray">
                <a:xfrm rot="2132069">
                  <a:off x="2145388" y="4736497"/>
                  <a:ext cx="456454" cy="322938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527698-9F43-4264-9FE5-7B37F6052E99}"/>
                </a:ext>
              </a:extLst>
            </p:cNvPr>
            <p:cNvSpPr txBox="1"/>
            <p:nvPr/>
          </p:nvSpPr>
          <p:spPr>
            <a:xfrm>
              <a:off x="1374082" y="3536034"/>
              <a:ext cx="7472792" cy="41673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lvl="1">
                <a:spcBef>
                  <a:spcPts val="600"/>
                </a:spcBef>
                <a:spcAft>
                  <a:spcPts val="1200"/>
                </a:spcAft>
                <a:buClrTx/>
                <a:defRPr/>
              </a:pPr>
              <a:r>
                <a:rPr lang="en-US" sz="1400" b="1" dirty="0" err="1"/>
                <a:t>Equalisation</a:t>
              </a:r>
              <a:r>
                <a:rPr lang="en-US" sz="1400" b="1" dirty="0"/>
                <a:t> levy </a:t>
              </a:r>
              <a:r>
                <a:rPr lang="en-US" sz="1400" dirty="0"/>
                <a:t>@ 6% introduced in 2016 – Separate levy for specified services (online advertising, </a:t>
              </a:r>
              <a:r>
                <a:rPr lang="en-US" sz="1400" dirty="0" err="1"/>
                <a:t>etc</a:t>
              </a:r>
              <a:r>
                <a:rPr lang="en-US" sz="1400" dirty="0"/>
                <a:t>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27E1C1-068F-4559-A447-B9B9AFD6BAE1}"/>
              </a:ext>
            </a:extLst>
          </p:cNvPr>
          <p:cNvGrpSpPr/>
          <p:nvPr/>
        </p:nvGrpSpPr>
        <p:grpSpPr>
          <a:xfrm>
            <a:off x="655386" y="4262197"/>
            <a:ext cx="7920171" cy="711213"/>
            <a:chOff x="538029" y="3299827"/>
            <a:chExt cx="8641401" cy="775978"/>
          </a:xfrm>
        </p:grpSpPr>
        <p:sp>
          <p:nvSpPr>
            <p:cNvPr id="25" name="Pentagon 25">
              <a:extLst>
                <a:ext uri="{FF2B5EF4-FFF2-40B4-BE49-F238E27FC236}">
                  <a16:creationId xmlns:a16="http://schemas.microsoft.com/office/drawing/2014/main" id="{E7C2AF09-9EB2-4C18-857A-F2CC6FE3A7F2}"/>
                </a:ext>
              </a:extLst>
            </p:cNvPr>
            <p:cNvSpPr/>
            <p:nvPr/>
          </p:nvSpPr>
          <p:spPr bwMode="ltGray">
            <a:xfrm>
              <a:off x="1067877" y="3367262"/>
              <a:ext cx="8111553" cy="662024"/>
            </a:xfrm>
            <a:prstGeom prst="homePlat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75D154-9475-4E2A-A9DA-EEEC31F0C8A7}"/>
                </a:ext>
              </a:extLst>
            </p:cNvPr>
            <p:cNvGrpSpPr/>
            <p:nvPr/>
          </p:nvGrpSpPr>
          <p:grpSpPr>
            <a:xfrm>
              <a:off x="538029" y="3299827"/>
              <a:ext cx="746021" cy="775978"/>
              <a:chOff x="538029" y="3299827"/>
              <a:chExt cx="2159641" cy="224636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782A0CD-1A4A-48B2-BB95-56FEABD3605E}"/>
                  </a:ext>
                </a:extLst>
              </p:cNvPr>
              <p:cNvSpPr/>
              <p:nvPr/>
            </p:nvSpPr>
            <p:spPr bwMode="ltGray">
              <a:xfrm>
                <a:off x="538029" y="3300533"/>
                <a:ext cx="2156989" cy="22456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/>
                <a:endParaRPr lang="en-US" sz="2400" dirty="0">
                  <a:solidFill>
                    <a:sysClr val="windowText" lastClr="000000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32D4A1C-3829-4B2C-B1EE-95CA5EBC74E4}"/>
                  </a:ext>
                </a:extLst>
              </p:cNvPr>
              <p:cNvGrpSpPr/>
              <p:nvPr/>
            </p:nvGrpSpPr>
            <p:grpSpPr>
              <a:xfrm>
                <a:off x="567323" y="3299827"/>
                <a:ext cx="2130347" cy="2111698"/>
                <a:chOff x="589491" y="3305369"/>
                <a:chExt cx="2130347" cy="2111698"/>
              </a:xfrm>
            </p:grpSpPr>
            <p:sp>
              <p:nvSpPr>
                <p:cNvPr id="30" name="Block Arc 13">
                  <a:extLst>
                    <a:ext uri="{FF2B5EF4-FFF2-40B4-BE49-F238E27FC236}">
                      <a16:creationId xmlns:a16="http://schemas.microsoft.com/office/drawing/2014/main" id="{8C6F5634-1D0C-422C-94F1-7CD05C6B69E3}"/>
                    </a:ext>
                  </a:extLst>
                </p:cNvPr>
                <p:cNvSpPr/>
                <p:nvPr/>
              </p:nvSpPr>
              <p:spPr bwMode="ltGray">
                <a:xfrm>
                  <a:off x="589491" y="3305369"/>
                  <a:ext cx="2130347" cy="2111698"/>
                </a:xfrm>
                <a:custGeom>
                  <a:avLst/>
                  <a:gdLst>
                    <a:gd name="connsiteX0" fmla="*/ 1965067 w 2253336"/>
                    <a:gd name="connsiteY0" fmla="*/ 1879308 h 2253336"/>
                    <a:gd name="connsiteX1" fmla="*/ 478488 w 2253336"/>
                    <a:gd name="connsiteY1" fmla="*/ 2048212 h 2253336"/>
                    <a:gd name="connsiteX2" fmla="*/ 134920 w 2253336"/>
                    <a:gd name="connsiteY2" fmla="*/ 592050 h 2253336"/>
                    <a:gd name="connsiteX3" fmla="*/ 1540217 w 2253336"/>
                    <a:gd name="connsiteY3" fmla="*/ 78642 h 2253336"/>
                    <a:gd name="connsiteX4" fmla="*/ 2216256 w 2253336"/>
                    <a:gd name="connsiteY4" fmla="*/ 1413340 h 2253336"/>
                    <a:gd name="connsiteX5" fmla="*/ 2007882 w 2253336"/>
                    <a:gd name="connsiteY5" fmla="*/ 1358517 h 2253336"/>
                    <a:gd name="connsiteX6" fmla="*/ 1461129 w 2253336"/>
                    <a:gd name="connsiteY6" fmla="*/ 279067 h 2253336"/>
                    <a:gd name="connsiteX7" fmla="*/ 324581 w 2253336"/>
                    <a:gd name="connsiteY7" fmla="*/ 694291 h 2253336"/>
                    <a:gd name="connsiteX8" fmla="*/ 602445 w 2253336"/>
                    <a:gd name="connsiteY8" fmla="*/ 1871976 h 2253336"/>
                    <a:gd name="connsiteX9" fmla="*/ 1804731 w 2253336"/>
                    <a:gd name="connsiteY9" fmla="*/ 1735373 h 2253336"/>
                    <a:gd name="connsiteX10" fmla="*/ 1965067 w 2253336"/>
                    <a:gd name="connsiteY10" fmla="*/ 1879308 h 2253336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63501 w 2253626"/>
                    <a:gd name="connsiteY5" fmla="*/ 1396019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1959314 w 2253626"/>
                    <a:gd name="connsiteY5" fmla="*/ 1487755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285897 w 2253626"/>
                    <a:gd name="connsiteY7" fmla="*/ 644594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88358"/>
                    <a:gd name="connsiteY0" fmla="*/ 1848223 h 2222281"/>
                    <a:gd name="connsiteX1" fmla="*/ 478597 w 2288358"/>
                    <a:gd name="connsiteY1" fmla="*/ 2017127 h 2222281"/>
                    <a:gd name="connsiteX2" fmla="*/ 135029 w 2288358"/>
                    <a:gd name="connsiteY2" fmla="*/ 560965 h 2222281"/>
                    <a:gd name="connsiteX3" fmla="*/ 1540326 w 2288358"/>
                    <a:gd name="connsiteY3" fmla="*/ 47557 h 2222281"/>
                    <a:gd name="connsiteX4" fmla="*/ 2263120 w 2288358"/>
                    <a:gd name="connsiteY4" fmla="*/ 1369788 h 2222281"/>
                    <a:gd name="connsiteX5" fmla="*/ 2193092 w 2288358"/>
                    <a:gd name="connsiteY5" fmla="*/ 1373633 h 2222281"/>
                    <a:gd name="connsiteX6" fmla="*/ 1467156 w 2288358"/>
                    <a:gd name="connsiteY6" fmla="*/ 165123 h 2222281"/>
                    <a:gd name="connsiteX7" fmla="*/ 324690 w 2288358"/>
                    <a:gd name="connsiteY7" fmla="*/ 624414 h 2222281"/>
                    <a:gd name="connsiteX8" fmla="*/ 1793756 w 2288358"/>
                    <a:gd name="connsiteY8" fmla="*/ 1676579 h 2222281"/>
                    <a:gd name="connsiteX9" fmla="*/ 1965176 w 2288358"/>
                    <a:gd name="connsiteY9" fmla="*/ 1848223 h 2222281"/>
                    <a:gd name="connsiteX0" fmla="*/ 1965176 w 2277189"/>
                    <a:gd name="connsiteY0" fmla="*/ 1848223 h 2222281"/>
                    <a:gd name="connsiteX1" fmla="*/ 478597 w 2277189"/>
                    <a:gd name="connsiteY1" fmla="*/ 2017127 h 2222281"/>
                    <a:gd name="connsiteX2" fmla="*/ 135029 w 2277189"/>
                    <a:gd name="connsiteY2" fmla="*/ 560965 h 2222281"/>
                    <a:gd name="connsiteX3" fmla="*/ 1540326 w 2277189"/>
                    <a:gd name="connsiteY3" fmla="*/ 47557 h 2222281"/>
                    <a:gd name="connsiteX4" fmla="*/ 2263120 w 2277189"/>
                    <a:gd name="connsiteY4" fmla="*/ 1369788 h 2222281"/>
                    <a:gd name="connsiteX5" fmla="*/ 2193092 w 2277189"/>
                    <a:gd name="connsiteY5" fmla="*/ 1373633 h 2222281"/>
                    <a:gd name="connsiteX6" fmla="*/ 1467156 w 2277189"/>
                    <a:gd name="connsiteY6" fmla="*/ 165123 h 2222281"/>
                    <a:gd name="connsiteX7" fmla="*/ 324690 w 2277189"/>
                    <a:gd name="connsiteY7" fmla="*/ 624414 h 2222281"/>
                    <a:gd name="connsiteX8" fmla="*/ 1793756 w 2277189"/>
                    <a:gd name="connsiteY8" fmla="*/ 1676579 h 2222281"/>
                    <a:gd name="connsiteX9" fmla="*/ 1965176 w 2277189"/>
                    <a:gd name="connsiteY9" fmla="*/ 1848223 h 2222281"/>
                    <a:gd name="connsiteX0" fmla="*/ 1965176 w 2269504"/>
                    <a:gd name="connsiteY0" fmla="*/ 1848223 h 2222281"/>
                    <a:gd name="connsiteX1" fmla="*/ 478597 w 2269504"/>
                    <a:gd name="connsiteY1" fmla="*/ 2017127 h 2222281"/>
                    <a:gd name="connsiteX2" fmla="*/ 135029 w 2269504"/>
                    <a:gd name="connsiteY2" fmla="*/ 560965 h 2222281"/>
                    <a:gd name="connsiteX3" fmla="*/ 1540326 w 2269504"/>
                    <a:gd name="connsiteY3" fmla="*/ 47557 h 2222281"/>
                    <a:gd name="connsiteX4" fmla="*/ 2263120 w 2269504"/>
                    <a:gd name="connsiteY4" fmla="*/ 1369788 h 2222281"/>
                    <a:gd name="connsiteX5" fmla="*/ 2193092 w 2269504"/>
                    <a:gd name="connsiteY5" fmla="*/ 1373633 h 2222281"/>
                    <a:gd name="connsiteX6" fmla="*/ 1467156 w 2269504"/>
                    <a:gd name="connsiteY6" fmla="*/ 165123 h 2222281"/>
                    <a:gd name="connsiteX7" fmla="*/ 324690 w 2269504"/>
                    <a:gd name="connsiteY7" fmla="*/ 624414 h 2222281"/>
                    <a:gd name="connsiteX8" fmla="*/ 1793756 w 2269504"/>
                    <a:gd name="connsiteY8" fmla="*/ 1676579 h 2222281"/>
                    <a:gd name="connsiteX9" fmla="*/ 1965176 w 2269504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191" h="2260231">
                      <a:moveTo>
                        <a:pt x="1965176" y="1886173"/>
                      </a:moveTo>
                      <a:cubicBezTo>
                        <a:pt x="1583942" y="2310846"/>
                        <a:pt x="945385" y="2383399"/>
                        <a:pt x="478597" y="2055077"/>
                      </a:cubicBezTo>
                      <a:cubicBezTo>
                        <a:pt x="11808" y="1726755"/>
                        <a:pt x="-135771" y="1101264"/>
                        <a:pt x="135029" y="598915"/>
                      </a:cubicBezTo>
                      <a:cubicBezTo>
                        <a:pt x="405828" y="96566"/>
                        <a:pt x="1017330" y="-139687"/>
                        <a:pt x="1540326" y="85507"/>
                      </a:cubicBezTo>
                      <a:cubicBezTo>
                        <a:pt x="2022802" y="285766"/>
                        <a:pt x="2361572" y="818428"/>
                        <a:pt x="2263120" y="1407738"/>
                      </a:cubicBezTo>
                      <a:cubicBezTo>
                        <a:pt x="2259117" y="1429984"/>
                        <a:pt x="2246689" y="1418020"/>
                        <a:pt x="2230497" y="1411583"/>
                      </a:cubicBezTo>
                      <a:cubicBezTo>
                        <a:pt x="2276245" y="909117"/>
                        <a:pt x="1886621" y="327941"/>
                        <a:pt x="1467156" y="203073"/>
                      </a:cubicBezTo>
                      <a:cubicBezTo>
                        <a:pt x="991434" y="83745"/>
                        <a:pt x="461429" y="306350"/>
                        <a:pt x="324690" y="662364"/>
                      </a:cubicBezTo>
                      <a:cubicBezTo>
                        <a:pt x="-18244" y="1457162"/>
                        <a:pt x="861933" y="2376577"/>
                        <a:pt x="1793756" y="1714529"/>
                      </a:cubicBezTo>
                      <a:lnTo>
                        <a:pt x="1965176" y="188617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C112C5BC-7D54-4412-8C91-F02158D687A1}"/>
                    </a:ext>
                  </a:extLst>
                </p:cNvPr>
                <p:cNvSpPr/>
                <p:nvPr/>
              </p:nvSpPr>
              <p:spPr bwMode="ltGray">
                <a:xfrm rot="2132069">
                  <a:off x="2145388" y="4736497"/>
                  <a:ext cx="456454" cy="322938"/>
                </a:xfrm>
                <a:prstGeom prst="triangle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6B5C08-1C88-4C53-8B5F-F320DB93C935}"/>
                </a:ext>
              </a:extLst>
            </p:cNvPr>
            <p:cNvSpPr txBox="1"/>
            <p:nvPr/>
          </p:nvSpPr>
          <p:spPr>
            <a:xfrm>
              <a:off x="1374082" y="3496533"/>
              <a:ext cx="7472792" cy="41673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lvl="1">
                <a:spcBef>
                  <a:spcPts val="600"/>
                </a:spcBef>
                <a:spcAft>
                  <a:spcPts val="1200"/>
                </a:spcAft>
                <a:defRPr/>
              </a:pPr>
              <a:r>
                <a:rPr lang="en-SG" sz="1400" b="1" dirty="0"/>
                <a:t>Definition of royalty expanded </a:t>
              </a:r>
              <a:r>
                <a:rPr lang="en-SG" sz="1400" dirty="0"/>
                <a:t>to assert source based taxation for payments towards online databases, satellite related payments, etc</a:t>
              </a:r>
              <a:endParaRPr lang="en-US" sz="14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C1E930-349D-4B80-8140-977AD9EC834A}"/>
              </a:ext>
            </a:extLst>
          </p:cNvPr>
          <p:cNvGrpSpPr/>
          <p:nvPr/>
        </p:nvGrpSpPr>
        <p:grpSpPr>
          <a:xfrm>
            <a:off x="646111" y="1319349"/>
            <a:ext cx="7920171" cy="742897"/>
            <a:chOff x="538029" y="3299827"/>
            <a:chExt cx="8641401" cy="810547"/>
          </a:xfrm>
        </p:grpSpPr>
        <p:sp>
          <p:nvSpPr>
            <p:cNvPr id="33" name="Pentagon 17">
              <a:extLst>
                <a:ext uri="{FF2B5EF4-FFF2-40B4-BE49-F238E27FC236}">
                  <a16:creationId xmlns:a16="http://schemas.microsoft.com/office/drawing/2014/main" id="{5170A901-92FE-403D-A2FC-F1FC404CDB67}"/>
                </a:ext>
              </a:extLst>
            </p:cNvPr>
            <p:cNvSpPr/>
            <p:nvPr/>
          </p:nvSpPr>
          <p:spPr bwMode="ltGray">
            <a:xfrm>
              <a:off x="1067877" y="3367262"/>
              <a:ext cx="8111553" cy="743112"/>
            </a:xfrm>
            <a:prstGeom prst="homePlat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631DAE-2400-4DC9-8CB3-A917A358E2EB}"/>
                </a:ext>
              </a:extLst>
            </p:cNvPr>
            <p:cNvGrpSpPr/>
            <p:nvPr/>
          </p:nvGrpSpPr>
          <p:grpSpPr>
            <a:xfrm>
              <a:off x="538029" y="3299827"/>
              <a:ext cx="746021" cy="775978"/>
              <a:chOff x="538029" y="3299827"/>
              <a:chExt cx="2159641" cy="2246365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0362D64-7841-44E4-9BDF-615CF1AAE42D}"/>
                  </a:ext>
                </a:extLst>
              </p:cNvPr>
              <p:cNvSpPr/>
              <p:nvPr/>
            </p:nvSpPr>
            <p:spPr bwMode="ltGray">
              <a:xfrm>
                <a:off x="538029" y="3300533"/>
                <a:ext cx="2156989" cy="2245659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/>
                <a:endParaRPr lang="en-US" sz="2400" dirty="0">
                  <a:solidFill>
                    <a:sysClr val="windowText" lastClr="000000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51B3674-59D9-4229-9710-FA25FFD89E17}"/>
                  </a:ext>
                </a:extLst>
              </p:cNvPr>
              <p:cNvGrpSpPr/>
              <p:nvPr/>
            </p:nvGrpSpPr>
            <p:grpSpPr>
              <a:xfrm>
                <a:off x="567323" y="3299827"/>
                <a:ext cx="2130347" cy="2111698"/>
                <a:chOff x="589491" y="3305369"/>
                <a:chExt cx="2130347" cy="2111698"/>
              </a:xfrm>
            </p:grpSpPr>
            <p:sp>
              <p:nvSpPr>
                <p:cNvPr id="38" name="Block Arc 13">
                  <a:extLst>
                    <a:ext uri="{FF2B5EF4-FFF2-40B4-BE49-F238E27FC236}">
                      <a16:creationId xmlns:a16="http://schemas.microsoft.com/office/drawing/2014/main" id="{59EB9C8D-2299-4D0F-BFE3-5D2FE382167B}"/>
                    </a:ext>
                  </a:extLst>
                </p:cNvPr>
                <p:cNvSpPr/>
                <p:nvPr/>
              </p:nvSpPr>
              <p:spPr bwMode="ltGray">
                <a:xfrm>
                  <a:off x="589491" y="3305369"/>
                  <a:ext cx="2130347" cy="2111698"/>
                </a:xfrm>
                <a:custGeom>
                  <a:avLst/>
                  <a:gdLst>
                    <a:gd name="connsiteX0" fmla="*/ 1965067 w 2253336"/>
                    <a:gd name="connsiteY0" fmla="*/ 1879308 h 2253336"/>
                    <a:gd name="connsiteX1" fmla="*/ 478488 w 2253336"/>
                    <a:gd name="connsiteY1" fmla="*/ 2048212 h 2253336"/>
                    <a:gd name="connsiteX2" fmla="*/ 134920 w 2253336"/>
                    <a:gd name="connsiteY2" fmla="*/ 592050 h 2253336"/>
                    <a:gd name="connsiteX3" fmla="*/ 1540217 w 2253336"/>
                    <a:gd name="connsiteY3" fmla="*/ 78642 h 2253336"/>
                    <a:gd name="connsiteX4" fmla="*/ 2216256 w 2253336"/>
                    <a:gd name="connsiteY4" fmla="*/ 1413340 h 2253336"/>
                    <a:gd name="connsiteX5" fmla="*/ 2007882 w 2253336"/>
                    <a:gd name="connsiteY5" fmla="*/ 1358517 h 2253336"/>
                    <a:gd name="connsiteX6" fmla="*/ 1461129 w 2253336"/>
                    <a:gd name="connsiteY6" fmla="*/ 279067 h 2253336"/>
                    <a:gd name="connsiteX7" fmla="*/ 324581 w 2253336"/>
                    <a:gd name="connsiteY7" fmla="*/ 694291 h 2253336"/>
                    <a:gd name="connsiteX8" fmla="*/ 602445 w 2253336"/>
                    <a:gd name="connsiteY8" fmla="*/ 1871976 h 2253336"/>
                    <a:gd name="connsiteX9" fmla="*/ 1804731 w 2253336"/>
                    <a:gd name="connsiteY9" fmla="*/ 1735373 h 2253336"/>
                    <a:gd name="connsiteX10" fmla="*/ 1965067 w 2253336"/>
                    <a:gd name="connsiteY10" fmla="*/ 1879308 h 2253336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63501 w 2253626"/>
                    <a:gd name="connsiteY5" fmla="*/ 1396019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1959314 w 2253626"/>
                    <a:gd name="connsiteY5" fmla="*/ 1487755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1238 w 2253626"/>
                    <a:gd name="connsiteY6" fmla="*/ 279246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94470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285897 w 2253626"/>
                    <a:gd name="connsiteY7" fmla="*/ 644594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02554 w 2253626"/>
                    <a:gd name="connsiteY8" fmla="*/ 1872155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804840 w 2253626"/>
                    <a:gd name="connsiteY9" fmla="*/ 1735552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08064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41347 w 2253626"/>
                    <a:gd name="connsiteY8" fmla="*/ 1816736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688800 w 2253626"/>
                    <a:gd name="connsiteY8" fmla="*/ 1733693 h 2253545"/>
                    <a:gd name="connsiteX9" fmla="*/ 1793756 w 2253626"/>
                    <a:gd name="connsiteY9" fmla="*/ 1707843 h 2253545"/>
                    <a:gd name="connsiteX10" fmla="*/ 1965176 w 2253626"/>
                    <a:gd name="connsiteY10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53626"/>
                    <a:gd name="connsiteY0" fmla="*/ 1879487 h 2253545"/>
                    <a:gd name="connsiteX1" fmla="*/ 478597 w 2253626"/>
                    <a:gd name="connsiteY1" fmla="*/ 2048391 h 2253545"/>
                    <a:gd name="connsiteX2" fmla="*/ 135029 w 2253626"/>
                    <a:gd name="connsiteY2" fmla="*/ 592229 h 2253545"/>
                    <a:gd name="connsiteX3" fmla="*/ 1540326 w 2253626"/>
                    <a:gd name="connsiteY3" fmla="*/ 78821 h 2253545"/>
                    <a:gd name="connsiteX4" fmla="*/ 2216365 w 2253626"/>
                    <a:gd name="connsiteY4" fmla="*/ 1413519 h 2253545"/>
                    <a:gd name="connsiteX5" fmla="*/ 2193092 w 2253626"/>
                    <a:gd name="connsiteY5" fmla="*/ 1404897 h 2253545"/>
                    <a:gd name="connsiteX6" fmla="*/ 1467156 w 2253626"/>
                    <a:gd name="connsiteY6" fmla="*/ 196387 h 2253545"/>
                    <a:gd name="connsiteX7" fmla="*/ 324690 w 2253626"/>
                    <a:gd name="connsiteY7" fmla="*/ 655678 h 2253545"/>
                    <a:gd name="connsiteX8" fmla="*/ 1793756 w 2253626"/>
                    <a:gd name="connsiteY8" fmla="*/ 1707843 h 2253545"/>
                    <a:gd name="connsiteX9" fmla="*/ 1965176 w 2253626"/>
                    <a:gd name="connsiteY9" fmla="*/ 1879487 h 2253545"/>
                    <a:gd name="connsiteX0" fmla="*/ 1965176 w 2288358"/>
                    <a:gd name="connsiteY0" fmla="*/ 1848223 h 2222281"/>
                    <a:gd name="connsiteX1" fmla="*/ 478597 w 2288358"/>
                    <a:gd name="connsiteY1" fmla="*/ 2017127 h 2222281"/>
                    <a:gd name="connsiteX2" fmla="*/ 135029 w 2288358"/>
                    <a:gd name="connsiteY2" fmla="*/ 560965 h 2222281"/>
                    <a:gd name="connsiteX3" fmla="*/ 1540326 w 2288358"/>
                    <a:gd name="connsiteY3" fmla="*/ 47557 h 2222281"/>
                    <a:gd name="connsiteX4" fmla="*/ 2263120 w 2288358"/>
                    <a:gd name="connsiteY4" fmla="*/ 1369788 h 2222281"/>
                    <a:gd name="connsiteX5" fmla="*/ 2193092 w 2288358"/>
                    <a:gd name="connsiteY5" fmla="*/ 1373633 h 2222281"/>
                    <a:gd name="connsiteX6" fmla="*/ 1467156 w 2288358"/>
                    <a:gd name="connsiteY6" fmla="*/ 165123 h 2222281"/>
                    <a:gd name="connsiteX7" fmla="*/ 324690 w 2288358"/>
                    <a:gd name="connsiteY7" fmla="*/ 624414 h 2222281"/>
                    <a:gd name="connsiteX8" fmla="*/ 1793756 w 2288358"/>
                    <a:gd name="connsiteY8" fmla="*/ 1676579 h 2222281"/>
                    <a:gd name="connsiteX9" fmla="*/ 1965176 w 2288358"/>
                    <a:gd name="connsiteY9" fmla="*/ 1848223 h 2222281"/>
                    <a:gd name="connsiteX0" fmla="*/ 1965176 w 2277189"/>
                    <a:gd name="connsiteY0" fmla="*/ 1848223 h 2222281"/>
                    <a:gd name="connsiteX1" fmla="*/ 478597 w 2277189"/>
                    <a:gd name="connsiteY1" fmla="*/ 2017127 h 2222281"/>
                    <a:gd name="connsiteX2" fmla="*/ 135029 w 2277189"/>
                    <a:gd name="connsiteY2" fmla="*/ 560965 h 2222281"/>
                    <a:gd name="connsiteX3" fmla="*/ 1540326 w 2277189"/>
                    <a:gd name="connsiteY3" fmla="*/ 47557 h 2222281"/>
                    <a:gd name="connsiteX4" fmla="*/ 2263120 w 2277189"/>
                    <a:gd name="connsiteY4" fmla="*/ 1369788 h 2222281"/>
                    <a:gd name="connsiteX5" fmla="*/ 2193092 w 2277189"/>
                    <a:gd name="connsiteY5" fmla="*/ 1373633 h 2222281"/>
                    <a:gd name="connsiteX6" fmla="*/ 1467156 w 2277189"/>
                    <a:gd name="connsiteY6" fmla="*/ 165123 h 2222281"/>
                    <a:gd name="connsiteX7" fmla="*/ 324690 w 2277189"/>
                    <a:gd name="connsiteY7" fmla="*/ 624414 h 2222281"/>
                    <a:gd name="connsiteX8" fmla="*/ 1793756 w 2277189"/>
                    <a:gd name="connsiteY8" fmla="*/ 1676579 h 2222281"/>
                    <a:gd name="connsiteX9" fmla="*/ 1965176 w 2277189"/>
                    <a:gd name="connsiteY9" fmla="*/ 1848223 h 2222281"/>
                    <a:gd name="connsiteX0" fmla="*/ 1965176 w 2269504"/>
                    <a:gd name="connsiteY0" fmla="*/ 1848223 h 2222281"/>
                    <a:gd name="connsiteX1" fmla="*/ 478597 w 2269504"/>
                    <a:gd name="connsiteY1" fmla="*/ 2017127 h 2222281"/>
                    <a:gd name="connsiteX2" fmla="*/ 135029 w 2269504"/>
                    <a:gd name="connsiteY2" fmla="*/ 560965 h 2222281"/>
                    <a:gd name="connsiteX3" fmla="*/ 1540326 w 2269504"/>
                    <a:gd name="connsiteY3" fmla="*/ 47557 h 2222281"/>
                    <a:gd name="connsiteX4" fmla="*/ 2263120 w 2269504"/>
                    <a:gd name="connsiteY4" fmla="*/ 1369788 h 2222281"/>
                    <a:gd name="connsiteX5" fmla="*/ 2193092 w 2269504"/>
                    <a:gd name="connsiteY5" fmla="*/ 1373633 h 2222281"/>
                    <a:gd name="connsiteX6" fmla="*/ 1467156 w 2269504"/>
                    <a:gd name="connsiteY6" fmla="*/ 165123 h 2222281"/>
                    <a:gd name="connsiteX7" fmla="*/ 324690 w 2269504"/>
                    <a:gd name="connsiteY7" fmla="*/ 624414 h 2222281"/>
                    <a:gd name="connsiteX8" fmla="*/ 1793756 w 2269504"/>
                    <a:gd name="connsiteY8" fmla="*/ 1676579 h 2222281"/>
                    <a:gd name="connsiteX9" fmla="*/ 1965176 w 2269504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193092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76473"/>
                    <a:gd name="connsiteY0" fmla="*/ 1848223 h 2222281"/>
                    <a:gd name="connsiteX1" fmla="*/ 478597 w 2276473"/>
                    <a:gd name="connsiteY1" fmla="*/ 2017127 h 2222281"/>
                    <a:gd name="connsiteX2" fmla="*/ 135029 w 2276473"/>
                    <a:gd name="connsiteY2" fmla="*/ 560965 h 2222281"/>
                    <a:gd name="connsiteX3" fmla="*/ 1540326 w 2276473"/>
                    <a:gd name="connsiteY3" fmla="*/ 47557 h 2222281"/>
                    <a:gd name="connsiteX4" fmla="*/ 2263120 w 2276473"/>
                    <a:gd name="connsiteY4" fmla="*/ 1369788 h 2222281"/>
                    <a:gd name="connsiteX5" fmla="*/ 2230497 w 2276473"/>
                    <a:gd name="connsiteY5" fmla="*/ 1373633 h 2222281"/>
                    <a:gd name="connsiteX6" fmla="*/ 1467156 w 2276473"/>
                    <a:gd name="connsiteY6" fmla="*/ 165123 h 2222281"/>
                    <a:gd name="connsiteX7" fmla="*/ 324690 w 2276473"/>
                    <a:gd name="connsiteY7" fmla="*/ 624414 h 2222281"/>
                    <a:gd name="connsiteX8" fmla="*/ 1793756 w 2276473"/>
                    <a:gd name="connsiteY8" fmla="*/ 1676579 h 2222281"/>
                    <a:gd name="connsiteX9" fmla="*/ 1965176 w 2276473"/>
                    <a:gd name="connsiteY9" fmla="*/ 1848223 h 2222281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75580 h 2249638"/>
                    <a:gd name="connsiteX1" fmla="*/ 478597 w 2280191"/>
                    <a:gd name="connsiteY1" fmla="*/ 2044484 h 2249638"/>
                    <a:gd name="connsiteX2" fmla="*/ 135029 w 2280191"/>
                    <a:gd name="connsiteY2" fmla="*/ 588322 h 2249638"/>
                    <a:gd name="connsiteX3" fmla="*/ 1540326 w 2280191"/>
                    <a:gd name="connsiteY3" fmla="*/ 74914 h 2249638"/>
                    <a:gd name="connsiteX4" fmla="*/ 2263120 w 2280191"/>
                    <a:gd name="connsiteY4" fmla="*/ 1397145 h 2249638"/>
                    <a:gd name="connsiteX5" fmla="*/ 2230497 w 2280191"/>
                    <a:gd name="connsiteY5" fmla="*/ 1400990 h 2249638"/>
                    <a:gd name="connsiteX6" fmla="*/ 1467156 w 2280191"/>
                    <a:gd name="connsiteY6" fmla="*/ 192480 h 2249638"/>
                    <a:gd name="connsiteX7" fmla="*/ 324690 w 2280191"/>
                    <a:gd name="connsiteY7" fmla="*/ 651771 h 2249638"/>
                    <a:gd name="connsiteX8" fmla="*/ 1793756 w 2280191"/>
                    <a:gd name="connsiteY8" fmla="*/ 1703936 h 2249638"/>
                    <a:gd name="connsiteX9" fmla="*/ 1965176 w 2280191"/>
                    <a:gd name="connsiteY9" fmla="*/ 1875580 h 2249638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  <a:gd name="connsiteX0" fmla="*/ 1965176 w 2280191"/>
                    <a:gd name="connsiteY0" fmla="*/ 1886173 h 2260231"/>
                    <a:gd name="connsiteX1" fmla="*/ 478597 w 2280191"/>
                    <a:gd name="connsiteY1" fmla="*/ 2055077 h 2260231"/>
                    <a:gd name="connsiteX2" fmla="*/ 135029 w 2280191"/>
                    <a:gd name="connsiteY2" fmla="*/ 598915 h 2260231"/>
                    <a:gd name="connsiteX3" fmla="*/ 1540326 w 2280191"/>
                    <a:gd name="connsiteY3" fmla="*/ 85507 h 2260231"/>
                    <a:gd name="connsiteX4" fmla="*/ 2263120 w 2280191"/>
                    <a:gd name="connsiteY4" fmla="*/ 1407738 h 2260231"/>
                    <a:gd name="connsiteX5" fmla="*/ 2230497 w 2280191"/>
                    <a:gd name="connsiteY5" fmla="*/ 1411583 h 2260231"/>
                    <a:gd name="connsiteX6" fmla="*/ 1467156 w 2280191"/>
                    <a:gd name="connsiteY6" fmla="*/ 203073 h 2260231"/>
                    <a:gd name="connsiteX7" fmla="*/ 324690 w 2280191"/>
                    <a:gd name="connsiteY7" fmla="*/ 662364 h 2260231"/>
                    <a:gd name="connsiteX8" fmla="*/ 1793756 w 2280191"/>
                    <a:gd name="connsiteY8" fmla="*/ 1714529 h 2260231"/>
                    <a:gd name="connsiteX9" fmla="*/ 1965176 w 2280191"/>
                    <a:gd name="connsiteY9" fmla="*/ 1886173 h 226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191" h="2260231">
                      <a:moveTo>
                        <a:pt x="1965176" y="1886173"/>
                      </a:moveTo>
                      <a:cubicBezTo>
                        <a:pt x="1583942" y="2310846"/>
                        <a:pt x="945385" y="2383399"/>
                        <a:pt x="478597" y="2055077"/>
                      </a:cubicBezTo>
                      <a:cubicBezTo>
                        <a:pt x="11808" y="1726755"/>
                        <a:pt x="-135771" y="1101264"/>
                        <a:pt x="135029" y="598915"/>
                      </a:cubicBezTo>
                      <a:cubicBezTo>
                        <a:pt x="405828" y="96566"/>
                        <a:pt x="1017330" y="-139687"/>
                        <a:pt x="1540326" y="85507"/>
                      </a:cubicBezTo>
                      <a:cubicBezTo>
                        <a:pt x="2022802" y="285766"/>
                        <a:pt x="2361572" y="818428"/>
                        <a:pt x="2263120" y="1407738"/>
                      </a:cubicBezTo>
                      <a:cubicBezTo>
                        <a:pt x="2259117" y="1429984"/>
                        <a:pt x="2246689" y="1418020"/>
                        <a:pt x="2230497" y="1411583"/>
                      </a:cubicBezTo>
                      <a:cubicBezTo>
                        <a:pt x="2276245" y="909117"/>
                        <a:pt x="1886621" y="327941"/>
                        <a:pt x="1467156" y="203073"/>
                      </a:cubicBezTo>
                      <a:cubicBezTo>
                        <a:pt x="991434" y="83745"/>
                        <a:pt x="461429" y="306350"/>
                        <a:pt x="324690" y="662364"/>
                      </a:cubicBezTo>
                      <a:cubicBezTo>
                        <a:pt x="-18244" y="1457162"/>
                        <a:pt x="861933" y="2376577"/>
                        <a:pt x="1793756" y="1714529"/>
                      </a:cubicBezTo>
                      <a:lnTo>
                        <a:pt x="1965176" y="188617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B6014B29-EF2D-4E49-9E64-2818B25B5DE9}"/>
                    </a:ext>
                  </a:extLst>
                </p:cNvPr>
                <p:cNvSpPr/>
                <p:nvPr/>
              </p:nvSpPr>
              <p:spPr bwMode="ltGray">
                <a:xfrm rot="2132069">
                  <a:off x="2145388" y="4736497"/>
                  <a:ext cx="456454" cy="322938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E60D53-9EE7-4DC1-9F11-6C01BF3A735A}"/>
                </a:ext>
              </a:extLst>
            </p:cNvPr>
            <p:cNvSpPr txBox="1"/>
            <p:nvPr/>
          </p:nvSpPr>
          <p:spPr>
            <a:xfrm>
              <a:off x="1374082" y="3536034"/>
              <a:ext cx="7472792" cy="41673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lvl="1">
                <a:spcBef>
                  <a:spcPts val="600"/>
                </a:spcBef>
                <a:spcAft>
                  <a:spcPts val="1200"/>
                </a:spcAft>
                <a:buClrTx/>
                <a:defRPr/>
              </a:pPr>
              <a:r>
                <a:rPr lang="en-US" sz="1400" b="1" dirty="0"/>
                <a:t>Draft rules for profit attribution to a PE</a:t>
              </a:r>
              <a:r>
                <a:rPr lang="en-US" sz="1400" dirty="0"/>
                <a:t> (including in cases of digital economy) released for public comments in April 2019</a:t>
              </a:r>
            </a:p>
          </p:txBody>
        </p:sp>
      </p:grpSp>
      <p:sp>
        <p:nvSpPr>
          <p:cNvPr id="40" name="Rectangle: Rounded Corners 1">
            <a:extLst>
              <a:ext uri="{FF2B5EF4-FFF2-40B4-BE49-F238E27FC236}">
                <a16:creationId xmlns:a16="http://schemas.microsoft.com/office/drawing/2014/main" id="{18916CD5-8DFF-43F5-A891-4ABA556E994D}"/>
              </a:ext>
            </a:extLst>
          </p:cNvPr>
          <p:cNvSpPr/>
          <p:nvPr/>
        </p:nvSpPr>
        <p:spPr>
          <a:xfrm>
            <a:off x="646111" y="5586118"/>
            <a:ext cx="7920171" cy="53659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400" dirty="0"/>
              <a:t>Short term solution followed by long term consensual overhaul of tax system looks like the game plan for taxation of digital economy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686443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7051" y="2870997"/>
            <a:ext cx="6532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CBDT Committee on </a:t>
            </a:r>
          </a:p>
          <a:p>
            <a:r>
              <a:rPr lang="en-IN" sz="4400" dirty="0"/>
              <a:t>Profit attribution to a PE</a:t>
            </a:r>
          </a:p>
        </p:txBody>
      </p:sp>
    </p:spTree>
    <p:extLst>
      <p:ext uri="{BB962C8B-B14F-4D97-AF65-F5344CB8AC3E}">
        <p14:creationId xmlns:p14="http://schemas.microsoft.com/office/powerpoint/2010/main" val="443804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0118" cy="140053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CBDT Committee on Profit attribution to PE (1/3) Key highlights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‘Users’ (though not remunerated financially) create value and profits for an organisation and hence can be equated with employees, workers, vendors, </a:t>
            </a:r>
            <a:r>
              <a:rPr lang="en-SG" dirty="0" err="1"/>
              <a:t>etc</a:t>
            </a:r>
            <a:endParaRPr lang="en-SG" dirty="0"/>
          </a:p>
          <a:p>
            <a:r>
              <a:rPr lang="en-SG" dirty="0"/>
              <a:t>Report recognises that degree of ‘user participation’ can vary from businesses to businesses</a:t>
            </a:r>
          </a:p>
          <a:p>
            <a:r>
              <a:rPr lang="en-SG" dirty="0"/>
              <a:t>The Report also recognises that user participation can be ‘passive’ or ‘active’. Even the intensity for active user participation can range from high, medium and low.</a:t>
            </a:r>
          </a:p>
          <a:p>
            <a:r>
              <a:rPr lang="en-SG" dirty="0"/>
              <a:t>However, no guidelines or objective tests have been recommended to determine the intensity of user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5937" y="200509"/>
            <a:ext cx="457200" cy="39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02" y="5917474"/>
            <a:ext cx="442025" cy="64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650" y="1932245"/>
            <a:ext cx="2617775" cy="1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1486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AppleSymbols</vt:lpstr>
      <vt:lpstr>Arial</vt:lpstr>
      <vt:lpstr>Arial Black</vt:lpstr>
      <vt:lpstr>Calibri</vt:lpstr>
      <vt:lpstr>Century Gothic</vt:lpstr>
      <vt:lpstr>Georgia</vt:lpstr>
      <vt:lpstr>Gill Sans</vt:lpstr>
      <vt:lpstr>Roboto Light</vt:lpstr>
      <vt:lpstr>Wingdings 3</vt:lpstr>
      <vt:lpstr>Ion</vt:lpstr>
      <vt:lpstr>PowerPoint Presentation</vt:lpstr>
      <vt:lpstr>Table of contents</vt:lpstr>
      <vt:lpstr>PowerPoint Presentation</vt:lpstr>
      <vt:lpstr>Tax issues | Where it all started</vt:lpstr>
      <vt:lpstr>Digital economy – Business models</vt:lpstr>
      <vt:lpstr>Digital economy – The journey so far</vt:lpstr>
      <vt:lpstr>Digital economy | India</vt:lpstr>
      <vt:lpstr>PowerPoint Presentation</vt:lpstr>
      <vt:lpstr>CBDT Committee on Profit attribution to PE (1/3) Key highlights and recommendations</vt:lpstr>
      <vt:lpstr>CBDT Committee on Profit attribution to PE (2/3) Key highlights and recommendations</vt:lpstr>
      <vt:lpstr>CBDT Committee on Profit attribution to PE (3/3) Key highlights and recommendations</vt:lpstr>
      <vt:lpstr>PowerPoint Presentation</vt:lpstr>
      <vt:lpstr>Points for Panel discussion (1/5)</vt:lpstr>
      <vt:lpstr>Points for Panel discussion (2/5)</vt:lpstr>
      <vt:lpstr>Points for Panel discussion (3/5)</vt:lpstr>
      <vt:lpstr>Points for Panel discussion (4/5)</vt:lpstr>
      <vt:lpstr>Points for Panel discussion (5/5)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Economy  The emerging PE and attribution issues   26 April 2019</dc:title>
  <dc:creator>Avtaar</dc:creator>
  <cp:lastModifiedBy>akshat maheshwari</cp:lastModifiedBy>
  <cp:revision>57</cp:revision>
  <dcterms:created xsi:type="dcterms:W3CDTF">2019-04-25T09:07:39Z</dcterms:created>
  <dcterms:modified xsi:type="dcterms:W3CDTF">2019-04-25T21:03:34Z</dcterms:modified>
</cp:coreProperties>
</file>