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taar" initials="A" lastIdx="2" clrIdx="0">
    <p:extLst>
      <p:ext uri="{19B8F6BF-5375-455C-9EA6-DF929625EA0E}">
        <p15:presenceInfo xmlns:p15="http://schemas.microsoft.com/office/powerpoint/2012/main" userId="Avt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6211"/>
    <a:srgbClr val="F07C34"/>
    <a:srgbClr val="577F91"/>
    <a:srgbClr val="F0D47F"/>
    <a:srgbClr val="C5E8EA"/>
    <a:srgbClr val="B173AD"/>
    <a:srgbClr val="C9D252"/>
    <a:srgbClr val="EA6312"/>
    <a:srgbClr val="8F120F"/>
    <a:srgbClr val="C15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0" d="100"/>
          <a:sy n="70" d="100"/>
        </p:scale>
        <p:origin x="67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49B7E-B1CC-4D72-AD63-564E25D9BABA}" type="doc">
      <dgm:prSet loTypeId="urn:microsoft.com/office/officeart/2005/8/layout/hierarchy3" loCatId="list" qsTypeId="urn:microsoft.com/office/officeart/2005/8/quickstyle/simple1" qsCatId="simple" csTypeId="urn:microsoft.com/office/officeart/2005/8/colors/accent2_3" csCatId="accent2" phldr="1"/>
      <dgm:spPr/>
      <dgm:t>
        <a:bodyPr/>
        <a:lstStyle/>
        <a:p>
          <a:endParaRPr lang="en-US"/>
        </a:p>
      </dgm:t>
    </dgm:pt>
    <dgm:pt modelId="{C07AE2B8-18D4-4B37-ACA6-42D8A262DC26}">
      <dgm:prSet phldrT="[Text]"/>
      <dgm:spPr/>
      <dgm:t>
        <a:bodyPr/>
        <a:lstStyle/>
        <a:p>
          <a:r>
            <a:rPr lang="en-US" b="1" dirty="0">
              <a:latin typeface="+mj-lt"/>
              <a:cs typeface="Nirmala UI" panose="020B0502040204020203" pitchFamily="34" charset="0"/>
            </a:rPr>
            <a:t>Raising Fund</a:t>
          </a:r>
          <a:endParaRPr lang="en-US" dirty="0">
            <a:latin typeface="+mj-lt"/>
            <a:cs typeface="Nirmala UI" panose="020B0502040204020203" pitchFamily="34" charset="0"/>
          </a:endParaRPr>
        </a:p>
      </dgm:t>
    </dgm:pt>
    <dgm:pt modelId="{939C83B7-7CEE-4D25-8294-95A31BBCA797}" type="parTrans" cxnId="{FE2092F2-D410-4309-801B-52F33368FDA3}">
      <dgm:prSet/>
      <dgm:spPr/>
      <dgm:t>
        <a:bodyPr/>
        <a:lstStyle/>
        <a:p>
          <a:endParaRPr lang="en-US">
            <a:latin typeface="Nirmala UI" panose="020B0502040204020203" pitchFamily="34" charset="0"/>
            <a:cs typeface="Nirmala UI" panose="020B0502040204020203" pitchFamily="34" charset="0"/>
          </a:endParaRPr>
        </a:p>
      </dgm:t>
    </dgm:pt>
    <dgm:pt modelId="{D9B1AF94-E039-4CED-9E5C-3A3B50BD148B}" type="sibTrans" cxnId="{FE2092F2-D410-4309-801B-52F33368FDA3}">
      <dgm:prSet/>
      <dgm:spPr/>
      <dgm:t>
        <a:bodyPr/>
        <a:lstStyle/>
        <a:p>
          <a:endParaRPr lang="en-US">
            <a:latin typeface="Nirmala UI" panose="020B0502040204020203" pitchFamily="34" charset="0"/>
            <a:cs typeface="Nirmala UI" panose="020B0502040204020203" pitchFamily="34" charset="0"/>
          </a:endParaRPr>
        </a:p>
      </dgm:t>
    </dgm:pt>
    <dgm:pt modelId="{F023A8CF-CCD2-4228-A85D-E98CAFCC932F}">
      <dgm:prSet phldrT="[Text]"/>
      <dgm:spPr/>
      <dgm:t>
        <a:bodyPr/>
        <a:lstStyle/>
        <a:p>
          <a:r>
            <a:rPr lang="en-US" b="1" dirty="0">
              <a:latin typeface="+mj-lt"/>
              <a:cs typeface="Nirmala UI" panose="020B0502040204020203" pitchFamily="34" charset="0"/>
            </a:rPr>
            <a:t>Fresh Subscription to equity shares </a:t>
          </a:r>
          <a:endParaRPr lang="en-US" dirty="0">
            <a:latin typeface="+mj-lt"/>
            <a:cs typeface="Nirmala UI" panose="020B0502040204020203" pitchFamily="34" charset="0"/>
          </a:endParaRPr>
        </a:p>
      </dgm:t>
    </dgm:pt>
    <dgm:pt modelId="{8BDF8EE3-3168-40DE-9EC1-D9BA5BE7ABDD}" type="parTrans" cxnId="{60CCD490-DA60-4A06-A2E9-927F99EA5917}">
      <dgm:prSet/>
      <dgm:spPr/>
      <dgm:t>
        <a:bodyPr/>
        <a:lstStyle/>
        <a:p>
          <a:endParaRPr lang="en-US">
            <a:latin typeface="Nirmala UI" panose="020B0502040204020203" pitchFamily="34" charset="0"/>
            <a:cs typeface="Nirmala UI" panose="020B0502040204020203" pitchFamily="34" charset="0"/>
          </a:endParaRPr>
        </a:p>
      </dgm:t>
    </dgm:pt>
    <dgm:pt modelId="{5B0773DF-A013-46F5-8676-DE1C93497788}" type="sibTrans" cxnId="{60CCD490-DA60-4A06-A2E9-927F99EA5917}">
      <dgm:prSet/>
      <dgm:spPr/>
      <dgm:t>
        <a:bodyPr/>
        <a:lstStyle/>
        <a:p>
          <a:endParaRPr lang="en-US">
            <a:latin typeface="Nirmala UI" panose="020B0502040204020203" pitchFamily="34" charset="0"/>
            <a:cs typeface="Nirmala UI" panose="020B0502040204020203" pitchFamily="34" charset="0"/>
          </a:endParaRPr>
        </a:p>
      </dgm:t>
    </dgm:pt>
    <dgm:pt modelId="{77BAD594-A7FB-43CA-9109-32DCF0DB3D7B}">
      <dgm:prSet phldrT="[Text]"/>
      <dgm:spPr/>
      <dgm:t>
        <a:bodyPr/>
        <a:lstStyle/>
        <a:p>
          <a:r>
            <a:rPr lang="en-US" b="1" dirty="0">
              <a:latin typeface="+mj-lt"/>
              <a:cs typeface="Nirmala UI" panose="020B0502040204020203" pitchFamily="34" charset="0"/>
            </a:rPr>
            <a:t>Loans/ CCD/ CCPS/ OCPS</a:t>
          </a:r>
          <a:endParaRPr lang="en-US" dirty="0">
            <a:latin typeface="+mj-lt"/>
            <a:cs typeface="Nirmala UI" panose="020B0502040204020203" pitchFamily="34" charset="0"/>
          </a:endParaRPr>
        </a:p>
      </dgm:t>
    </dgm:pt>
    <dgm:pt modelId="{782A095A-CA19-4ACA-B889-63760E9BD1C8}" type="parTrans" cxnId="{AF853FB0-FFC7-4F54-A711-4D77E734C301}">
      <dgm:prSet/>
      <dgm:spPr/>
      <dgm:t>
        <a:bodyPr/>
        <a:lstStyle/>
        <a:p>
          <a:endParaRPr lang="en-US">
            <a:latin typeface="Nirmala UI" panose="020B0502040204020203" pitchFamily="34" charset="0"/>
            <a:cs typeface="Nirmala UI" panose="020B0502040204020203" pitchFamily="34" charset="0"/>
          </a:endParaRPr>
        </a:p>
      </dgm:t>
    </dgm:pt>
    <dgm:pt modelId="{388252F7-C3D0-4DDE-AE33-B26A52C509CB}" type="sibTrans" cxnId="{AF853FB0-FFC7-4F54-A711-4D77E734C301}">
      <dgm:prSet/>
      <dgm:spPr/>
      <dgm:t>
        <a:bodyPr/>
        <a:lstStyle/>
        <a:p>
          <a:endParaRPr lang="en-US">
            <a:latin typeface="Nirmala UI" panose="020B0502040204020203" pitchFamily="34" charset="0"/>
            <a:cs typeface="Nirmala UI" panose="020B0502040204020203" pitchFamily="34" charset="0"/>
          </a:endParaRPr>
        </a:p>
      </dgm:t>
    </dgm:pt>
    <dgm:pt modelId="{792E28F6-763F-4288-9C68-6431E6BEF546}" type="pres">
      <dgm:prSet presAssocID="{2D549B7E-B1CC-4D72-AD63-564E25D9BABA}" presName="diagram" presStyleCnt="0">
        <dgm:presLayoutVars>
          <dgm:chPref val="1"/>
          <dgm:dir/>
          <dgm:animOne val="branch"/>
          <dgm:animLvl val="lvl"/>
          <dgm:resizeHandles/>
        </dgm:presLayoutVars>
      </dgm:prSet>
      <dgm:spPr/>
    </dgm:pt>
    <dgm:pt modelId="{F156964A-9EFE-4AF3-975A-21DC28C0D1B8}" type="pres">
      <dgm:prSet presAssocID="{C07AE2B8-18D4-4B37-ACA6-42D8A262DC26}" presName="root" presStyleCnt="0"/>
      <dgm:spPr/>
    </dgm:pt>
    <dgm:pt modelId="{3B5DFF18-9983-40FE-891D-C3DC2407C149}" type="pres">
      <dgm:prSet presAssocID="{C07AE2B8-18D4-4B37-ACA6-42D8A262DC26}" presName="rootComposite" presStyleCnt="0"/>
      <dgm:spPr/>
    </dgm:pt>
    <dgm:pt modelId="{2D25602D-C17E-41AA-8222-4AA1FE1B8721}" type="pres">
      <dgm:prSet presAssocID="{C07AE2B8-18D4-4B37-ACA6-42D8A262DC26}" presName="rootText" presStyleLbl="node1" presStyleIdx="0" presStyleCnt="1"/>
      <dgm:spPr/>
    </dgm:pt>
    <dgm:pt modelId="{5EA3F522-FB9A-452A-9ACB-12F8CDF5B5FB}" type="pres">
      <dgm:prSet presAssocID="{C07AE2B8-18D4-4B37-ACA6-42D8A262DC26}" presName="rootConnector" presStyleLbl="node1" presStyleIdx="0" presStyleCnt="1"/>
      <dgm:spPr/>
    </dgm:pt>
    <dgm:pt modelId="{1C7B8B24-CD62-4AB4-B060-614FB1F68C73}" type="pres">
      <dgm:prSet presAssocID="{C07AE2B8-18D4-4B37-ACA6-42D8A262DC26}" presName="childShape" presStyleCnt="0"/>
      <dgm:spPr/>
    </dgm:pt>
    <dgm:pt modelId="{C2424373-C5E4-49E2-BA93-F990802BC416}" type="pres">
      <dgm:prSet presAssocID="{8BDF8EE3-3168-40DE-9EC1-D9BA5BE7ABDD}" presName="Name13" presStyleLbl="parChTrans1D2" presStyleIdx="0" presStyleCnt="2"/>
      <dgm:spPr/>
    </dgm:pt>
    <dgm:pt modelId="{69E6C1AD-4ADE-476E-9E1E-3BF23B109582}" type="pres">
      <dgm:prSet presAssocID="{F023A8CF-CCD2-4228-A85D-E98CAFCC932F}" presName="childText" presStyleLbl="bgAcc1" presStyleIdx="0" presStyleCnt="2">
        <dgm:presLayoutVars>
          <dgm:bulletEnabled val="1"/>
        </dgm:presLayoutVars>
      </dgm:prSet>
      <dgm:spPr/>
    </dgm:pt>
    <dgm:pt modelId="{82464748-A853-4FD2-A226-309F73502FD9}" type="pres">
      <dgm:prSet presAssocID="{782A095A-CA19-4ACA-B889-63760E9BD1C8}" presName="Name13" presStyleLbl="parChTrans1D2" presStyleIdx="1" presStyleCnt="2"/>
      <dgm:spPr/>
    </dgm:pt>
    <dgm:pt modelId="{6F7F6706-BB0F-40C1-A84B-BCFF92BFE006}" type="pres">
      <dgm:prSet presAssocID="{77BAD594-A7FB-43CA-9109-32DCF0DB3D7B}" presName="childText" presStyleLbl="bgAcc1" presStyleIdx="1" presStyleCnt="2">
        <dgm:presLayoutVars>
          <dgm:bulletEnabled val="1"/>
        </dgm:presLayoutVars>
      </dgm:prSet>
      <dgm:spPr/>
    </dgm:pt>
  </dgm:ptLst>
  <dgm:cxnLst>
    <dgm:cxn modelId="{EAFF6030-6577-4C6A-BE78-C84D25064C2F}" type="presOf" srcId="{782A095A-CA19-4ACA-B889-63760E9BD1C8}" destId="{82464748-A853-4FD2-A226-309F73502FD9}" srcOrd="0" destOrd="0" presId="urn:microsoft.com/office/officeart/2005/8/layout/hierarchy3"/>
    <dgm:cxn modelId="{B3EF1542-B55A-4DD9-B8AC-FFC38EA40067}" type="presOf" srcId="{F023A8CF-CCD2-4228-A85D-E98CAFCC932F}" destId="{69E6C1AD-4ADE-476E-9E1E-3BF23B109582}" srcOrd="0" destOrd="0" presId="urn:microsoft.com/office/officeart/2005/8/layout/hierarchy3"/>
    <dgm:cxn modelId="{2DDF9F44-FF12-404A-A67B-353AE2929BA9}" type="presOf" srcId="{77BAD594-A7FB-43CA-9109-32DCF0DB3D7B}" destId="{6F7F6706-BB0F-40C1-A84B-BCFF92BFE006}" srcOrd="0" destOrd="0" presId="urn:microsoft.com/office/officeart/2005/8/layout/hierarchy3"/>
    <dgm:cxn modelId="{5FD7A381-13A9-44CB-8BD1-716AE610476F}" type="presOf" srcId="{2D549B7E-B1CC-4D72-AD63-564E25D9BABA}" destId="{792E28F6-763F-4288-9C68-6431E6BEF546}" srcOrd="0" destOrd="0" presId="urn:microsoft.com/office/officeart/2005/8/layout/hierarchy3"/>
    <dgm:cxn modelId="{60CCD490-DA60-4A06-A2E9-927F99EA5917}" srcId="{C07AE2B8-18D4-4B37-ACA6-42D8A262DC26}" destId="{F023A8CF-CCD2-4228-A85D-E98CAFCC932F}" srcOrd="0" destOrd="0" parTransId="{8BDF8EE3-3168-40DE-9EC1-D9BA5BE7ABDD}" sibTransId="{5B0773DF-A013-46F5-8676-DE1C93497788}"/>
    <dgm:cxn modelId="{AF853FB0-FFC7-4F54-A711-4D77E734C301}" srcId="{C07AE2B8-18D4-4B37-ACA6-42D8A262DC26}" destId="{77BAD594-A7FB-43CA-9109-32DCF0DB3D7B}" srcOrd="1" destOrd="0" parTransId="{782A095A-CA19-4ACA-B889-63760E9BD1C8}" sibTransId="{388252F7-C3D0-4DDE-AE33-B26A52C509CB}"/>
    <dgm:cxn modelId="{C673E1DD-15D5-482F-92D3-40053F9802B4}" type="presOf" srcId="{C07AE2B8-18D4-4B37-ACA6-42D8A262DC26}" destId="{5EA3F522-FB9A-452A-9ACB-12F8CDF5B5FB}" srcOrd="1" destOrd="0" presId="urn:microsoft.com/office/officeart/2005/8/layout/hierarchy3"/>
    <dgm:cxn modelId="{FE2092F2-D410-4309-801B-52F33368FDA3}" srcId="{2D549B7E-B1CC-4D72-AD63-564E25D9BABA}" destId="{C07AE2B8-18D4-4B37-ACA6-42D8A262DC26}" srcOrd="0" destOrd="0" parTransId="{939C83B7-7CEE-4D25-8294-95A31BBCA797}" sibTransId="{D9B1AF94-E039-4CED-9E5C-3A3B50BD148B}"/>
    <dgm:cxn modelId="{96F58DF4-A4B6-452F-939A-CEE59CD9A975}" type="presOf" srcId="{C07AE2B8-18D4-4B37-ACA6-42D8A262DC26}" destId="{2D25602D-C17E-41AA-8222-4AA1FE1B8721}" srcOrd="0" destOrd="0" presId="urn:microsoft.com/office/officeart/2005/8/layout/hierarchy3"/>
    <dgm:cxn modelId="{588D44F5-52AC-4105-8EF8-96307E931CFD}" type="presOf" srcId="{8BDF8EE3-3168-40DE-9EC1-D9BA5BE7ABDD}" destId="{C2424373-C5E4-49E2-BA93-F990802BC416}" srcOrd="0" destOrd="0" presId="urn:microsoft.com/office/officeart/2005/8/layout/hierarchy3"/>
    <dgm:cxn modelId="{21795EA4-90F6-4B3A-A7F9-B35907950710}" type="presParOf" srcId="{792E28F6-763F-4288-9C68-6431E6BEF546}" destId="{F156964A-9EFE-4AF3-975A-21DC28C0D1B8}" srcOrd="0" destOrd="0" presId="urn:microsoft.com/office/officeart/2005/8/layout/hierarchy3"/>
    <dgm:cxn modelId="{D36FD417-B909-4A7F-90B3-5E1665076B73}" type="presParOf" srcId="{F156964A-9EFE-4AF3-975A-21DC28C0D1B8}" destId="{3B5DFF18-9983-40FE-891D-C3DC2407C149}" srcOrd="0" destOrd="0" presId="urn:microsoft.com/office/officeart/2005/8/layout/hierarchy3"/>
    <dgm:cxn modelId="{BE3A2595-D207-4DCD-BF69-1AE19D745DA0}" type="presParOf" srcId="{3B5DFF18-9983-40FE-891D-C3DC2407C149}" destId="{2D25602D-C17E-41AA-8222-4AA1FE1B8721}" srcOrd="0" destOrd="0" presId="urn:microsoft.com/office/officeart/2005/8/layout/hierarchy3"/>
    <dgm:cxn modelId="{21813CCF-B9BD-4B98-8E0C-D2BCC246CF13}" type="presParOf" srcId="{3B5DFF18-9983-40FE-891D-C3DC2407C149}" destId="{5EA3F522-FB9A-452A-9ACB-12F8CDF5B5FB}" srcOrd="1" destOrd="0" presId="urn:microsoft.com/office/officeart/2005/8/layout/hierarchy3"/>
    <dgm:cxn modelId="{7D8E30FA-02EB-4562-BD7C-C2242C530609}" type="presParOf" srcId="{F156964A-9EFE-4AF3-975A-21DC28C0D1B8}" destId="{1C7B8B24-CD62-4AB4-B060-614FB1F68C73}" srcOrd="1" destOrd="0" presId="urn:microsoft.com/office/officeart/2005/8/layout/hierarchy3"/>
    <dgm:cxn modelId="{A4A093EB-BE45-442E-A91D-B235C9B0AB9B}" type="presParOf" srcId="{1C7B8B24-CD62-4AB4-B060-614FB1F68C73}" destId="{C2424373-C5E4-49E2-BA93-F990802BC416}" srcOrd="0" destOrd="0" presId="urn:microsoft.com/office/officeart/2005/8/layout/hierarchy3"/>
    <dgm:cxn modelId="{7BC7B5EF-57B8-4E49-B3E9-6058CD62BA98}" type="presParOf" srcId="{1C7B8B24-CD62-4AB4-B060-614FB1F68C73}" destId="{69E6C1AD-4ADE-476E-9E1E-3BF23B109582}" srcOrd="1" destOrd="0" presId="urn:microsoft.com/office/officeart/2005/8/layout/hierarchy3"/>
    <dgm:cxn modelId="{48B3DA32-33B6-41DD-9DD8-5C182A3C2832}" type="presParOf" srcId="{1C7B8B24-CD62-4AB4-B060-614FB1F68C73}" destId="{82464748-A853-4FD2-A226-309F73502FD9}" srcOrd="2" destOrd="0" presId="urn:microsoft.com/office/officeart/2005/8/layout/hierarchy3"/>
    <dgm:cxn modelId="{E3440EA5-C749-4087-AAE2-B09F11F59B92}" type="presParOf" srcId="{1C7B8B24-CD62-4AB4-B060-614FB1F68C73}" destId="{6F7F6706-BB0F-40C1-A84B-BCFF92BFE00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AA614-15C8-4873-9A2E-FC8B6307AE10}" type="doc">
      <dgm:prSet loTypeId="urn:microsoft.com/office/officeart/2005/8/layout/hierarchy4" loCatId="hierarchy" qsTypeId="urn:microsoft.com/office/officeart/2005/8/quickstyle/simple2" qsCatId="simple" csTypeId="urn:microsoft.com/office/officeart/2005/8/colors/accent4_3" csCatId="accent4" phldr="1"/>
      <dgm:spPr/>
      <dgm:t>
        <a:bodyPr/>
        <a:lstStyle/>
        <a:p>
          <a:endParaRPr lang="en-US"/>
        </a:p>
      </dgm:t>
    </dgm:pt>
    <dgm:pt modelId="{84A463DB-A322-4F9F-BE32-B7F54B4F77F9}">
      <dgm:prSet phldrT="[Text]"/>
      <dgm:spPr/>
      <dgm:t>
        <a:bodyPr/>
        <a:lstStyle/>
        <a:p>
          <a:r>
            <a:rPr lang="en-US" b="1" dirty="0">
              <a:latin typeface="+mj-lt"/>
            </a:rPr>
            <a:t>Acquisition of Startup business </a:t>
          </a:r>
          <a:endParaRPr lang="en-US" dirty="0">
            <a:latin typeface="+mj-lt"/>
          </a:endParaRPr>
        </a:p>
      </dgm:t>
    </dgm:pt>
    <dgm:pt modelId="{B32A4A87-DC39-40B6-83CF-95B1DC031E50}" type="parTrans" cxnId="{98844B86-B525-45D4-9128-B0311961D68B}">
      <dgm:prSet/>
      <dgm:spPr/>
      <dgm:t>
        <a:bodyPr/>
        <a:lstStyle/>
        <a:p>
          <a:endParaRPr lang="en-US">
            <a:latin typeface="Rockwell" panose="02060603020205020403" pitchFamily="18" charset="0"/>
          </a:endParaRPr>
        </a:p>
      </dgm:t>
    </dgm:pt>
    <dgm:pt modelId="{78BF0B94-22DE-4A21-9AF0-6648636458F3}" type="sibTrans" cxnId="{98844B86-B525-45D4-9128-B0311961D68B}">
      <dgm:prSet/>
      <dgm:spPr/>
      <dgm:t>
        <a:bodyPr/>
        <a:lstStyle/>
        <a:p>
          <a:endParaRPr lang="en-US">
            <a:latin typeface="Rockwell" panose="02060603020205020403" pitchFamily="18" charset="0"/>
          </a:endParaRPr>
        </a:p>
      </dgm:t>
    </dgm:pt>
    <dgm:pt modelId="{58463093-0425-4BB6-9399-32C25C6A963F}">
      <dgm:prSet phldrT="[Text]"/>
      <dgm:spPr/>
      <dgm:t>
        <a:bodyPr/>
        <a:lstStyle/>
        <a:p>
          <a:pPr algn="ctr"/>
          <a:r>
            <a:rPr lang="en-IN" dirty="0">
              <a:latin typeface="+mj-lt"/>
            </a:rPr>
            <a:t>Primary Issue - Applicability of section 56</a:t>
          </a:r>
          <a:r>
            <a:rPr lang="en-IN" dirty="0">
              <a:latin typeface="Arial" panose="020B0604020202020204" pitchFamily="34" charset="0"/>
              <a:cs typeface="Arial" panose="020B0604020202020204" pitchFamily="34" charset="0"/>
            </a:rPr>
            <a:t>?</a:t>
          </a:r>
          <a:r>
            <a:rPr lang="en-IN" dirty="0">
              <a:latin typeface="+mj-lt"/>
            </a:rPr>
            <a:t> </a:t>
          </a:r>
          <a:endParaRPr lang="en-US" dirty="0">
            <a:latin typeface="+mj-lt"/>
          </a:endParaRPr>
        </a:p>
      </dgm:t>
    </dgm:pt>
    <dgm:pt modelId="{D2F68FA2-1B2E-4DDF-9E14-1F6D4C7068F3}" type="parTrans" cxnId="{F8EE49AE-88DB-4671-966F-2A745558FE7C}">
      <dgm:prSet/>
      <dgm:spPr/>
      <dgm:t>
        <a:bodyPr/>
        <a:lstStyle/>
        <a:p>
          <a:endParaRPr lang="en-US">
            <a:latin typeface="Rockwell" panose="02060603020205020403" pitchFamily="18" charset="0"/>
          </a:endParaRPr>
        </a:p>
      </dgm:t>
    </dgm:pt>
    <dgm:pt modelId="{E6659E9A-574E-4B13-844E-0815998BE1AA}" type="sibTrans" cxnId="{F8EE49AE-88DB-4671-966F-2A745558FE7C}">
      <dgm:prSet/>
      <dgm:spPr/>
      <dgm:t>
        <a:bodyPr/>
        <a:lstStyle/>
        <a:p>
          <a:endParaRPr lang="en-US">
            <a:latin typeface="Rockwell" panose="02060603020205020403" pitchFamily="18" charset="0"/>
          </a:endParaRPr>
        </a:p>
      </dgm:t>
    </dgm:pt>
    <dgm:pt modelId="{A4A658AE-125B-41D8-9457-5D74287F4EFA}">
      <dgm:prSet phldrT="[Text]"/>
      <dgm:spPr/>
      <dgm:t>
        <a:bodyPr/>
        <a:lstStyle/>
        <a:p>
          <a:r>
            <a:rPr lang="en-US" b="1" dirty="0">
              <a:latin typeface="+mj-lt"/>
            </a:rPr>
            <a:t>Share Purchase</a:t>
          </a:r>
          <a:endParaRPr lang="en-US" dirty="0">
            <a:latin typeface="+mj-lt"/>
          </a:endParaRPr>
        </a:p>
      </dgm:t>
    </dgm:pt>
    <dgm:pt modelId="{F76D0B76-3827-4D0E-8840-90E11870655E}" type="parTrans" cxnId="{BFCDC0A8-60BC-464D-819D-DD26F7F29C87}">
      <dgm:prSet/>
      <dgm:spPr/>
      <dgm:t>
        <a:bodyPr/>
        <a:lstStyle/>
        <a:p>
          <a:endParaRPr lang="en-US">
            <a:latin typeface="Rockwell" panose="02060603020205020403" pitchFamily="18" charset="0"/>
          </a:endParaRPr>
        </a:p>
      </dgm:t>
    </dgm:pt>
    <dgm:pt modelId="{D86FB9D2-CA78-43A3-90D3-334B1A256035}" type="sibTrans" cxnId="{BFCDC0A8-60BC-464D-819D-DD26F7F29C87}">
      <dgm:prSet/>
      <dgm:spPr/>
      <dgm:t>
        <a:bodyPr/>
        <a:lstStyle/>
        <a:p>
          <a:endParaRPr lang="en-US">
            <a:latin typeface="Rockwell" panose="02060603020205020403" pitchFamily="18" charset="0"/>
          </a:endParaRPr>
        </a:p>
      </dgm:t>
    </dgm:pt>
    <dgm:pt modelId="{D3B88DCF-22FA-4924-BBBD-93EAAADE230F}">
      <dgm:prSet phldrT="[Text]"/>
      <dgm:spPr/>
      <dgm:t>
        <a:bodyPr/>
        <a:lstStyle/>
        <a:p>
          <a:r>
            <a:rPr lang="en-US" b="1" dirty="0">
              <a:latin typeface="+mj-lt"/>
              <a:cs typeface="Times New Roman" pitchFamily="18" charset="0"/>
            </a:rPr>
            <a:t>Asset Purchase</a:t>
          </a:r>
          <a:endParaRPr lang="en-US" dirty="0">
            <a:latin typeface="+mj-lt"/>
          </a:endParaRPr>
        </a:p>
      </dgm:t>
    </dgm:pt>
    <dgm:pt modelId="{5AE84C09-046F-4987-BACE-6F177FF5443D}" type="parTrans" cxnId="{CD7207E0-BAE3-4336-8B63-862A85FB7038}">
      <dgm:prSet/>
      <dgm:spPr/>
      <dgm:t>
        <a:bodyPr/>
        <a:lstStyle/>
        <a:p>
          <a:endParaRPr lang="en-US">
            <a:latin typeface="Rockwell" panose="02060603020205020403" pitchFamily="18" charset="0"/>
          </a:endParaRPr>
        </a:p>
      </dgm:t>
    </dgm:pt>
    <dgm:pt modelId="{92BA37B0-BC4F-446F-BB63-C5CDFA18C5B1}" type="sibTrans" cxnId="{CD7207E0-BAE3-4336-8B63-862A85FB7038}">
      <dgm:prSet/>
      <dgm:spPr/>
      <dgm:t>
        <a:bodyPr/>
        <a:lstStyle/>
        <a:p>
          <a:endParaRPr lang="en-US">
            <a:latin typeface="Rockwell" panose="02060603020205020403" pitchFamily="18" charset="0"/>
          </a:endParaRPr>
        </a:p>
      </dgm:t>
    </dgm:pt>
    <dgm:pt modelId="{41029C02-0F8C-4052-82C0-BE8D6BDDB132}">
      <dgm:prSet phldrT="[Text]"/>
      <dgm:spPr/>
      <dgm:t>
        <a:bodyPr/>
        <a:lstStyle/>
        <a:p>
          <a:r>
            <a:rPr lang="en-US" b="1" dirty="0">
              <a:latin typeface="+mj-lt"/>
              <a:cs typeface="Times New Roman" pitchFamily="18" charset="0"/>
            </a:rPr>
            <a:t>Merger</a:t>
          </a:r>
          <a:endParaRPr lang="en-US" dirty="0">
            <a:latin typeface="+mj-lt"/>
          </a:endParaRPr>
        </a:p>
      </dgm:t>
    </dgm:pt>
    <dgm:pt modelId="{6B3A2263-F35C-4B74-960D-5A90975D5DD9}" type="parTrans" cxnId="{B42AD2C9-DD34-457E-BF6D-7F98A585C003}">
      <dgm:prSet/>
      <dgm:spPr/>
      <dgm:t>
        <a:bodyPr/>
        <a:lstStyle/>
        <a:p>
          <a:endParaRPr lang="en-US">
            <a:latin typeface="Rockwell" panose="02060603020205020403" pitchFamily="18" charset="0"/>
          </a:endParaRPr>
        </a:p>
      </dgm:t>
    </dgm:pt>
    <dgm:pt modelId="{88221602-6AC4-44F9-A591-BAA4A2CA997C}" type="sibTrans" cxnId="{B42AD2C9-DD34-457E-BF6D-7F98A585C003}">
      <dgm:prSet/>
      <dgm:spPr/>
      <dgm:t>
        <a:bodyPr/>
        <a:lstStyle/>
        <a:p>
          <a:endParaRPr lang="en-US">
            <a:latin typeface="Rockwell" panose="02060603020205020403" pitchFamily="18" charset="0"/>
          </a:endParaRPr>
        </a:p>
      </dgm:t>
    </dgm:pt>
    <dgm:pt modelId="{67A9F874-4126-458B-806B-1EA685AEEC7B}">
      <dgm:prSet phldrT="[Text]"/>
      <dgm:spPr/>
      <dgm:t>
        <a:bodyPr/>
        <a:lstStyle/>
        <a:p>
          <a:r>
            <a:rPr lang="en-US" b="1" dirty="0">
              <a:latin typeface="+mj-lt"/>
              <a:cs typeface="Times New Roman" pitchFamily="18" charset="0"/>
            </a:rPr>
            <a:t>Demerger</a:t>
          </a:r>
          <a:endParaRPr lang="en-US" dirty="0">
            <a:latin typeface="+mj-lt"/>
          </a:endParaRPr>
        </a:p>
      </dgm:t>
    </dgm:pt>
    <dgm:pt modelId="{95A2CB27-E9C6-429F-8B8E-8A85625E60DA}" type="parTrans" cxnId="{6E88C899-FF01-40BC-AFCB-AA17806BAD98}">
      <dgm:prSet/>
      <dgm:spPr/>
      <dgm:t>
        <a:bodyPr/>
        <a:lstStyle/>
        <a:p>
          <a:endParaRPr lang="en-US">
            <a:latin typeface="Rockwell" panose="02060603020205020403" pitchFamily="18" charset="0"/>
          </a:endParaRPr>
        </a:p>
      </dgm:t>
    </dgm:pt>
    <dgm:pt modelId="{090A8CDF-6423-48F3-B5D8-494A81FA25BE}" type="sibTrans" cxnId="{6E88C899-FF01-40BC-AFCB-AA17806BAD98}">
      <dgm:prSet/>
      <dgm:spPr/>
      <dgm:t>
        <a:bodyPr/>
        <a:lstStyle/>
        <a:p>
          <a:endParaRPr lang="en-US">
            <a:latin typeface="Rockwell" panose="02060603020205020403" pitchFamily="18" charset="0"/>
          </a:endParaRPr>
        </a:p>
      </dgm:t>
    </dgm:pt>
    <dgm:pt modelId="{720E3105-E08D-4695-A16A-3B6A1215B1B1}" type="pres">
      <dgm:prSet presAssocID="{139AA614-15C8-4873-9A2E-FC8B6307AE10}" presName="Name0" presStyleCnt="0">
        <dgm:presLayoutVars>
          <dgm:chPref val="1"/>
          <dgm:dir/>
          <dgm:animOne val="branch"/>
          <dgm:animLvl val="lvl"/>
          <dgm:resizeHandles/>
        </dgm:presLayoutVars>
      </dgm:prSet>
      <dgm:spPr/>
    </dgm:pt>
    <dgm:pt modelId="{451E7418-9FC4-4347-B3F5-47326B422ED4}" type="pres">
      <dgm:prSet presAssocID="{84A463DB-A322-4F9F-BE32-B7F54B4F77F9}" presName="vertOne" presStyleCnt="0"/>
      <dgm:spPr/>
    </dgm:pt>
    <dgm:pt modelId="{E82B1EB6-7BD5-4233-AB20-17308F58BDA8}" type="pres">
      <dgm:prSet presAssocID="{84A463DB-A322-4F9F-BE32-B7F54B4F77F9}" presName="txOne" presStyleLbl="node0" presStyleIdx="0" presStyleCnt="1">
        <dgm:presLayoutVars>
          <dgm:chPref val="3"/>
        </dgm:presLayoutVars>
      </dgm:prSet>
      <dgm:spPr/>
    </dgm:pt>
    <dgm:pt modelId="{9D01BC6B-C870-41F4-ADA7-DFEA29DFC17C}" type="pres">
      <dgm:prSet presAssocID="{84A463DB-A322-4F9F-BE32-B7F54B4F77F9}" presName="parTransOne" presStyleCnt="0"/>
      <dgm:spPr/>
    </dgm:pt>
    <dgm:pt modelId="{837AEA36-DCCB-497C-B5FB-BF2680520F19}" type="pres">
      <dgm:prSet presAssocID="{84A463DB-A322-4F9F-BE32-B7F54B4F77F9}" presName="horzOne" presStyleCnt="0"/>
      <dgm:spPr/>
    </dgm:pt>
    <dgm:pt modelId="{06FC9E8F-7568-4065-8ADF-F32670401405}" type="pres">
      <dgm:prSet presAssocID="{58463093-0425-4BB6-9399-32C25C6A963F}" presName="vertTwo" presStyleCnt="0"/>
      <dgm:spPr/>
    </dgm:pt>
    <dgm:pt modelId="{9E8DBA25-27A2-4701-832F-61D4EEC5FE50}" type="pres">
      <dgm:prSet presAssocID="{58463093-0425-4BB6-9399-32C25C6A963F}" presName="txTwo" presStyleLbl="node2" presStyleIdx="0" presStyleCnt="1">
        <dgm:presLayoutVars>
          <dgm:chPref val="3"/>
        </dgm:presLayoutVars>
      </dgm:prSet>
      <dgm:spPr/>
    </dgm:pt>
    <dgm:pt modelId="{B73EC46F-A968-4727-9D44-4737FFE04265}" type="pres">
      <dgm:prSet presAssocID="{58463093-0425-4BB6-9399-32C25C6A963F}" presName="parTransTwo" presStyleCnt="0"/>
      <dgm:spPr/>
    </dgm:pt>
    <dgm:pt modelId="{34F28DF4-C057-416B-96BB-ADBB9D36FD01}" type="pres">
      <dgm:prSet presAssocID="{58463093-0425-4BB6-9399-32C25C6A963F}" presName="horzTwo" presStyleCnt="0"/>
      <dgm:spPr/>
    </dgm:pt>
    <dgm:pt modelId="{F5742CEA-5B83-4104-B74F-C94ED6922058}" type="pres">
      <dgm:prSet presAssocID="{A4A658AE-125B-41D8-9457-5D74287F4EFA}" presName="vertThree" presStyleCnt="0"/>
      <dgm:spPr/>
    </dgm:pt>
    <dgm:pt modelId="{A968F43E-BA13-4927-98D8-B61D0B15B07E}" type="pres">
      <dgm:prSet presAssocID="{A4A658AE-125B-41D8-9457-5D74287F4EFA}" presName="txThree" presStyleLbl="node3" presStyleIdx="0" presStyleCnt="4">
        <dgm:presLayoutVars>
          <dgm:chPref val="3"/>
        </dgm:presLayoutVars>
      </dgm:prSet>
      <dgm:spPr/>
    </dgm:pt>
    <dgm:pt modelId="{C427B7EA-2A22-4845-BD8F-DD05B7AF790D}" type="pres">
      <dgm:prSet presAssocID="{A4A658AE-125B-41D8-9457-5D74287F4EFA}" presName="horzThree" presStyleCnt="0"/>
      <dgm:spPr/>
    </dgm:pt>
    <dgm:pt modelId="{68E1BE19-6270-4D46-A98E-C57491D52500}" type="pres">
      <dgm:prSet presAssocID="{D86FB9D2-CA78-43A3-90D3-334B1A256035}" presName="sibSpaceThree" presStyleCnt="0"/>
      <dgm:spPr/>
    </dgm:pt>
    <dgm:pt modelId="{336071A4-F77A-49E4-94AA-CEE51B963E13}" type="pres">
      <dgm:prSet presAssocID="{D3B88DCF-22FA-4924-BBBD-93EAAADE230F}" presName="vertThree" presStyleCnt="0"/>
      <dgm:spPr/>
    </dgm:pt>
    <dgm:pt modelId="{7C388122-2661-46A6-AF44-109C58C260CA}" type="pres">
      <dgm:prSet presAssocID="{D3B88DCF-22FA-4924-BBBD-93EAAADE230F}" presName="txThree" presStyleLbl="node3" presStyleIdx="1" presStyleCnt="4">
        <dgm:presLayoutVars>
          <dgm:chPref val="3"/>
        </dgm:presLayoutVars>
      </dgm:prSet>
      <dgm:spPr/>
    </dgm:pt>
    <dgm:pt modelId="{ADDF974C-1F24-4640-A59C-2004717B24E2}" type="pres">
      <dgm:prSet presAssocID="{D3B88DCF-22FA-4924-BBBD-93EAAADE230F}" presName="horzThree" presStyleCnt="0"/>
      <dgm:spPr/>
    </dgm:pt>
    <dgm:pt modelId="{7EBA4F08-2D14-4586-8F63-59FF056D086D}" type="pres">
      <dgm:prSet presAssocID="{92BA37B0-BC4F-446F-BB63-C5CDFA18C5B1}" presName="sibSpaceThree" presStyleCnt="0"/>
      <dgm:spPr/>
    </dgm:pt>
    <dgm:pt modelId="{A7D2D563-6BBF-492D-978F-B4CF5A3ECD56}" type="pres">
      <dgm:prSet presAssocID="{41029C02-0F8C-4052-82C0-BE8D6BDDB132}" presName="vertThree" presStyleCnt="0"/>
      <dgm:spPr/>
    </dgm:pt>
    <dgm:pt modelId="{2B6214B2-7213-4C4D-AC8E-85DC72A41486}" type="pres">
      <dgm:prSet presAssocID="{41029C02-0F8C-4052-82C0-BE8D6BDDB132}" presName="txThree" presStyleLbl="node3" presStyleIdx="2" presStyleCnt="4">
        <dgm:presLayoutVars>
          <dgm:chPref val="3"/>
        </dgm:presLayoutVars>
      </dgm:prSet>
      <dgm:spPr/>
    </dgm:pt>
    <dgm:pt modelId="{74F6FB7A-9DC5-4B4E-874D-EAE5741F117E}" type="pres">
      <dgm:prSet presAssocID="{41029C02-0F8C-4052-82C0-BE8D6BDDB132}" presName="horzThree" presStyleCnt="0"/>
      <dgm:spPr/>
    </dgm:pt>
    <dgm:pt modelId="{3BBCD1E0-6FAE-4042-A919-765305C75023}" type="pres">
      <dgm:prSet presAssocID="{88221602-6AC4-44F9-A591-BAA4A2CA997C}" presName="sibSpaceThree" presStyleCnt="0"/>
      <dgm:spPr/>
    </dgm:pt>
    <dgm:pt modelId="{464C527D-2505-46F5-8B0B-280C90F1A83D}" type="pres">
      <dgm:prSet presAssocID="{67A9F874-4126-458B-806B-1EA685AEEC7B}" presName="vertThree" presStyleCnt="0"/>
      <dgm:spPr/>
    </dgm:pt>
    <dgm:pt modelId="{BAE8E018-2FB7-4E79-A29E-9AA2E9514912}" type="pres">
      <dgm:prSet presAssocID="{67A9F874-4126-458B-806B-1EA685AEEC7B}" presName="txThree" presStyleLbl="node3" presStyleIdx="3" presStyleCnt="4">
        <dgm:presLayoutVars>
          <dgm:chPref val="3"/>
        </dgm:presLayoutVars>
      </dgm:prSet>
      <dgm:spPr/>
    </dgm:pt>
    <dgm:pt modelId="{302A4B3E-02A1-4014-ACBB-4BE7D38E8FA9}" type="pres">
      <dgm:prSet presAssocID="{67A9F874-4126-458B-806B-1EA685AEEC7B}" presName="horzThree" presStyleCnt="0"/>
      <dgm:spPr/>
    </dgm:pt>
  </dgm:ptLst>
  <dgm:cxnLst>
    <dgm:cxn modelId="{78EAED05-74EB-4E64-970C-D2567EAC8C73}" type="presOf" srcId="{84A463DB-A322-4F9F-BE32-B7F54B4F77F9}" destId="{E82B1EB6-7BD5-4233-AB20-17308F58BDA8}" srcOrd="0" destOrd="0" presId="urn:microsoft.com/office/officeart/2005/8/layout/hierarchy4"/>
    <dgm:cxn modelId="{B373A538-BE37-46C3-AE87-245A7C0368EB}" type="presOf" srcId="{41029C02-0F8C-4052-82C0-BE8D6BDDB132}" destId="{2B6214B2-7213-4C4D-AC8E-85DC72A41486}" srcOrd="0" destOrd="0" presId="urn:microsoft.com/office/officeart/2005/8/layout/hierarchy4"/>
    <dgm:cxn modelId="{0877F376-5101-437E-917A-7AE28551200D}" type="presOf" srcId="{139AA614-15C8-4873-9A2E-FC8B6307AE10}" destId="{720E3105-E08D-4695-A16A-3B6A1215B1B1}" srcOrd="0" destOrd="0" presId="urn:microsoft.com/office/officeart/2005/8/layout/hierarchy4"/>
    <dgm:cxn modelId="{98844B86-B525-45D4-9128-B0311961D68B}" srcId="{139AA614-15C8-4873-9A2E-FC8B6307AE10}" destId="{84A463DB-A322-4F9F-BE32-B7F54B4F77F9}" srcOrd="0" destOrd="0" parTransId="{B32A4A87-DC39-40B6-83CF-95B1DC031E50}" sibTransId="{78BF0B94-22DE-4A21-9AF0-6648636458F3}"/>
    <dgm:cxn modelId="{6E88C899-FF01-40BC-AFCB-AA17806BAD98}" srcId="{58463093-0425-4BB6-9399-32C25C6A963F}" destId="{67A9F874-4126-458B-806B-1EA685AEEC7B}" srcOrd="3" destOrd="0" parTransId="{95A2CB27-E9C6-429F-8B8E-8A85625E60DA}" sibTransId="{090A8CDF-6423-48F3-B5D8-494A81FA25BE}"/>
    <dgm:cxn modelId="{BFCDC0A8-60BC-464D-819D-DD26F7F29C87}" srcId="{58463093-0425-4BB6-9399-32C25C6A963F}" destId="{A4A658AE-125B-41D8-9457-5D74287F4EFA}" srcOrd="0" destOrd="0" parTransId="{F76D0B76-3827-4D0E-8840-90E11870655E}" sibTransId="{D86FB9D2-CA78-43A3-90D3-334B1A256035}"/>
    <dgm:cxn modelId="{F8EE49AE-88DB-4671-966F-2A745558FE7C}" srcId="{84A463DB-A322-4F9F-BE32-B7F54B4F77F9}" destId="{58463093-0425-4BB6-9399-32C25C6A963F}" srcOrd="0" destOrd="0" parTransId="{D2F68FA2-1B2E-4DDF-9E14-1F6D4C7068F3}" sibTransId="{E6659E9A-574E-4B13-844E-0815998BE1AA}"/>
    <dgm:cxn modelId="{C0AB9EB6-8F1F-42FC-940A-86D247960DEB}" type="presOf" srcId="{58463093-0425-4BB6-9399-32C25C6A963F}" destId="{9E8DBA25-27A2-4701-832F-61D4EEC5FE50}" srcOrd="0" destOrd="0" presId="urn:microsoft.com/office/officeart/2005/8/layout/hierarchy4"/>
    <dgm:cxn modelId="{3322A6B8-569F-423E-A0FE-110AA6BDD4E6}" type="presOf" srcId="{A4A658AE-125B-41D8-9457-5D74287F4EFA}" destId="{A968F43E-BA13-4927-98D8-B61D0B15B07E}" srcOrd="0" destOrd="0" presId="urn:microsoft.com/office/officeart/2005/8/layout/hierarchy4"/>
    <dgm:cxn modelId="{B42AD2C9-DD34-457E-BF6D-7F98A585C003}" srcId="{58463093-0425-4BB6-9399-32C25C6A963F}" destId="{41029C02-0F8C-4052-82C0-BE8D6BDDB132}" srcOrd="2" destOrd="0" parTransId="{6B3A2263-F35C-4B74-960D-5A90975D5DD9}" sibTransId="{88221602-6AC4-44F9-A591-BAA4A2CA997C}"/>
    <dgm:cxn modelId="{CFA792D1-EB8D-4E1D-9D20-4AB55DD831D8}" type="presOf" srcId="{D3B88DCF-22FA-4924-BBBD-93EAAADE230F}" destId="{7C388122-2661-46A6-AF44-109C58C260CA}" srcOrd="0" destOrd="0" presId="urn:microsoft.com/office/officeart/2005/8/layout/hierarchy4"/>
    <dgm:cxn modelId="{CD7207E0-BAE3-4336-8B63-862A85FB7038}" srcId="{58463093-0425-4BB6-9399-32C25C6A963F}" destId="{D3B88DCF-22FA-4924-BBBD-93EAAADE230F}" srcOrd="1" destOrd="0" parTransId="{5AE84C09-046F-4987-BACE-6F177FF5443D}" sibTransId="{92BA37B0-BC4F-446F-BB63-C5CDFA18C5B1}"/>
    <dgm:cxn modelId="{F958A6F5-5454-4AE6-8C0C-125C9B984238}" type="presOf" srcId="{67A9F874-4126-458B-806B-1EA685AEEC7B}" destId="{BAE8E018-2FB7-4E79-A29E-9AA2E9514912}" srcOrd="0" destOrd="0" presId="urn:microsoft.com/office/officeart/2005/8/layout/hierarchy4"/>
    <dgm:cxn modelId="{DFF1F79A-88B3-4163-BDDE-ABB165AADE91}" type="presParOf" srcId="{720E3105-E08D-4695-A16A-3B6A1215B1B1}" destId="{451E7418-9FC4-4347-B3F5-47326B422ED4}" srcOrd="0" destOrd="0" presId="urn:microsoft.com/office/officeart/2005/8/layout/hierarchy4"/>
    <dgm:cxn modelId="{B80B8544-6041-4FB3-A353-C0058B8FCDBA}" type="presParOf" srcId="{451E7418-9FC4-4347-B3F5-47326B422ED4}" destId="{E82B1EB6-7BD5-4233-AB20-17308F58BDA8}" srcOrd="0" destOrd="0" presId="urn:microsoft.com/office/officeart/2005/8/layout/hierarchy4"/>
    <dgm:cxn modelId="{5CEFD9C6-00D8-419B-8CEE-8EF1093D5064}" type="presParOf" srcId="{451E7418-9FC4-4347-B3F5-47326B422ED4}" destId="{9D01BC6B-C870-41F4-ADA7-DFEA29DFC17C}" srcOrd="1" destOrd="0" presId="urn:microsoft.com/office/officeart/2005/8/layout/hierarchy4"/>
    <dgm:cxn modelId="{46D31E88-181C-4794-B9F0-A9B2A7D6195A}" type="presParOf" srcId="{451E7418-9FC4-4347-B3F5-47326B422ED4}" destId="{837AEA36-DCCB-497C-B5FB-BF2680520F19}" srcOrd="2" destOrd="0" presId="urn:microsoft.com/office/officeart/2005/8/layout/hierarchy4"/>
    <dgm:cxn modelId="{341A4821-EC50-4EB4-BCFB-3B0CCE22FD60}" type="presParOf" srcId="{837AEA36-DCCB-497C-B5FB-BF2680520F19}" destId="{06FC9E8F-7568-4065-8ADF-F32670401405}" srcOrd="0" destOrd="0" presId="urn:microsoft.com/office/officeart/2005/8/layout/hierarchy4"/>
    <dgm:cxn modelId="{CDEF5930-19C7-450A-928F-626712B417B2}" type="presParOf" srcId="{06FC9E8F-7568-4065-8ADF-F32670401405}" destId="{9E8DBA25-27A2-4701-832F-61D4EEC5FE50}" srcOrd="0" destOrd="0" presId="urn:microsoft.com/office/officeart/2005/8/layout/hierarchy4"/>
    <dgm:cxn modelId="{4213E0A8-5E59-4ADD-AC9C-5CAEEADD51F2}" type="presParOf" srcId="{06FC9E8F-7568-4065-8ADF-F32670401405}" destId="{B73EC46F-A968-4727-9D44-4737FFE04265}" srcOrd="1" destOrd="0" presId="urn:microsoft.com/office/officeart/2005/8/layout/hierarchy4"/>
    <dgm:cxn modelId="{B01524B1-1507-4AF8-A30C-1B0B46AF4EDE}" type="presParOf" srcId="{06FC9E8F-7568-4065-8ADF-F32670401405}" destId="{34F28DF4-C057-416B-96BB-ADBB9D36FD01}" srcOrd="2" destOrd="0" presId="urn:microsoft.com/office/officeart/2005/8/layout/hierarchy4"/>
    <dgm:cxn modelId="{01651FF2-FFB2-4C44-8DA6-544C50EF98E9}" type="presParOf" srcId="{34F28DF4-C057-416B-96BB-ADBB9D36FD01}" destId="{F5742CEA-5B83-4104-B74F-C94ED6922058}" srcOrd="0" destOrd="0" presId="urn:microsoft.com/office/officeart/2005/8/layout/hierarchy4"/>
    <dgm:cxn modelId="{816B7B70-16E0-40AD-AC64-4BE47B33DC1A}" type="presParOf" srcId="{F5742CEA-5B83-4104-B74F-C94ED6922058}" destId="{A968F43E-BA13-4927-98D8-B61D0B15B07E}" srcOrd="0" destOrd="0" presId="urn:microsoft.com/office/officeart/2005/8/layout/hierarchy4"/>
    <dgm:cxn modelId="{570BDFD7-DFD4-4172-AB60-BB5104AFB254}" type="presParOf" srcId="{F5742CEA-5B83-4104-B74F-C94ED6922058}" destId="{C427B7EA-2A22-4845-BD8F-DD05B7AF790D}" srcOrd="1" destOrd="0" presId="urn:microsoft.com/office/officeart/2005/8/layout/hierarchy4"/>
    <dgm:cxn modelId="{3EA98F26-4F6A-468C-8E3D-B1CEB2A2B449}" type="presParOf" srcId="{34F28DF4-C057-416B-96BB-ADBB9D36FD01}" destId="{68E1BE19-6270-4D46-A98E-C57491D52500}" srcOrd="1" destOrd="0" presId="urn:microsoft.com/office/officeart/2005/8/layout/hierarchy4"/>
    <dgm:cxn modelId="{C059EEC3-CD25-4060-95F0-BDBF12BC35B3}" type="presParOf" srcId="{34F28DF4-C057-416B-96BB-ADBB9D36FD01}" destId="{336071A4-F77A-49E4-94AA-CEE51B963E13}" srcOrd="2" destOrd="0" presId="urn:microsoft.com/office/officeart/2005/8/layout/hierarchy4"/>
    <dgm:cxn modelId="{D65B9B93-1459-438C-B9A1-875469FD9AE1}" type="presParOf" srcId="{336071A4-F77A-49E4-94AA-CEE51B963E13}" destId="{7C388122-2661-46A6-AF44-109C58C260CA}" srcOrd="0" destOrd="0" presId="urn:microsoft.com/office/officeart/2005/8/layout/hierarchy4"/>
    <dgm:cxn modelId="{56FA0700-4609-4E62-8BE4-C9BAF692BD90}" type="presParOf" srcId="{336071A4-F77A-49E4-94AA-CEE51B963E13}" destId="{ADDF974C-1F24-4640-A59C-2004717B24E2}" srcOrd="1" destOrd="0" presId="urn:microsoft.com/office/officeart/2005/8/layout/hierarchy4"/>
    <dgm:cxn modelId="{95B986BD-AAA1-469F-9D00-7D3058AF9B0E}" type="presParOf" srcId="{34F28DF4-C057-416B-96BB-ADBB9D36FD01}" destId="{7EBA4F08-2D14-4586-8F63-59FF056D086D}" srcOrd="3" destOrd="0" presId="urn:microsoft.com/office/officeart/2005/8/layout/hierarchy4"/>
    <dgm:cxn modelId="{52AEAE96-9571-47C9-B6CF-01CC0897AA5E}" type="presParOf" srcId="{34F28DF4-C057-416B-96BB-ADBB9D36FD01}" destId="{A7D2D563-6BBF-492D-978F-B4CF5A3ECD56}" srcOrd="4" destOrd="0" presId="urn:microsoft.com/office/officeart/2005/8/layout/hierarchy4"/>
    <dgm:cxn modelId="{07BB4DD7-71CD-4650-B698-D6F73FAA76A1}" type="presParOf" srcId="{A7D2D563-6BBF-492D-978F-B4CF5A3ECD56}" destId="{2B6214B2-7213-4C4D-AC8E-85DC72A41486}" srcOrd="0" destOrd="0" presId="urn:microsoft.com/office/officeart/2005/8/layout/hierarchy4"/>
    <dgm:cxn modelId="{4E78F22D-3EC8-4740-BE4C-2D578BE45AEC}" type="presParOf" srcId="{A7D2D563-6BBF-492D-978F-B4CF5A3ECD56}" destId="{74F6FB7A-9DC5-4B4E-874D-EAE5741F117E}" srcOrd="1" destOrd="0" presId="urn:microsoft.com/office/officeart/2005/8/layout/hierarchy4"/>
    <dgm:cxn modelId="{08762514-22DE-4856-9A78-BB4F38A617E6}" type="presParOf" srcId="{34F28DF4-C057-416B-96BB-ADBB9D36FD01}" destId="{3BBCD1E0-6FAE-4042-A919-765305C75023}" srcOrd="5" destOrd="0" presId="urn:microsoft.com/office/officeart/2005/8/layout/hierarchy4"/>
    <dgm:cxn modelId="{B92E1847-F94D-493B-9933-164867062101}" type="presParOf" srcId="{34F28DF4-C057-416B-96BB-ADBB9D36FD01}" destId="{464C527D-2505-46F5-8B0B-280C90F1A83D}" srcOrd="6" destOrd="0" presId="urn:microsoft.com/office/officeart/2005/8/layout/hierarchy4"/>
    <dgm:cxn modelId="{10C7F145-2A30-4A4B-9E7B-B36A8F7396C0}" type="presParOf" srcId="{464C527D-2505-46F5-8B0B-280C90F1A83D}" destId="{BAE8E018-2FB7-4E79-A29E-9AA2E9514912}" srcOrd="0" destOrd="0" presId="urn:microsoft.com/office/officeart/2005/8/layout/hierarchy4"/>
    <dgm:cxn modelId="{58927845-B893-453E-9D7A-36308FE4BEA5}" type="presParOf" srcId="{464C527D-2505-46F5-8B0B-280C90F1A83D}" destId="{302A4B3E-02A1-4014-ACBB-4BE7D38E8FA9}"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49B7E-B1CC-4D72-AD63-564E25D9BABA}" type="doc">
      <dgm:prSet loTypeId="urn:microsoft.com/office/officeart/2005/8/layout/hierarchy3" loCatId="list" qsTypeId="urn:microsoft.com/office/officeart/2005/8/quickstyle/simple1" qsCatId="simple" csTypeId="urn:microsoft.com/office/officeart/2005/8/colors/accent2_3" csCatId="accent2" phldr="1"/>
      <dgm:spPr/>
      <dgm:t>
        <a:bodyPr/>
        <a:lstStyle/>
        <a:p>
          <a:endParaRPr lang="en-US"/>
        </a:p>
      </dgm:t>
    </dgm:pt>
    <dgm:pt modelId="{C07AE2B8-18D4-4B37-ACA6-42D8A262DC26}">
      <dgm:prSet phldrT="[Text]"/>
      <dgm:spPr/>
      <dgm:t>
        <a:bodyPr/>
        <a:lstStyle/>
        <a:p>
          <a:r>
            <a:rPr lang="en-US" b="1" dirty="0">
              <a:latin typeface="+mj-lt"/>
            </a:rPr>
            <a:t>Exit to investor </a:t>
          </a:r>
          <a:endParaRPr lang="en-US" dirty="0">
            <a:latin typeface="+mj-lt"/>
          </a:endParaRPr>
        </a:p>
      </dgm:t>
    </dgm:pt>
    <dgm:pt modelId="{939C83B7-7CEE-4D25-8294-95A31BBCA797}" type="parTrans" cxnId="{FE2092F2-D410-4309-801B-52F33368FDA3}">
      <dgm:prSet/>
      <dgm:spPr/>
      <dgm:t>
        <a:bodyPr/>
        <a:lstStyle/>
        <a:p>
          <a:endParaRPr lang="en-US"/>
        </a:p>
      </dgm:t>
    </dgm:pt>
    <dgm:pt modelId="{D9B1AF94-E039-4CED-9E5C-3A3B50BD148B}" type="sibTrans" cxnId="{FE2092F2-D410-4309-801B-52F33368FDA3}">
      <dgm:prSet/>
      <dgm:spPr/>
      <dgm:t>
        <a:bodyPr/>
        <a:lstStyle/>
        <a:p>
          <a:endParaRPr lang="en-US"/>
        </a:p>
      </dgm:t>
    </dgm:pt>
    <dgm:pt modelId="{F023A8CF-CCD2-4228-A85D-E98CAFCC932F}">
      <dgm:prSet phldrT="[Text]"/>
      <dgm:spPr/>
      <dgm:t>
        <a:bodyPr/>
        <a:lstStyle/>
        <a:p>
          <a:r>
            <a:rPr lang="en-US" b="1" dirty="0">
              <a:latin typeface="+mj-lt"/>
              <a:cs typeface="Times New Roman" pitchFamily="18" charset="0"/>
            </a:rPr>
            <a:t>Share purchase </a:t>
          </a:r>
          <a:endParaRPr lang="en-US" dirty="0">
            <a:latin typeface="+mj-lt"/>
          </a:endParaRPr>
        </a:p>
      </dgm:t>
    </dgm:pt>
    <dgm:pt modelId="{8BDF8EE3-3168-40DE-9EC1-D9BA5BE7ABDD}" type="parTrans" cxnId="{60CCD490-DA60-4A06-A2E9-927F99EA5917}">
      <dgm:prSet/>
      <dgm:spPr/>
      <dgm:t>
        <a:bodyPr/>
        <a:lstStyle/>
        <a:p>
          <a:endParaRPr lang="en-US"/>
        </a:p>
      </dgm:t>
    </dgm:pt>
    <dgm:pt modelId="{5B0773DF-A013-46F5-8676-DE1C93497788}" type="sibTrans" cxnId="{60CCD490-DA60-4A06-A2E9-927F99EA5917}">
      <dgm:prSet/>
      <dgm:spPr/>
      <dgm:t>
        <a:bodyPr/>
        <a:lstStyle/>
        <a:p>
          <a:endParaRPr lang="en-US"/>
        </a:p>
      </dgm:t>
    </dgm:pt>
    <dgm:pt modelId="{77BAD594-A7FB-43CA-9109-32DCF0DB3D7B}">
      <dgm:prSet phldrT="[Text]"/>
      <dgm:spPr/>
      <dgm:t>
        <a:bodyPr/>
        <a:lstStyle/>
        <a:p>
          <a:r>
            <a:rPr lang="en-US" b="1" dirty="0">
              <a:latin typeface="+mj-lt"/>
              <a:cs typeface="Times New Roman" pitchFamily="18" charset="0"/>
            </a:rPr>
            <a:t>Capital Reduction</a:t>
          </a:r>
          <a:endParaRPr lang="en-US" dirty="0">
            <a:latin typeface="+mj-lt"/>
          </a:endParaRPr>
        </a:p>
      </dgm:t>
    </dgm:pt>
    <dgm:pt modelId="{782A095A-CA19-4ACA-B889-63760E9BD1C8}" type="parTrans" cxnId="{AF853FB0-FFC7-4F54-A711-4D77E734C301}">
      <dgm:prSet/>
      <dgm:spPr/>
      <dgm:t>
        <a:bodyPr/>
        <a:lstStyle/>
        <a:p>
          <a:endParaRPr lang="en-US"/>
        </a:p>
      </dgm:t>
    </dgm:pt>
    <dgm:pt modelId="{388252F7-C3D0-4DDE-AE33-B26A52C509CB}" type="sibTrans" cxnId="{AF853FB0-FFC7-4F54-A711-4D77E734C301}">
      <dgm:prSet/>
      <dgm:spPr/>
      <dgm:t>
        <a:bodyPr/>
        <a:lstStyle/>
        <a:p>
          <a:endParaRPr lang="en-US"/>
        </a:p>
      </dgm:t>
    </dgm:pt>
    <dgm:pt modelId="{ABD6AA29-DCE1-406C-8D19-C05E42CA006B}">
      <dgm:prSet phldrT="[Text]"/>
      <dgm:spPr/>
      <dgm:t>
        <a:bodyPr/>
        <a:lstStyle/>
        <a:p>
          <a:r>
            <a:rPr lang="en-US" b="1" dirty="0">
              <a:latin typeface="+mj-lt"/>
              <a:cs typeface="Times New Roman" pitchFamily="18" charset="0"/>
            </a:rPr>
            <a:t>Buyback</a:t>
          </a:r>
          <a:endParaRPr lang="en-US" dirty="0">
            <a:latin typeface="+mj-lt"/>
          </a:endParaRPr>
        </a:p>
      </dgm:t>
    </dgm:pt>
    <dgm:pt modelId="{BF4DB265-A642-404C-86D6-91C2799D4FB9}" type="parTrans" cxnId="{380BDACC-CDFF-46A5-8BB6-9E0CB2DFCBD3}">
      <dgm:prSet/>
      <dgm:spPr/>
      <dgm:t>
        <a:bodyPr/>
        <a:lstStyle/>
        <a:p>
          <a:endParaRPr lang="en-US"/>
        </a:p>
      </dgm:t>
    </dgm:pt>
    <dgm:pt modelId="{5A7D4DE8-BC09-4F43-A464-13033CD8E461}" type="sibTrans" cxnId="{380BDACC-CDFF-46A5-8BB6-9E0CB2DFCBD3}">
      <dgm:prSet/>
      <dgm:spPr/>
      <dgm:t>
        <a:bodyPr/>
        <a:lstStyle/>
        <a:p>
          <a:endParaRPr lang="en-US"/>
        </a:p>
      </dgm:t>
    </dgm:pt>
    <dgm:pt modelId="{792E28F6-763F-4288-9C68-6431E6BEF546}" type="pres">
      <dgm:prSet presAssocID="{2D549B7E-B1CC-4D72-AD63-564E25D9BABA}" presName="diagram" presStyleCnt="0">
        <dgm:presLayoutVars>
          <dgm:chPref val="1"/>
          <dgm:dir/>
          <dgm:animOne val="branch"/>
          <dgm:animLvl val="lvl"/>
          <dgm:resizeHandles/>
        </dgm:presLayoutVars>
      </dgm:prSet>
      <dgm:spPr/>
    </dgm:pt>
    <dgm:pt modelId="{F156964A-9EFE-4AF3-975A-21DC28C0D1B8}" type="pres">
      <dgm:prSet presAssocID="{C07AE2B8-18D4-4B37-ACA6-42D8A262DC26}" presName="root" presStyleCnt="0"/>
      <dgm:spPr/>
    </dgm:pt>
    <dgm:pt modelId="{3B5DFF18-9983-40FE-891D-C3DC2407C149}" type="pres">
      <dgm:prSet presAssocID="{C07AE2B8-18D4-4B37-ACA6-42D8A262DC26}" presName="rootComposite" presStyleCnt="0"/>
      <dgm:spPr/>
    </dgm:pt>
    <dgm:pt modelId="{2D25602D-C17E-41AA-8222-4AA1FE1B8721}" type="pres">
      <dgm:prSet presAssocID="{C07AE2B8-18D4-4B37-ACA6-42D8A262DC26}" presName="rootText" presStyleLbl="node1" presStyleIdx="0" presStyleCnt="1"/>
      <dgm:spPr/>
    </dgm:pt>
    <dgm:pt modelId="{5EA3F522-FB9A-452A-9ACB-12F8CDF5B5FB}" type="pres">
      <dgm:prSet presAssocID="{C07AE2B8-18D4-4B37-ACA6-42D8A262DC26}" presName="rootConnector" presStyleLbl="node1" presStyleIdx="0" presStyleCnt="1"/>
      <dgm:spPr/>
    </dgm:pt>
    <dgm:pt modelId="{1C7B8B24-CD62-4AB4-B060-614FB1F68C73}" type="pres">
      <dgm:prSet presAssocID="{C07AE2B8-18D4-4B37-ACA6-42D8A262DC26}" presName="childShape" presStyleCnt="0"/>
      <dgm:spPr/>
    </dgm:pt>
    <dgm:pt modelId="{C2424373-C5E4-49E2-BA93-F990802BC416}" type="pres">
      <dgm:prSet presAssocID="{8BDF8EE3-3168-40DE-9EC1-D9BA5BE7ABDD}" presName="Name13" presStyleLbl="parChTrans1D2" presStyleIdx="0" presStyleCnt="3"/>
      <dgm:spPr/>
    </dgm:pt>
    <dgm:pt modelId="{69E6C1AD-4ADE-476E-9E1E-3BF23B109582}" type="pres">
      <dgm:prSet presAssocID="{F023A8CF-CCD2-4228-A85D-E98CAFCC932F}" presName="childText" presStyleLbl="bgAcc1" presStyleIdx="0" presStyleCnt="3">
        <dgm:presLayoutVars>
          <dgm:bulletEnabled val="1"/>
        </dgm:presLayoutVars>
      </dgm:prSet>
      <dgm:spPr/>
    </dgm:pt>
    <dgm:pt modelId="{82464748-A853-4FD2-A226-309F73502FD9}" type="pres">
      <dgm:prSet presAssocID="{782A095A-CA19-4ACA-B889-63760E9BD1C8}" presName="Name13" presStyleLbl="parChTrans1D2" presStyleIdx="1" presStyleCnt="3"/>
      <dgm:spPr/>
    </dgm:pt>
    <dgm:pt modelId="{6F7F6706-BB0F-40C1-A84B-BCFF92BFE006}" type="pres">
      <dgm:prSet presAssocID="{77BAD594-A7FB-43CA-9109-32DCF0DB3D7B}" presName="childText" presStyleLbl="bgAcc1" presStyleIdx="1" presStyleCnt="3">
        <dgm:presLayoutVars>
          <dgm:bulletEnabled val="1"/>
        </dgm:presLayoutVars>
      </dgm:prSet>
      <dgm:spPr/>
    </dgm:pt>
    <dgm:pt modelId="{9B6CC8DB-8C8B-432A-B2F7-94382F582D67}" type="pres">
      <dgm:prSet presAssocID="{BF4DB265-A642-404C-86D6-91C2799D4FB9}" presName="Name13" presStyleLbl="parChTrans1D2" presStyleIdx="2" presStyleCnt="3"/>
      <dgm:spPr/>
    </dgm:pt>
    <dgm:pt modelId="{292671F9-1DF0-47E7-93D6-F91A0D154BD2}" type="pres">
      <dgm:prSet presAssocID="{ABD6AA29-DCE1-406C-8D19-C05E42CA006B}" presName="childText" presStyleLbl="bgAcc1" presStyleIdx="2" presStyleCnt="3">
        <dgm:presLayoutVars>
          <dgm:bulletEnabled val="1"/>
        </dgm:presLayoutVars>
      </dgm:prSet>
      <dgm:spPr/>
    </dgm:pt>
  </dgm:ptLst>
  <dgm:cxnLst>
    <dgm:cxn modelId="{EAFF6030-6577-4C6A-BE78-C84D25064C2F}" type="presOf" srcId="{782A095A-CA19-4ACA-B889-63760E9BD1C8}" destId="{82464748-A853-4FD2-A226-309F73502FD9}" srcOrd="0" destOrd="0" presId="urn:microsoft.com/office/officeart/2005/8/layout/hierarchy3"/>
    <dgm:cxn modelId="{B3EF1542-B55A-4DD9-B8AC-FFC38EA40067}" type="presOf" srcId="{F023A8CF-CCD2-4228-A85D-E98CAFCC932F}" destId="{69E6C1AD-4ADE-476E-9E1E-3BF23B109582}" srcOrd="0" destOrd="0" presId="urn:microsoft.com/office/officeart/2005/8/layout/hierarchy3"/>
    <dgm:cxn modelId="{D69C2E63-DD41-420B-BFF6-0D9D2CEDC17F}" type="presOf" srcId="{ABD6AA29-DCE1-406C-8D19-C05E42CA006B}" destId="{292671F9-1DF0-47E7-93D6-F91A0D154BD2}" srcOrd="0" destOrd="0" presId="urn:microsoft.com/office/officeart/2005/8/layout/hierarchy3"/>
    <dgm:cxn modelId="{2DDF9F44-FF12-404A-A67B-353AE2929BA9}" type="presOf" srcId="{77BAD594-A7FB-43CA-9109-32DCF0DB3D7B}" destId="{6F7F6706-BB0F-40C1-A84B-BCFF92BFE006}" srcOrd="0" destOrd="0" presId="urn:microsoft.com/office/officeart/2005/8/layout/hierarchy3"/>
    <dgm:cxn modelId="{5FD7A381-13A9-44CB-8BD1-716AE610476F}" type="presOf" srcId="{2D549B7E-B1CC-4D72-AD63-564E25D9BABA}" destId="{792E28F6-763F-4288-9C68-6431E6BEF546}" srcOrd="0" destOrd="0" presId="urn:microsoft.com/office/officeart/2005/8/layout/hierarchy3"/>
    <dgm:cxn modelId="{60CCD490-DA60-4A06-A2E9-927F99EA5917}" srcId="{C07AE2B8-18D4-4B37-ACA6-42D8A262DC26}" destId="{F023A8CF-CCD2-4228-A85D-E98CAFCC932F}" srcOrd="0" destOrd="0" parTransId="{8BDF8EE3-3168-40DE-9EC1-D9BA5BE7ABDD}" sibTransId="{5B0773DF-A013-46F5-8676-DE1C93497788}"/>
    <dgm:cxn modelId="{AF853FB0-FFC7-4F54-A711-4D77E734C301}" srcId="{C07AE2B8-18D4-4B37-ACA6-42D8A262DC26}" destId="{77BAD594-A7FB-43CA-9109-32DCF0DB3D7B}" srcOrd="1" destOrd="0" parTransId="{782A095A-CA19-4ACA-B889-63760E9BD1C8}" sibTransId="{388252F7-C3D0-4DDE-AE33-B26A52C509CB}"/>
    <dgm:cxn modelId="{25BFCCC3-9538-4AD9-B186-33CE9DD2A130}" type="presOf" srcId="{BF4DB265-A642-404C-86D6-91C2799D4FB9}" destId="{9B6CC8DB-8C8B-432A-B2F7-94382F582D67}" srcOrd="0" destOrd="0" presId="urn:microsoft.com/office/officeart/2005/8/layout/hierarchy3"/>
    <dgm:cxn modelId="{380BDACC-CDFF-46A5-8BB6-9E0CB2DFCBD3}" srcId="{C07AE2B8-18D4-4B37-ACA6-42D8A262DC26}" destId="{ABD6AA29-DCE1-406C-8D19-C05E42CA006B}" srcOrd="2" destOrd="0" parTransId="{BF4DB265-A642-404C-86D6-91C2799D4FB9}" sibTransId="{5A7D4DE8-BC09-4F43-A464-13033CD8E461}"/>
    <dgm:cxn modelId="{C673E1DD-15D5-482F-92D3-40053F9802B4}" type="presOf" srcId="{C07AE2B8-18D4-4B37-ACA6-42D8A262DC26}" destId="{5EA3F522-FB9A-452A-9ACB-12F8CDF5B5FB}" srcOrd="1" destOrd="0" presId="urn:microsoft.com/office/officeart/2005/8/layout/hierarchy3"/>
    <dgm:cxn modelId="{FE2092F2-D410-4309-801B-52F33368FDA3}" srcId="{2D549B7E-B1CC-4D72-AD63-564E25D9BABA}" destId="{C07AE2B8-18D4-4B37-ACA6-42D8A262DC26}" srcOrd="0" destOrd="0" parTransId="{939C83B7-7CEE-4D25-8294-95A31BBCA797}" sibTransId="{D9B1AF94-E039-4CED-9E5C-3A3B50BD148B}"/>
    <dgm:cxn modelId="{96F58DF4-A4B6-452F-939A-CEE59CD9A975}" type="presOf" srcId="{C07AE2B8-18D4-4B37-ACA6-42D8A262DC26}" destId="{2D25602D-C17E-41AA-8222-4AA1FE1B8721}" srcOrd="0" destOrd="0" presId="urn:microsoft.com/office/officeart/2005/8/layout/hierarchy3"/>
    <dgm:cxn modelId="{588D44F5-52AC-4105-8EF8-96307E931CFD}" type="presOf" srcId="{8BDF8EE3-3168-40DE-9EC1-D9BA5BE7ABDD}" destId="{C2424373-C5E4-49E2-BA93-F990802BC416}" srcOrd="0" destOrd="0" presId="urn:microsoft.com/office/officeart/2005/8/layout/hierarchy3"/>
    <dgm:cxn modelId="{21795EA4-90F6-4B3A-A7F9-B35907950710}" type="presParOf" srcId="{792E28F6-763F-4288-9C68-6431E6BEF546}" destId="{F156964A-9EFE-4AF3-975A-21DC28C0D1B8}" srcOrd="0" destOrd="0" presId="urn:microsoft.com/office/officeart/2005/8/layout/hierarchy3"/>
    <dgm:cxn modelId="{D36FD417-B909-4A7F-90B3-5E1665076B73}" type="presParOf" srcId="{F156964A-9EFE-4AF3-975A-21DC28C0D1B8}" destId="{3B5DFF18-9983-40FE-891D-C3DC2407C149}" srcOrd="0" destOrd="0" presId="urn:microsoft.com/office/officeart/2005/8/layout/hierarchy3"/>
    <dgm:cxn modelId="{BE3A2595-D207-4DCD-BF69-1AE19D745DA0}" type="presParOf" srcId="{3B5DFF18-9983-40FE-891D-C3DC2407C149}" destId="{2D25602D-C17E-41AA-8222-4AA1FE1B8721}" srcOrd="0" destOrd="0" presId="urn:microsoft.com/office/officeart/2005/8/layout/hierarchy3"/>
    <dgm:cxn modelId="{21813CCF-B9BD-4B98-8E0C-D2BCC246CF13}" type="presParOf" srcId="{3B5DFF18-9983-40FE-891D-C3DC2407C149}" destId="{5EA3F522-FB9A-452A-9ACB-12F8CDF5B5FB}" srcOrd="1" destOrd="0" presId="urn:microsoft.com/office/officeart/2005/8/layout/hierarchy3"/>
    <dgm:cxn modelId="{7D8E30FA-02EB-4562-BD7C-C2242C530609}" type="presParOf" srcId="{F156964A-9EFE-4AF3-975A-21DC28C0D1B8}" destId="{1C7B8B24-CD62-4AB4-B060-614FB1F68C73}" srcOrd="1" destOrd="0" presId="urn:microsoft.com/office/officeart/2005/8/layout/hierarchy3"/>
    <dgm:cxn modelId="{A4A093EB-BE45-442E-A91D-B235C9B0AB9B}" type="presParOf" srcId="{1C7B8B24-CD62-4AB4-B060-614FB1F68C73}" destId="{C2424373-C5E4-49E2-BA93-F990802BC416}" srcOrd="0" destOrd="0" presId="urn:microsoft.com/office/officeart/2005/8/layout/hierarchy3"/>
    <dgm:cxn modelId="{7BC7B5EF-57B8-4E49-B3E9-6058CD62BA98}" type="presParOf" srcId="{1C7B8B24-CD62-4AB4-B060-614FB1F68C73}" destId="{69E6C1AD-4ADE-476E-9E1E-3BF23B109582}" srcOrd="1" destOrd="0" presId="urn:microsoft.com/office/officeart/2005/8/layout/hierarchy3"/>
    <dgm:cxn modelId="{48B3DA32-33B6-41DD-9DD8-5C182A3C2832}" type="presParOf" srcId="{1C7B8B24-CD62-4AB4-B060-614FB1F68C73}" destId="{82464748-A853-4FD2-A226-309F73502FD9}" srcOrd="2" destOrd="0" presId="urn:microsoft.com/office/officeart/2005/8/layout/hierarchy3"/>
    <dgm:cxn modelId="{E3440EA5-C749-4087-AAE2-B09F11F59B92}" type="presParOf" srcId="{1C7B8B24-CD62-4AB4-B060-614FB1F68C73}" destId="{6F7F6706-BB0F-40C1-A84B-BCFF92BFE006}" srcOrd="3" destOrd="0" presId="urn:microsoft.com/office/officeart/2005/8/layout/hierarchy3"/>
    <dgm:cxn modelId="{62B5B3B6-CA7E-4CB9-98F6-CE04F7ABB351}" type="presParOf" srcId="{1C7B8B24-CD62-4AB4-B060-614FB1F68C73}" destId="{9B6CC8DB-8C8B-432A-B2F7-94382F582D67}" srcOrd="4" destOrd="0" presId="urn:microsoft.com/office/officeart/2005/8/layout/hierarchy3"/>
    <dgm:cxn modelId="{87BE0549-8306-4A1C-914F-F096FEDD42DA}" type="presParOf" srcId="{1C7B8B24-CD62-4AB4-B060-614FB1F68C73}" destId="{292671F9-1DF0-47E7-93D6-F91A0D154BD2}" srcOrd="5"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DED922-E3E1-48BB-90FF-405BD9CF1634}" type="doc">
      <dgm:prSet loTypeId="urn:microsoft.com/office/officeart/2005/8/layout/arrow2" loCatId="process" qsTypeId="urn:microsoft.com/office/officeart/2005/8/quickstyle/simple4" qsCatId="simple" csTypeId="urn:microsoft.com/office/officeart/2005/8/colors/accent5_2" csCatId="accent5" phldr="1"/>
      <dgm:spPr/>
    </dgm:pt>
    <dgm:pt modelId="{74387D3C-280C-4C8A-9104-46BE89F7B3DC}">
      <dgm:prSet phldrT="[Text]" custT="1"/>
      <dgm:spPr/>
      <dgm:t>
        <a:bodyPr/>
        <a:lstStyle/>
        <a:p>
          <a:r>
            <a:rPr lang="en-IN" sz="2000" b="1" dirty="0">
              <a:latin typeface="+mj-lt"/>
            </a:rPr>
            <a:t>2012</a:t>
          </a:r>
        </a:p>
      </dgm:t>
    </dgm:pt>
    <dgm:pt modelId="{56BE2FD4-528B-41DE-9C9F-CC481FE88DC6}" type="parTrans" cxnId="{49F4D384-0EF8-42F2-B800-B1F3D596F6E6}">
      <dgm:prSet/>
      <dgm:spPr/>
      <dgm:t>
        <a:bodyPr/>
        <a:lstStyle/>
        <a:p>
          <a:endParaRPr lang="en-IN"/>
        </a:p>
      </dgm:t>
    </dgm:pt>
    <dgm:pt modelId="{3F44E1DF-913D-45E1-B47A-1B2932393EEB}" type="sibTrans" cxnId="{49F4D384-0EF8-42F2-B800-B1F3D596F6E6}">
      <dgm:prSet/>
      <dgm:spPr/>
      <dgm:t>
        <a:bodyPr/>
        <a:lstStyle/>
        <a:p>
          <a:endParaRPr lang="en-IN"/>
        </a:p>
      </dgm:t>
    </dgm:pt>
    <dgm:pt modelId="{EDC1C185-664B-4742-AC19-9B913A514139}">
      <dgm:prSet phldrT="[Text]" custT="1"/>
      <dgm:spPr/>
      <dgm:t>
        <a:bodyPr/>
        <a:lstStyle/>
        <a:p>
          <a:r>
            <a:rPr lang="en-IN" sz="2000" b="1" dirty="0">
              <a:latin typeface="+mj-lt"/>
            </a:rPr>
            <a:t>2018</a:t>
          </a:r>
        </a:p>
      </dgm:t>
    </dgm:pt>
    <dgm:pt modelId="{A62FC0F1-8FF5-43DE-9827-E36092F41D4B}" type="parTrans" cxnId="{4590836A-3DAD-4BD5-9BE7-19E84C7751DD}">
      <dgm:prSet/>
      <dgm:spPr/>
      <dgm:t>
        <a:bodyPr/>
        <a:lstStyle/>
        <a:p>
          <a:endParaRPr lang="en-IN"/>
        </a:p>
      </dgm:t>
    </dgm:pt>
    <dgm:pt modelId="{C54DE494-99E5-4F84-8EFD-7338B4BAA335}" type="sibTrans" cxnId="{4590836A-3DAD-4BD5-9BE7-19E84C7751DD}">
      <dgm:prSet/>
      <dgm:spPr/>
      <dgm:t>
        <a:bodyPr/>
        <a:lstStyle/>
        <a:p>
          <a:endParaRPr lang="en-IN"/>
        </a:p>
      </dgm:t>
    </dgm:pt>
    <dgm:pt modelId="{49E33864-3F34-4C7D-8148-0475591003D5}">
      <dgm:prSet phldrT="[Text]" custT="1"/>
      <dgm:spPr/>
      <dgm:t>
        <a:bodyPr/>
        <a:lstStyle/>
        <a:p>
          <a:pPr algn="l"/>
          <a:r>
            <a:rPr lang="en-IN" sz="2000" b="1" dirty="0">
              <a:ln/>
              <a:latin typeface="+mj-lt"/>
            </a:rPr>
            <a:t>Jan 2019</a:t>
          </a:r>
        </a:p>
      </dgm:t>
    </dgm:pt>
    <dgm:pt modelId="{1617109D-6726-43EE-88A9-247E7458D229}" type="parTrans" cxnId="{840E0C67-6736-4CEB-9D50-FA122C9FF75A}">
      <dgm:prSet/>
      <dgm:spPr/>
      <dgm:t>
        <a:bodyPr/>
        <a:lstStyle/>
        <a:p>
          <a:endParaRPr lang="en-IN"/>
        </a:p>
      </dgm:t>
    </dgm:pt>
    <dgm:pt modelId="{14073AA4-E05C-4458-8525-459AA83DAE3F}" type="sibTrans" cxnId="{840E0C67-6736-4CEB-9D50-FA122C9FF75A}">
      <dgm:prSet/>
      <dgm:spPr/>
      <dgm:t>
        <a:bodyPr/>
        <a:lstStyle/>
        <a:p>
          <a:endParaRPr lang="en-IN"/>
        </a:p>
      </dgm:t>
    </dgm:pt>
    <dgm:pt modelId="{F85E41C7-61CD-4DBA-AAF9-010516D91364}">
      <dgm:prSet phldrT="[Text]" custT="1"/>
      <dgm:spPr/>
      <dgm:t>
        <a:bodyPr/>
        <a:lstStyle/>
        <a:p>
          <a:r>
            <a:rPr lang="en-IN" sz="2000" b="1" dirty="0">
              <a:latin typeface="+mj-lt"/>
            </a:rPr>
            <a:t>2016</a:t>
          </a:r>
        </a:p>
      </dgm:t>
    </dgm:pt>
    <dgm:pt modelId="{4E65E9CC-2FA2-45DD-9E0B-189A801DC702}" type="parTrans" cxnId="{AD83A10F-6188-45ED-A2FB-A3F218647B52}">
      <dgm:prSet/>
      <dgm:spPr/>
      <dgm:t>
        <a:bodyPr/>
        <a:lstStyle/>
        <a:p>
          <a:endParaRPr lang="en-IN"/>
        </a:p>
      </dgm:t>
    </dgm:pt>
    <dgm:pt modelId="{91F5D0F2-0CE1-4867-8B93-6BE45A1B13A3}" type="sibTrans" cxnId="{AD83A10F-6188-45ED-A2FB-A3F218647B52}">
      <dgm:prSet/>
      <dgm:spPr/>
      <dgm:t>
        <a:bodyPr/>
        <a:lstStyle/>
        <a:p>
          <a:endParaRPr lang="en-IN"/>
        </a:p>
      </dgm:t>
    </dgm:pt>
    <dgm:pt modelId="{1AF45B06-002D-4E71-8793-01F1DF7BB585}">
      <dgm:prSet phldrT="[Text]" custT="1"/>
      <dgm:spPr/>
      <dgm:t>
        <a:bodyPr/>
        <a:lstStyle/>
        <a:p>
          <a:r>
            <a:rPr lang="en-IN" sz="2000" b="1" dirty="0">
              <a:latin typeface="+mj-lt"/>
            </a:rPr>
            <a:t>2017</a:t>
          </a:r>
        </a:p>
      </dgm:t>
    </dgm:pt>
    <dgm:pt modelId="{38DEF556-FA2A-4B9B-BE8E-488EA91B628C}" type="parTrans" cxnId="{607F946A-3948-4217-9AE7-B6CECB760D93}">
      <dgm:prSet/>
      <dgm:spPr/>
      <dgm:t>
        <a:bodyPr/>
        <a:lstStyle/>
        <a:p>
          <a:endParaRPr lang="en-IN"/>
        </a:p>
      </dgm:t>
    </dgm:pt>
    <dgm:pt modelId="{A429FB57-ACF9-4545-B9EF-CBBE5D98DDAD}" type="sibTrans" cxnId="{607F946A-3948-4217-9AE7-B6CECB760D93}">
      <dgm:prSet/>
      <dgm:spPr/>
      <dgm:t>
        <a:bodyPr/>
        <a:lstStyle/>
        <a:p>
          <a:endParaRPr lang="en-IN"/>
        </a:p>
      </dgm:t>
    </dgm:pt>
    <dgm:pt modelId="{F487623D-FBDF-4777-841B-A5F42B7CAD81}">
      <dgm:prSet phldrT="[Text]" custT="1"/>
      <dgm:spPr/>
      <dgm:t>
        <a:bodyPr/>
        <a:lstStyle/>
        <a:p>
          <a:endParaRPr lang="en-IN" sz="2000" dirty="0"/>
        </a:p>
      </dgm:t>
    </dgm:pt>
    <dgm:pt modelId="{BBDB3F54-3067-4145-BFC7-BA748F04242E}" type="parTrans" cxnId="{D9485DFB-1A96-4A6B-8C5B-00463E6DAF31}">
      <dgm:prSet/>
      <dgm:spPr/>
      <dgm:t>
        <a:bodyPr/>
        <a:lstStyle/>
        <a:p>
          <a:endParaRPr lang="en-US"/>
        </a:p>
      </dgm:t>
    </dgm:pt>
    <dgm:pt modelId="{76174269-32F5-413F-90B8-C22D2EA1F990}" type="sibTrans" cxnId="{D9485DFB-1A96-4A6B-8C5B-00463E6DAF31}">
      <dgm:prSet/>
      <dgm:spPr/>
      <dgm:t>
        <a:bodyPr/>
        <a:lstStyle/>
        <a:p>
          <a:endParaRPr lang="en-US"/>
        </a:p>
      </dgm:t>
    </dgm:pt>
    <dgm:pt modelId="{0A60A807-A2C3-4581-A9A8-30FA6A220005}">
      <dgm:prSet phldrT="[Text]" custT="1"/>
      <dgm:spPr/>
      <dgm:t>
        <a:bodyPr/>
        <a:lstStyle/>
        <a:p>
          <a:endParaRPr lang="en-IN" sz="2000" b="1" dirty="0">
            <a:solidFill>
              <a:schemeClr val="bg2"/>
            </a:solidFill>
          </a:endParaRPr>
        </a:p>
      </dgm:t>
    </dgm:pt>
    <dgm:pt modelId="{B87C60F3-D27E-42F9-84EB-69966B68B851}" type="parTrans" cxnId="{C527EAE4-AB2A-4771-9BFC-C52F87E3B2EA}">
      <dgm:prSet/>
      <dgm:spPr/>
      <dgm:t>
        <a:bodyPr/>
        <a:lstStyle/>
        <a:p>
          <a:endParaRPr lang="en-US"/>
        </a:p>
      </dgm:t>
    </dgm:pt>
    <dgm:pt modelId="{D16E9D1F-B317-494D-AD0F-C8F0D84E5D7F}" type="sibTrans" cxnId="{C527EAE4-AB2A-4771-9BFC-C52F87E3B2EA}">
      <dgm:prSet/>
      <dgm:spPr/>
      <dgm:t>
        <a:bodyPr/>
        <a:lstStyle/>
        <a:p>
          <a:endParaRPr lang="en-US"/>
        </a:p>
      </dgm:t>
    </dgm:pt>
    <dgm:pt modelId="{3AE46B9F-722B-4BB2-B023-40D496E113C2}" type="pres">
      <dgm:prSet presAssocID="{B1DED922-E3E1-48BB-90FF-405BD9CF1634}" presName="arrowDiagram" presStyleCnt="0">
        <dgm:presLayoutVars>
          <dgm:chMax val="5"/>
          <dgm:dir/>
          <dgm:resizeHandles val="exact"/>
        </dgm:presLayoutVars>
      </dgm:prSet>
      <dgm:spPr/>
    </dgm:pt>
    <dgm:pt modelId="{CD61DB87-E8EA-4A19-8DA9-40B6682C4070}" type="pres">
      <dgm:prSet presAssocID="{B1DED922-E3E1-48BB-90FF-405BD9CF1634}" presName="arrow" presStyleLbl="bgShp" presStyleIdx="0" presStyleCnt="1"/>
      <dgm:spPr/>
    </dgm:pt>
    <dgm:pt modelId="{0C8DDD03-6DC3-440E-A34F-8C7D24159C5E}" type="pres">
      <dgm:prSet presAssocID="{B1DED922-E3E1-48BB-90FF-405BD9CF1634}" presName="arrowDiagram5" presStyleCnt="0"/>
      <dgm:spPr/>
    </dgm:pt>
    <dgm:pt modelId="{6E04FC3E-7DF0-496C-8585-FE9037E90CC0}" type="pres">
      <dgm:prSet presAssocID="{74387D3C-280C-4C8A-9104-46BE89F7B3DC}" presName="bullet5a" presStyleLbl="node1" presStyleIdx="0" presStyleCnt="5"/>
      <dgm:spPr/>
    </dgm:pt>
    <dgm:pt modelId="{89FE8EB6-29C8-493B-B338-8E0BE8258B8C}" type="pres">
      <dgm:prSet presAssocID="{74387D3C-280C-4C8A-9104-46BE89F7B3DC}" presName="textBox5a" presStyleLbl="revTx" presStyleIdx="0" presStyleCnt="5">
        <dgm:presLayoutVars>
          <dgm:bulletEnabled val="1"/>
        </dgm:presLayoutVars>
      </dgm:prSet>
      <dgm:spPr/>
    </dgm:pt>
    <dgm:pt modelId="{AE4448CE-66C5-47F2-93B0-E3587D99869C}" type="pres">
      <dgm:prSet presAssocID="{F85E41C7-61CD-4DBA-AAF9-010516D91364}" presName="bullet5b" presStyleLbl="node1" presStyleIdx="1" presStyleCnt="5"/>
      <dgm:spPr/>
    </dgm:pt>
    <dgm:pt modelId="{AA6EA32A-ED26-45FF-86DD-318F739E303A}" type="pres">
      <dgm:prSet presAssocID="{F85E41C7-61CD-4DBA-AAF9-010516D91364}" presName="textBox5b" presStyleLbl="revTx" presStyleIdx="1" presStyleCnt="5" custScaleX="191305" custScaleY="22078" custLinFactNeighborX="13547" custLinFactNeighborY="-30055">
        <dgm:presLayoutVars>
          <dgm:bulletEnabled val="1"/>
        </dgm:presLayoutVars>
      </dgm:prSet>
      <dgm:spPr/>
    </dgm:pt>
    <dgm:pt modelId="{5117443B-92F5-4306-93F9-95F33E85C0EC}" type="pres">
      <dgm:prSet presAssocID="{1AF45B06-002D-4E71-8793-01F1DF7BB585}" presName="bullet5c" presStyleLbl="node1" presStyleIdx="2" presStyleCnt="5"/>
      <dgm:spPr/>
    </dgm:pt>
    <dgm:pt modelId="{535EF327-891C-4E15-AE4F-D28389937B59}" type="pres">
      <dgm:prSet presAssocID="{1AF45B06-002D-4E71-8793-01F1DF7BB585}" presName="textBox5c" presStyleLbl="revTx" presStyleIdx="2" presStyleCnt="5" custScaleX="164958" custScaleY="22699" custLinFactNeighborY="-32011">
        <dgm:presLayoutVars>
          <dgm:bulletEnabled val="1"/>
        </dgm:presLayoutVars>
      </dgm:prSet>
      <dgm:spPr/>
    </dgm:pt>
    <dgm:pt modelId="{6D3186F7-3521-4B9A-8960-947E7325B3CD}" type="pres">
      <dgm:prSet presAssocID="{EDC1C185-664B-4742-AC19-9B913A514139}" presName="bullet5d" presStyleLbl="node1" presStyleIdx="3" presStyleCnt="5"/>
      <dgm:spPr/>
    </dgm:pt>
    <dgm:pt modelId="{E8E89BC3-AF03-49C7-A4B9-2FC6BA3499A6}" type="pres">
      <dgm:prSet presAssocID="{EDC1C185-664B-4742-AC19-9B913A514139}" presName="textBox5d" presStyleLbl="revTx" presStyleIdx="3" presStyleCnt="5" custScaleX="142586" custScaleY="13678" custLinFactNeighborX="-29197" custLinFactNeighborY="-61317">
        <dgm:presLayoutVars>
          <dgm:bulletEnabled val="1"/>
        </dgm:presLayoutVars>
      </dgm:prSet>
      <dgm:spPr/>
    </dgm:pt>
    <dgm:pt modelId="{966BEE7C-4222-46E8-A1AF-0570E488E02D}" type="pres">
      <dgm:prSet presAssocID="{49E33864-3F34-4C7D-8148-0475591003D5}" presName="bullet5e" presStyleLbl="node1" presStyleIdx="4" presStyleCnt="5"/>
      <dgm:spPr/>
    </dgm:pt>
    <dgm:pt modelId="{BDC6038E-F9D5-4664-AC76-851684BD5086}" type="pres">
      <dgm:prSet presAssocID="{49E33864-3F34-4C7D-8148-0475591003D5}" presName="textBox5e" presStyleLbl="revTx" presStyleIdx="4" presStyleCnt="5" custScaleX="155200" custScaleY="21419" custLinFactNeighborX="-14279" custLinFactNeighborY="-58113">
        <dgm:presLayoutVars>
          <dgm:bulletEnabled val="1"/>
        </dgm:presLayoutVars>
      </dgm:prSet>
      <dgm:spPr/>
    </dgm:pt>
  </dgm:ptLst>
  <dgm:cxnLst>
    <dgm:cxn modelId="{AD83A10F-6188-45ED-A2FB-A3F218647B52}" srcId="{B1DED922-E3E1-48BB-90FF-405BD9CF1634}" destId="{F85E41C7-61CD-4DBA-AAF9-010516D91364}" srcOrd="1" destOrd="0" parTransId="{4E65E9CC-2FA2-45DD-9E0B-189A801DC702}" sibTransId="{91F5D0F2-0CE1-4867-8B93-6BE45A1B13A3}"/>
    <dgm:cxn modelId="{840E0C67-6736-4CEB-9D50-FA122C9FF75A}" srcId="{B1DED922-E3E1-48BB-90FF-405BD9CF1634}" destId="{49E33864-3F34-4C7D-8148-0475591003D5}" srcOrd="4" destOrd="0" parTransId="{1617109D-6726-43EE-88A9-247E7458D229}" sibTransId="{14073AA4-E05C-4458-8525-459AA83DAE3F}"/>
    <dgm:cxn modelId="{4590836A-3DAD-4BD5-9BE7-19E84C7751DD}" srcId="{B1DED922-E3E1-48BB-90FF-405BD9CF1634}" destId="{EDC1C185-664B-4742-AC19-9B913A514139}" srcOrd="3" destOrd="0" parTransId="{A62FC0F1-8FF5-43DE-9827-E36092F41D4B}" sibTransId="{C54DE494-99E5-4F84-8EFD-7338B4BAA335}"/>
    <dgm:cxn modelId="{607F946A-3948-4217-9AE7-B6CECB760D93}" srcId="{B1DED922-E3E1-48BB-90FF-405BD9CF1634}" destId="{1AF45B06-002D-4E71-8793-01F1DF7BB585}" srcOrd="2" destOrd="0" parTransId="{38DEF556-FA2A-4B9B-BE8E-488EA91B628C}" sibTransId="{A429FB57-ACF9-4545-B9EF-CBBE5D98DDAD}"/>
    <dgm:cxn modelId="{DD47F24A-7D4F-41AF-906E-A52F747DF9F8}" type="presOf" srcId="{B1DED922-E3E1-48BB-90FF-405BD9CF1634}" destId="{3AE46B9F-722B-4BB2-B023-40D496E113C2}" srcOrd="0" destOrd="0" presId="urn:microsoft.com/office/officeart/2005/8/layout/arrow2"/>
    <dgm:cxn modelId="{4634DB71-D767-4E61-8DEA-EF5E8A86A242}" type="presOf" srcId="{EDC1C185-664B-4742-AC19-9B913A514139}" destId="{E8E89BC3-AF03-49C7-A4B9-2FC6BA3499A6}" srcOrd="0" destOrd="0" presId="urn:microsoft.com/office/officeart/2005/8/layout/arrow2"/>
    <dgm:cxn modelId="{49F4D384-0EF8-42F2-B800-B1F3D596F6E6}" srcId="{B1DED922-E3E1-48BB-90FF-405BD9CF1634}" destId="{74387D3C-280C-4C8A-9104-46BE89F7B3DC}" srcOrd="0" destOrd="0" parTransId="{56BE2FD4-528B-41DE-9C9F-CC481FE88DC6}" sibTransId="{3F44E1DF-913D-45E1-B47A-1B2932393EEB}"/>
    <dgm:cxn modelId="{9E50C897-03E7-472C-BA9B-D2AFBBC6223D}" type="presOf" srcId="{1AF45B06-002D-4E71-8793-01F1DF7BB585}" destId="{535EF327-891C-4E15-AE4F-D28389937B59}" srcOrd="0" destOrd="0" presId="urn:microsoft.com/office/officeart/2005/8/layout/arrow2"/>
    <dgm:cxn modelId="{D00B6AAA-2C51-4644-AFB2-E62D9C6D7D41}" type="presOf" srcId="{F85E41C7-61CD-4DBA-AAF9-010516D91364}" destId="{AA6EA32A-ED26-45FF-86DD-318F739E303A}" srcOrd="0" destOrd="0" presId="urn:microsoft.com/office/officeart/2005/8/layout/arrow2"/>
    <dgm:cxn modelId="{C527EAE4-AB2A-4771-9BFC-C52F87E3B2EA}" srcId="{B1DED922-E3E1-48BB-90FF-405BD9CF1634}" destId="{0A60A807-A2C3-4581-A9A8-30FA6A220005}" srcOrd="5" destOrd="0" parTransId="{B87C60F3-D27E-42F9-84EB-69966B68B851}" sibTransId="{D16E9D1F-B317-494D-AD0F-C8F0D84E5D7F}"/>
    <dgm:cxn modelId="{90C70BE8-3860-4199-85C3-3DC5DAAEFB34}" type="presOf" srcId="{49E33864-3F34-4C7D-8148-0475591003D5}" destId="{BDC6038E-F9D5-4664-AC76-851684BD5086}" srcOrd="0" destOrd="0" presId="urn:microsoft.com/office/officeart/2005/8/layout/arrow2"/>
    <dgm:cxn modelId="{D9485DFB-1A96-4A6B-8C5B-00463E6DAF31}" srcId="{B1DED922-E3E1-48BB-90FF-405BD9CF1634}" destId="{F487623D-FBDF-4777-841B-A5F42B7CAD81}" srcOrd="6" destOrd="0" parTransId="{BBDB3F54-3067-4145-BFC7-BA748F04242E}" sibTransId="{76174269-32F5-413F-90B8-C22D2EA1F990}"/>
    <dgm:cxn modelId="{925B26FE-6F88-44E2-A681-32F1332E6B8E}" type="presOf" srcId="{74387D3C-280C-4C8A-9104-46BE89F7B3DC}" destId="{89FE8EB6-29C8-493B-B338-8E0BE8258B8C}" srcOrd="0" destOrd="0" presId="urn:microsoft.com/office/officeart/2005/8/layout/arrow2"/>
    <dgm:cxn modelId="{76512E09-5691-440C-B7FC-88C10C5AB909}" type="presParOf" srcId="{3AE46B9F-722B-4BB2-B023-40D496E113C2}" destId="{CD61DB87-E8EA-4A19-8DA9-40B6682C4070}" srcOrd="0" destOrd="0" presId="urn:microsoft.com/office/officeart/2005/8/layout/arrow2"/>
    <dgm:cxn modelId="{7FFBCB22-B7F3-4760-BB41-3F3D508EE90A}" type="presParOf" srcId="{3AE46B9F-722B-4BB2-B023-40D496E113C2}" destId="{0C8DDD03-6DC3-440E-A34F-8C7D24159C5E}" srcOrd="1" destOrd="0" presId="urn:microsoft.com/office/officeart/2005/8/layout/arrow2"/>
    <dgm:cxn modelId="{92DD2017-A86E-45BF-9983-4833B2722E17}" type="presParOf" srcId="{0C8DDD03-6DC3-440E-A34F-8C7D24159C5E}" destId="{6E04FC3E-7DF0-496C-8585-FE9037E90CC0}" srcOrd="0" destOrd="0" presId="urn:microsoft.com/office/officeart/2005/8/layout/arrow2"/>
    <dgm:cxn modelId="{CFBDD428-FAB4-4A84-9EC3-B8A73210952F}" type="presParOf" srcId="{0C8DDD03-6DC3-440E-A34F-8C7D24159C5E}" destId="{89FE8EB6-29C8-493B-B338-8E0BE8258B8C}" srcOrd="1" destOrd="0" presId="urn:microsoft.com/office/officeart/2005/8/layout/arrow2"/>
    <dgm:cxn modelId="{830FD917-50DD-4806-86D9-854304561D35}" type="presParOf" srcId="{0C8DDD03-6DC3-440E-A34F-8C7D24159C5E}" destId="{AE4448CE-66C5-47F2-93B0-E3587D99869C}" srcOrd="2" destOrd="0" presId="urn:microsoft.com/office/officeart/2005/8/layout/arrow2"/>
    <dgm:cxn modelId="{13D0A42A-4C66-4210-808D-DE53F432B40E}" type="presParOf" srcId="{0C8DDD03-6DC3-440E-A34F-8C7D24159C5E}" destId="{AA6EA32A-ED26-45FF-86DD-318F739E303A}" srcOrd="3" destOrd="0" presId="urn:microsoft.com/office/officeart/2005/8/layout/arrow2"/>
    <dgm:cxn modelId="{0BE40CB6-AF6D-4DE0-A4B7-5C28512A3437}" type="presParOf" srcId="{0C8DDD03-6DC3-440E-A34F-8C7D24159C5E}" destId="{5117443B-92F5-4306-93F9-95F33E85C0EC}" srcOrd="4" destOrd="0" presId="urn:microsoft.com/office/officeart/2005/8/layout/arrow2"/>
    <dgm:cxn modelId="{2CB0C7BB-2769-4E4B-9C9D-0C99B94434EB}" type="presParOf" srcId="{0C8DDD03-6DC3-440E-A34F-8C7D24159C5E}" destId="{535EF327-891C-4E15-AE4F-D28389937B59}" srcOrd="5" destOrd="0" presId="urn:microsoft.com/office/officeart/2005/8/layout/arrow2"/>
    <dgm:cxn modelId="{27714B9E-5928-4999-AB21-BC848F7FFFF2}" type="presParOf" srcId="{0C8DDD03-6DC3-440E-A34F-8C7D24159C5E}" destId="{6D3186F7-3521-4B9A-8960-947E7325B3CD}" srcOrd="6" destOrd="0" presId="urn:microsoft.com/office/officeart/2005/8/layout/arrow2"/>
    <dgm:cxn modelId="{5A343971-87D0-40E4-A687-8DCB8FD07EE3}" type="presParOf" srcId="{0C8DDD03-6DC3-440E-A34F-8C7D24159C5E}" destId="{E8E89BC3-AF03-49C7-A4B9-2FC6BA3499A6}" srcOrd="7" destOrd="0" presId="urn:microsoft.com/office/officeart/2005/8/layout/arrow2"/>
    <dgm:cxn modelId="{565102F8-EE1C-48BD-996E-953259504F80}" type="presParOf" srcId="{0C8DDD03-6DC3-440E-A34F-8C7D24159C5E}" destId="{966BEE7C-4222-46E8-A1AF-0570E488E02D}" srcOrd="8" destOrd="0" presId="urn:microsoft.com/office/officeart/2005/8/layout/arrow2"/>
    <dgm:cxn modelId="{637B630C-D009-4C5A-930D-4BEF67A41357}" type="presParOf" srcId="{0C8DDD03-6DC3-440E-A34F-8C7D24159C5E}" destId="{BDC6038E-F9D5-4664-AC76-851684BD5086}"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5602D-C17E-41AA-8222-4AA1FE1B8721}">
      <dsp:nvSpPr>
        <dsp:cNvPr id="0" name=""/>
        <dsp:cNvSpPr/>
      </dsp:nvSpPr>
      <dsp:spPr>
        <a:xfrm>
          <a:off x="215537" y="543"/>
          <a:ext cx="2076995" cy="1038497"/>
        </a:xfrm>
        <a:prstGeom prst="roundRect">
          <a:avLst>
            <a:gd name="adj" fmla="val 10000"/>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mj-lt"/>
              <a:cs typeface="Nirmala UI" panose="020B0502040204020203" pitchFamily="34" charset="0"/>
            </a:rPr>
            <a:t>Raising Fund</a:t>
          </a:r>
          <a:endParaRPr lang="en-US" sz="3100" kern="1200" dirty="0">
            <a:latin typeface="+mj-lt"/>
            <a:cs typeface="Nirmala UI" panose="020B0502040204020203" pitchFamily="34" charset="0"/>
          </a:endParaRPr>
        </a:p>
      </dsp:txBody>
      <dsp:txXfrm>
        <a:off x="245954" y="30960"/>
        <a:ext cx="2016161" cy="977663"/>
      </dsp:txXfrm>
    </dsp:sp>
    <dsp:sp modelId="{C2424373-C5E4-49E2-BA93-F990802BC416}">
      <dsp:nvSpPr>
        <dsp:cNvPr id="0" name=""/>
        <dsp:cNvSpPr/>
      </dsp:nvSpPr>
      <dsp:spPr>
        <a:xfrm>
          <a:off x="423236" y="1039041"/>
          <a:ext cx="207699" cy="778873"/>
        </a:xfrm>
        <a:custGeom>
          <a:avLst/>
          <a:gdLst/>
          <a:ahLst/>
          <a:cxnLst/>
          <a:rect l="0" t="0" r="0" b="0"/>
          <a:pathLst>
            <a:path>
              <a:moveTo>
                <a:pt x="0" y="0"/>
              </a:moveTo>
              <a:lnTo>
                <a:pt x="0" y="778873"/>
              </a:lnTo>
              <a:lnTo>
                <a:pt x="207699" y="778873"/>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6C1AD-4ADE-476E-9E1E-3BF23B109582}">
      <dsp:nvSpPr>
        <dsp:cNvPr id="0" name=""/>
        <dsp:cNvSpPr/>
      </dsp:nvSpPr>
      <dsp:spPr>
        <a:xfrm>
          <a:off x="630936" y="1298665"/>
          <a:ext cx="1661596" cy="1038497"/>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cs typeface="Nirmala UI" panose="020B0502040204020203" pitchFamily="34" charset="0"/>
            </a:rPr>
            <a:t>Fresh Subscription to equity shares </a:t>
          </a:r>
          <a:endParaRPr lang="en-US" sz="1700" kern="1200" dirty="0">
            <a:latin typeface="+mj-lt"/>
            <a:cs typeface="Nirmala UI" panose="020B0502040204020203" pitchFamily="34" charset="0"/>
          </a:endParaRPr>
        </a:p>
      </dsp:txBody>
      <dsp:txXfrm>
        <a:off x="661353" y="1329082"/>
        <a:ext cx="1600762" cy="977663"/>
      </dsp:txXfrm>
    </dsp:sp>
    <dsp:sp modelId="{82464748-A853-4FD2-A226-309F73502FD9}">
      <dsp:nvSpPr>
        <dsp:cNvPr id="0" name=""/>
        <dsp:cNvSpPr/>
      </dsp:nvSpPr>
      <dsp:spPr>
        <a:xfrm>
          <a:off x="423236" y="1039041"/>
          <a:ext cx="207699" cy="2076995"/>
        </a:xfrm>
        <a:custGeom>
          <a:avLst/>
          <a:gdLst/>
          <a:ahLst/>
          <a:cxnLst/>
          <a:rect l="0" t="0" r="0" b="0"/>
          <a:pathLst>
            <a:path>
              <a:moveTo>
                <a:pt x="0" y="0"/>
              </a:moveTo>
              <a:lnTo>
                <a:pt x="0" y="2076995"/>
              </a:lnTo>
              <a:lnTo>
                <a:pt x="207699" y="2076995"/>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F6706-BB0F-40C1-A84B-BCFF92BFE006}">
      <dsp:nvSpPr>
        <dsp:cNvPr id="0" name=""/>
        <dsp:cNvSpPr/>
      </dsp:nvSpPr>
      <dsp:spPr>
        <a:xfrm>
          <a:off x="630936" y="2596787"/>
          <a:ext cx="1661596" cy="1038497"/>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661717"/>
              <a:satOff val="-10804"/>
              <a:lumOff val="320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cs typeface="Nirmala UI" panose="020B0502040204020203" pitchFamily="34" charset="0"/>
            </a:rPr>
            <a:t>Loans/ CCD/ CCPS/ OCPS</a:t>
          </a:r>
          <a:endParaRPr lang="en-US" sz="1700" kern="1200" dirty="0">
            <a:latin typeface="+mj-lt"/>
            <a:cs typeface="Nirmala UI" panose="020B0502040204020203" pitchFamily="34" charset="0"/>
          </a:endParaRPr>
        </a:p>
      </dsp:txBody>
      <dsp:txXfrm>
        <a:off x="661353" y="2627204"/>
        <a:ext cx="1600762" cy="977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B1EB6-7BD5-4233-AB20-17308F58BDA8}">
      <dsp:nvSpPr>
        <dsp:cNvPr id="0" name=""/>
        <dsp:cNvSpPr/>
      </dsp:nvSpPr>
      <dsp:spPr>
        <a:xfrm>
          <a:off x="2004" y="1308"/>
          <a:ext cx="5456263" cy="1148221"/>
        </a:xfrm>
        <a:prstGeom prst="roundRect">
          <a:avLst>
            <a:gd name="adj" fmla="val 10000"/>
          </a:avLst>
        </a:prstGeom>
        <a:solidFill>
          <a:schemeClr val="accent4">
            <a:shade val="8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mj-lt"/>
            </a:rPr>
            <a:t>Acquisition of Startup business </a:t>
          </a:r>
          <a:endParaRPr lang="en-US" sz="3000" kern="1200" dirty="0">
            <a:latin typeface="+mj-lt"/>
          </a:endParaRPr>
        </a:p>
      </dsp:txBody>
      <dsp:txXfrm>
        <a:off x="35634" y="34938"/>
        <a:ext cx="5389003" cy="1080961"/>
      </dsp:txXfrm>
    </dsp:sp>
    <dsp:sp modelId="{9E8DBA25-27A2-4701-832F-61D4EEC5FE50}">
      <dsp:nvSpPr>
        <dsp:cNvPr id="0" name=""/>
        <dsp:cNvSpPr/>
      </dsp:nvSpPr>
      <dsp:spPr>
        <a:xfrm>
          <a:off x="2004" y="1245980"/>
          <a:ext cx="5456263" cy="1148221"/>
        </a:xfrm>
        <a:prstGeom prst="roundRect">
          <a:avLst>
            <a:gd name="adj" fmla="val 10000"/>
          </a:avLst>
        </a:prstGeom>
        <a:solidFill>
          <a:schemeClr val="accent4">
            <a:tint val="99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IN" sz="3000" kern="1200" dirty="0">
              <a:latin typeface="+mj-lt"/>
            </a:rPr>
            <a:t>Primary Issue - Applicability of section 56</a:t>
          </a:r>
          <a:r>
            <a:rPr lang="en-IN" sz="3000" kern="1200" dirty="0">
              <a:latin typeface="Arial" panose="020B0604020202020204" pitchFamily="34" charset="0"/>
              <a:cs typeface="Arial" panose="020B0604020202020204" pitchFamily="34" charset="0"/>
            </a:rPr>
            <a:t>?</a:t>
          </a:r>
          <a:r>
            <a:rPr lang="en-IN" sz="3000" kern="1200" dirty="0">
              <a:latin typeface="+mj-lt"/>
            </a:rPr>
            <a:t> </a:t>
          </a:r>
          <a:endParaRPr lang="en-US" sz="3000" kern="1200" dirty="0">
            <a:latin typeface="+mj-lt"/>
          </a:endParaRPr>
        </a:p>
      </dsp:txBody>
      <dsp:txXfrm>
        <a:off x="35634" y="1279610"/>
        <a:ext cx="5389003" cy="1080961"/>
      </dsp:txXfrm>
    </dsp:sp>
    <dsp:sp modelId="{A968F43E-BA13-4927-98D8-B61D0B15B07E}">
      <dsp:nvSpPr>
        <dsp:cNvPr id="0" name=""/>
        <dsp:cNvSpPr/>
      </dsp:nvSpPr>
      <dsp:spPr>
        <a:xfrm>
          <a:off x="2004" y="2490652"/>
          <a:ext cx="1322409" cy="1148221"/>
        </a:xfrm>
        <a:prstGeom prst="roundRect">
          <a:avLst>
            <a:gd name="adj" fmla="val 10000"/>
          </a:avLst>
        </a:prstGeom>
        <a:solidFill>
          <a:schemeClr val="accent4">
            <a:tint val="8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rPr>
            <a:t>Share Purchase</a:t>
          </a:r>
          <a:endParaRPr lang="en-US" sz="1700" kern="1200" dirty="0">
            <a:latin typeface="+mj-lt"/>
          </a:endParaRPr>
        </a:p>
      </dsp:txBody>
      <dsp:txXfrm>
        <a:off x="35634" y="2524282"/>
        <a:ext cx="1255149" cy="1080961"/>
      </dsp:txXfrm>
    </dsp:sp>
    <dsp:sp modelId="{7C388122-2661-46A6-AF44-109C58C260CA}">
      <dsp:nvSpPr>
        <dsp:cNvPr id="0" name=""/>
        <dsp:cNvSpPr/>
      </dsp:nvSpPr>
      <dsp:spPr>
        <a:xfrm>
          <a:off x="1379956" y="2490652"/>
          <a:ext cx="1322409" cy="1148221"/>
        </a:xfrm>
        <a:prstGeom prst="roundRect">
          <a:avLst>
            <a:gd name="adj" fmla="val 10000"/>
          </a:avLst>
        </a:prstGeom>
        <a:solidFill>
          <a:schemeClr val="accent4">
            <a:tint val="8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cs typeface="Times New Roman" pitchFamily="18" charset="0"/>
            </a:rPr>
            <a:t>Asset Purchase</a:t>
          </a:r>
          <a:endParaRPr lang="en-US" sz="1700" kern="1200" dirty="0">
            <a:latin typeface="+mj-lt"/>
          </a:endParaRPr>
        </a:p>
      </dsp:txBody>
      <dsp:txXfrm>
        <a:off x="1413586" y="2524282"/>
        <a:ext cx="1255149" cy="1080961"/>
      </dsp:txXfrm>
    </dsp:sp>
    <dsp:sp modelId="{2B6214B2-7213-4C4D-AC8E-85DC72A41486}">
      <dsp:nvSpPr>
        <dsp:cNvPr id="0" name=""/>
        <dsp:cNvSpPr/>
      </dsp:nvSpPr>
      <dsp:spPr>
        <a:xfrm>
          <a:off x="2757907" y="2490652"/>
          <a:ext cx="1322409" cy="1148221"/>
        </a:xfrm>
        <a:prstGeom prst="roundRect">
          <a:avLst>
            <a:gd name="adj" fmla="val 10000"/>
          </a:avLst>
        </a:prstGeom>
        <a:solidFill>
          <a:schemeClr val="accent4">
            <a:tint val="8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cs typeface="Times New Roman" pitchFamily="18" charset="0"/>
            </a:rPr>
            <a:t>Merger</a:t>
          </a:r>
          <a:endParaRPr lang="en-US" sz="1700" kern="1200" dirty="0">
            <a:latin typeface="+mj-lt"/>
          </a:endParaRPr>
        </a:p>
      </dsp:txBody>
      <dsp:txXfrm>
        <a:off x="2791537" y="2524282"/>
        <a:ext cx="1255149" cy="1080961"/>
      </dsp:txXfrm>
    </dsp:sp>
    <dsp:sp modelId="{BAE8E018-2FB7-4E79-A29E-9AA2E9514912}">
      <dsp:nvSpPr>
        <dsp:cNvPr id="0" name=""/>
        <dsp:cNvSpPr/>
      </dsp:nvSpPr>
      <dsp:spPr>
        <a:xfrm>
          <a:off x="4135858" y="2490652"/>
          <a:ext cx="1322409" cy="1148221"/>
        </a:xfrm>
        <a:prstGeom prst="roundRect">
          <a:avLst>
            <a:gd name="adj" fmla="val 10000"/>
          </a:avLst>
        </a:prstGeom>
        <a:solidFill>
          <a:schemeClr val="accent4">
            <a:tint val="8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cs typeface="Times New Roman" pitchFamily="18" charset="0"/>
            </a:rPr>
            <a:t>Demerger</a:t>
          </a:r>
          <a:endParaRPr lang="en-US" sz="1700" kern="1200" dirty="0">
            <a:latin typeface="+mj-lt"/>
          </a:endParaRPr>
        </a:p>
      </dsp:txBody>
      <dsp:txXfrm>
        <a:off x="4169488" y="2524282"/>
        <a:ext cx="1255149" cy="1080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5602D-C17E-41AA-8222-4AA1FE1B8721}">
      <dsp:nvSpPr>
        <dsp:cNvPr id="0" name=""/>
        <dsp:cNvSpPr/>
      </dsp:nvSpPr>
      <dsp:spPr>
        <a:xfrm>
          <a:off x="488632" y="84"/>
          <a:ext cx="1530804" cy="765402"/>
        </a:xfrm>
        <a:prstGeom prst="roundRect">
          <a:avLst>
            <a:gd name="adj" fmla="val 10000"/>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mj-lt"/>
            </a:rPr>
            <a:t>Exit to investor </a:t>
          </a:r>
          <a:endParaRPr lang="en-US" sz="2300" kern="1200" dirty="0">
            <a:latin typeface="+mj-lt"/>
          </a:endParaRPr>
        </a:p>
      </dsp:txBody>
      <dsp:txXfrm>
        <a:off x="511050" y="22502"/>
        <a:ext cx="1485968" cy="720566"/>
      </dsp:txXfrm>
    </dsp:sp>
    <dsp:sp modelId="{C2424373-C5E4-49E2-BA93-F990802BC416}">
      <dsp:nvSpPr>
        <dsp:cNvPr id="0" name=""/>
        <dsp:cNvSpPr/>
      </dsp:nvSpPr>
      <dsp:spPr>
        <a:xfrm>
          <a:off x="641713" y="765486"/>
          <a:ext cx="153080" cy="574051"/>
        </a:xfrm>
        <a:custGeom>
          <a:avLst/>
          <a:gdLst/>
          <a:ahLst/>
          <a:cxnLst/>
          <a:rect l="0" t="0" r="0" b="0"/>
          <a:pathLst>
            <a:path>
              <a:moveTo>
                <a:pt x="0" y="0"/>
              </a:moveTo>
              <a:lnTo>
                <a:pt x="0" y="574051"/>
              </a:lnTo>
              <a:lnTo>
                <a:pt x="153080" y="574051"/>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6C1AD-4ADE-476E-9E1E-3BF23B109582}">
      <dsp:nvSpPr>
        <dsp:cNvPr id="0" name=""/>
        <dsp:cNvSpPr/>
      </dsp:nvSpPr>
      <dsp:spPr>
        <a:xfrm>
          <a:off x="794793" y="956837"/>
          <a:ext cx="1224643" cy="765402"/>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cs typeface="Times New Roman" pitchFamily="18" charset="0"/>
            </a:rPr>
            <a:t>Share purchase </a:t>
          </a:r>
          <a:endParaRPr lang="en-US" sz="1700" kern="1200" dirty="0">
            <a:latin typeface="+mj-lt"/>
          </a:endParaRPr>
        </a:p>
      </dsp:txBody>
      <dsp:txXfrm>
        <a:off x="817211" y="979255"/>
        <a:ext cx="1179807" cy="720566"/>
      </dsp:txXfrm>
    </dsp:sp>
    <dsp:sp modelId="{82464748-A853-4FD2-A226-309F73502FD9}">
      <dsp:nvSpPr>
        <dsp:cNvPr id="0" name=""/>
        <dsp:cNvSpPr/>
      </dsp:nvSpPr>
      <dsp:spPr>
        <a:xfrm>
          <a:off x="641713" y="765486"/>
          <a:ext cx="153080" cy="1530804"/>
        </a:xfrm>
        <a:custGeom>
          <a:avLst/>
          <a:gdLst/>
          <a:ahLst/>
          <a:cxnLst/>
          <a:rect l="0" t="0" r="0" b="0"/>
          <a:pathLst>
            <a:path>
              <a:moveTo>
                <a:pt x="0" y="0"/>
              </a:moveTo>
              <a:lnTo>
                <a:pt x="0" y="1530804"/>
              </a:lnTo>
              <a:lnTo>
                <a:pt x="153080" y="1530804"/>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F6706-BB0F-40C1-A84B-BCFF92BFE006}">
      <dsp:nvSpPr>
        <dsp:cNvPr id="0" name=""/>
        <dsp:cNvSpPr/>
      </dsp:nvSpPr>
      <dsp:spPr>
        <a:xfrm>
          <a:off x="794793" y="1913589"/>
          <a:ext cx="1224643" cy="765402"/>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330859"/>
              <a:satOff val="-5402"/>
              <a:lumOff val="160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cs typeface="Times New Roman" pitchFamily="18" charset="0"/>
            </a:rPr>
            <a:t>Capital Reduction</a:t>
          </a:r>
          <a:endParaRPr lang="en-US" sz="1700" kern="1200" dirty="0">
            <a:latin typeface="+mj-lt"/>
          </a:endParaRPr>
        </a:p>
      </dsp:txBody>
      <dsp:txXfrm>
        <a:off x="817211" y="1936007"/>
        <a:ext cx="1179807" cy="720566"/>
      </dsp:txXfrm>
    </dsp:sp>
    <dsp:sp modelId="{9B6CC8DB-8C8B-432A-B2F7-94382F582D67}">
      <dsp:nvSpPr>
        <dsp:cNvPr id="0" name=""/>
        <dsp:cNvSpPr/>
      </dsp:nvSpPr>
      <dsp:spPr>
        <a:xfrm>
          <a:off x="641713" y="765486"/>
          <a:ext cx="153080" cy="2487557"/>
        </a:xfrm>
        <a:custGeom>
          <a:avLst/>
          <a:gdLst/>
          <a:ahLst/>
          <a:cxnLst/>
          <a:rect l="0" t="0" r="0" b="0"/>
          <a:pathLst>
            <a:path>
              <a:moveTo>
                <a:pt x="0" y="0"/>
              </a:moveTo>
              <a:lnTo>
                <a:pt x="0" y="2487557"/>
              </a:lnTo>
              <a:lnTo>
                <a:pt x="153080" y="2487557"/>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671F9-1DF0-47E7-93D6-F91A0D154BD2}">
      <dsp:nvSpPr>
        <dsp:cNvPr id="0" name=""/>
        <dsp:cNvSpPr/>
      </dsp:nvSpPr>
      <dsp:spPr>
        <a:xfrm>
          <a:off x="794793" y="2870342"/>
          <a:ext cx="1224643" cy="765402"/>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661717"/>
              <a:satOff val="-10804"/>
              <a:lumOff val="320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cs typeface="Times New Roman" pitchFamily="18" charset="0"/>
            </a:rPr>
            <a:t>Buyback</a:t>
          </a:r>
          <a:endParaRPr lang="en-US" sz="1700" kern="1200" dirty="0">
            <a:latin typeface="+mj-lt"/>
          </a:endParaRPr>
        </a:p>
      </dsp:txBody>
      <dsp:txXfrm>
        <a:off x="817211" y="2892760"/>
        <a:ext cx="1179807" cy="720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1DB87-E8EA-4A19-8DA9-40B6682C4070}">
      <dsp:nvSpPr>
        <dsp:cNvPr id="0" name=""/>
        <dsp:cNvSpPr/>
      </dsp:nvSpPr>
      <dsp:spPr>
        <a:xfrm>
          <a:off x="-201899" y="190499"/>
          <a:ext cx="7315200" cy="4571999"/>
        </a:xfrm>
        <a:prstGeom prst="swooshArrow">
          <a:avLst>
            <a:gd name="adj1" fmla="val 25000"/>
            <a:gd name="adj2" fmla="val 25000"/>
          </a:avLst>
        </a:prstGeom>
        <a:solidFill>
          <a:schemeClr val="accent5">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E04FC3E-7DF0-496C-8585-FE9037E90CC0}">
      <dsp:nvSpPr>
        <dsp:cNvPr id="0" name=""/>
        <dsp:cNvSpPr/>
      </dsp:nvSpPr>
      <dsp:spPr>
        <a:xfrm>
          <a:off x="518647" y="3590238"/>
          <a:ext cx="168249" cy="168249"/>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9FE8EB6-29C8-493B-B338-8E0BE8258B8C}">
      <dsp:nvSpPr>
        <dsp:cNvPr id="0" name=""/>
        <dsp:cNvSpPr/>
      </dsp:nvSpPr>
      <dsp:spPr>
        <a:xfrm>
          <a:off x="602772" y="3674363"/>
          <a:ext cx="958291"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marL="0" lvl="0" indent="0" algn="l" defTabSz="889000">
            <a:lnSpc>
              <a:spcPct val="90000"/>
            </a:lnSpc>
            <a:spcBef>
              <a:spcPct val="0"/>
            </a:spcBef>
            <a:spcAft>
              <a:spcPct val="35000"/>
            </a:spcAft>
            <a:buNone/>
          </a:pPr>
          <a:r>
            <a:rPr lang="en-IN" sz="2000" b="1" kern="1200" dirty="0">
              <a:latin typeface="+mj-lt"/>
            </a:rPr>
            <a:t>2012</a:t>
          </a:r>
        </a:p>
      </dsp:txBody>
      <dsp:txXfrm>
        <a:off x="602772" y="3674363"/>
        <a:ext cx="958291" cy="1088136"/>
      </dsp:txXfrm>
    </dsp:sp>
    <dsp:sp modelId="{AE4448CE-66C5-47F2-93B0-E3587D99869C}">
      <dsp:nvSpPr>
        <dsp:cNvPr id="0" name=""/>
        <dsp:cNvSpPr/>
      </dsp:nvSpPr>
      <dsp:spPr>
        <a:xfrm>
          <a:off x="1429390" y="2715157"/>
          <a:ext cx="263347" cy="263347"/>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A6EA32A-ED26-45FF-86DD-318F739E303A}">
      <dsp:nvSpPr>
        <dsp:cNvPr id="0" name=""/>
        <dsp:cNvSpPr/>
      </dsp:nvSpPr>
      <dsp:spPr>
        <a:xfrm>
          <a:off x="1171199" y="3017440"/>
          <a:ext cx="2323060" cy="422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marL="0" lvl="0" indent="0" algn="l" defTabSz="889000">
            <a:lnSpc>
              <a:spcPct val="90000"/>
            </a:lnSpc>
            <a:spcBef>
              <a:spcPct val="0"/>
            </a:spcBef>
            <a:spcAft>
              <a:spcPct val="35000"/>
            </a:spcAft>
            <a:buNone/>
          </a:pPr>
          <a:r>
            <a:rPr lang="en-IN" sz="2000" b="1" kern="1200" dirty="0">
              <a:latin typeface="+mj-lt"/>
            </a:rPr>
            <a:t>2016</a:t>
          </a:r>
        </a:p>
      </dsp:txBody>
      <dsp:txXfrm>
        <a:off x="1171199" y="3017440"/>
        <a:ext cx="2323060" cy="422941"/>
      </dsp:txXfrm>
    </dsp:sp>
    <dsp:sp modelId="{5117443B-92F5-4306-93F9-95F33E85C0EC}">
      <dsp:nvSpPr>
        <dsp:cNvPr id="0" name=""/>
        <dsp:cNvSpPr/>
      </dsp:nvSpPr>
      <dsp:spPr>
        <a:xfrm>
          <a:off x="2599822" y="2017470"/>
          <a:ext cx="351129" cy="351129"/>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35EF327-891C-4E15-AE4F-D28389937B59}">
      <dsp:nvSpPr>
        <dsp:cNvPr id="0" name=""/>
        <dsp:cNvSpPr/>
      </dsp:nvSpPr>
      <dsp:spPr>
        <a:xfrm>
          <a:off x="2316837" y="2363635"/>
          <a:ext cx="2328932" cy="58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marL="0" lvl="0" indent="0" algn="l" defTabSz="889000">
            <a:lnSpc>
              <a:spcPct val="90000"/>
            </a:lnSpc>
            <a:spcBef>
              <a:spcPct val="0"/>
            </a:spcBef>
            <a:spcAft>
              <a:spcPct val="35000"/>
            </a:spcAft>
            <a:buNone/>
          </a:pPr>
          <a:r>
            <a:rPr lang="en-IN" sz="2000" b="1" kern="1200" dirty="0">
              <a:latin typeface="+mj-lt"/>
            </a:rPr>
            <a:t>2017</a:t>
          </a:r>
        </a:p>
      </dsp:txBody>
      <dsp:txXfrm>
        <a:off x="2316837" y="2363635"/>
        <a:ext cx="2328932" cy="583242"/>
      </dsp:txXfrm>
    </dsp:sp>
    <dsp:sp modelId="{6D3186F7-3521-4B9A-8960-947E7325B3CD}">
      <dsp:nvSpPr>
        <dsp:cNvPr id="0" name=""/>
        <dsp:cNvSpPr/>
      </dsp:nvSpPr>
      <dsp:spPr>
        <a:xfrm>
          <a:off x="3960449" y="1472488"/>
          <a:ext cx="453542" cy="453542"/>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8E89BC3-AF03-49C7-A4B9-2FC6BA3499A6}">
      <dsp:nvSpPr>
        <dsp:cNvPr id="0" name=""/>
        <dsp:cNvSpPr/>
      </dsp:nvSpPr>
      <dsp:spPr>
        <a:xfrm>
          <a:off x="3448531" y="1143097"/>
          <a:ext cx="2086090" cy="41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marL="0" lvl="0" indent="0" algn="l" defTabSz="889000">
            <a:lnSpc>
              <a:spcPct val="90000"/>
            </a:lnSpc>
            <a:spcBef>
              <a:spcPct val="0"/>
            </a:spcBef>
            <a:spcAft>
              <a:spcPct val="35000"/>
            </a:spcAft>
            <a:buNone/>
          </a:pPr>
          <a:r>
            <a:rPr lang="en-IN" sz="2000" b="1" kern="1200" dirty="0">
              <a:latin typeface="+mj-lt"/>
            </a:rPr>
            <a:t>2018</a:t>
          </a:r>
        </a:p>
      </dsp:txBody>
      <dsp:txXfrm>
        <a:off x="3448531" y="1143097"/>
        <a:ext cx="2086090" cy="418989"/>
      </dsp:txXfrm>
    </dsp:sp>
    <dsp:sp modelId="{966BEE7C-4222-46E8-A1AF-0570E488E02D}">
      <dsp:nvSpPr>
        <dsp:cNvPr id="0" name=""/>
        <dsp:cNvSpPr/>
      </dsp:nvSpPr>
      <dsp:spPr>
        <a:xfrm>
          <a:off x="5361310" y="1108557"/>
          <a:ext cx="577900" cy="577900"/>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DC6038E-F9D5-4664-AC76-851684BD5086}">
      <dsp:nvSpPr>
        <dsp:cNvPr id="0" name=""/>
        <dsp:cNvSpPr/>
      </dsp:nvSpPr>
      <dsp:spPr>
        <a:xfrm>
          <a:off x="5037553" y="764131"/>
          <a:ext cx="2270638" cy="72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marL="0" lvl="0" indent="0" algn="l" defTabSz="889000">
            <a:lnSpc>
              <a:spcPct val="90000"/>
            </a:lnSpc>
            <a:spcBef>
              <a:spcPct val="0"/>
            </a:spcBef>
            <a:spcAft>
              <a:spcPct val="35000"/>
            </a:spcAft>
            <a:buNone/>
          </a:pPr>
          <a:r>
            <a:rPr lang="en-IN" sz="2000" b="1" kern="1200" dirty="0">
              <a:ln/>
              <a:latin typeface="+mj-lt"/>
            </a:rPr>
            <a:t>Jan 2019</a:t>
          </a:r>
        </a:p>
      </dsp:txBody>
      <dsp:txXfrm>
        <a:off x="5037553" y="764131"/>
        <a:ext cx="2270638" cy="7207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D99B53-F100-42A7-AF0E-9BB0830085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FFAF35-378B-44DB-8347-F7CE86AD5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BD4A8D-119E-46EF-9438-FB64B220C978}" type="datetimeFigureOut">
              <a:rPr lang="en-US" smtClean="0"/>
              <a:t>25-Apr-19</a:t>
            </a:fld>
            <a:endParaRPr lang="en-US"/>
          </a:p>
        </p:txBody>
      </p:sp>
      <p:sp>
        <p:nvSpPr>
          <p:cNvPr id="4" name="Footer Placeholder 3">
            <a:extLst>
              <a:ext uri="{FF2B5EF4-FFF2-40B4-BE49-F238E27FC236}">
                <a16:creationId xmlns:a16="http://schemas.microsoft.com/office/drawing/2014/main" id="{F113DE3E-C1B2-4204-90DA-92FA9C5968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398DDC-5445-4006-B25B-9E25E245FC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D21C04-37D3-48E3-87CD-006295B0CDB3}" type="slidenum">
              <a:rPr lang="en-US" smtClean="0"/>
              <a:t>‹#›</a:t>
            </a:fld>
            <a:endParaRPr lang="en-US"/>
          </a:p>
        </p:txBody>
      </p:sp>
    </p:spTree>
    <p:extLst>
      <p:ext uri="{BB962C8B-B14F-4D97-AF65-F5344CB8AC3E}">
        <p14:creationId xmlns:p14="http://schemas.microsoft.com/office/powerpoint/2010/main" val="325992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94BC6-CE36-4B9F-9983-6C03CA4B6B3E}" type="datetimeFigureOut">
              <a:rPr lang="en-US" smtClean="0"/>
              <a:t>25-Apr-19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C1C8E-BE88-4F11-AEE0-1793D51535EE}" type="slidenum">
              <a:rPr lang="en-US" smtClean="0"/>
              <a:t>‹#›</a:t>
            </a:fld>
            <a:endParaRPr lang="en-US"/>
          </a:p>
        </p:txBody>
      </p:sp>
    </p:spTree>
    <p:extLst>
      <p:ext uri="{BB962C8B-B14F-4D97-AF65-F5344CB8AC3E}">
        <p14:creationId xmlns:p14="http://schemas.microsoft.com/office/powerpoint/2010/main" val="40429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52E278-B9CC-4B6C-9DAA-BD67D7BC6281}" type="datetime1">
              <a:rPr lang="en-US" smtClean="0"/>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08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21180F-A974-4BC0-AFBA-F7693D4CC3BF}" type="datetime1">
              <a:rPr lang="en-US" smtClean="0"/>
              <a:t>25-Apr-19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276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F80B16-3082-426D-BEB3-61702564B23B}" type="datetime1">
              <a:rPr lang="en-US" smtClean="0"/>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7184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7DD1EEC-C6C4-47A1-AE1C-596E66542A04}" type="datetime1">
              <a:rPr lang="en-US" smtClean="0"/>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689358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D1EEC-C6C4-47A1-AE1C-596E66542A04}" type="datetime1">
              <a:rPr lang="en-US" smtClean="0"/>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35519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2394D32-B528-486C-971C-4A9A0014585F}" type="datetime1">
              <a:rPr lang="en-US" smtClean="0"/>
              <a:t>25-Apr-19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48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7B5900-EE37-416E-B8C3-8D01A9D62A0F}" type="datetime1">
              <a:rPr lang="en-US" smtClean="0"/>
              <a:t>25-Apr-19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422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CEF1D-1BD6-4B5B-BD7C-8134613A280D}" type="datetime1">
              <a:rPr lang="en-US" smtClean="0"/>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2193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903AC-31A8-4BA9-9A91-2BCE36A83AAF}" type="datetime1">
              <a:rPr lang="en-US" smtClean="0"/>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806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CE3AF02-D747-4628-877F-D7920F1C999C}" type="datetime1">
              <a:rPr lang="en-US" smtClean="0"/>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764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833BF6-BA85-4FB0-9228-67C39860F010}" type="datetime1">
              <a:rPr lang="en-US" smtClean="0"/>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011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C03159-FB70-422A-93E1-6790EBBEBE1B}" type="datetime1">
              <a:rPr lang="en-US" smtClean="0"/>
              <a:t>25-Apr-19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052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252563-8945-466F-828D-FFDE9F41CD00}" type="datetime1">
              <a:rPr lang="en-US" smtClean="0"/>
              <a:t>25-Apr-19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460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AD637B5-2220-4400-8A70-3A6CBFAEAF0A}" type="datetime1">
              <a:rPr lang="en-US" smtClean="0"/>
              <a:t>25-Apr-19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674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7B28E0-BB1E-4491-9B57-7306468EC0EB}" type="datetime1">
              <a:rPr lang="en-US" smtClean="0"/>
              <a:t>25-Apr-19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00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3E02B20-DAF0-46BB-AFDE-F11426CAD0B4}" type="datetime1">
              <a:rPr lang="en-US" smtClean="0"/>
              <a:t>25-Apr-19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389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E642BD7-034F-46A3-8A94-58DFDCA73F61}" type="datetime1">
              <a:rPr lang="en-US" smtClean="0"/>
              <a:t>25-Apr-19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129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DD1EEC-C6C4-47A1-AE1C-596E66542A04}" type="datetime1">
              <a:rPr lang="en-US" smtClean="0"/>
              <a:t>25-Apr-19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239876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6.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387" y="483319"/>
            <a:ext cx="2357184" cy="646331"/>
          </a:xfrm>
          <a:prstGeom prst="rect">
            <a:avLst/>
          </a:prstGeom>
          <a:noFill/>
        </p:spPr>
        <p:txBody>
          <a:bodyPr wrap="none" rtlCol="0">
            <a:spAutoFit/>
          </a:bodyPr>
          <a:lstStyle/>
          <a:p>
            <a:r>
              <a:rPr lang="en-IN" sz="3600" b="1" dirty="0">
                <a:ea typeface="Verdana" panose="020B0604030504040204" pitchFamily="34" charset="0"/>
                <a:cs typeface="Verdana" panose="020B0604030504040204" pitchFamily="34" charset="0"/>
              </a:rPr>
              <a:t>Plenary 1</a:t>
            </a:r>
            <a:endParaRPr lang="en-US" sz="3600" dirty="0"/>
          </a:p>
        </p:txBody>
      </p:sp>
      <p:sp>
        <p:nvSpPr>
          <p:cNvPr id="5" name="TextBox 4"/>
          <p:cNvSpPr txBox="1"/>
          <p:nvPr/>
        </p:nvSpPr>
        <p:spPr>
          <a:xfrm>
            <a:off x="1319346" y="2037808"/>
            <a:ext cx="9546460" cy="2123658"/>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en-US" sz="2800" b="1" dirty="0">
                <a:solidFill>
                  <a:srgbClr val="FFC000"/>
                </a:solidFill>
              </a:rPr>
              <a:t>INTERNATIONAL TAX CONFERENCE 2019</a:t>
            </a:r>
            <a:br>
              <a:rPr lang="en-US" altLang="en-US" sz="2800" b="1" dirty="0">
                <a:solidFill>
                  <a:srgbClr val="FFC000"/>
                </a:solidFill>
              </a:rPr>
            </a:br>
            <a:r>
              <a:rPr lang="en-IN" altLang="en-US" sz="2800" b="1" dirty="0">
                <a:solidFill>
                  <a:srgbClr val="FFC000"/>
                </a:solidFill>
              </a:rPr>
              <a:t>International Fiscal Association &amp;</a:t>
            </a:r>
            <a:br>
              <a:rPr lang="en-IN" altLang="en-US" sz="2800" b="1" dirty="0">
                <a:solidFill>
                  <a:srgbClr val="FFC000"/>
                </a:solidFill>
              </a:rPr>
            </a:br>
            <a:r>
              <a:rPr lang="en-IN" altLang="en-US" sz="2800" b="1" dirty="0">
                <a:solidFill>
                  <a:srgbClr val="FFC000"/>
                </a:solidFill>
              </a:rPr>
              <a:t>International Bureau of Fiscal Documentation (IBFD)</a:t>
            </a:r>
            <a:br>
              <a:rPr lang="en-IN" altLang="en-US" sz="2800" b="1" dirty="0">
                <a:solidFill>
                  <a:srgbClr val="FFC000"/>
                </a:solidFill>
              </a:rPr>
            </a:br>
            <a:r>
              <a:rPr lang="en-US" altLang="en-US" sz="2400" b="1" dirty="0">
                <a:solidFill>
                  <a:srgbClr val="FFC000"/>
                </a:solidFill>
              </a:rPr>
              <a:t>April 26-27, 2019</a:t>
            </a:r>
            <a:br>
              <a:rPr lang="en-US" altLang="en-US" sz="2400" b="1" dirty="0">
                <a:solidFill>
                  <a:srgbClr val="FFC000"/>
                </a:solidFill>
              </a:rPr>
            </a:br>
            <a:r>
              <a:rPr lang="en-US" altLang="en-US" sz="2400" b="1" dirty="0">
                <a:solidFill>
                  <a:srgbClr val="FFC000"/>
                </a:solidFill>
              </a:rPr>
              <a:t>The Lalit, New Delhi</a:t>
            </a:r>
            <a:endParaRPr lang="en-US" sz="2800" dirty="0">
              <a:solidFill>
                <a:srgbClr val="FFC000"/>
              </a:solidFill>
            </a:endParaRPr>
          </a:p>
        </p:txBody>
      </p:sp>
      <p:sp>
        <p:nvSpPr>
          <p:cNvPr id="6" name="TextBox 5"/>
          <p:cNvSpPr txBox="1"/>
          <p:nvPr/>
        </p:nvSpPr>
        <p:spPr>
          <a:xfrm>
            <a:off x="2372648" y="4637320"/>
            <a:ext cx="7439857" cy="990015"/>
          </a:xfrm>
          <a:prstGeom prst="rect">
            <a:avLst/>
          </a:prstGeom>
          <a:noFill/>
          <a:effectLst>
            <a:outerShdw blurRad="50800" dist="38100" dir="2700000" algn="tl" rotWithShape="0">
              <a:prstClr val="black">
                <a:alpha val="40000"/>
              </a:prstClr>
            </a:outerShdw>
          </a:effectLst>
        </p:spPr>
        <p:txBody>
          <a:bodyPr wrap="none" rtlCol="0">
            <a:spAutoFit/>
          </a:bodyPr>
          <a:lstStyle/>
          <a:p>
            <a:pPr algn="ctr">
              <a:lnSpc>
                <a:spcPts val="3500"/>
              </a:lnSpc>
            </a:pPr>
            <a:r>
              <a:rPr lang="en-US" altLang="en-US" sz="2800" b="1" dirty="0">
                <a:solidFill>
                  <a:schemeClr val="bg2">
                    <a:lumMod val="20000"/>
                    <a:lumOff val="80000"/>
                  </a:schemeClr>
                </a:solidFill>
              </a:rPr>
              <a:t>Business Reorganization and Tax Disputes </a:t>
            </a:r>
          </a:p>
          <a:p>
            <a:pPr algn="ctr">
              <a:lnSpc>
                <a:spcPts val="3500"/>
              </a:lnSpc>
            </a:pPr>
            <a:r>
              <a:rPr lang="en-US" altLang="en-US" sz="2800" b="1" dirty="0">
                <a:solidFill>
                  <a:schemeClr val="bg2">
                    <a:lumMod val="20000"/>
                    <a:lumOff val="80000"/>
                  </a:schemeClr>
                </a:solidFill>
              </a:rPr>
              <a:t>in the Startup World</a:t>
            </a:r>
          </a:p>
        </p:txBody>
      </p:sp>
      <p:sp>
        <p:nvSpPr>
          <p:cNvPr id="7" name="Slide Number Placeholder 6"/>
          <p:cNvSpPr>
            <a:spLocks noGrp="1"/>
          </p:cNvSpPr>
          <p:nvPr>
            <p:ph type="sldNum" sz="quarter" idx="12"/>
          </p:nvPr>
        </p:nvSpPr>
        <p:spPr/>
        <p:txBody>
          <a:bodyPr/>
          <a:lstStyle/>
          <a:p>
            <a:fld id="{6D22F896-40B5-4ADD-8801-0D06FADFA095}" type="slidenum">
              <a:rPr lang="en-US" smtClean="0"/>
              <a:t>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171265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TextBox 4"/>
          <p:cNvSpPr txBox="1"/>
          <p:nvPr/>
        </p:nvSpPr>
        <p:spPr>
          <a:xfrm>
            <a:off x="8636395" y="2870997"/>
            <a:ext cx="2789546" cy="769441"/>
          </a:xfrm>
          <a:prstGeom prst="rect">
            <a:avLst/>
          </a:prstGeom>
          <a:noFill/>
        </p:spPr>
        <p:txBody>
          <a:bodyPr wrap="none" rtlCol="0">
            <a:spAutoFit/>
          </a:bodyPr>
          <a:lstStyle/>
          <a:p>
            <a:pPr marL="12700" algn="r">
              <a:defRPr/>
            </a:pPr>
            <a:r>
              <a:rPr lang="en-US" sz="4400" dirty="0"/>
              <a:t>Questions</a:t>
            </a:r>
            <a:endParaRPr lang="en-US" sz="4400" dirty="0">
              <a:cs typeface="Times New Roman"/>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159794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
        <p:nvSpPr>
          <p:cNvPr id="6" name="Horizontal Scroll 5">
            <a:extLst/>
          </p:cNvPr>
          <p:cNvSpPr/>
          <p:nvPr/>
        </p:nvSpPr>
        <p:spPr bwMode="auto">
          <a:xfrm>
            <a:off x="2362200" y="1435158"/>
            <a:ext cx="9015549" cy="4051242"/>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The intention of introducing provisions of section 56(2)(viib) was to plug the laundering of black money through bogus/ shell company(ies) providing accommodation entries by investing in shares capital of the issuer company at substantial premium. In light of the aforesaid, whether taxing the premium received by a company, including start-ups, while genuinely raising share capital is against the Legislative intent</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marL="365125" algn="just">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marL="342900" indent="-342900" algn="just">
              <a:buFontTx/>
              <a:buChar cha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	</a:t>
            </a: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51480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6" presetClass="emph" presetSubtype="0" fill="hold" grpId="0" nodeType="with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
        <p:nvSpPr>
          <p:cNvPr id="5" name="TextBox 4"/>
          <p:cNvSpPr txBox="1"/>
          <p:nvPr/>
        </p:nvSpPr>
        <p:spPr>
          <a:xfrm>
            <a:off x="496387" y="480494"/>
            <a:ext cx="11170109" cy="553998"/>
          </a:xfrm>
          <a:prstGeom prst="rect">
            <a:avLst/>
          </a:prstGeom>
          <a:noFill/>
        </p:spPr>
        <p:txBody>
          <a:bodyPr wrap="none" rtlCol="0">
            <a:spAutoFit/>
          </a:bodyPr>
          <a:lstStyle/>
          <a:p>
            <a:r>
              <a:rPr lang="en-IN" sz="3000" b="1" dirty="0">
                <a:cs typeface="Times New Roman" panose="02020603050405020304" pitchFamily="18" charset="0"/>
              </a:rPr>
              <a:t>LOGIC BEHIND INTRODUCTION OF SECTION 56(2)(</a:t>
            </a:r>
            <a:r>
              <a:rPr lang="en-IN" sz="3000" b="1" dirty="0" err="1">
                <a:cs typeface="Times New Roman" panose="02020603050405020304" pitchFamily="18" charset="0"/>
              </a:rPr>
              <a:t>viib</a:t>
            </a:r>
            <a:r>
              <a:rPr lang="en-IN" sz="3000" b="1" dirty="0">
                <a:cs typeface="Times New Roman" panose="02020603050405020304" pitchFamily="18" charset="0"/>
              </a:rPr>
              <a:t>)</a:t>
            </a:r>
            <a:endParaRPr lang="en-US" sz="3000" dirty="0"/>
          </a:p>
        </p:txBody>
      </p:sp>
      <p:sp>
        <p:nvSpPr>
          <p:cNvPr id="6" name="object 22">
            <a:extLst/>
          </p:cNvPr>
          <p:cNvSpPr txBox="1">
            <a:spLocks noChangeArrowheads="1"/>
          </p:cNvSpPr>
          <p:nvPr/>
        </p:nvSpPr>
        <p:spPr bwMode="auto">
          <a:xfrm>
            <a:off x="609600" y="1453167"/>
            <a:ext cx="10581139" cy="5170646"/>
          </a:xfrm>
          <a:prstGeom prst="rect">
            <a:avLst/>
          </a:prstGeom>
          <a:noFill/>
          <a:ln w="12191">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457200" indent="-338138">
              <a:buClr>
                <a:srgbClr val="C00000"/>
              </a:buClr>
              <a:buFont typeface="Wingdings" panose="05000000000000000000" pitchFamily="2" charset="2"/>
              <a:buChar char=""/>
              <a:defRPr/>
            </a:pPr>
            <a:r>
              <a:rPr lang="en-US" sz="1600" dirty="0">
                <a:latin typeface="+mj-lt"/>
              </a:rPr>
              <a:t>The objective of introducing section 56(2)(viib) was to discourage the laundering of unaccounted money through subscription of shares of a closely held company, at a value which is higher than the Fair Market Value (FMV) of shares of such company. The relevant extract of Memorandum explaining the rationale behind introduction of section 56(2)(viib) is reproduced as under :</a:t>
            </a:r>
          </a:p>
          <a:p>
            <a:pPr marL="119062">
              <a:buClr>
                <a:srgbClr val="C00000"/>
              </a:buClr>
              <a:defRPr/>
            </a:pPr>
            <a:endParaRPr lang="en-IN" sz="1600" dirty="0">
              <a:latin typeface="+mj-lt"/>
            </a:endParaRPr>
          </a:p>
          <a:p>
            <a:pPr marL="457200" indent="-12700">
              <a:defRPr/>
            </a:pPr>
            <a:r>
              <a:rPr lang="en-US" sz="1600" b="1" dirty="0">
                <a:latin typeface="+mj-lt"/>
              </a:rPr>
              <a:t>“</a:t>
            </a:r>
            <a:r>
              <a:rPr lang="en-US" sz="1600" b="1" i="1" dirty="0">
                <a:latin typeface="+mj-lt"/>
              </a:rPr>
              <a:t>Share premium in excess of fair market value to be treated as income</a:t>
            </a:r>
            <a:endParaRPr lang="en-US" sz="1600" i="1" dirty="0">
              <a:latin typeface="+mj-lt"/>
            </a:endParaRPr>
          </a:p>
          <a:p>
            <a:pPr marL="457200" indent="-12700" algn="just">
              <a:defRPr/>
            </a:pPr>
            <a:r>
              <a:rPr lang="en-US" sz="1600" i="1" dirty="0">
                <a:latin typeface="+mj-lt"/>
              </a:rPr>
              <a:t>In the Finance Bill, 2012, it had been proposed [section 56(2), as sub-clause [(viib)] that in case of a company, not being a company in which the public are substantially interested, which receives, in any previous year, from any person being a resident, any consideration for issue of shares and the consideration received for issue of such shares exceeds the face value of such shares, then the aggregate consideration received for such shares as exceeds the fair market value of the shares shall be chargeable to income tax. An exemption was provided in a case where the consideration for issue of shares is received by a venture capital undertaking from a venture capital company or a venture capital fund.</a:t>
            </a:r>
          </a:p>
          <a:p>
            <a:pPr marL="457200" indent="-12700">
              <a:defRPr/>
            </a:pPr>
            <a:r>
              <a:rPr lang="en-US" sz="1600" i="1" dirty="0">
                <a:latin typeface="+mj-lt"/>
              </a:rPr>
              <a:t>(i)  It has now been further provided that such excess share premium is included in the definition of "income" under sub-clause (xvi) of clause (24) of section 2.</a:t>
            </a:r>
          </a:p>
          <a:p>
            <a:pPr marL="457200" indent="-12700">
              <a:defRPr/>
            </a:pPr>
            <a:r>
              <a:rPr lang="en-US" sz="1600" b="1" i="1" u="sng" dirty="0">
                <a:latin typeface="+mj-lt"/>
              </a:rPr>
              <a:t>(ii)  Considering that the proposed amendment may cause avoidable difficulty to investors who invest in start-ups where the fair market value may not be determined accurately, it is proposed to provide an exemption to any other class of investors as may be notified by the Central Government.</a:t>
            </a:r>
          </a:p>
          <a:p>
            <a:pPr marL="457200" indent="-12700">
              <a:defRPr/>
            </a:pPr>
            <a:r>
              <a:rPr lang="en-US" sz="1600" i="1" dirty="0">
                <a:latin typeface="+mj-lt"/>
              </a:rPr>
              <a:t>These amendments will take effect from 1st April, 2013 and will, accordingly, apply in relation to the assessment year 2013-14 and subsequent assessment years. </a:t>
            </a:r>
            <a:r>
              <a:rPr lang="en-US" sz="1600" dirty="0">
                <a:latin typeface="+mj-lt"/>
              </a:rPr>
              <a:t>”</a:t>
            </a:r>
            <a:endParaRPr lang="en-US" altLang="en-US" sz="1600" dirty="0">
              <a:latin typeface="+mj-lt"/>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70657277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
        <p:nvSpPr>
          <p:cNvPr id="5" name="Horizontal Scroll 4">
            <a:extLst/>
          </p:cNvPr>
          <p:cNvSpPr/>
          <p:nvPr/>
        </p:nvSpPr>
        <p:spPr bwMode="auto">
          <a:xfrm>
            <a:off x="2362200" y="2146111"/>
            <a:ext cx="8828539" cy="2412826"/>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marL="363538">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Receipt of share capital and premium thereon is in the nature of non-taxable capital receipt. Is it fair to bring to tax the premium received despite all parameters of section 68 being satisfied</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5779501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6" presetClass="emph" presetSubtype="0" fill="hold" grpId="0"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Horizontal Scroll 4">
            <a:extLst/>
          </p:cNvPr>
          <p:cNvSpPr/>
          <p:nvPr/>
        </p:nvSpPr>
        <p:spPr bwMode="auto">
          <a:xfrm>
            <a:off x="2362200" y="1371600"/>
            <a:ext cx="8976360" cy="5189899"/>
          </a:xfrm>
          <a:prstGeom prst="horizontalScroll">
            <a:avLst>
              <a:gd name="adj" fmla="val 14638"/>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363538" algn="just">
              <a:defRPr/>
            </a:pPr>
            <a:r>
              <a:rPr lang="en-US" sz="1600" dirty="0">
                <a:solidFill>
                  <a:schemeClr val="tx1"/>
                </a:solidFill>
                <a:effectLst>
                  <a:outerShdw blurRad="60007" dist="310007" dir="7680000" sy="30000" kx="1300200" algn="ctr" rotWithShape="0">
                    <a:prstClr val="black">
                      <a:alpha val="32000"/>
                    </a:prstClr>
                  </a:outerShdw>
                </a:effectLst>
                <a:latin typeface="+mj-lt"/>
              </a:rPr>
              <a:t>Section 56(2)(</a:t>
            </a:r>
            <a:r>
              <a:rPr lang="en-US" sz="1600" dirty="0" err="1">
                <a:solidFill>
                  <a:schemeClr val="tx1"/>
                </a:solidFill>
                <a:effectLst>
                  <a:outerShdw blurRad="60007" dist="310007" dir="7680000" sy="30000" kx="1300200" algn="ctr" rotWithShape="0">
                    <a:prstClr val="black">
                      <a:alpha val="32000"/>
                    </a:prstClr>
                  </a:outerShdw>
                </a:effectLst>
                <a:latin typeface="+mj-lt"/>
              </a:rPr>
              <a:t>viib</a:t>
            </a:r>
            <a:r>
              <a:rPr lang="en-US" sz="1600" dirty="0">
                <a:solidFill>
                  <a:schemeClr val="tx1"/>
                </a:solidFill>
                <a:effectLst>
                  <a:outerShdw blurRad="60007" dist="310007" dir="7680000" sy="30000" kx="1300200" algn="ctr" rotWithShape="0">
                    <a:prstClr val="black">
                      <a:alpha val="32000"/>
                    </a:prstClr>
                  </a:outerShdw>
                </a:effectLst>
                <a:latin typeface="+mj-lt"/>
              </a:rPr>
              <a:t>) read with Rule 11UA of the Income-tax Rules, 1962 provides an option to a company for valuation of shares as per the discounted cash flow method (“DCF method”). Given that the projections are based on management forecast, there is bound to be some element of subjectivity in the valuation of shares while coming out with the fresh issue. </a:t>
            </a:r>
          </a:p>
          <a:p>
            <a:pPr marL="363538" algn="just">
              <a:defRPr/>
            </a:pPr>
            <a:endParaRPr lang="en-US" sz="1600" dirty="0">
              <a:solidFill>
                <a:schemeClr val="tx1"/>
              </a:solidFill>
              <a:effectLst>
                <a:outerShdw blurRad="60007" dist="310007" dir="7680000" sy="30000" kx="1300200" algn="ctr" rotWithShape="0">
                  <a:prstClr val="black">
                    <a:alpha val="32000"/>
                  </a:prstClr>
                </a:outerShdw>
              </a:effectLst>
              <a:latin typeface="+mj-lt"/>
            </a:endParaRPr>
          </a:p>
          <a:p>
            <a:pPr marL="363538" algn="just">
              <a:defRPr/>
            </a:pPr>
            <a:r>
              <a:rPr lang="en-US" sz="1600" dirty="0">
                <a:solidFill>
                  <a:schemeClr val="tx1"/>
                </a:solidFill>
                <a:effectLst>
                  <a:outerShdw blurRad="60007" dist="310007" dir="7680000" sy="30000" kx="1300200" algn="ctr" rotWithShape="0">
                    <a:prstClr val="black">
                      <a:alpha val="32000"/>
                    </a:prstClr>
                  </a:outerShdw>
                </a:effectLst>
                <a:latin typeface="+mj-lt"/>
              </a:rPr>
              <a:t>The value of a business is based on perception of the investors regarding future potential of the business.  In your experience, how do investors evaluate the enterprise value of a company before taking an investment decision</a:t>
            </a:r>
            <a:r>
              <a:rPr lang="en-US" sz="1600" dirty="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marL="363538" algn="just">
              <a:defRPr/>
            </a:pPr>
            <a:endParaRPr lang="en-US" sz="1600" dirty="0">
              <a:solidFill>
                <a:schemeClr val="tx1"/>
              </a:solidFill>
              <a:effectLst>
                <a:outerShdw blurRad="60007" dist="310007" dir="7680000" sy="30000" kx="1300200" algn="ctr" rotWithShape="0">
                  <a:prstClr val="black">
                    <a:alpha val="32000"/>
                  </a:prstClr>
                </a:outerShdw>
              </a:effectLst>
              <a:latin typeface="+mj-lt"/>
            </a:endParaRPr>
          </a:p>
          <a:p>
            <a:pPr marL="363538" algn="just">
              <a:defRPr/>
            </a:pPr>
            <a:r>
              <a:rPr lang="en-US" sz="1600" dirty="0">
                <a:solidFill>
                  <a:schemeClr val="tx1"/>
                </a:solidFill>
                <a:effectLst>
                  <a:outerShdw blurRad="60007" dist="310007" dir="7680000" sy="30000" kx="1300200" algn="ctr" rotWithShape="0">
                    <a:prstClr val="black">
                      <a:alpha val="32000"/>
                    </a:prstClr>
                  </a:outerShdw>
                </a:effectLst>
                <a:latin typeface="+mj-lt"/>
              </a:rPr>
              <a:t>Are there different benchmarks used by resident investors to evaluate future potential of a company engaged in diverse businesses / industry</a:t>
            </a:r>
            <a:r>
              <a:rPr lang="en-US" sz="1600" dirty="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	</a:t>
            </a:r>
          </a:p>
          <a:p>
            <a:pPr marL="363538" algn="just">
              <a:defRPr/>
            </a:pPr>
            <a:endParaRPr lang="en-IN" sz="1600" dirty="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a:p>
            <a:pPr marL="363538" algn="just">
              <a:defRPr/>
            </a:pPr>
            <a:endParaRPr lang="en-IN" sz="1600" dirty="0">
              <a:solidFill>
                <a:schemeClr val="tx1"/>
              </a:solidFill>
              <a:effectLst>
                <a:outerShdw blurRad="60007" dist="310007" dir="7680000" sy="30000" kx="1300200" algn="ctr" rotWithShape="0">
                  <a:prstClr val="black">
                    <a:alpha val="32000"/>
                  </a:prstClr>
                </a:outerShdw>
              </a:effectLst>
              <a:highlight>
                <a:srgbClr val="FFFF00"/>
              </a:highligh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258856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
        <p:nvSpPr>
          <p:cNvPr id="5" name="Horizontal Scroll 4">
            <a:extLst/>
          </p:cNvPr>
          <p:cNvSpPr/>
          <p:nvPr/>
        </p:nvSpPr>
        <p:spPr bwMode="auto">
          <a:xfrm>
            <a:off x="2362201" y="2090057"/>
            <a:ext cx="9009634" cy="2599508"/>
          </a:xfrm>
          <a:prstGeom prst="horizontalScroll">
            <a:avLst>
              <a:gd name="adj" fmla="val 9102"/>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Where an investor invests in the capital of a company at premium, based on future projections given by the management, is the Revenue justified in taxing the premium received on the ground that the same is in excess of the fair value of the shares calculated as per Revenue</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 </a:t>
            </a:r>
            <a:endParaRPr lang="en-IN"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6392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
        <p:nvSpPr>
          <p:cNvPr id="5" name="Horizontal Scroll 4">
            <a:extLst/>
          </p:cNvPr>
          <p:cNvSpPr/>
          <p:nvPr/>
        </p:nvSpPr>
        <p:spPr bwMode="auto">
          <a:xfrm>
            <a:off x="2362201" y="2279066"/>
            <a:ext cx="8728166" cy="1613667"/>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Whether it is open to assessing officer to question projections, more so, post facto in view of actual results</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2247027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
        <p:nvSpPr>
          <p:cNvPr id="5" name="Horizontal Scroll 4">
            <a:extLst/>
          </p:cNvPr>
          <p:cNvSpPr/>
          <p:nvPr/>
        </p:nvSpPr>
        <p:spPr bwMode="auto">
          <a:xfrm>
            <a:off x="2362200" y="2276865"/>
            <a:ext cx="8828539" cy="1459106"/>
          </a:xfrm>
          <a:prstGeom prst="horizontalScroll">
            <a:avLst>
              <a:gd name="adj" fmla="val 9958"/>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Whether open to assessing officer to question other parameters, i.e., discounting factor, WACC, etc.</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marL="365125" algn="just">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800410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
        <p:nvSpPr>
          <p:cNvPr id="5" name="TextBox 4"/>
          <p:cNvSpPr txBox="1"/>
          <p:nvPr/>
        </p:nvSpPr>
        <p:spPr>
          <a:xfrm>
            <a:off x="496387" y="480494"/>
            <a:ext cx="3182090" cy="646331"/>
          </a:xfrm>
          <a:prstGeom prst="rect">
            <a:avLst/>
          </a:prstGeom>
          <a:noFill/>
        </p:spPr>
        <p:txBody>
          <a:bodyPr wrap="none" rtlCol="0">
            <a:spAutoFit/>
          </a:bodyPr>
          <a:lstStyle/>
          <a:p>
            <a:r>
              <a:rPr lang="en-IN" sz="3600" b="1" dirty="0">
                <a:cs typeface="Times New Roman" panose="02020603050405020304" pitchFamily="18" charset="0"/>
              </a:rPr>
              <a:t>CASE STUDY </a:t>
            </a:r>
            <a:endParaRPr lang="en-US" sz="3600" dirty="0"/>
          </a:p>
        </p:txBody>
      </p:sp>
      <p:cxnSp>
        <p:nvCxnSpPr>
          <p:cNvPr id="6" name="Straight Connector 5">
            <a:extLst/>
          </p:cNvPr>
          <p:cNvCxnSpPr/>
          <p:nvPr/>
        </p:nvCxnSpPr>
        <p:spPr bwMode="auto">
          <a:xfrm>
            <a:off x="5277391" y="849313"/>
            <a:ext cx="0" cy="561657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700181" y="1359227"/>
            <a:ext cx="1800667" cy="1122714"/>
          </a:xfrm>
          <a:custGeom>
            <a:avLst/>
            <a:gdLst>
              <a:gd name="connsiteX0" fmla="*/ 0 w 739490"/>
              <a:gd name="connsiteY0" fmla="*/ 123251 h 739490"/>
              <a:gd name="connsiteX1" fmla="*/ 123251 w 739490"/>
              <a:gd name="connsiteY1" fmla="*/ 0 h 739490"/>
              <a:gd name="connsiteX2" fmla="*/ 616239 w 739490"/>
              <a:gd name="connsiteY2" fmla="*/ 0 h 739490"/>
              <a:gd name="connsiteX3" fmla="*/ 739490 w 739490"/>
              <a:gd name="connsiteY3" fmla="*/ 123251 h 739490"/>
              <a:gd name="connsiteX4" fmla="*/ 739490 w 739490"/>
              <a:gd name="connsiteY4" fmla="*/ 616239 h 739490"/>
              <a:gd name="connsiteX5" fmla="*/ 616239 w 739490"/>
              <a:gd name="connsiteY5" fmla="*/ 739490 h 739490"/>
              <a:gd name="connsiteX6" fmla="*/ 123251 w 739490"/>
              <a:gd name="connsiteY6" fmla="*/ 739490 h 739490"/>
              <a:gd name="connsiteX7" fmla="*/ 0 w 739490"/>
              <a:gd name="connsiteY7" fmla="*/ 616239 h 739490"/>
              <a:gd name="connsiteX8" fmla="*/ 0 w 739490"/>
              <a:gd name="connsiteY8" fmla="*/ 123251 h 73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490" h="739490">
                <a:moveTo>
                  <a:pt x="0" y="123251"/>
                </a:moveTo>
                <a:cubicBezTo>
                  <a:pt x="0" y="55181"/>
                  <a:pt x="55181" y="0"/>
                  <a:pt x="123251" y="0"/>
                </a:cubicBezTo>
                <a:lnTo>
                  <a:pt x="616239" y="0"/>
                </a:lnTo>
                <a:cubicBezTo>
                  <a:pt x="684309" y="0"/>
                  <a:pt x="739490" y="55181"/>
                  <a:pt x="739490" y="123251"/>
                </a:cubicBezTo>
                <a:lnTo>
                  <a:pt x="739490" y="616239"/>
                </a:lnTo>
                <a:cubicBezTo>
                  <a:pt x="739490" y="684309"/>
                  <a:pt x="684309" y="739490"/>
                  <a:pt x="616239" y="739490"/>
                </a:cubicBezTo>
                <a:lnTo>
                  <a:pt x="123251" y="739490"/>
                </a:lnTo>
                <a:cubicBezTo>
                  <a:pt x="55181" y="739490"/>
                  <a:pt x="0" y="684309"/>
                  <a:pt x="0" y="616239"/>
                </a:cubicBezTo>
                <a:lnTo>
                  <a:pt x="0" y="123251"/>
                </a:lnTo>
                <a:close/>
              </a:path>
            </a:pathLst>
          </a:cu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3">
            <a:schemeClr val="lt1"/>
          </a:lnRef>
          <a:fillRef idx="1">
            <a:schemeClr val="accent2"/>
          </a:fillRef>
          <a:effectRef idx="1">
            <a:schemeClr val="accent2"/>
          </a:effectRef>
          <a:fontRef idx="minor">
            <a:schemeClr val="lt1"/>
          </a:fontRef>
        </p:style>
        <p:txBody>
          <a:bodyPr spcFirstLastPara="0" vert="horz" wrap="square" lIns="79279" tIns="79279" rIns="79279" bIns="79279" numCol="1" spcCol="1270" anchor="ctr" anchorCtr="0">
            <a:noAutofit/>
          </a:bodyPr>
          <a:lstStyle/>
          <a:p>
            <a:pPr algn="ctr" defTabSz="755650">
              <a:lnSpc>
                <a:spcPct val="90000"/>
              </a:lnSpc>
              <a:spcBef>
                <a:spcPct val="0"/>
              </a:spcBef>
              <a:spcAft>
                <a:spcPct val="35000"/>
              </a:spcAft>
            </a:pPr>
            <a:r>
              <a:rPr lang="en-IN" sz="1600" b="1" dirty="0">
                <a:latin typeface="+mj-lt"/>
              </a:rPr>
              <a:t>Shareholder(s)</a:t>
            </a:r>
          </a:p>
        </p:txBody>
      </p:sp>
      <p:cxnSp>
        <p:nvCxnSpPr>
          <p:cNvPr id="15" name="Straight Arrow Connector 14"/>
          <p:cNvCxnSpPr/>
          <p:nvPr/>
        </p:nvCxnSpPr>
        <p:spPr>
          <a:xfrm>
            <a:off x="2638700" y="2743197"/>
            <a:ext cx="0" cy="19855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1683489" y="4310739"/>
            <a:ext cx="1800667" cy="1122714"/>
          </a:xfrm>
          <a:custGeom>
            <a:avLst/>
            <a:gdLst>
              <a:gd name="connsiteX0" fmla="*/ 0 w 739490"/>
              <a:gd name="connsiteY0" fmla="*/ 123251 h 739490"/>
              <a:gd name="connsiteX1" fmla="*/ 123251 w 739490"/>
              <a:gd name="connsiteY1" fmla="*/ 0 h 739490"/>
              <a:gd name="connsiteX2" fmla="*/ 616239 w 739490"/>
              <a:gd name="connsiteY2" fmla="*/ 0 h 739490"/>
              <a:gd name="connsiteX3" fmla="*/ 739490 w 739490"/>
              <a:gd name="connsiteY3" fmla="*/ 123251 h 739490"/>
              <a:gd name="connsiteX4" fmla="*/ 739490 w 739490"/>
              <a:gd name="connsiteY4" fmla="*/ 616239 h 739490"/>
              <a:gd name="connsiteX5" fmla="*/ 616239 w 739490"/>
              <a:gd name="connsiteY5" fmla="*/ 739490 h 739490"/>
              <a:gd name="connsiteX6" fmla="*/ 123251 w 739490"/>
              <a:gd name="connsiteY6" fmla="*/ 739490 h 739490"/>
              <a:gd name="connsiteX7" fmla="*/ 0 w 739490"/>
              <a:gd name="connsiteY7" fmla="*/ 616239 h 739490"/>
              <a:gd name="connsiteX8" fmla="*/ 0 w 739490"/>
              <a:gd name="connsiteY8" fmla="*/ 123251 h 73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490" h="739490">
                <a:moveTo>
                  <a:pt x="0" y="123251"/>
                </a:moveTo>
                <a:cubicBezTo>
                  <a:pt x="0" y="55181"/>
                  <a:pt x="55181" y="0"/>
                  <a:pt x="123251" y="0"/>
                </a:cubicBezTo>
                <a:lnTo>
                  <a:pt x="616239" y="0"/>
                </a:lnTo>
                <a:cubicBezTo>
                  <a:pt x="684309" y="0"/>
                  <a:pt x="739490" y="55181"/>
                  <a:pt x="739490" y="123251"/>
                </a:cubicBezTo>
                <a:lnTo>
                  <a:pt x="739490" y="616239"/>
                </a:lnTo>
                <a:cubicBezTo>
                  <a:pt x="739490" y="684309"/>
                  <a:pt x="684309" y="739490"/>
                  <a:pt x="616239" y="739490"/>
                </a:cubicBezTo>
                <a:lnTo>
                  <a:pt x="123251" y="739490"/>
                </a:lnTo>
                <a:cubicBezTo>
                  <a:pt x="55181" y="739490"/>
                  <a:pt x="0" y="684309"/>
                  <a:pt x="0" y="616239"/>
                </a:cubicBezTo>
                <a:lnTo>
                  <a:pt x="0" y="123251"/>
                </a:lnTo>
                <a:close/>
              </a:path>
            </a:pathLst>
          </a:cu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3">
            <a:schemeClr val="lt1"/>
          </a:lnRef>
          <a:fillRef idx="1">
            <a:schemeClr val="accent4"/>
          </a:fillRef>
          <a:effectRef idx="1">
            <a:schemeClr val="accent4"/>
          </a:effectRef>
          <a:fontRef idx="minor">
            <a:schemeClr val="lt1"/>
          </a:fontRef>
        </p:style>
        <p:txBody>
          <a:bodyPr spcFirstLastPara="0" vert="horz" wrap="square" lIns="79279" tIns="79279" rIns="79279" bIns="79279" numCol="1" spcCol="1270" anchor="ctr" anchorCtr="0">
            <a:noAutofit/>
          </a:bodyPr>
          <a:lstStyle/>
          <a:p>
            <a:pPr algn="ctr">
              <a:defRPr/>
            </a:pPr>
            <a:r>
              <a:rPr lang="en-IN" sz="1600" b="1" dirty="0">
                <a:latin typeface="+mj-lt"/>
              </a:rPr>
              <a:t>Company  A**</a:t>
            </a:r>
          </a:p>
        </p:txBody>
      </p:sp>
      <p:sp>
        <p:nvSpPr>
          <p:cNvPr id="17" name="Arrow: Left 15"/>
          <p:cNvSpPr>
            <a:spLocks noChangeArrowheads="1"/>
          </p:cNvSpPr>
          <p:nvPr/>
        </p:nvSpPr>
        <p:spPr bwMode="auto">
          <a:xfrm rot="18253272">
            <a:off x="2576694" y="3531549"/>
            <a:ext cx="876300" cy="263525"/>
          </a:xfrm>
          <a:prstGeom prst="leftArrow">
            <a:avLst>
              <a:gd name="adj1" fmla="val 50000"/>
              <a:gd name="adj2" fmla="val 49972"/>
            </a:avLst>
          </a:prstGeom>
          <a:solidFill>
            <a:schemeClr val="accent1"/>
          </a:solidFill>
          <a:ln w="9525" algn="ctr">
            <a:solidFill>
              <a:schemeClr val="tx1"/>
            </a:solidFill>
            <a:round/>
            <a:headEnd/>
            <a:tailEnd/>
          </a:ln>
        </p:spPr>
        <p:txBody>
          <a:bodyPr/>
          <a:lstStyle/>
          <a:p>
            <a:endParaRPr lang="en-IN" altLang="en-US"/>
          </a:p>
        </p:txBody>
      </p:sp>
      <p:sp>
        <p:nvSpPr>
          <p:cNvPr id="20" name="TextBox 19">
            <a:extLst/>
          </p:cNvPr>
          <p:cNvSpPr txBox="1"/>
          <p:nvPr/>
        </p:nvSpPr>
        <p:spPr>
          <a:xfrm>
            <a:off x="310158" y="2585537"/>
            <a:ext cx="2133600" cy="1568450"/>
          </a:xfrm>
          <a:prstGeom prst="rect">
            <a:avLst/>
          </a:prstGeom>
          <a:noFill/>
        </p:spPr>
        <p:txBody>
          <a:bodyPr>
            <a:spAutoFit/>
          </a:bodyPr>
          <a:lstStyle/>
          <a:p>
            <a:pPr algn="just">
              <a:defRPr/>
            </a:pPr>
            <a:r>
              <a:rPr lang="en-IN" sz="1600" dirty="0">
                <a:latin typeface="+mj-lt"/>
              </a:rPr>
              <a:t>Allotment of fresh shares at premium of INR 40 basis the merchant banker certificate considering DCF</a:t>
            </a:r>
          </a:p>
        </p:txBody>
      </p:sp>
      <p:sp>
        <p:nvSpPr>
          <p:cNvPr id="21" name="TextBox 20">
            <a:extLst/>
          </p:cNvPr>
          <p:cNvSpPr txBox="1"/>
          <p:nvPr/>
        </p:nvSpPr>
        <p:spPr>
          <a:xfrm>
            <a:off x="3358778" y="2583949"/>
            <a:ext cx="1976437" cy="1815882"/>
          </a:xfrm>
          <a:prstGeom prst="rect">
            <a:avLst/>
          </a:prstGeom>
          <a:noFill/>
        </p:spPr>
        <p:txBody>
          <a:bodyPr>
            <a:spAutoFit/>
          </a:bodyPr>
          <a:lstStyle/>
          <a:p>
            <a:pPr>
              <a:defRPr/>
            </a:pPr>
            <a:r>
              <a:rPr lang="en-IN" sz="1600" dirty="0">
                <a:latin typeface="+mj-lt"/>
              </a:rPr>
              <a:t>AO made addition rejecting valuation report and independently determined the FMV</a:t>
            </a:r>
          </a:p>
        </p:txBody>
      </p:sp>
      <p:sp>
        <p:nvSpPr>
          <p:cNvPr id="22" name="TextBox 21">
            <a:extLst/>
          </p:cNvPr>
          <p:cNvSpPr txBox="1"/>
          <p:nvPr/>
        </p:nvSpPr>
        <p:spPr>
          <a:xfrm>
            <a:off x="310158" y="5543054"/>
            <a:ext cx="4622800" cy="1077912"/>
          </a:xfrm>
          <a:prstGeom prst="rect">
            <a:avLst/>
          </a:prstGeom>
          <a:noFill/>
        </p:spPr>
        <p:txBody>
          <a:bodyPr>
            <a:spAutoFit/>
          </a:bodyPr>
          <a:lstStyle/>
          <a:p>
            <a:pPr>
              <a:defRPr/>
            </a:pPr>
            <a:r>
              <a:rPr lang="en-IN" sz="1600" dirty="0">
                <a:latin typeface="+mj-lt"/>
              </a:rPr>
              <a:t>** Agro Porfolio Pvt Ltd. vs. ITO : </a:t>
            </a:r>
            <a:r>
              <a:rPr lang="nn-NO" sz="1600" dirty="0">
                <a:latin typeface="+mj-lt"/>
              </a:rPr>
              <a:t>I.T.A./2189 /Del/2018</a:t>
            </a:r>
          </a:p>
          <a:p>
            <a:pPr>
              <a:defRPr/>
            </a:pPr>
            <a:r>
              <a:rPr lang="nn-NO" sz="1600" dirty="0">
                <a:latin typeface="+mj-lt"/>
              </a:rPr>
              <a:t>## </a:t>
            </a:r>
            <a:r>
              <a:rPr lang="en-US" sz="1600" dirty="0">
                <a:latin typeface="+mj-lt"/>
              </a:rPr>
              <a:t>Civil Appeal No. 5929 of 1997 decided on December 3, 1999</a:t>
            </a:r>
            <a:endParaRPr lang="en-IN" sz="1600" dirty="0">
              <a:latin typeface="+mj-lt"/>
            </a:endParaRPr>
          </a:p>
        </p:txBody>
      </p:sp>
      <p:sp>
        <p:nvSpPr>
          <p:cNvPr id="23" name="TextBox 22">
            <a:extLst/>
          </p:cNvPr>
          <p:cNvSpPr txBox="1"/>
          <p:nvPr/>
        </p:nvSpPr>
        <p:spPr>
          <a:xfrm>
            <a:off x="5478506" y="558573"/>
            <a:ext cx="6048375" cy="2862322"/>
          </a:xfrm>
          <a:prstGeom prst="rect">
            <a:avLst/>
          </a:prstGeom>
          <a:noFill/>
        </p:spPr>
        <p:txBody>
          <a:bodyPr>
            <a:spAutoFit/>
          </a:bodyPr>
          <a:lstStyle/>
          <a:p>
            <a:pPr>
              <a:defRPr/>
            </a:pPr>
            <a:endParaRPr lang="en-IN" sz="1500" i="1" dirty="0">
              <a:latin typeface="+mj-lt"/>
            </a:endParaRPr>
          </a:p>
          <a:p>
            <a:pPr>
              <a:defRPr/>
            </a:pPr>
            <a:r>
              <a:rPr lang="en-IN" sz="1500" i="1" dirty="0">
                <a:latin typeface="+mj-lt"/>
              </a:rPr>
              <a:t>Delhi Bench of Tribunal  held - </a:t>
            </a:r>
          </a:p>
          <a:p>
            <a:pPr>
              <a:defRPr/>
            </a:pPr>
            <a:endParaRPr lang="en-IN" sz="1500" i="1" dirty="0">
              <a:latin typeface="+mj-lt"/>
            </a:endParaRPr>
          </a:p>
          <a:p>
            <a:pPr marL="285750" indent="-285750" algn="just">
              <a:buFontTx/>
              <a:buChar char="-"/>
              <a:defRPr/>
            </a:pPr>
            <a:r>
              <a:rPr lang="en-IN" sz="1500" i="1" dirty="0">
                <a:latin typeface="+mj-lt"/>
              </a:rPr>
              <a:t>Unless and until the taxpayer produces  evidence to substantiate the basis of projections in cash flow and provides reasonable connectivity between the projections with reality evidence,  the Revenue is left with no option but to reject the DCF method and computed FMV by NAV method. </a:t>
            </a:r>
          </a:p>
          <a:p>
            <a:pPr marL="285750" indent="-285750" algn="just">
              <a:buFontTx/>
              <a:buChar char="-"/>
              <a:defRPr/>
            </a:pPr>
            <a:endParaRPr lang="en-IN" sz="1500" i="1" dirty="0">
              <a:latin typeface="+mj-lt"/>
            </a:endParaRPr>
          </a:p>
          <a:p>
            <a:pPr marL="285750" indent="-285750" algn="just">
              <a:buFontTx/>
              <a:buChar char="-"/>
              <a:defRPr/>
            </a:pPr>
            <a:endParaRPr lang="en-IN" sz="1500" i="1" dirty="0">
              <a:latin typeface="+mj-lt"/>
            </a:endParaRPr>
          </a:p>
          <a:p>
            <a:pPr marL="285750" indent="-285750" algn="just">
              <a:buFontTx/>
              <a:buChar char="-"/>
              <a:defRPr/>
            </a:pPr>
            <a:endParaRPr lang="en-IN" sz="1500" i="1" dirty="0">
              <a:latin typeface="+mj-lt"/>
            </a:endParaRPr>
          </a:p>
        </p:txBody>
      </p:sp>
      <p:sp>
        <p:nvSpPr>
          <p:cNvPr id="24" name="Rectangle: Single Corner Snipped 3">
            <a:extLst/>
          </p:cNvPr>
          <p:cNvSpPr/>
          <p:nvPr/>
        </p:nvSpPr>
        <p:spPr bwMode="auto">
          <a:xfrm>
            <a:off x="5490765" y="2730133"/>
            <a:ext cx="5854459" cy="3879671"/>
          </a:xfrm>
          <a:prstGeom prst="snip1Rect">
            <a:avLst>
              <a:gd name="adj" fmla="val 7615"/>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lstStyle/>
          <a:p>
            <a:pPr algn="just">
              <a:defRPr/>
            </a:pPr>
            <a:r>
              <a:rPr lang="en-US" sz="1500" dirty="0">
                <a:latin typeface="+mj-lt"/>
              </a:rPr>
              <a:t>The Honourable Supreme Court in the case of the Duncans Industries Ltd v State of U.P ## has observed as under:</a:t>
            </a:r>
          </a:p>
          <a:p>
            <a:pPr marL="266700" algn="just">
              <a:defRPr/>
            </a:pPr>
            <a:r>
              <a:rPr lang="en-US" sz="1500" i="1" dirty="0">
                <a:latin typeface="+mj-lt"/>
              </a:rPr>
              <a:t>“ These valuers are technical persons who have while valuing the plant and machinery taken into consideration all aspects of valuation including the life of the plant and machinery. The valuations made both by the Enquiry Committee as well as the valuers are mostly based on the documents produced by the appellant itself. Hence, we cannot accept the argument that the valuation accepted by the Collector and confirmed by the revisional authority is either not based on any material or a finding arrived at arbitrarily. Once we are convinced that the method adopted by the authorities </a:t>
            </a:r>
            <a:r>
              <a:rPr lang="en-IN" sz="1500" i="1" dirty="0">
                <a:latin typeface="+mj-lt"/>
              </a:rPr>
              <a:t>for the purpose of valuation is </a:t>
            </a:r>
          </a:p>
          <a:p>
            <a:pPr marL="266700" algn="just">
              <a:defRPr/>
            </a:pPr>
            <a:r>
              <a:rPr lang="en-IN" sz="1500" b="1" i="1" u="sng" dirty="0">
                <a:latin typeface="+mj-lt"/>
              </a:rPr>
              <a:t>based on relevant materials </a:t>
            </a:r>
            <a:r>
              <a:rPr lang="en-IN" sz="1500" i="1" dirty="0">
                <a:latin typeface="+mj-lt"/>
              </a:rPr>
              <a:t>then this Court will not interfere with such a finding of fact.</a:t>
            </a:r>
            <a:endParaRPr lang="en-US" sz="1500" i="1" dirty="0">
              <a:latin typeface="+mj-lt"/>
            </a:endParaRPr>
          </a:p>
        </p:txBody>
      </p:sp>
      <p:sp>
        <p:nvSpPr>
          <p:cNvPr id="25" name="Oval 4"/>
          <p:cNvSpPr>
            <a:spLocks noChangeArrowheads="1"/>
          </p:cNvSpPr>
          <p:nvPr/>
        </p:nvSpPr>
        <p:spPr bwMode="auto">
          <a:xfrm>
            <a:off x="5568519" y="6083914"/>
            <a:ext cx="3301160" cy="343016"/>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lt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7665474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
        <p:nvSpPr>
          <p:cNvPr id="5" name="TextBox 4"/>
          <p:cNvSpPr txBox="1"/>
          <p:nvPr/>
        </p:nvSpPr>
        <p:spPr>
          <a:xfrm>
            <a:off x="496387" y="480494"/>
            <a:ext cx="3182090" cy="646331"/>
          </a:xfrm>
          <a:prstGeom prst="rect">
            <a:avLst/>
          </a:prstGeom>
          <a:noFill/>
        </p:spPr>
        <p:txBody>
          <a:bodyPr wrap="none" rtlCol="0">
            <a:spAutoFit/>
          </a:bodyPr>
          <a:lstStyle/>
          <a:p>
            <a:r>
              <a:rPr lang="en-IN" sz="3600" b="1" dirty="0">
                <a:cs typeface="Times New Roman" panose="02020603050405020304" pitchFamily="18" charset="0"/>
              </a:rPr>
              <a:t>CASE STUDY </a:t>
            </a:r>
            <a:endParaRPr lang="en-US" sz="3600" dirty="0"/>
          </a:p>
        </p:txBody>
      </p:sp>
      <p:cxnSp>
        <p:nvCxnSpPr>
          <p:cNvPr id="6" name="Straight Arrow Connector 28"/>
          <p:cNvCxnSpPr>
            <a:cxnSpLocks/>
          </p:cNvCxnSpPr>
          <p:nvPr/>
        </p:nvCxnSpPr>
        <p:spPr bwMode="auto">
          <a:xfrm flipV="1">
            <a:off x="2514600" y="2333625"/>
            <a:ext cx="0" cy="1531938"/>
          </a:xfrm>
          <a:prstGeom prst="straightConnector1">
            <a:avLst/>
          </a:prstGeom>
          <a:ln>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7"/>
          <p:cNvCxnSpPr>
            <a:cxnSpLocks/>
          </p:cNvCxnSpPr>
          <p:nvPr/>
        </p:nvCxnSpPr>
        <p:spPr bwMode="auto">
          <a:xfrm flipV="1">
            <a:off x="2251075" y="1839913"/>
            <a:ext cx="0" cy="17208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Rectangle: Rounded Corners 5">
            <a:extLst/>
          </p:cNvPr>
          <p:cNvSpPr/>
          <p:nvPr/>
        </p:nvSpPr>
        <p:spPr bwMode="auto">
          <a:xfrm>
            <a:off x="502745" y="2872563"/>
            <a:ext cx="4252136" cy="92263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pPr algn="just">
              <a:defRPr/>
            </a:pPr>
            <a:r>
              <a:rPr lang="en-IN" sz="1600" b="1" dirty="0">
                <a:latin typeface="+mj-lt"/>
              </a:rPr>
              <a:t>Company A engaged in the business of production and distribution of films, TV films, etc.</a:t>
            </a:r>
          </a:p>
        </p:txBody>
      </p:sp>
      <p:sp>
        <p:nvSpPr>
          <p:cNvPr id="9" name="Isosceles Triangle 8">
            <a:extLst/>
          </p:cNvPr>
          <p:cNvSpPr/>
          <p:nvPr/>
        </p:nvSpPr>
        <p:spPr bwMode="auto">
          <a:xfrm>
            <a:off x="1116427" y="1332755"/>
            <a:ext cx="2287174" cy="1000423"/>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pPr algn="ctr">
              <a:defRPr/>
            </a:pPr>
            <a:r>
              <a:rPr lang="en-IN" sz="1600" b="1" dirty="0">
                <a:latin typeface="+mj-lt"/>
              </a:rPr>
              <a:t>Investor</a:t>
            </a:r>
            <a:endParaRPr lang="en-IN" sz="1400" b="1" dirty="0">
              <a:latin typeface="+mj-lt"/>
            </a:endParaRPr>
          </a:p>
        </p:txBody>
      </p:sp>
      <p:cxnSp>
        <p:nvCxnSpPr>
          <p:cNvPr id="10" name="Straight Connector 9">
            <a:extLst/>
          </p:cNvPr>
          <p:cNvCxnSpPr/>
          <p:nvPr/>
        </p:nvCxnSpPr>
        <p:spPr bwMode="auto">
          <a:xfrm>
            <a:off x="6172200" y="900113"/>
            <a:ext cx="0" cy="561657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p:cNvPr>
          <p:cNvSpPr txBox="1"/>
          <p:nvPr/>
        </p:nvSpPr>
        <p:spPr>
          <a:xfrm>
            <a:off x="6196148" y="1214840"/>
            <a:ext cx="5283936" cy="5478423"/>
          </a:xfrm>
          <a:prstGeom prst="rect">
            <a:avLst/>
          </a:prstGeom>
          <a:noFill/>
        </p:spPr>
        <p:txBody>
          <a:bodyPr wrap="square">
            <a:spAutoFit/>
          </a:bodyPr>
          <a:lstStyle/>
          <a:p>
            <a:pPr marL="285750" indent="-182880" algn="just">
              <a:buFontTx/>
              <a:buChar char="-"/>
              <a:defRPr/>
            </a:pPr>
            <a:r>
              <a:rPr lang="en-IN" sz="1400" i="1" dirty="0">
                <a:latin typeface="+mj-lt"/>
              </a:rPr>
              <a:t>The Company A received notice for scrutiny of premium on the ground that –</a:t>
            </a:r>
          </a:p>
          <a:p>
            <a:pPr marL="285750" indent="-182880" algn="just">
              <a:buFontTx/>
              <a:buChar char="-"/>
              <a:defRPr/>
            </a:pPr>
            <a:endParaRPr lang="en-IN" sz="1400" i="1" dirty="0">
              <a:latin typeface="+mj-lt"/>
            </a:endParaRPr>
          </a:p>
          <a:p>
            <a:pPr marL="741363" lvl="1" indent="-182880" algn="just">
              <a:buFont typeface="Wingdings" panose="05000000000000000000" pitchFamily="2" charset="2"/>
              <a:buChar char="ü"/>
              <a:defRPr/>
            </a:pPr>
            <a:r>
              <a:rPr lang="en-IN" sz="1400" i="1" dirty="0">
                <a:latin typeface="+mj-lt"/>
              </a:rPr>
              <a:t> large share premium was received by the company during the year ;</a:t>
            </a:r>
          </a:p>
          <a:p>
            <a:pPr marL="741363" lvl="1" indent="-182880" algn="just">
              <a:buFont typeface="Wingdings" panose="05000000000000000000" pitchFamily="2" charset="2"/>
              <a:buChar char="ü"/>
              <a:defRPr/>
            </a:pPr>
            <a:r>
              <a:rPr lang="en-IN" sz="1400" i="1" dirty="0">
                <a:latin typeface="+mj-lt"/>
              </a:rPr>
              <a:t>Low income in comparison to very high investment;</a:t>
            </a:r>
          </a:p>
          <a:p>
            <a:pPr marL="741363" lvl="1" indent="-182880" algn="just">
              <a:buFont typeface="Wingdings" panose="05000000000000000000" pitchFamily="2" charset="2"/>
              <a:buChar char="ü"/>
              <a:defRPr/>
            </a:pPr>
            <a:r>
              <a:rPr lang="en-IN" sz="1400" i="1" dirty="0">
                <a:latin typeface="+mj-lt"/>
              </a:rPr>
              <a:t>Low income in comparison to very high loans/ advances/ investment in shares.</a:t>
            </a:r>
          </a:p>
          <a:p>
            <a:pPr marL="741363" lvl="1" indent="-182880" algn="just">
              <a:buFont typeface="Wingdings" panose="05000000000000000000" pitchFamily="2" charset="2"/>
              <a:buChar char="ü"/>
              <a:defRPr/>
            </a:pPr>
            <a:endParaRPr lang="en-IN" sz="1400" i="1" dirty="0">
              <a:latin typeface="+mj-lt"/>
            </a:endParaRPr>
          </a:p>
          <a:p>
            <a:pPr marL="285750" indent="-182880" algn="just">
              <a:buFontTx/>
              <a:buChar char="-"/>
              <a:defRPr/>
            </a:pPr>
            <a:r>
              <a:rPr lang="en-IN" sz="1400" i="1" dirty="0">
                <a:latin typeface="+mj-lt"/>
              </a:rPr>
              <a:t>All document including financial statements, bank statements, details of directors and shareholding pattern, valuation certificate  were furnished before the assessing officer </a:t>
            </a:r>
          </a:p>
          <a:p>
            <a:pPr marL="285750" indent="-182880" algn="just">
              <a:buFontTx/>
              <a:buChar char="-"/>
              <a:defRPr/>
            </a:pPr>
            <a:endParaRPr lang="en-IN" sz="1400" i="1" dirty="0">
              <a:latin typeface="+mj-lt"/>
            </a:endParaRPr>
          </a:p>
          <a:p>
            <a:pPr marL="285750" indent="-182880" algn="just">
              <a:buFontTx/>
              <a:buChar char="-"/>
              <a:defRPr/>
            </a:pPr>
            <a:r>
              <a:rPr lang="en-IN" sz="1400" i="1" dirty="0">
                <a:latin typeface="+mj-lt"/>
              </a:rPr>
              <a:t>The AO held that projected figures were without basis and not reflecting reality </a:t>
            </a:r>
          </a:p>
          <a:p>
            <a:pPr marL="285750" indent="-182880" algn="just">
              <a:buFontTx/>
              <a:buChar char="-"/>
              <a:defRPr/>
            </a:pPr>
            <a:endParaRPr lang="en-IN" sz="1400" i="1" dirty="0">
              <a:latin typeface="+mj-lt"/>
            </a:endParaRPr>
          </a:p>
          <a:p>
            <a:pPr marL="285750" indent="-182880" algn="just">
              <a:buFontTx/>
              <a:buChar char="-"/>
              <a:defRPr/>
            </a:pPr>
            <a:r>
              <a:rPr lang="en-IN" sz="1400" i="1" dirty="0">
                <a:latin typeface="+mj-lt"/>
              </a:rPr>
              <a:t>In this regard, the Company explained that the film agreement was terminated which severely affected the revenue of the company also.</a:t>
            </a:r>
          </a:p>
          <a:p>
            <a:pPr marL="285750" indent="-182880" algn="just">
              <a:buFontTx/>
              <a:buChar char="-"/>
              <a:defRPr/>
            </a:pPr>
            <a:endParaRPr lang="en-IN" sz="1400" i="1" dirty="0">
              <a:latin typeface="+mj-lt"/>
            </a:endParaRPr>
          </a:p>
          <a:p>
            <a:pPr marL="285750" indent="-182880" algn="just">
              <a:buFontTx/>
              <a:buChar char="-"/>
              <a:defRPr/>
            </a:pPr>
            <a:r>
              <a:rPr lang="en-IN" sz="1400" i="1" dirty="0">
                <a:latin typeface="+mj-lt"/>
              </a:rPr>
              <a:t>The AO proceeded on assumption that valuation was non genuine and taxed the entire premium </a:t>
            </a:r>
          </a:p>
          <a:p>
            <a:pPr marL="285750" indent="-182880" algn="just">
              <a:buFontTx/>
              <a:buChar char="-"/>
              <a:defRPr/>
            </a:pPr>
            <a:endParaRPr lang="en-IN" sz="1400" i="1" dirty="0">
              <a:latin typeface="+mj-lt"/>
            </a:endParaRPr>
          </a:p>
        </p:txBody>
      </p:sp>
      <p:cxnSp>
        <p:nvCxnSpPr>
          <p:cNvPr id="12" name="Straight Arrow Connector 7"/>
          <p:cNvCxnSpPr>
            <a:cxnSpLocks/>
          </p:cNvCxnSpPr>
          <p:nvPr/>
        </p:nvCxnSpPr>
        <p:spPr bwMode="auto">
          <a:xfrm>
            <a:off x="2260600" y="3865563"/>
            <a:ext cx="0" cy="13922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Rectangle: Rounded Corners 18">
            <a:extLst/>
          </p:cNvPr>
          <p:cNvSpPr/>
          <p:nvPr/>
        </p:nvSpPr>
        <p:spPr bwMode="auto">
          <a:xfrm>
            <a:off x="1422400" y="5289935"/>
            <a:ext cx="1651000" cy="44570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pPr algn="just">
              <a:defRPr/>
            </a:pPr>
            <a:r>
              <a:rPr lang="en-IN" sz="1600" b="1" dirty="0">
                <a:latin typeface="+mj-lt"/>
              </a:rPr>
              <a:t>Company  B</a:t>
            </a:r>
          </a:p>
        </p:txBody>
      </p:sp>
      <p:sp>
        <p:nvSpPr>
          <p:cNvPr id="14" name="TextBox 11"/>
          <p:cNvSpPr txBox="1">
            <a:spLocks noChangeArrowheads="1"/>
          </p:cNvSpPr>
          <p:nvPr/>
        </p:nvSpPr>
        <p:spPr bwMode="auto">
          <a:xfrm>
            <a:off x="1649413" y="4041775"/>
            <a:ext cx="941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IN" altLang="en-US" sz="1600" dirty="0">
                <a:latin typeface="+mj-lt"/>
              </a:rPr>
              <a:t>WOS</a:t>
            </a:r>
          </a:p>
        </p:txBody>
      </p:sp>
      <p:cxnSp>
        <p:nvCxnSpPr>
          <p:cNvPr id="15" name="Straight Arrow Connector 8"/>
          <p:cNvCxnSpPr>
            <a:cxnSpLocks/>
          </p:cNvCxnSpPr>
          <p:nvPr/>
        </p:nvCxnSpPr>
        <p:spPr bwMode="auto">
          <a:xfrm flipV="1">
            <a:off x="2514600" y="3810000"/>
            <a:ext cx="0" cy="1479935"/>
          </a:xfrm>
          <a:prstGeom prst="straightConnector1">
            <a:avLst/>
          </a:prstGeom>
          <a:ln>
            <a:headEn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1"/>
          <p:cNvSpPr txBox="1">
            <a:spLocks noChangeArrowheads="1"/>
          </p:cNvSpPr>
          <p:nvPr/>
        </p:nvSpPr>
        <p:spPr bwMode="auto">
          <a:xfrm>
            <a:off x="2667000" y="3886200"/>
            <a:ext cx="241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IN" altLang="en-US" sz="1600" dirty="0">
                <a:latin typeface="+mj-lt"/>
              </a:rPr>
              <a:t>B approached A for making investment for production of 3 films and in furtherance of business</a:t>
            </a:r>
          </a:p>
        </p:txBody>
      </p:sp>
      <p:sp>
        <p:nvSpPr>
          <p:cNvPr id="17" name="TextBox 11"/>
          <p:cNvSpPr txBox="1">
            <a:spLocks noChangeArrowheads="1"/>
          </p:cNvSpPr>
          <p:nvPr/>
        </p:nvSpPr>
        <p:spPr bwMode="auto">
          <a:xfrm>
            <a:off x="298450" y="5867400"/>
            <a:ext cx="4716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IN" altLang="en-US" sz="1600" dirty="0">
                <a:latin typeface="+mj-lt"/>
              </a:rPr>
              <a:t>B was making films in pursuance of the agreement with another company C for engaging well established actors</a:t>
            </a:r>
          </a:p>
        </p:txBody>
      </p:sp>
      <p:sp>
        <p:nvSpPr>
          <p:cNvPr id="18" name="TextBox 11"/>
          <p:cNvSpPr txBox="1">
            <a:spLocks noChangeArrowheads="1"/>
          </p:cNvSpPr>
          <p:nvPr/>
        </p:nvSpPr>
        <p:spPr bwMode="auto">
          <a:xfrm>
            <a:off x="3540034" y="1343296"/>
            <a:ext cx="26321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IN" altLang="en-US" sz="1400" dirty="0">
                <a:latin typeface="+mj-lt"/>
              </a:rPr>
              <a:t>A raised funds based on valuation report as per DCF method, which relied on the investment agreement between A &amp; B </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0101690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72978618"/>
              </p:ext>
            </p:extLst>
          </p:nvPr>
        </p:nvGraphicFramePr>
        <p:xfrm>
          <a:off x="979718" y="1502861"/>
          <a:ext cx="2508070" cy="3635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extLst>
              <p:ext uri="{D42A27DB-BD31-4B8C-83A1-F6EECF244321}">
                <p14:modId xmlns:p14="http://schemas.microsoft.com/office/powerpoint/2010/main" val="685626212"/>
              </p:ext>
            </p:extLst>
          </p:nvPr>
        </p:nvGraphicFramePr>
        <p:xfrm>
          <a:off x="3487788" y="1502861"/>
          <a:ext cx="5460273" cy="3640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p:cNvGraphicFramePr/>
          <p:nvPr>
            <p:extLst>
              <p:ext uri="{D42A27DB-BD31-4B8C-83A1-F6EECF244321}">
                <p14:modId xmlns:p14="http://schemas.microsoft.com/office/powerpoint/2010/main" val="834573902"/>
              </p:ext>
            </p:extLst>
          </p:nvPr>
        </p:nvGraphicFramePr>
        <p:xfrm>
          <a:off x="8712931" y="1490433"/>
          <a:ext cx="2508070" cy="36358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 name="Oval 16"/>
          <p:cNvSpPr/>
          <p:nvPr/>
        </p:nvSpPr>
        <p:spPr>
          <a:xfrm>
            <a:off x="1481844" y="2664820"/>
            <a:ext cx="1920240" cy="2786743"/>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Oval 17"/>
          <p:cNvSpPr/>
          <p:nvPr/>
        </p:nvSpPr>
        <p:spPr>
          <a:xfrm>
            <a:off x="3487788" y="3775164"/>
            <a:ext cx="1358532" cy="1676399"/>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Arrow: Curved Right 111"/>
          <p:cNvSpPr>
            <a:spLocks noChangeArrowheads="1"/>
          </p:cNvSpPr>
          <p:nvPr/>
        </p:nvSpPr>
        <p:spPr bwMode="auto">
          <a:xfrm rot="5400000" flipV="1">
            <a:off x="3127678" y="2290197"/>
            <a:ext cx="316615" cy="637126"/>
          </a:xfrm>
          <a:prstGeom prst="curvedRightArrow">
            <a:avLst>
              <a:gd name="adj1" fmla="val 25033"/>
              <a:gd name="adj2" fmla="val 50056"/>
              <a:gd name="adj3" fmla="val 25000"/>
            </a:avLst>
          </a:prstGeom>
          <a:solidFill>
            <a:schemeClr val="tx1"/>
          </a:solidFill>
          <a:ln w="9525" algn="ctr">
            <a:noFill/>
            <a:round/>
            <a:headEnd/>
            <a:tailEnd/>
          </a:ln>
        </p:spPr>
        <p:txBody>
          <a:bodyPr/>
          <a:lstStyle/>
          <a:p>
            <a:endParaRPr lang="en-IN" altLang="en-US"/>
          </a:p>
        </p:txBody>
      </p:sp>
      <p:sp>
        <p:nvSpPr>
          <p:cNvPr id="21" name="Arrow: Curved Right 110"/>
          <p:cNvSpPr>
            <a:spLocks noChangeArrowheads="1"/>
          </p:cNvSpPr>
          <p:nvPr/>
        </p:nvSpPr>
        <p:spPr bwMode="auto">
          <a:xfrm rot="5400000">
            <a:off x="9017023" y="2337711"/>
            <a:ext cx="365765" cy="555961"/>
          </a:xfrm>
          <a:prstGeom prst="curvedRightArrow">
            <a:avLst>
              <a:gd name="adj1" fmla="val 24939"/>
              <a:gd name="adj2" fmla="val 49887"/>
              <a:gd name="adj3" fmla="val 25000"/>
            </a:avLst>
          </a:prstGeom>
          <a:solidFill>
            <a:schemeClr val="tx1"/>
          </a:solidFill>
          <a:ln w="9525" algn="ctr">
            <a:noFill/>
            <a:round/>
            <a:headEnd/>
            <a:tailEnd/>
          </a:ln>
        </p:spPr>
        <p:txBody>
          <a:bodyPr/>
          <a:lstStyle/>
          <a:p>
            <a:endParaRPr lang="en-IN" altLang="en-US"/>
          </a:p>
        </p:txBody>
      </p:sp>
      <p:sp>
        <p:nvSpPr>
          <p:cNvPr id="22" name="Arrow: Curved Right 111"/>
          <p:cNvSpPr>
            <a:spLocks noChangeArrowheads="1"/>
          </p:cNvSpPr>
          <p:nvPr/>
        </p:nvSpPr>
        <p:spPr bwMode="auto">
          <a:xfrm rot="470624" flipV="1">
            <a:off x="3355311" y="3570119"/>
            <a:ext cx="321897" cy="647754"/>
          </a:xfrm>
          <a:prstGeom prst="curvedRightArrow">
            <a:avLst>
              <a:gd name="adj1" fmla="val 25033"/>
              <a:gd name="adj2" fmla="val 50056"/>
              <a:gd name="adj3" fmla="val 25000"/>
            </a:avLst>
          </a:prstGeom>
          <a:solidFill>
            <a:schemeClr val="tx1"/>
          </a:solidFill>
          <a:ln w="9525" algn="ctr">
            <a:noFill/>
            <a:round/>
            <a:headEnd/>
            <a:tailEnd/>
          </a:ln>
        </p:spPr>
        <p:txBody>
          <a:bodyPr/>
          <a:lstStyle/>
          <a:p>
            <a:endParaRPr lang="en-IN" altLang="en-US"/>
          </a:p>
        </p:txBody>
      </p:sp>
      <p:sp>
        <p:nvSpPr>
          <p:cNvPr id="23" name="Left Brace 95"/>
          <p:cNvSpPr>
            <a:spLocks/>
          </p:cNvSpPr>
          <p:nvPr/>
        </p:nvSpPr>
        <p:spPr bwMode="auto">
          <a:xfrm rot="16200000">
            <a:off x="7196376" y="4308078"/>
            <a:ext cx="779399" cy="2474187"/>
          </a:xfrm>
          <a:prstGeom prst="leftBrace">
            <a:avLst>
              <a:gd name="adj1" fmla="val 8333"/>
              <a:gd name="adj2" fmla="val 48912"/>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ltLang="en-US"/>
          </a:p>
        </p:txBody>
      </p:sp>
      <p:sp>
        <p:nvSpPr>
          <p:cNvPr id="24" name="TextBox 23"/>
          <p:cNvSpPr txBox="1"/>
          <p:nvPr/>
        </p:nvSpPr>
        <p:spPr>
          <a:xfrm>
            <a:off x="6629338" y="5934871"/>
            <a:ext cx="2004075" cy="369332"/>
          </a:xfrm>
          <a:prstGeom prst="rect">
            <a:avLst/>
          </a:prstGeom>
          <a:noFill/>
        </p:spPr>
        <p:txBody>
          <a:bodyPr wrap="none" rtlCol="0">
            <a:spAutoFit/>
          </a:bodyPr>
          <a:lstStyle/>
          <a:p>
            <a:r>
              <a:rPr lang="en-IN" altLang="en-US" dirty="0">
                <a:latin typeface="+mj-lt"/>
              </a:rPr>
              <a:t>Exempt from tax</a:t>
            </a:r>
          </a:p>
        </p:txBody>
      </p:sp>
      <p:sp>
        <p:nvSpPr>
          <p:cNvPr id="25" name="Oval 24"/>
          <p:cNvSpPr/>
          <p:nvPr/>
        </p:nvSpPr>
        <p:spPr>
          <a:xfrm>
            <a:off x="9111343" y="2381792"/>
            <a:ext cx="1920240" cy="2786743"/>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Box 26"/>
          <p:cNvSpPr txBox="1"/>
          <p:nvPr/>
        </p:nvSpPr>
        <p:spPr>
          <a:xfrm>
            <a:off x="496387" y="483319"/>
            <a:ext cx="4052584" cy="646331"/>
          </a:xfrm>
          <a:prstGeom prst="rect">
            <a:avLst/>
          </a:prstGeom>
          <a:noFill/>
        </p:spPr>
        <p:txBody>
          <a:bodyPr wrap="none" rtlCol="0">
            <a:spAutoFit/>
          </a:bodyPr>
          <a:lstStyle/>
          <a:p>
            <a:r>
              <a:rPr lang="en-IN" sz="3600" b="1" dirty="0">
                <a:cs typeface="Times New Roman" panose="02020603050405020304" pitchFamily="18" charset="0"/>
              </a:rPr>
              <a:t>M&amp;A in Start Ups</a:t>
            </a:r>
            <a:endParaRPr lang="en-US" sz="3600" dirty="0"/>
          </a:p>
        </p:txBody>
      </p:sp>
      <p:sp>
        <p:nvSpPr>
          <p:cNvPr id="20" name="Slide Number Placeholder 6"/>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2</a:t>
            </a:fld>
            <a:endParaRPr lang="en-US" dirty="0"/>
          </a:p>
        </p:txBody>
      </p:sp>
      <p:pic>
        <p:nvPicPr>
          <p:cNvPr id="28" name="Pictur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29" name="Picture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004592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
        <p:nvSpPr>
          <p:cNvPr id="5" name="Horizontal Scroll 4">
            <a:extLst/>
          </p:cNvPr>
          <p:cNvSpPr/>
          <p:nvPr/>
        </p:nvSpPr>
        <p:spPr bwMode="auto">
          <a:xfrm>
            <a:off x="2362200" y="2287328"/>
            <a:ext cx="8828539" cy="1644591"/>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Whether the assessing officer is in such situation required to refer the issue of valuation to DVO or any other </a:t>
            </a:r>
            <a:r>
              <a:rPr lang="en-US" sz="2000" dirty="0" err="1">
                <a:ln w="0"/>
                <a:solidFill>
                  <a:schemeClr val="tx1"/>
                </a:solidFill>
                <a:effectLst>
                  <a:outerShdw blurRad="60007" dist="310007" dir="7680000" sy="30000" kx="1300200" algn="ctr" rotWithShape="0">
                    <a:prstClr val="black">
                      <a:alpha val="32000"/>
                    </a:prstClr>
                  </a:outerShdw>
                </a:effectLst>
                <a:latin typeface="+mj-lt"/>
              </a:rPr>
              <a:t>valuer</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 ?</a:t>
            </a:r>
          </a:p>
          <a:p>
            <a:pPr marL="365125" algn="just">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485129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
        <p:nvSpPr>
          <p:cNvPr id="5" name="Horizontal Scroll 4">
            <a:extLst/>
          </p:cNvPr>
          <p:cNvSpPr/>
          <p:nvPr/>
        </p:nvSpPr>
        <p:spPr bwMode="auto">
          <a:xfrm>
            <a:off x="2362200" y="2290815"/>
            <a:ext cx="8828539" cy="1876235"/>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365125" algn="just">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Whether the assessing officer/ appellate authorities can summon the merchant banker (</a:t>
            </a:r>
            <a:r>
              <a:rPr lang="en-US" sz="2000" dirty="0" err="1">
                <a:ln w="0"/>
                <a:solidFill>
                  <a:schemeClr val="tx1"/>
                </a:solidFill>
                <a:effectLst>
                  <a:outerShdw blurRad="60007" dist="310007" dir="7680000" sy="30000" kx="1300200" algn="ctr" rotWithShape="0">
                    <a:prstClr val="black">
                      <a:alpha val="32000"/>
                    </a:prstClr>
                  </a:outerShdw>
                </a:effectLst>
                <a:latin typeface="+mj-lt"/>
              </a:rPr>
              <a:t>assessee’s</a:t>
            </a:r>
            <a:r>
              <a:rPr lang="en-US" sz="2000" dirty="0">
                <a:ln w="0"/>
                <a:solidFill>
                  <a:schemeClr val="tx1"/>
                </a:solidFill>
                <a:effectLst>
                  <a:outerShdw blurRad="60007" dist="310007" dir="7680000" sy="30000" kx="1300200" algn="ctr" rotWithShape="0">
                    <a:prstClr val="black">
                      <a:alpha val="32000"/>
                    </a:prstClr>
                  </a:outerShdw>
                </a:effectLst>
                <a:latin typeface="+mj-lt"/>
              </a:rPr>
              <a:t> </a:t>
            </a:r>
            <a:r>
              <a:rPr lang="en-US" sz="2000" dirty="0" err="1">
                <a:ln w="0"/>
                <a:solidFill>
                  <a:schemeClr val="tx1"/>
                </a:solidFill>
                <a:effectLst>
                  <a:outerShdw blurRad="60007" dist="310007" dir="7680000" sy="30000" kx="1300200" algn="ctr" rotWithShape="0">
                    <a:prstClr val="black">
                      <a:alpha val="32000"/>
                    </a:prstClr>
                  </a:outerShdw>
                </a:effectLst>
                <a:latin typeface="+mj-lt"/>
              </a:rPr>
              <a:t>valuer</a:t>
            </a:r>
            <a:r>
              <a:rPr lang="en-US" sz="2000" dirty="0">
                <a:ln w="0"/>
                <a:solidFill>
                  <a:schemeClr val="tx1"/>
                </a:solidFill>
                <a:effectLst>
                  <a:outerShdw blurRad="60007" dist="310007" dir="7680000" sy="30000" kx="1300200" algn="ctr" rotWithShape="0">
                    <a:prstClr val="black">
                      <a:alpha val="32000"/>
                    </a:prstClr>
                  </a:outerShdw>
                </a:effectLst>
                <a:latin typeface="+mj-lt"/>
              </a:rPr>
              <a:t>) as an expert witness</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marL="365125" algn="just">
              <a:buFont typeface="Wingdings" panose="05000000000000000000" pitchFamily="2" charset="2"/>
              <a:buChar char="ü"/>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297896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
        <p:nvSpPr>
          <p:cNvPr id="5" name="Horizontal Scroll 4">
            <a:extLst/>
          </p:cNvPr>
          <p:cNvSpPr/>
          <p:nvPr/>
        </p:nvSpPr>
        <p:spPr bwMode="auto">
          <a:xfrm>
            <a:off x="2362200" y="2306162"/>
            <a:ext cx="8828539" cy="1978455"/>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342900" indent="-342900" algn="just">
              <a:buFontTx/>
              <a:buChar cha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55600" algn="just">
              <a:defRPr/>
            </a:pPr>
            <a:r>
              <a:rPr lang="en-IN"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rPr>
              <a:t>Whether the</a:t>
            </a:r>
            <a:r>
              <a:rPr lang="en-US" sz="2000" dirty="0">
                <a:ln w="0"/>
                <a:solidFill>
                  <a:schemeClr val="tx1"/>
                </a:solidFill>
                <a:effectLst>
                  <a:outerShdw blurRad="60007" dist="310007" dir="7680000" sy="30000" kx="1300200" algn="ctr" rotWithShape="0">
                    <a:prstClr val="black">
                      <a:alpha val="32000"/>
                    </a:prstClr>
                  </a:outerShdw>
                </a:effectLst>
                <a:latin typeface="+mj-lt"/>
              </a:rPr>
              <a:t> assessing officer or the appropriate authority can altogether discard DCF method and substitute NAV or any other method</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marL="355600" algn="just">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8086810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sp>
        <p:nvSpPr>
          <p:cNvPr id="5" name="Horizontal Scroll 4">
            <a:extLst/>
          </p:cNvPr>
          <p:cNvSpPr/>
          <p:nvPr/>
        </p:nvSpPr>
        <p:spPr bwMode="auto">
          <a:xfrm>
            <a:off x="2362200" y="1787708"/>
            <a:ext cx="8828539" cy="3150052"/>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342900" indent="-342900" algn="just">
              <a:buFontTx/>
              <a:buChar cha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In a situation where shares are issued to non-resident investors and Indian investors alike, i.e., at the same premium, then whether with respect to subscription received from Indian investors, addition can be made under section 56(2)(</a:t>
            </a:r>
            <a:r>
              <a:rPr lang="en-US" sz="2000" dirty="0" err="1">
                <a:ln w="0"/>
                <a:solidFill>
                  <a:schemeClr val="tx1"/>
                </a:solidFill>
                <a:effectLst>
                  <a:outerShdw blurRad="60007" dist="310007" dir="7680000" sy="30000" kx="1300200" algn="ctr" rotWithShape="0">
                    <a:prstClr val="black">
                      <a:alpha val="32000"/>
                    </a:prstClr>
                  </a:outerShdw>
                </a:effectLst>
                <a:latin typeface="+mj-lt"/>
              </a:rPr>
              <a:t>viib</a:t>
            </a:r>
            <a:r>
              <a:rPr lang="en-US" sz="2000" dirty="0">
                <a:ln w="0"/>
                <a:solidFill>
                  <a:schemeClr val="tx1"/>
                </a:solidFill>
                <a:effectLst>
                  <a:outerShdw blurRad="60007" dist="310007" dir="7680000" sy="30000" kx="1300200" algn="ctr" rotWithShape="0">
                    <a:prstClr val="black">
                      <a:alpha val="32000"/>
                    </a:prstClr>
                  </a:outerShdw>
                </a:effectLst>
                <a:latin typeface="+mj-lt"/>
              </a:rPr>
              <a:t>) of the Act on the basis that the price received is in excess of the fair value of the shares</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marL="342900" indent="-342900" algn="just">
              <a:buFontTx/>
              <a:buChar cha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257288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
        <p:nvSpPr>
          <p:cNvPr id="5" name="Horizontal Scroll 4">
            <a:extLst/>
          </p:cNvPr>
          <p:cNvSpPr/>
          <p:nvPr/>
        </p:nvSpPr>
        <p:spPr bwMode="auto">
          <a:xfrm>
            <a:off x="2362200" y="1850368"/>
            <a:ext cx="8828539" cy="2447299"/>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Would issue of shares at the same price to resident and non-resident investors not afford a ground to defend the allegation of issue of shares being in excess of fair value of shares, so as to attract mischief of section 56(2)(</a:t>
            </a:r>
            <a:r>
              <a:rPr lang="en-US" sz="2000" dirty="0" err="1">
                <a:ln w="0"/>
                <a:solidFill>
                  <a:schemeClr val="tx1"/>
                </a:solidFill>
                <a:effectLst>
                  <a:outerShdw blurRad="60007" dist="310007" dir="7680000" sy="30000" kx="1300200" algn="ctr" rotWithShape="0">
                    <a:prstClr val="black">
                      <a:alpha val="32000"/>
                    </a:prstClr>
                  </a:outerShdw>
                </a:effectLst>
                <a:latin typeface="+mj-lt"/>
              </a:rPr>
              <a:t>viib</a:t>
            </a:r>
            <a:r>
              <a:rPr lang="en-US" sz="2000" dirty="0">
                <a:ln w="0"/>
                <a:solidFill>
                  <a:schemeClr val="tx1"/>
                </a:solidFill>
                <a:effectLst>
                  <a:outerShdw blurRad="60007" dist="310007" dir="7680000" sy="30000" kx="1300200" algn="ctr" rotWithShape="0">
                    <a:prstClr val="black">
                      <a:alpha val="32000"/>
                    </a:prstClr>
                  </a:outerShdw>
                </a:effectLst>
                <a:latin typeface="+mj-lt"/>
              </a:rPr>
              <a:t>) of the Act</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871737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
        <p:nvSpPr>
          <p:cNvPr id="5" name="Horizontal Scroll 4">
            <a:extLst/>
          </p:cNvPr>
          <p:cNvSpPr/>
          <p:nvPr/>
        </p:nvSpPr>
        <p:spPr bwMode="auto">
          <a:xfrm>
            <a:off x="2362200" y="2211614"/>
            <a:ext cx="8828539" cy="2386510"/>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Whether provisions of section 56(2)(</a:t>
            </a:r>
            <a:r>
              <a:rPr lang="en-US" sz="2000" dirty="0" err="1">
                <a:ln w="0"/>
                <a:solidFill>
                  <a:schemeClr val="tx1"/>
                </a:solidFill>
                <a:effectLst>
                  <a:outerShdw blurRad="60007" dist="310007" dir="7680000" sy="30000" kx="1300200" algn="ctr" rotWithShape="0">
                    <a:prstClr val="black">
                      <a:alpha val="32000"/>
                    </a:prstClr>
                  </a:outerShdw>
                </a:effectLst>
                <a:latin typeface="+mj-lt"/>
              </a:rPr>
              <a:t>viib</a:t>
            </a:r>
            <a:r>
              <a:rPr lang="en-US" sz="2000" dirty="0">
                <a:ln w="0"/>
                <a:solidFill>
                  <a:schemeClr val="tx1"/>
                </a:solidFill>
                <a:effectLst>
                  <a:outerShdw blurRad="60007" dist="310007" dir="7680000" sy="30000" kx="1300200" algn="ctr" rotWithShape="0">
                    <a:prstClr val="black">
                      <a:alpha val="32000"/>
                    </a:prstClr>
                  </a:outerShdw>
                </a:effectLst>
                <a:latin typeface="+mj-lt"/>
              </a:rPr>
              <a:t>) would be applicable with respect to issue of redeemable non-convertible preference shares at premium?  If yes, how would the fair value be calculated with respect to such shares</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marL="365125" algn="just">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653794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sp>
        <p:nvSpPr>
          <p:cNvPr id="5" name="Horizontal Scroll 4">
            <a:extLst/>
          </p:cNvPr>
          <p:cNvSpPr/>
          <p:nvPr/>
        </p:nvSpPr>
        <p:spPr bwMode="auto">
          <a:xfrm>
            <a:off x="2362200" y="2285236"/>
            <a:ext cx="8828539" cy="1973255"/>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Whether section 56(2)(</a:t>
            </a:r>
            <a:r>
              <a:rPr lang="en-US" sz="2000" dirty="0" err="1">
                <a:ln w="0"/>
                <a:solidFill>
                  <a:schemeClr val="tx1"/>
                </a:solidFill>
                <a:effectLst>
                  <a:outerShdw blurRad="60007" dist="310007" dir="7680000" sy="30000" kx="1300200" algn="ctr" rotWithShape="0">
                    <a:prstClr val="black">
                      <a:alpha val="32000"/>
                    </a:prstClr>
                  </a:outerShdw>
                </a:effectLst>
                <a:latin typeface="+mj-lt"/>
              </a:rPr>
              <a:t>viib</a:t>
            </a:r>
            <a:r>
              <a:rPr lang="en-US" sz="2000" dirty="0">
                <a:ln w="0"/>
                <a:solidFill>
                  <a:schemeClr val="tx1"/>
                </a:solidFill>
                <a:effectLst>
                  <a:outerShdw blurRad="60007" dist="310007" dir="7680000" sy="30000" kx="1300200" algn="ctr" rotWithShape="0">
                    <a:prstClr val="black">
                      <a:alpha val="32000"/>
                    </a:prstClr>
                  </a:outerShdw>
                </a:effectLst>
                <a:latin typeface="+mj-lt"/>
              </a:rPr>
              <a:t>) would  trigger in year of receipt of share application (Year 1) or in the year of issue of shares (Year 2)</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925411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
        <p:nvSpPr>
          <p:cNvPr id="6" name="Rectangle: Rounded Corners 5">
            <a:extLst/>
          </p:cNvPr>
          <p:cNvSpPr/>
          <p:nvPr/>
        </p:nvSpPr>
        <p:spPr bwMode="auto">
          <a:xfrm>
            <a:off x="1391545" y="4792365"/>
            <a:ext cx="2133600" cy="533400"/>
          </a:xfrm>
          <a:prstGeom prst="roundRect">
            <a:avLst>
              <a:gd name="adj" fmla="val 50000"/>
            </a:avLst>
          </a:prstGeom>
          <a:solidFill>
            <a:srgbClr val="B173AD"/>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lstStyle/>
          <a:p>
            <a:pPr algn="ctr">
              <a:defRPr/>
            </a:pPr>
            <a:r>
              <a:rPr lang="en-IN" sz="1600" b="1" dirty="0">
                <a:latin typeface="+mj-lt"/>
              </a:rPr>
              <a:t>Company  A</a:t>
            </a:r>
          </a:p>
        </p:txBody>
      </p:sp>
      <p:cxnSp>
        <p:nvCxnSpPr>
          <p:cNvPr id="7" name="Straight Arrow Connector 7"/>
          <p:cNvCxnSpPr>
            <a:cxnSpLocks/>
          </p:cNvCxnSpPr>
          <p:nvPr/>
        </p:nvCxnSpPr>
        <p:spPr bwMode="auto">
          <a:xfrm flipV="1">
            <a:off x="2327275" y="2417763"/>
            <a:ext cx="0" cy="2374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Isosceles Triangle 7">
            <a:extLst/>
          </p:cNvPr>
          <p:cNvSpPr/>
          <p:nvPr/>
        </p:nvSpPr>
        <p:spPr bwMode="auto">
          <a:xfrm>
            <a:off x="662201" y="1582440"/>
            <a:ext cx="3428995" cy="790575"/>
          </a:xfrm>
          <a:prstGeom prst="triangle">
            <a:avLst>
              <a:gd name="adj" fmla="val 50000"/>
            </a:avLst>
          </a:prstGeom>
          <a:solidFill>
            <a:srgbClr val="B173AD"/>
          </a:solidFill>
          <a:ln>
            <a:noFill/>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6"/>
          </a:lnRef>
          <a:fillRef idx="3">
            <a:schemeClr val="accent6"/>
          </a:fillRef>
          <a:effectRef idx="3">
            <a:schemeClr val="accent6"/>
          </a:effectRef>
          <a:fontRef idx="minor">
            <a:schemeClr val="lt1"/>
          </a:fontRef>
        </p:style>
        <p:txBody>
          <a:bodyPr/>
          <a:lstStyle/>
          <a:p>
            <a:pPr algn="ctr">
              <a:defRPr/>
            </a:pPr>
            <a:r>
              <a:rPr lang="en-IN" sz="1600" b="1" dirty="0">
                <a:latin typeface="+mj-lt"/>
              </a:rPr>
              <a:t>Shareholder(s)</a:t>
            </a:r>
          </a:p>
        </p:txBody>
      </p:sp>
      <p:sp>
        <p:nvSpPr>
          <p:cNvPr id="9" name="TextBox 8">
            <a:extLst/>
          </p:cNvPr>
          <p:cNvSpPr txBox="1"/>
          <p:nvPr/>
        </p:nvSpPr>
        <p:spPr>
          <a:xfrm>
            <a:off x="152400" y="2582863"/>
            <a:ext cx="2133600" cy="584200"/>
          </a:xfrm>
          <a:prstGeom prst="rect">
            <a:avLst/>
          </a:prstGeom>
          <a:noFill/>
        </p:spPr>
        <p:txBody>
          <a:bodyPr>
            <a:spAutoFit/>
          </a:bodyPr>
          <a:lstStyle/>
          <a:p>
            <a:pPr algn="just">
              <a:defRPr/>
            </a:pPr>
            <a:r>
              <a:rPr lang="en-IN" sz="1600" dirty="0">
                <a:latin typeface="+mj-lt"/>
              </a:rPr>
              <a:t>Share subscription paid in </a:t>
            </a:r>
            <a:r>
              <a:rPr lang="en-IN" sz="1600" b="1" u="sng" dirty="0">
                <a:latin typeface="+mj-lt"/>
              </a:rPr>
              <a:t>year 1</a:t>
            </a:r>
          </a:p>
        </p:txBody>
      </p:sp>
      <p:cxnSp>
        <p:nvCxnSpPr>
          <p:cNvPr id="10" name="Straight Connector 9">
            <a:extLst/>
          </p:cNvPr>
          <p:cNvCxnSpPr/>
          <p:nvPr/>
        </p:nvCxnSpPr>
        <p:spPr bwMode="auto">
          <a:xfrm>
            <a:off x="5029200" y="849313"/>
            <a:ext cx="0" cy="56165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p:cNvPr>
          <p:cNvSpPr txBox="1"/>
          <p:nvPr/>
        </p:nvSpPr>
        <p:spPr>
          <a:xfrm>
            <a:off x="2742105" y="3065463"/>
            <a:ext cx="2245819" cy="584775"/>
          </a:xfrm>
          <a:prstGeom prst="rect">
            <a:avLst/>
          </a:prstGeom>
          <a:noFill/>
        </p:spPr>
        <p:txBody>
          <a:bodyPr wrap="square">
            <a:spAutoFit/>
          </a:bodyPr>
          <a:lstStyle/>
          <a:p>
            <a:pPr>
              <a:defRPr/>
            </a:pPr>
            <a:r>
              <a:rPr lang="en-IN" sz="1600" dirty="0">
                <a:latin typeface="+mj-lt"/>
              </a:rPr>
              <a:t>Allotment of shares takes place in </a:t>
            </a:r>
            <a:r>
              <a:rPr lang="en-IN" sz="1600" b="1" u="sng" dirty="0">
                <a:latin typeface="+mj-lt"/>
              </a:rPr>
              <a:t>year 2</a:t>
            </a:r>
          </a:p>
        </p:txBody>
      </p:sp>
      <p:cxnSp>
        <p:nvCxnSpPr>
          <p:cNvPr id="12" name="Straight Arrow Connector 7"/>
          <p:cNvCxnSpPr>
            <a:cxnSpLocks/>
          </p:cNvCxnSpPr>
          <p:nvPr/>
        </p:nvCxnSpPr>
        <p:spPr bwMode="auto">
          <a:xfrm flipV="1">
            <a:off x="2514600" y="2417763"/>
            <a:ext cx="0" cy="2374900"/>
          </a:xfrm>
          <a:prstGeom prst="straightConnector1">
            <a:avLst/>
          </a:prstGeom>
          <a:ln>
            <a:solidFill>
              <a:schemeClr val="tx1"/>
            </a:solidFill>
            <a:headEnd type="triangle" w="med" len="med"/>
            <a:tailEnd/>
          </a:ln>
        </p:spPr>
        <p:style>
          <a:lnRef idx="1">
            <a:schemeClr val="accent1"/>
          </a:lnRef>
          <a:fillRef idx="0">
            <a:schemeClr val="accent1"/>
          </a:fillRef>
          <a:effectRef idx="0">
            <a:schemeClr val="accent1"/>
          </a:effectRef>
          <a:fontRef idx="minor">
            <a:schemeClr val="tx1"/>
          </a:fontRef>
        </p:style>
      </p:cxnSp>
      <p:sp>
        <p:nvSpPr>
          <p:cNvPr id="13" name="TextBox 12">
            <a:extLst/>
          </p:cNvPr>
          <p:cNvSpPr txBox="1"/>
          <p:nvPr/>
        </p:nvSpPr>
        <p:spPr>
          <a:xfrm>
            <a:off x="5257800" y="1354177"/>
            <a:ext cx="6271997" cy="4401205"/>
          </a:xfrm>
          <a:prstGeom prst="rect">
            <a:avLst/>
          </a:prstGeom>
          <a:noFill/>
        </p:spPr>
        <p:txBody>
          <a:bodyPr>
            <a:spAutoFit/>
          </a:bodyPr>
          <a:lstStyle/>
          <a:p>
            <a:pPr>
              <a:defRPr/>
            </a:pPr>
            <a:r>
              <a:rPr lang="en-US" sz="1400" b="1" u="sng" dirty="0">
                <a:latin typeface="+mj-lt"/>
              </a:rPr>
              <a:t>Whether section 56(2)(viib) would  trigger in year of receipt of share application (Year 1) or in the year of issue of shares (Year 2)?</a:t>
            </a:r>
            <a:endParaRPr lang="en-IN" sz="1400" b="1" u="sng" dirty="0">
              <a:latin typeface="+mj-lt"/>
            </a:endParaRPr>
          </a:p>
          <a:p>
            <a:pPr>
              <a:defRPr/>
            </a:pPr>
            <a:endParaRPr lang="en-IN" sz="1400" dirty="0">
              <a:latin typeface="+mj-lt"/>
            </a:endParaRPr>
          </a:p>
          <a:p>
            <a:pPr>
              <a:defRPr/>
            </a:pPr>
            <a:endParaRPr lang="en-IN" sz="1400" dirty="0">
              <a:latin typeface="+mj-lt"/>
            </a:endParaRPr>
          </a:p>
          <a:p>
            <a:pPr marL="285750" indent="-285750" algn="just" eaLnBrk="1" fontAlgn="auto" hangingPunct="1">
              <a:spcBef>
                <a:spcPts val="0"/>
              </a:spcBef>
              <a:spcAft>
                <a:spcPts val="0"/>
              </a:spcAft>
              <a:buClr>
                <a:schemeClr val="bg2">
                  <a:lumMod val="75000"/>
                </a:schemeClr>
              </a:buClr>
              <a:buFont typeface="Wingdings" panose="05000000000000000000" pitchFamily="2" charset="2"/>
              <a:buChar char="§"/>
              <a:defRPr/>
            </a:pPr>
            <a:r>
              <a:rPr lang="en-US" sz="1400" dirty="0">
                <a:latin typeface="+mj-lt"/>
              </a:rPr>
              <a:t>Allotment represents acceptance of offer by shareholders to constitute a binding contract;</a:t>
            </a:r>
          </a:p>
          <a:p>
            <a:pPr marL="732320" lvl="1" indent="-285750" algn="just" eaLnBrk="1" fontAlgn="auto" hangingPunct="1">
              <a:spcBef>
                <a:spcPts val="0"/>
              </a:spcBef>
              <a:spcAft>
                <a:spcPts val="0"/>
              </a:spcAft>
              <a:buClr>
                <a:schemeClr val="bg2">
                  <a:lumMod val="75000"/>
                </a:schemeClr>
              </a:buClr>
              <a:buFont typeface="Wingdings" panose="05000000000000000000" pitchFamily="2" charset="2"/>
              <a:buChar char="§"/>
              <a:defRPr/>
            </a:pPr>
            <a:endParaRPr lang="en-US" sz="1400" dirty="0">
              <a:latin typeface="+mj-lt"/>
            </a:endParaRPr>
          </a:p>
          <a:p>
            <a:pPr marL="285750" indent="-285750" algn="just" eaLnBrk="1" fontAlgn="auto" hangingPunct="1">
              <a:spcBef>
                <a:spcPts val="0"/>
              </a:spcBef>
              <a:spcAft>
                <a:spcPts val="0"/>
              </a:spcAft>
              <a:buClr>
                <a:schemeClr val="bg2">
                  <a:lumMod val="75000"/>
                </a:schemeClr>
              </a:buClr>
              <a:buFont typeface="Wingdings" panose="05000000000000000000" pitchFamily="2" charset="2"/>
              <a:buChar char="§"/>
              <a:defRPr/>
            </a:pPr>
            <a:r>
              <a:rPr lang="en-IN" sz="1400" dirty="0">
                <a:latin typeface="+mj-lt"/>
              </a:rPr>
              <a:t>Application money becomes property of company after allotment </a:t>
            </a:r>
            <a:r>
              <a:rPr lang="en-IN" sz="1400" i="1" dirty="0">
                <a:latin typeface="+mj-lt"/>
              </a:rPr>
              <a:t>[Sesa Goa Ltd v. State of Maharashtra (2009) 151 Com Case 358]</a:t>
            </a:r>
          </a:p>
          <a:p>
            <a:pPr marL="285750" indent="-285750" algn="just" eaLnBrk="1" fontAlgn="auto" hangingPunct="1">
              <a:spcBef>
                <a:spcPts val="0"/>
              </a:spcBef>
              <a:spcAft>
                <a:spcPts val="0"/>
              </a:spcAft>
              <a:buClr>
                <a:schemeClr val="bg2">
                  <a:lumMod val="75000"/>
                </a:schemeClr>
              </a:buClr>
              <a:buFont typeface="Wingdings" panose="05000000000000000000" pitchFamily="2" charset="2"/>
              <a:buChar char="§"/>
              <a:defRPr/>
            </a:pPr>
            <a:endParaRPr lang="en-IN" sz="1400" dirty="0">
              <a:latin typeface="+mj-lt"/>
            </a:endParaRPr>
          </a:p>
          <a:p>
            <a:pPr marL="285750" indent="-285750" algn="just" eaLnBrk="1" fontAlgn="auto" hangingPunct="1">
              <a:spcBef>
                <a:spcPts val="0"/>
              </a:spcBef>
              <a:spcAft>
                <a:spcPts val="0"/>
              </a:spcAft>
              <a:buClr>
                <a:schemeClr val="bg2">
                  <a:lumMod val="75000"/>
                </a:schemeClr>
              </a:buClr>
              <a:buFont typeface="Wingdings" panose="05000000000000000000" pitchFamily="2" charset="2"/>
              <a:buChar char="§"/>
              <a:defRPr/>
            </a:pPr>
            <a:r>
              <a:rPr lang="en-IN" sz="1400" dirty="0">
                <a:latin typeface="+mj-lt"/>
              </a:rPr>
              <a:t>Compulsory treatment if the allotment is not within a reasonable time [Rule 2(1)(c) (vii)- Companies (Acceptance of Deposits Rules),2014 (for allotment)]</a:t>
            </a:r>
          </a:p>
          <a:p>
            <a:pPr marL="285750" indent="-285750" algn="just" eaLnBrk="1" fontAlgn="auto" hangingPunct="1">
              <a:spcBef>
                <a:spcPts val="0"/>
              </a:spcBef>
              <a:spcAft>
                <a:spcPts val="0"/>
              </a:spcAft>
              <a:buClr>
                <a:schemeClr val="bg2">
                  <a:lumMod val="75000"/>
                </a:schemeClr>
              </a:buClr>
              <a:buFont typeface="Wingdings" panose="05000000000000000000" pitchFamily="2" charset="2"/>
              <a:buChar char="§"/>
              <a:defRPr/>
            </a:pPr>
            <a:endParaRPr lang="en-US" sz="1400" dirty="0">
              <a:highlight>
                <a:srgbClr val="FFFF00"/>
              </a:highlight>
              <a:latin typeface="+mj-lt"/>
            </a:endParaRPr>
          </a:p>
          <a:p>
            <a:pPr marL="285750" indent="-285750" algn="just" eaLnBrk="1" fontAlgn="auto" hangingPunct="1">
              <a:spcBef>
                <a:spcPts val="0"/>
              </a:spcBef>
              <a:spcAft>
                <a:spcPts val="0"/>
              </a:spcAft>
              <a:buClr>
                <a:schemeClr val="bg2">
                  <a:lumMod val="75000"/>
                </a:schemeClr>
              </a:buClr>
              <a:buFont typeface="Wingdings" panose="05000000000000000000" pitchFamily="2" charset="2"/>
              <a:buChar char="§"/>
              <a:defRPr/>
            </a:pPr>
            <a:r>
              <a:rPr lang="en-US" sz="1400" dirty="0">
                <a:latin typeface="+mj-lt"/>
              </a:rPr>
              <a:t>In case of liquidation, share application money is treated as unsecured creditor and is not treated at par with share capital</a:t>
            </a:r>
          </a:p>
          <a:p>
            <a:pPr marL="285750" indent="-285750" algn="just" eaLnBrk="1" fontAlgn="auto" hangingPunct="1">
              <a:spcBef>
                <a:spcPts val="0"/>
              </a:spcBef>
              <a:spcAft>
                <a:spcPts val="0"/>
              </a:spcAft>
              <a:buClr>
                <a:schemeClr val="bg2">
                  <a:lumMod val="75000"/>
                </a:schemeClr>
              </a:buClr>
              <a:buFont typeface="Wingdings" panose="05000000000000000000" pitchFamily="2" charset="2"/>
              <a:buChar char="§"/>
              <a:defRPr/>
            </a:pPr>
            <a:endParaRPr lang="en-IN" sz="1400" dirty="0">
              <a:latin typeface="+mj-lt"/>
            </a:endParaRPr>
          </a:p>
          <a:p>
            <a:pPr marL="285750" indent="-285750" algn="just" eaLnBrk="1" fontAlgn="auto" hangingPunct="1">
              <a:spcBef>
                <a:spcPts val="0"/>
              </a:spcBef>
              <a:spcAft>
                <a:spcPts val="0"/>
              </a:spcAft>
              <a:buClr>
                <a:schemeClr val="bg2">
                  <a:lumMod val="75000"/>
                </a:schemeClr>
              </a:buClr>
              <a:buFont typeface="Wingdings" panose="05000000000000000000" pitchFamily="2" charset="2"/>
              <a:buChar char="§"/>
              <a:defRPr/>
            </a:pPr>
            <a:r>
              <a:rPr lang="en-IN" sz="1400" dirty="0">
                <a:latin typeface="+mj-lt"/>
              </a:rPr>
              <a:t>The receipt referred to in Section 56(2)(viib) represents funds of the company and which is not the liability of the company</a:t>
            </a:r>
            <a:endParaRPr lang="en-US" sz="1400" dirty="0">
              <a:latin typeface="+mj-lt"/>
            </a:endParaRPr>
          </a:p>
          <a:p>
            <a:pPr>
              <a:defRPr/>
            </a:pPr>
            <a:endParaRPr lang="en-IN" sz="1400" dirty="0">
              <a:latin typeface="+mj-lt"/>
            </a:endParaRPr>
          </a:p>
        </p:txBody>
      </p:sp>
      <p:sp>
        <p:nvSpPr>
          <p:cNvPr id="14" name="Oval 6"/>
          <p:cNvSpPr>
            <a:spLocks noChangeArrowheads="1"/>
          </p:cNvSpPr>
          <p:nvPr/>
        </p:nvSpPr>
        <p:spPr bwMode="auto">
          <a:xfrm>
            <a:off x="2659062" y="2595563"/>
            <a:ext cx="2255837" cy="1595437"/>
          </a:xfrm>
          <a:prstGeom prst="ellipse">
            <a:avLst/>
          </a:prstGeom>
          <a:noFill/>
          <a:ln w="9525" algn="ctr">
            <a:solidFill>
              <a:schemeClr val="accent4">
                <a:lumMod val="40000"/>
                <a:lumOff val="60000"/>
              </a:schemeClr>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IN" altLang="en-US">
              <a:latin typeface="+mj-lt"/>
            </a:endParaRPr>
          </a:p>
        </p:txBody>
      </p:sp>
      <p:sp>
        <p:nvSpPr>
          <p:cNvPr id="18" name="TextBox 17"/>
          <p:cNvSpPr txBox="1"/>
          <p:nvPr/>
        </p:nvSpPr>
        <p:spPr>
          <a:xfrm>
            <a:off x="496387" y="480494"/>
            <a:ext cx="3182090" cy="646331"/>
          </a:xfrm>
          <a:prstGeom prst="rect">
            <a:avLst/>
          </a:prstGeom>
          <a:noFill/>
        </p:spPr>
        <p:txBody>
          <a:bodyPr wrap="none" rtlCol="0">
            <a:spAutoFit/>
          </a:bodyPr>
          <a:lstStyle/>
          <a:p>
            <a:r>
              <a:rPr lang="en-IN" sz="3600" b="1" dirty="0">
                <a:cs typeface="Times New Roman" panose="02020603050405020304" pitchFamily="18" charset="0"/>
              </a:rPr>
              <a:t>CASE STUDY </a:t>
            </a:r>
            <a:endParaRPr lang="en-US" sz="36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2951091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
        <p:nvSpPr>
          <p:cNvPr id="5" name="Horizontal Scroll 4">
            <a:extLst/>
          </p:cNvPr>
          <p:cNvSpPr/>
          <p:nvPr/>
        </p:nvSpPr>
        <p:spPr bwMode="auto">
          <a:xfrm>
            <a:off x="2362200" y="1790002"/>
            <a:ext cx="8828539" cy="3996844"/>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Whether provisions of section 68 would override section 56(2)(</a:t>
            </a:r>
            <a:r>
              <a:rPr lang="en-US" sz="2000" dirty="0" err="1">
                <a:ln w="0"/>
                <a:solidFill>
                  <a:schemeClr val="tx1"/>
                </a:solidFill>
                <a:effectLst>
                  <a:outerShdw blurRad="60007" dist="310007" dir="7680000" sy="30000" kx="1300200" algn="ctr" rotWithShape="0">
                    <a:prstClr val="black">
                      <a:alpha val="32000"/>
                    </a:prstClr>
                  </a:outerShdw>
                </a:effectLst>
                <a:latin typeface="+mj-lt"/>
              </a:rPr>
              <a:t>viib</a:t>
            </a:r>
            <a:r>
              <a:rPr lang="en-US" sz="2000" dirty="0">
                <a:ln w="0"/>
                <a:solidFill>
                  <a:schemeClr val="tx1"/>
                </a:solidFill>
                <a:effectLst>
                  <a:outerShdw blurRad="60007" dist="310007" dir="7680000" sy="30000" kx="1300200" algn="ctr" rotWithShape="0">
                    <a:prstClr val="black">
                      <a:alpha val="32000"/>
                    </a:prstClr>
                  </a:outerShdw>
                </a:effectLst>
                <a:latin typeface="+mj-lt"/>
              </a:rPr>
              <a:t>) </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r>
              <a:rPr lang="en-US" sz="2000" dirty="0">
                <a:ln w="0"/>
                <a:solidFill>
                  <a:schemeClr val="tx1"/>
                </a:solidFill>
                <a:effectLst>
                  <a:outerShdw blurRad="60007" dist="310007" dir="7680000" sy="30000" kx="1300200" algn="ctr" rotWithShape="0">
                    <a:prstClr val="black">
                      <a:alpha val="32000"/>
                    </a:prstClr>
                  </a:outerShdw>
                </a:effectLst>
                <a:latin typeface="+mj-lt"/>
              </a:rPr>
              <a:t> Where the </a:t>
            </a:r>
            <a:r>
              <a:rPr lang="en-US" sz="2000" dirty="0" err="1">
                <a:ln w="0"/>
                <a:solidFill>
                  <a:schemeClr val="tx1"/>
                </a:solidFill>
                <a:effectLst>
                  <a:outerShdw blurRad="60007" dist="310007" dir="7680000" sy="30000" kx="1300200" algn="ctr" rotWithShape="0">
                    <a:prstClr val="black">
                      <a:alpha val="32000"/>
                    </a:prstClr>
                  </a:outerShdw>
                </a:effectLst>
                <a:latin typeface="+mj-lt"/>
              </a:rPr>
              <a:t>assessee</a:t>
            </a:r>
            <a:r>
              <a:rPr lang="en-US" sz="2000" dirty="0">
                <a:ln w="0"/>
                <a:solidFill>
                  <a:schemeClr val="tx1"/>
                </a:solidFill>
                <a:effectLst>
                  <a:outerShdw blurRad="60007" dist="310007" dir="7680000" sy="30000" kx="1300200" algn="ctr" rotWithShape="0">
                    <a:prstClr val="black">
                      <a:alpha val="32000"/>
                    </a:prstClr>
                  </a:outerShdw>
                </a:effectLst>
                <a:latin typeface="+mj-lt"/>
              </a:rPr>
              <a:t> is able to successfully demonstrate the identity of the share subscribers, genuineness of the transaction (subscription to shares) and creditworthiness of the subscribers, then, whether addition should be made under section 56(2)(</a:t>
            </a:r>
            <a:r>
              <a:rPr lang="en-US" sz="2000" dirty="0" err="1">
                <a:ln w="0"/>
                <a:solidFill>
                  <a:schemeClr val="tx1"/>
                </a:solidFill>
                <a:effectLst>
                  <a:outerShdw blurRad="60007" dist="310007" dir="7680000" sy="30000" kx="1300200" algn="ctr" rotWithShape="0">
                    <a:prstClr val="black">
                      <a:alpha val="32000"/>
                    </a:prstClr>
                  </a:outerShdw>
                </a:effectLst>
                <a:latin typeface="+mj-lt"/>
              </a:rPr>
              <a:t>viib</a:t>
            </a:r>
            <a:r>
              <a:rPr lang="en-US" sz="2000" dirty="0">
                <a:ln w="0"/>
                <a:solidFill>
                  <a:schemeClr val="tx1"/>
                </a:solidFill>
                <a:effectLst>
                  <a:outerShdw blurRad="60007" dist="310007" dir="7680000" sy="30000" kx="1300200" algn="ctr" rotWithShape="0">
                    <a:prstClr val="black">
                      <a:alpha val="32000"/>
                    </a:prstClr>
                  </a:outerShdw>
                </a:effectLst>
                <a:latin typeface="+mj-lt"/>
              </a:rPr>
              <a:t>) only with respect to the share premium received in excess of the fair value of the shares</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p>
          <a:p>
            <a:pPr marL="514350" indent="-514350">
              <a:buFont typeface="Wingdings" panose="05000000000000000000" pitchFamily="2" charset="2"/>
              <a:buAutoNum type="alphaLcParenBoth"/>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2733246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sp>
        <p:nvSpPr>
          <p:cNvPr id="5" name="TextBox 4"/>
          <p:cNvSpPr txBox="1"/>
          <p:nvPr/>
        </p:nvSpPr>
        <p:spPr>
          <a:xfrm>
            <a:off x="496387" y="480494"/>
            <a:ext cx="3182090" cy="646331"/>
          </a:xfrm>
          <a:prstGeom prst="rect">
            <a:avLst/>
          </a:prstGeom>
          <a:noFill/>
        </p:spPr>
        <p:txBody>
          <a:bodyPr wrap="none" rtlCol="0">
            <a:spAutoFit/>
          </a:bodyPr>
          <a:lstStyle/>
          <a:p>
            <a:r>
              <a:rPr lang="en-IN" sz="3600" b="1" dirty="0">
                <a:cs typeface="Times New Roman" panose="02020603050405020304" pitchFamily="18" charset="0"/>
              </a:rPr>
              <a:t>CASE STUDY </a:t>
            </a:r>
            <a:endParaRPr lang="en-US" sz="3600" dirty="0"/>
          </a:p>
        </p:txBody>
      </p:sp>
      <p:sp>
        <p:nvSpPr>
          <p:cNvPr id="6" name="Rectangle: Rounded Corners 5">
            <a:extLst/>
          </p:cNvPr>
          <p:cNvSpPr/>
          <p:nvPr/>
        </p:nvSpPr>
        <p:spPr bwMode="auto">
          <a:xfrm>
            <a:off x="1589319" y="4886325"/>
            <a:ext cx="2133600" cy="533400"/>
          </a:xfrm>
          <a:prstGeom prst="roundRect">
            <a:avLst/>
          </a:prstGeom>
          <a:solidFill>
            <a:schemeClr val="accent2"/>
          </a:solidFill>
          <a:ln>
            <a:noFill/>
          </a:ln>
          <a:effectLst>
            <a:reflection blurRad="6350" stA="52000" endA="300" endPos="35000" dir="5400000" sy="-100000" algn="bl" rotWithShape="0"/>
          </a:effectLst>
        </p:spPr>
        <p:style>
          <a:lnRef idx="0">
            <a:scrgbClr r="0" g="0" b="0"/>
          </a:lnRef>
          <a:fillRef idx="0">
            <a:scrgbClr r="0" g="0" b="0"/>
          </a:fillRef>
          <a:effectRef idx="0">
            <a:scrgbClr r="0" g="0" b="0"/>
          </a:effectRef>
          <a:fontRef idx="minor">
            <a:schemeClr val="lt1"/>
          </a:fontRef>
        </p:style>
        <p:txBody>
          <a:bodyPr/>
          <a:lstStyle/>
          <a:p>
            <a:pPr algn="ctr">
              <a:defRPr/>
            </a:pPr>
            <a:r>
              <a:rPr lang="en-IN" sz="1600" b="1" dirty="0">
                <a:latin typeface="+mj-lt"/>
              </a:rPr>
              <a:t>Company  A**</a:t>
            </a:r>
          </a:p>
        </p:txBody>
      </p:sp>
      <p:cxnSp>
        <p:nvCxnSpPr>
          <p:cNvPr id="7" name="Straight Arrow Connector 7"/>
          <p:cNvCxnSpPr>
            <a:cxnSpLocks/>
          </p:cNvCxnSpPr>
          <p:nvPr/>
        </p:nvCxnSpPr>
        <p:spPr bwMode="auto">
          <a:xfrm flipV="1">
            <a:off x="2655888" y="2511425"/>
            <a:ext cx="0" cy="2374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Isosceles Triangle 7">
            <a:extLst/>
          </p:cNvPr>
          <p:cNvSpPr/>
          <p:nvPr/>
        </p:nvSpPr>
        <p:spPr bwMode="auto">
          <a:xfrm>
            <a:off x="990605" y="1676400"/>
            <a:ext cx="3428995" cy="790575"/>
          </a:xfrm>
          <a:prstGeom prst="triangle">
            <a:avLst/>
          </a:prstGeom>
          <a:solidFill>
            <a:schemeClr val="accent2"/>
          </a:solidFill>
          <a:ln>
            <a:noFill/>
          </a:ln>
          <a:effectLst>
            <a:reflection blurRad="6350" stA="52000" endA="300" endPos="35000" dir="5400000" sy="-100000" algn="bl" rotWithShape="0"/>
          </a:effectLst>
        </p:spPr>
        <p:style>
          <a:lnRef idx="0">
            <a:scrgbClr r="0" g="0" b="0"/>
          </a:lnRef>
          <a:fillRef idx="0">
            <a:scrgbClr r="0" g="0" b="0"/>
          </a:fillRef>
          <a:effectRef idx="0">
            <a:scrgbClr r="0" g="0" b="0"/>
          </a:effectRef>
          <a:fontRef idx="minor">
            <a:schemeClr val="lt1"/>
          </a:fontRef>
        </p:style>
        <p:txBody>
          <a:bodyPr/>
          <a:lstStyle/>
          <a:p>
            <a:pPr algn="ctr">
              <a:defRPr/>
            </a:pPr>
            <a:r>
              <a:rPr lang="en-IN" sz="1600" b="1" dirty="0">
                <a:latin typeface="+mj-lt"/>
              </a:rPr>
              <a:t>Shareholder(s)</a:t>
            </a:r>
          </a:p>
        </p:txBody>
      </p:sp>
      <p:sp>
        <p:nvSpPr>
          <p:cNvPr id="9" name="TextBox 11"/>
          <p:cNvSpPr txBox="1">
            <a:spLocks noChangeArrowheads="1"/>
          </p:cNvSpPr>
          <p:nvPr/>
        </p:nvSpPr>
        <p:spPr bwMode="auto">
          <a:xfrm>
            <a:off x="481013" y="2676525"/>
            <a:ext cx="2133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IN" altLang="en-US" sz="1800" dirty="0">
                <a:latin typeface="+mj-lt"/>
              </a:rPr>
              <a:t>Allotment of fresh shares having face vale of INR 100 each  at premium of INR 291 per share</a:t>
            </a:r>
          </a:p>
        </p:txBody>
      </p:sp>
      <p:cxnSp>
        <p:nvCxnSpPr>
          <p:cNvPr id="10" name="Straight Connector 9">
            <a:extLst/>
          </p:cNvPr>
          <p:cNvCxnSpPr/>
          <p:nvPr/>
        </p:nvCxnSpPr>
        <p:spPr bwMode="auto">
          <a:xfrm>
            <a:off x="6096000" y="782638"/>
            <a:ext cx="0" cy="561816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4"/>
          <p:cNvSpPr txBox="1">
            <a:spLocks noChangeArrowheads="1"/>
          </p:cNvSpPr>
          <p:nvPr/>
        </p:nvSpPr>
        <p:spPr bwMode="auto">
          <a:xfrm>
            <a:off x="4167188" y="3552825"/>
            <a:ext cx="1981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altLang="en-US" sz="1800" dirty="0">
                <a:latin typeface="+mj-lt"/>
              </a:rPr>
              <a:t>Notice received from AO enquiring about the amount received </a:t>
            </a:r>
          </a:p>
        </p:txBody>
      </p:sp>
      <p:sp>
        <p:nvSpPr>
          <p:cNvPr id="12" name="Arrow: Left 15"/>
          <p:cNvSpPr>
            <a:spLocks noChangeArrowheads="1"/>
          </p:cNvSpPr>
          <p:nvPr/>
        </p:nvSpPr>
        <p:spPr bwMode="auto">
          <a:xfrm rot="20074874">
            <a:off x="3276600" y="4295775"/>
            <a:ext cx="876300" cy="263525"/>
          </a:xfrm>
          <a:prstGeom prst="leftArrow">
            <a:avLst>
              <a:gd name="adj1" fmla="val 50000"/>
              <a:gd name="adj2" fmla="val 49972"/>
            </a:avLst>
          </a:prstGeom>
          <a:solidFill>
            <a:srgbClr val="F07C34"/>
          </a:solidFill>
          <a:ln w="9525" algn="ctr">
            <a:solidFill>
              <a:schemeClr val="tx1"/>
            </a:solidFill>
            <a:round/>
            <a:headEnd/>
            <a:tailEnd/>
          </a:ln>
        </p:spPr>
        <p:txBody>
          <a:bodyPr/>
          <a:lstStyle/>
          <a:p>
            <a:endParaRPr lang="en-IN" altLang="en-US"/>
          </a:p>
        </p:txBody>
      </p:sp>
      <p:sp>
        <p:nvSpPr>
          <p:cNvPr id="13" name="TextBox 16"/>
          <p:cNvSpPr txBox="1">
            <a:spLocks noChangeArrowheads="1"/>
          </p:cNvSpPr>
          <p:nvPr/>
        </p:nvSpPr>
        <p:spPr bwMode="auto">
          <a:xfrm>
            <a:off x="6324600" y="862146"/>
            <a:ext cx="5202637"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altLang="en-US" sz="1700" dirty="0">
                <a:latin typeface="+mj-lt"/>
              </a:rPr>
              <a:t>Issue before High Court</a:t>
            </a:r>
          </a:p>
          <a:p>
            <a:endParaRPr lang="en-IN" altLang="en-US" sz="1700" dirty="0">
              <a:latin typeface="+mj-lt"/>
            </a:endParaRPr>
          </a:p>
          <a:p>
            <a:pPr algn="just"/>
            <a:r>
              <a:rPr lang="en-IN" altLang="en-US" sz="1700" i="1" dirty="0">
                <a:latin typeface="+mj-lt"/>
              </a:rPr>
              <a:t>“Whether the excess premium received by the taxpayer, despite satisfactory explanation on source of funds and proving the genuineness, would be taxable under the head income form other sources”</a:t>
            </a:r>
          </a:p>
        </p:txBody>
      </p:sp>
      <p:sp>
        <p:nvSpPr>
          <p:cNvPr id="14" name="TextBox 19"/>
          <p:cNvSpPr txBox="1">
            <a:spLocks noChangeArrowheads="1"/>
          </p:cNvSpPr>
          <p:nvPr/>
        </p:nvSpPr>
        <p:spPr bwMode="auto">
          <a:xfrm>
            <a:off x="481013" y="5969000"/>
            <a:ext cx="5386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altLang="en-US" sz="1600" dirty="0">
                <a:latin typeface="+mj-lt"/>
              </a:rPr>
              <a:t>** Sunrise Academy of Medical Specialities (India) Pvt Ltd. vs. ITO (Kerala HC) WA. NO. 1297 of 2018</a:t>
            </a:r>
          </a:p>
        </p:txBody>
      </p:sp>
      <p:sp>
        <p:nvSpPr>
          <p:cNvPr id="15" name="TextBox 14">
            <a:extLst/>
          </p:cNvPr>
          <p:cNvSpPr txBox="1"/>
          <p:nvPr/>
        </p:nvSpPr>
        <p:spPr>
          <a:xfrm>
            <a:off x="6376988" y="2797175"/>
            <a:ext cx="5046614" cy="3754874"/>
          </a:xfrm>
          <a:prstGeom prst="rect">
            <a:avLst/>
          </a:prstGeom>
          <a:noFill/>
        </p:spPr>
        <p:txBody>
          <a:bodyPr wrap="square">
            <a:spAutoFit/>
          </a:bodyPr>
          <a:lstStyle/>
          <a:p>
            <a:pPr>
              <a:defRPr/>
            </a:pPr>
            <a:r>
              <a:rPr lang="en-IN" sz="1700" i="1" dirty="0">
                <a:latin typeface="+mj-lt"/>
              </a:rPr>
              <a:t>Court held - </a:t>
            </a:r>
          </a:p>
          <a:p>
            <a:pPr>
              <a:defRPr/>
            </a:pPr>
            <a:endParaRPr lang="en-IN" sz="1700" i="1" dirty="0">
              <a:latin typeface="+mj-lt"/>
            </a:endParaRPr>
          </a:p>
          <a:p>
            <a:pPr marL="285750" indent="-285750" algn="just">
              <a:buFontTx/>
              <a:buChar char="-"/>
              <a:defRPr/>
            </a:pPr>
            <a:r>
              <a:rPr lang="en-IN" sz="1700" i="1" dirty="0">
                <a:latin typeface="+mj-lt"/>
              </a:rPr>
              <a:t>Section 56 is triggered at the stage of computation and therefore, aggerate consideration received in excess of FMV is subject to tax as “income from other sources”, irrespective of the fact that genuineness is proved </a:t>
            </a:r>
          </a:p>
          <a:p>
            <a:pPr marL="285750" indent="-285750" algn="just">
              <a:buFontTx/>
              <a:buChar char="-"/>
              <a:defRPr/>
            </a:pPr>
            <a:endParaRPr lang="en-IN" sz="1700" i="1" dirty="0">
              <a:latin typeface="+mj-lt"/>
            </a:endParaRPr>
          </a:p>
          <a:p>
            <a:pPr marL="285750" indent="-285750" algn="just">
              <a:buFontTx/>
              <a:buChar char="-"/>
              <a:defRPr/>
            </a:pPr>
            <a:r>
              <a:rPr lang="en-IN" sz="1700" i="1" dirty="0">
                <a:latin typeface="+mj-lt"/>
              </a:rPr>
              <a:t>If no satisfactory explanation is provided, then, entire amount of consideration is taxable under section 68</a:t>
            </a:r>
          </a:p>
          <a:p>
            <a:pPr marL="285750" indent="-285750" algn="just">
              <a:buFontTx/>
              <a:buChar char="-"/>
              <a:defRPr/>
            </a:pPr>
            <a:endParaRPr lang="en-IN" sz="1700" i="1" dirty="0">
              <a:latin typeface="+mj-lt"/>
            </a:endParaRPr>
          </a:p>
          <a:p>
            <a:pPr marL="285750" indent="-285750" algn="just">
              <a:buFontTx/>
              <a:buChar char="-"/>
              <a:defRPr/>
            </a:pPr>
            <a:r>
              <a:rPr lang="en-IN" sz="1700" i="1" dirty="0">
                <a:latin typeface="+mj-lt"/>
              </a:rPr>
              <a:t>Section 56 is not controlled by section 68</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2406428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
        <p:nvSpPr>
          <p:cNvPr id="15" name="TextBox 14"/>
          <p:cNvSpPr txBox="1"/>
          <p:nvPr/>
        </p:nvSpPr>
        <p:spPr>
          <a:xfrm>
            <a:off x="496387" y="480494"/>
            <a:ext cx="6417911" cy="646331"/>
          </a:xfrm>
          <a:prstGeom prst="rect">
            <a:avLst/>
          </a:prstGeom>
          <a:noFill/>
        </p:spPr>
        <p:txBody>
          <a:bodyPr wrap="none" rtlCol="0">
            <a:spAutoFit/>
          </a:bodyPr>
          <a:lstStyle/>
          <a:p>
            <a:r>
              <a:rPr lang="en-IN" sz="3600" b="1" dirty="0">
                <a:cs typeface="Times New Roman" panose="02020603050405020304" pitchFamily="18" charset="0"/>
              </a:rPr>
              <a:t>SECTION 56 – A SNAPSHOT</a:t>
            </a:r>
            <a:endParaRPr lang="en-US" sz="3600" dirty="0"/>
          </a:p>
        </p:txBody>
      </p:sp>
      <p:sp>
        <p:nvSpPr>
          <p:cNvPr id="23" name="Freeform 22"/>
          <p:cNvSpPr/>
          <p:nvPr/>
        </p:nvSpPr>
        <p:spPr>
          <a:xfrm>
            <a:off x="3795485" y="1375224"/>
            <a:ext cx="4264296" cy="947623"/>
          </a:xfrm>
          <a:custGeom>
            <a:avLst/>
            <a:gdLst>
              <a:gd name="connsiteX0" fmla="*/ 0 w 4264296"/>
              <a:gd name="connsiteY0" fmla="*/ 947621 h 947621"/>
              <a:gd name="connsiteX1" fmla="*/ 710716 w 4264296"/>
              <a:gd name="connsiteY1" fmla="*/ 0 h 947621"/>
              <a:gd name="connsiteX2" fmla="*/ 3553580 w 4264296"/>
              <a:gd name="connsiteY2" fmla="*/ 0 h 947621"/>
              <a:gd name="connsiteX3" fmla="*/ 4264296 w 4264296"/>
              <a:gd name="connsiteY3" fmla="*/ 947621 h 947621"/>
              <a:gd name="connsiteX4" fmla="*/ 0 w 4264296"/>
              <a:gd name="connsiteY4" fmla="*/ 947621 h 947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296" h="947621">
                <a:moveTo>
                  <a:pt x="4264296" y="1"/>
                </a:moveTo>
                <a:lnTo>
                  <a:pt x="3553580" y="947620"/>
                </a:lnTo>
                <a:lnTo>
                  <a:pt x="710716" y="947620"/>
                </a:lnTo>
                <a:lnTo>
                  <a:pt x="0" y="1"/>
                </a:lnTo>
                <a:lnTo>
                  <a:pt x="4264296" y="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381" tIns="24131" rIns="770382" bIns="24131"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latin typeface="+mj-lt"/>
              </a:rPr>
              <a:t>Section 56 –</a:t>
            </a:r>
          </a:p>
          <a:p>
            <a:pPr lvl="0" algn="ctr" defTabSz="844550">
              <a:lnSpc>
                <a:spcPct val="90000"/>
              </a:lnSpc>
              <a:spcBef>
                <a:spcPct val="0"/>
              </a:spcBef>
              <a:spcAft>
                <a:spcPct val="35000"/>
              </a:spcAft>
            </a:pPr>
            <a:r>
              <a:rPr lang="en-US" sz="1900" b="1" kern="1200" dirty="0">
                <a:solidFill>
                  <a:schemeClr val="tx1"/>
                </a:solidFill>
                <a:latin typeface="+mj-lt"/>
              </a:rPr>
              <a:t>“Income from Other Sources”</a:t>
            </a:r>
            <a:endParaRPr lang="en-US" sz="1900" kern="1200" dirty="0">
              <a:solidFill>
                <a:schemeClr val="tx1"/>
              </a:solidFill>
              <a:latin typeface="+mj-lt"/>
            </a:endParaRPr>
          </a:p>
        </p:txBody>
      </p:sp>
      <p:sp>
        <p:nvSpPr>
          <p:cNvPr id="26" name="Freeform 25"/>
          <p:cNvSpPr/>
          <p:nvPr/>
        </p:nvSpPr>
        <p:spPr>
          <a:xfrm>
            <a:off x="7348582" y="2322847"/>
            <a:ext cx="2842864" cy="947622"/>
          </a:xfrm>
          <a:custGeom>
            <a:avLst/>
            <a:gdLst>
              <a:gd name="connsiteX0" fmla="*/ 0 w 2842864"/>
              <a:gd name="connsiteY0" fmla="*/ 947621 h 947621"/>
              <a:gd name="connsiteX1" fmla="*/ 710716 w 2842864"/>
              <a:gd name="connsiteY1" fmla="*/ 0 h 947621"/>
              <a:gd name="connsiteX2" fmla="*/ 2132148 w 2842864"/>
              <a:gd name="connsiteY2" fmla="*/ 0 h 947621"/>
              <a:gd name="connsiteX3" fmla="*/ 2842864 w 2842864"/>
              <a:gd name="connsiteY3" fmla="*/ 947621 h 947621"/>
              <a:gd name="connsiteX4" fmla="*/ 0 w 2842864"/>
              <a:gd name="connsiteY4" fmla="*/ 947621 h 947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864" h="947621">
                <a:moveTo>
                  <a:pt x="2842864" y="1"/>
                </a:moveTo>
                <a:lnTo>
                  <a:pt x="2132148" y="947620"/>
                </a:lnTo>
                <a:lnTo>
                  <a:pt x="710716" y="947620"/>
                </a:lnTo>
                <a:lnTo>
                  <a:pt x="0" y="1"/>
                </a:lnTo>
                <a:lnTo>
                  <a:pt x="2842864" y="1"/>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1631" tIns="24130" rIns="521631" bIns="24131" numCol="1" spcCol="1270" anchor="ctr" anchorCtr="0">
            <a:noAutofit/>
          </a:bodyPr>
          <a:lstStyle/>
          <a:p>
            <a:pPr algn="ctr">
              <a:defRPr/>
            </a:pPr>
            <a:r>
              <a:rPr lang="en-US" sz="2000" dirty="0">
                <a:ln w="0"/>
                <a:solidFill>
                  <a:schemeClr val="tx1"/>
                </a:solidFill>
                <a:effectLst>
                  <a:outerShdw blurRad="38100" dist="19050" dir="2700000" algn="tl" rotWithShape="0">
                    <a:schemeClr val="dk1">
                      <a:alpha val="40000"/>
                    </a:schemeClr>
                  </a:outerShdw>
                </a:effectLst>
                <a:latin typeface="+mj-lt"/>
                <a:cs typeface="Times New Roman" pitchFamily="18" charset="0"/>
              </a:rPr>
              <a:t>Clause (x</a:t>
            </a:r>
            <a:r>
              <a:rPr lang="en-US" sz="2000" b="1" dirty="0">
                <a:solidFill>
                  <a:schemeClr val="bg2">
                    <a:lumMod val="20000"/>
                    <a:lumOff val="80000"/>
                  </a:schemeClr>
                </a:solidFill>
                <a:latin typeface="+mj-lt"/>
                <a:cs typeface="Times New Roman" pitchFamily="18" charset="0"/>
              </a:rPr>
              <a:t>)</a:t>
            </a:r>
          </a:p>
        </p:txBody>
      </p:sp>
      <p:sp>
        <p:nvSpPr>
          <p:cNvPr id="27" name="Freeform 26"/>
          <p:cNvSpPr/>
          <p:nvPr/>
        </p:nvSpPr>
        <p:spPr>
          <a:xfrm>
            <a:off x="1663820" y="2322847"/>
            <a:ext cx="2842864" cy="947622"/>
          </a:xfrm>
          <a:custGeom>
            <a:avLst/>
            <a:gdLst>
              <a:gd name="connsiteX0" fmla="*/ 0 w 2842864"/>
              <a:gd name="connsiteY0" fmla="*/ 947621 h 947621"/>
              <a:gd name="connsiteX1" fmla="*/ 710716 w 2842864"/>
              <a:gd name="connsiteY1" fmla="*/ 0 h 947621"/>
              <a:gd name="connsiteX2" fmla="*/ 2132148 w 2842864"/>
              <a:gd name="connsiteY2" fmla="*/ 0 h 947621"/>
              <a:gd name="connsiteX3" fmla="*/ 2842864 w 2842864"/>
              <a:gd name="connsiteY3" fmla="*/ 947621 h 947621"/>
              <a:gd name="connsiteX4" fmla="*/ 0 w 2842864"/>
              <a:gd name="connsiteY4" fmla="*/ 947621 h 947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864" h="947621">
                <a:moveTo>
                  <a:pt x="2842864" y="1"/>
                </a:moveTo>
                <a:lnTo>
                  <a:pt x="2132148" y="947620"/>
                </a:lnTo>
                <a:lnTo>
                  <a:pt x="710716" y="947620"/>
                </a:lnTo>
                <a:lnTo>
                  <a:pt x="0" y="1"/>
                </a:lnTo>
                <a:lnTo>
                  <a:pt x="2842864" y="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1631" tIns="24130" rIns="521631" bIns="24131" numCol="1" spcCol="1270" anchor="ctr" anchorCtr="0">
            <a:noAutofit/>
          </a:bodyPr>
          <a:lstStyle/>
          <a:p>
            <a:pPr lvl="0" algn="ctr" defTabSz="844550">
              <a:lnSpc>
                <a:spcPct val="90000"/>
              </a:lnSpc>
              <a:spcBef>
                <a:spcPct val="0"/>
              </a:spcBef>
              <a:spcAft>
                <a:spcPct val="35000"/>
              </a:spcAft>
            </a:pPr>
            <a:r>
              <a:rPr lang="en-US" sz="1900" kern="1200" dirty="0">
                <a:ln w="0"/>
                <a:solidFill>
                  <a:schemeClr val="tx1"/>
                </a:solidFill>
                <a:effectLst>
                  <a:outerShdw blurRad="38100" dist="19050" dir="2700000" algn="tl" rotWithShape="0">
                    <a:schemeClr val="dk1">
                      <a:alpha val="40000"/>
                    </a:schemeClr>
                  </a:outerShdw>
                </a:effectLst>
                <a:latin typeface="+mj-lt"/>
                <a:cs typeface="Times New Roman" pitchFamily="18" charset="0"/>
              </a:rPr>
              <a:t>Clause (</a:t>
            </a:r>
            <a:r>
              <a:rPr lang="en-US" sz="1900" kern="1200" dirty="0" err="1">
                <a:ln w="0"/>
                <a:solidFill>
                  <a:schemeClr val="tx1"/>
                </a:solidFill>
                <a:effectLst>
                  <a:outerShdw blurRad="38100" dist="19050" dir="2700000" algn="tl" rotWithShape="0">
                    <a:schemeClr val="dk1">
                      <a:alpha val="40000"/>
                    </a:schemeClr>
                  </a:outerShdw>
                </a:effectLst>
                <a:latin typeface="+mj-lt"/>
                <a:cs typeface="Times New Roman" pitchFamily="18" charset="0"/>
              </a:rPr>
              <a:t>viib</a:t>
            </a:r>
            <a:r>
              <a:rPr lang="en-US" sz="1900" kern="1200" dirty="0">
                <a:ln w="0"/>
                <a:solidFill>
                  <a:schemeClr val="tx1"/>
                </a:solidFill>
                <a:effectLst>
                  <a:outerShdw blurRad="38100" dist="19050" dir="2700000" algn="tl" rotWithShape="0">
                    <a:schemeClr val="dk1">
                      <a:alpha val="40000"/>
                    </a:schemeClr>
                  </a:outerShdw>
                </a:effectLst>
                <a:latin typeface="+mj-lt"/>
                <a:cs typeface="Times New Roman" pitchFamily="18" charset="0"/>
              </a:rPr>
              <a:t>)</a:t>
            </a:r>
            <a:endParaRPr lang="en-US" sz="1900" kern="1200" dirty="0">
              <a:ln w="0"/>
              <a:solidFill>
                <a:schemeClr val="tx1"/>
              </a:solidFill>
              <a:effectLst>
                <a:outerShdw blurRad="38100" dist="19050" dir="2700000" algn="tl" rotWithShape="0">
                  <a:schemeClr val="dk1">
                    <a:alpha val="40000"/>
                  </a:schemeClr>
                </a:outerShdw>
              </a:effectLst>
              <a:latin typeface="+mj-lt"/>
            </a:endParaRPr>
          </a:p>
        </p:txBody>
      </p:sp>
      <p:cxnSp>
        <p:nvCxnSpPr>
          <p:cNvPr id="29" name="Straight Connector 28"/>
          <p:cNvCxnSpPr/>
          <p:nvPr/>
        </p:nvCxnSpPr>
        <p:spPr>
          <a:xfrm>
            <a:off x="5927633" y="3383278"/>
            <a:ext cx="0" cy="2952205"/>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1341256" y="3597247"/>
            <a:ext cx="4116721" cy="2139047"/>
          </a:xfrm>
          <a:prstGeom prst="rect">
            <a:avLst/>
          </a:prstGeom>
          <a:noFill/>
        </p:spPr>
        <p:txBody>
          <a:bodyPr wrap="square" rtlCol="0">
            <a:spAutoFit/>
          </a:bodyPr>
          <a:lstStyle/>
          <a:p>
            <a:pPr>
              <a:spcBef>
                <a:spcPts val="1200"/>
              </a:spcBef>
              <a:spcAft>
                <a:spcPts val="1800"/>
              </a:spcAft>
              <a:defRPr/>
            </a:pPr>
            <a:r>
              <a:rPr lang="en-IN" b="1" u="sng" dirty="0">
                <a:latin typeface="+mj-lt"/>
              </a:rPr>
              <a:t>Inserted vide Finance Act, 2012</a:t>
            </a:r>
          </a:p>
          <a:p>
            <a:pPr>
              <a:spcBef>
                <a:spcPts val="1200"/>
              </a:spcBef>
              <a:spcAft>
                <a:spcPts val="1800"/>
              </a:spcAft>
              <a:defRPr/>
            </a:pPr>
            <a:r>
              <a:rPr lang="en-IN" dirty="0">
                <a:latin typeface="+mj-lt"/>
              </a:rPr>
              <a:t>Section 56 (2)(</a:t>
            </a:r>
            <a:r>
              <a:rPr lang="en-IN" dirty="0" err="1">
                <a:latin typeface="+mj-lt"/>
              </a:rPr>
              <a:t>viib</a:t>
            </a:r>
            <a:r>
              <a:rPr lang="en-IN" dirty="0">
                <a:latin typeface="+mj-lt"/>
              </a:rPr>
              <a:t>) provides the ceiling FMV of the shares beyond which the excess amount received for issue of shares is taxable in the hands of the issuer company. </a:t>
            </a:r>
          </a:p>
        </p:txBody>
      </p:sp>
      <p:sp>
        <p:nvSpPr>
          <p:cNvPr id="32" name="TextBox 31"/>
          <p:cNvSpPr txBox="1"/>
          <p:nvPr/>
        </p:nvSpPr>
        <p:spPr>
          <a:xfrm>
            <a:off x="6592525" y="3597247"/>
            <a:ext cx="4675031" cy="2693045"/>
          </a:xfrm>
          <a:prstGeom prst="rect">
            <a:avLst/>
          </a:prstGeom>
          <a:noFill/>
        </p:spPr>
        <p:txBody>
          <a:bodyPr wrap="square" rtlCol="0">
            <a:spAutoFit/>
          </a:bodyPr>
          <a:lstStyle/>
          <a:p>
            <a:pPr>
              <a:spcBef>
                <a:spcPts val="1200"/>
              </a:spcBef>
              <a:spcAft>
                <a:spcPts val="1800"/>
              </a:spcAft>
              <a:defRPr/>
            </a:pPr>
            <a:r>
              <a:rPr lang="en-IN" b="1" u="sng" dirty="0">
                <a:latin typeface="+mj-lt"/>
              </a:rPr>
              <a:t>Inserted vide Finance Act, 2017 (</a:t>
            </a:r>
            <a:r>
              <a:rPr lang="en-US" b="1" u="sng" dirty="0">
                <a:latin typeface="+mj-lt"/>
              </a:rPr>
              <a:t>subsumes the earlier provisions of sections56(2)(vii)/56(2)(</a:t>
            </a:r>
            <a:r>
              <a:rPr lang="en-US" b="1" u="sng" dirty="0" err="1">
                <a:latin typeface="+mj-lt"/>
              </a:rPr>
              <a:t>viia</a:t>
            </a:r>
            <a:r>
              <a:rPr lang="en-US" b="1" u="sng" dirty="0">
                <a:latin typeface="+mj-lt"/>
              </a:rPr>
              <a:t>) of the Act)</a:t>
            </a:r>
          </a:p>
          <a:p>
            <a:pPr>
              <a:spcBef>
                <a:spcPts val="1200"/>
              </a:spcBef>
              <a:spcAft>
                <a:spcPts val="1800"/>
              </a:spcAft>
              <a:defRPr/>
            </a:pPr>
            <a:r>
              <a:rPr lang="en-IN" dirty="0">
                <a:latin typeface="+mj-lt"/>
                <a:ea typeface="Times New Roman" panose="02020603050405020304" pitchFamily="18" charset="0"/>
              </a:rPr>
              <a:t>Section 56(2)(x) provides the floor FMV  at which shares can be transferred and can be invoked only in a situation where the shares are received at less than the FMV.</a:t>
            </a:r>
          </a:p>
        </p:txBody>
      </p:sp>
      <p:cxnSp>
        <p:nvCxnSpPr>
          <p:cNvPr id="34" name="Straight Arrow Connector 33"/>
          <p:cNvCxnSpPr/>
          <p:nvPr/>
        </p:nvCxnSpPr>
        <p:spPr>
          <a:xfrm>
            <a:off x="5927633" y="2322847"/>
            <a:ext cx="0" cy="420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297680" y="2743200"/>
            <a:ext cx="323958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Arrow: Curved Left 28"/>
          <p:cNvSpPr>
            <a:spLocks noChangeArrowheads="1"/>
          </p:cNvSpPr>
          <p:nvPr/>
        </p:nvSpPr>
        <p:spPr bwMode="auto">
          <a:xfrm rot="19035379" flipH="1">
            <a:off x="1253484" y="2412697"/>
            <a:ext cx="404595" cy="715205"/>
          </a:xfrm>
          <a:prstGeom prst="curvedLeftArrow">
            <a:avLst>
              <a:gd name="adj1" fmla="val 25059"/>
              <a:gd name="adj2" fmla="val 62394"/>
              <a:gd name="adj3" fmla="val 25000"/>
            </a:avLst>
          </a:prstGeom>
          <a:solidFill>
            <a:schemeClr val="bg2">
              <a:lumMod val="40000"/>
              <a:lumOff val="60000"/>
            </a:schemeClr>
          </a:solidFill>
          <a:ln w="9525" algn="ctr">
            <a:noFill/>
            <a:round/>
            <a:headEnd/>
            <a:tailEnd/>
          </a:ln>
        </p:spPr>
        <p:txBody>
          <a:bodyPr/>
          <a:lstStyle/>
          <a:p>
            <a:endParaRPr lang="en-IN" altLang="en-US">
              <a:solidFill>
                <a:schemeClr val="tx2">
                  <a:lumMod val="60000"/>
                  <a:lumOff val="40000"/>
                </a:schemeClr>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42170671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
        <p:nvSpPr>
          <p:cNvPr id="5" name="Horizontal Scroll 4">
            <a:extLst/>
          </p:cNvPr>
          <p:cNvSpPr/>
          <p:nvPr/>
        </p:nvSpPr>
        <p:spPr bwMode="auto">
          <a:xfrm>
            <a:off x="2362201" y="2011680"/>
            <a:ext cx="8831324" cy="3174274"/>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Section 56(2)(vii)(b) excludes consideration for issue of shares received by a venture capital undertaking from a venture capital company or a venture capital fund.  You were lobbying hard with the Government to enlarge the exempt category so as to propel the growth of start ups.  Do you think your efforts bore fruit</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endParaRPr lang="en-IN"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4085397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
        <p:nvSpPr>
          <p:cNvPr id="5" name="Horizontal Scroll 4">
            <a:extLst/>
          </p:cNvPr>
          <p:cNvSpPr/>
          <p:nvPr/>
        </p:nvSpPr>
        <p:spPr bwMode="auto">
          <a:xfrm>
            <a:off x="2362200" y="1931086"/>
            <a:ext cx="8828539" cy="3672880"/>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The Government has from time to time issued Notifications to facilitate investment of share capital in startups.  The Department of Industrial Policy and Promotion has been amending Notifications to keep pace with the changing times.  Do you think the Notifications have served the purpose for which the same were introduced?  Do you think its a case of too little too late</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endParaRPr lang="en-IN"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5874474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sp>
        <p:nvSpPr>
          <p:cNvPr id="5" name="Horizontal Scroll 4">
            <a:extLst/>
          </p:cNvPr>
          <p:cNvSpPr/>
          <p:nvPr/>
        </p:nvSpPr>
        <p:spPr bwMode="auto">
          <a:xfrm>
            <a:off x="2362200" y="1966912"/>
            <a:ext cx="8828539" cy="2761842"/>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5125" algn="just">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The Notifications issued by the Department of Industrial Policy and Promotion from time to time supersede earlier Notification(s).  Is it possible to contend that the latest Notification, superseding the earlier Notification(s) should apply retrospectively</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endParaRPr lang="en-IN"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8762820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a:extLst/>
          </p:cNvPr>
          <p:cNvGraphicFramePr/>
          <p:nvPr>
            <p:extLst>
              <p:ext uri="{D42A27DB-BD31-4B8C-83A1-F6EECF244321}">
                <p14:modId xmlns:p14="http://schemas.microsoft.com/office/powerpoint/2010/main" val="391076500"/>
              </p:ext>
            </p:extLst>
          </p:nvPr>
        </p:nvGraphicFramePr>
        <p:xfrm>
          <a:off x="1981199" y="1828801"/>
          <a:ext cx="73152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Grp="1" noChangeArrowheads="1"/>
          </p:cNvSpPr>
          <p:nvPr>
            <p:ph idx="1"/>
          </p:nvPr>
        </p:nvSpPr>
        <p:spPr>
          <a:xfrm>
            <a:off x="1316038" y="1409700"/>
            <a:ext cx="8610600" cy="5410200"/>
          </a:xfrm>
        </p:spPr>
        <p:txBody>
          <a:bodyPr/>
          <a:lstStyle/>
          <a:p>
            <a:pPr algn="just" eaLnBrk="1" hangingPunct="1"/>
            <a:endParaRPr lang="en-US" altLang="en-US" sz="2800" dirty="0"/>
          </a:p>
          <a:p>
            <a:pPr algn="just" eaLnBrk="1" hangingPunct="1"/>
            <a:endParaRPr lang="en-US" altLang="en-US" sz="2800" dirty="0"/>
          </a:p>
          <a:p>
            <a:pPr algn="just" eaLnBrk="1" hangingPunct="1"/>
            <a:endParaRPr lang="en-US" altLang="en-US" sz="2800" dirty="0"/>
          </a:p>
          <a:p>
            <a:pPr algn="just" eaLnBrk="1" hangingPunct="1"/>
            <a:endParaRPr lang="en-US" altLang="en-US" sz="2800" dirty="0"/>
          </a:p>
          <a:p>
            <a:pPr algn="just" eaLnBrk="1" hangingPunct="1">
              <a:buFont typeface="Wingdings" panose="05000000000000000000" pitchFamily="2" charset="2"/>
              <a:buNone/>
            </a:pPr>
            <a:endParaRPr lang="en-US" altLang="en-US" dirty="0">
              <a:latin typeface="Tahom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cxnSp>
        <p:nvCxnSpPr>
          <p:cNvPr id="5" name="Straight Arrow Connector 4">
            <a:extLst/>
          </p:cNvPr>
          <p:cNvCxnSpPr/>
          <p:nvPr/>
        </p:nvCxnSpPr>
        <p:spPr bwMode="auto">
          <a:xfrm flipV="1">
            <a:off x="3484563" y="3381375"/>
            <a:ext cx="0" cy="1104900"/>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6" name="Straight Arrow Connector 5">
            <a:extLst/>
          </p:cNvPr>
          <p:cNvCxnSpPr/>
          <p:nvPr/>
        </p:nvCxnSpPr>
        <p:spPr bwMode="auto">
          <a:xfrm flipV="1">
            <a:off x="9067800" y="1736725"/>
            <a:ext cx="0" cy="1311275"/>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10" name="TextBox 4"/>
          <p:cNvSpPr txBox="1">
            <a:spLocks noChangeArrowheads="1"/>
          </p:cNvSpPr>
          <p:nvPr/>
        </p:nvSpPr>
        <p:spPr bwMode="auto">
          <a:xfrm>
            <a:off x="9088438" y="2236788"/>
            <a:ext cx="17875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altLang="en-US" sz="2000" b="1" dirty="0">
                <a:latin typeface="+mj-lt"/>
              </a:rPr>
              <a:t>Feb/ March  2019</a:t>
            </a:r>
          </a:p>
        </p:txBody>
      </p:sp>
      <p:sp>
        <p:nvSpPr>
          <p:cNvPr id="11" name="Rounded Rectangle 10">
            <a:extLst/>
          </p:cNvPr>
          <p:cNvSpPr/>
          <p:nvPr/>
        </p:nvSpPr>
        <p:spPr bwMode="auto">
          <a:xfrm>
            <a:off x="622300" y="4114800"/>
            <a:ext cx="2425700" cy="685800"/>
          </a:xfrm>
          <a:prstGeom prst="roundRect">
            <a:avLst/>
          </a:prstGeom>
          <a:solidFill>
            <a:schemeClr val="bg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a:defRPr/>
            </a:pPr>
            <a:r>
              <a:rPr lang="en-IN" sz="1600" b="1" dirty="0">
                <a:solidFill>
                  <a:schemeClr val="bg2"/>
                </a:solidFill>
                <a:latin typeface="+mj-lt"/>
              </a:rPr>
              <a:t>Section 56(2)(viib) notified</a:t>
            </a:r>
          </a:p>
        </p:txBody>
      </p:sp>
      <p:sp>
        <p:nvSpPr>
          <p:cNvPr id="12" name="Rounded Rectangle 11">
            <a:extLst/>
          </p:cNvPr>
          <p:cNvSpPr/>
          <p:nvPr/>
        </p:nvSpPr>
        <p:spPr bwMode="auto">
          <a:xfrm>
            <a:off x="481013" y="2933700"/>
            <a:ext cx="3884612" cy="933450"/>
          </a:xfrm>
          <a:prstGeom prst="roundRect">
            <a:avLst/>
          </a:prstGeom>
          <a:solidFill>
            <a:schemeClr val="bg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a:defRPr/>
            </a:pPr>
            <a:r>
              <a:rPr lang="en-IN" sz="1600" b="1" dirty="0">
                <a:solidFill>
                  <a:schemeClr val="bg2"/>
                </a:solidFill>
                <a:latin typeface="+mj-lt"/>
              </a:rPr>
              <a:t>DPIIT* - section not to apply to  “class of persons”- </a:t>
            </a:r>
            <a:r>
              <a:rPr lang="en-US" sz="1600" b="1" dirty="0">
                <a:solidFill>
                  <a:schemeClr val="bg2"/>
                </a:solidFill>
                <a:latin typeface="+mj-lt"/>
              </a:rPr>
              <a:t>Notification no. 45/2016 dated June 14, 2016</a:t>
            </a:r>
            <a:endParaRPr lang="en-IN" sz="1600" b="1" dirty="0">
              <a:solidFill>
                <a:schemeClr val="bg2"/>
              </a:solidFill>
              <a:latin typeface="+mj-lt"/>
            </a:endParaRPr>
          </a:p>
        </p:txBody>
      </p:sp>
      <p:cxnSp>
        <p:nvCxnSpPr>
          <p:cNvPr id="13" name="Straight Arrow Connector 12">
            <a:extLst/>
          </p:cNvPr>
          <p:cNvCxnSpPr/>
          <p:nvPr/>
        </p:nvCxnSpPr>
        <p:spPr bwMode="auto">
          <a:xfrm flipV="1">
            <a:off x="2514600" y="4648200"/>
            <a:ext cx="0" cy="685800"/>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14" name="Rounded Rectangle 13">
            <a:extLst/>
          </p:cNvPr>
          <p:cNvSpPr/>
          <p:nvPr/>
        </p:nvSpPr>
        <p:spPr bwMode="auto">
          <a:xfrm>
            <a:off x="2012950" y="1522413"/>
            <a:ext cx="4560888" cy="947737"/>
          </a:xfrm>
          <a:prstGeom prst="roundRect">
            <a:avLst/>
          </a:prstGeom>
          <a:solidFill>
            <a:schemeClr val="bg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a:defRPr/>
            </a:pPr>
            <a:r>
              <a:rPr lang="en-IN" sz="1600" b="1" dirty="0">
                <a:solidFill>
                  <a:schemeClr val="bg2"/>
                </a:solidFill>
                <a:latin typeface="+mj-lt"/>
              </a:rPr>
              <a:t>Amendments made definition of Start-up- Notification G.S.R. 501 (E) dated 23.05.2017 (overridden by January notification </a:t>
            </a:r>
          </a:p>
        </p:txBody>
      </p:sp>
      <p:cxnSp>
        <p:nvCxnSpPr>
          <p:cNvPr id="15" name="Straight Arrow Connector 14">
            <a:extLst/>
          </p:cNvPr>
          <p:cNvCxnSpPr/>
          <p:nvPr/>
        </p:nvCxnSpPr>
        <p:spPr bwMode="auto">
          <a:xfrm flipV="1">
            <a:off x="4724400" y="2593975"/>
            <a:ext cx="0" cy="1143000"/>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6" name="Straight Arrow Connector 15">
            <a:extLst/>
          </p:cNvPr>
          <p:cNvCxnSpPr/>
          <p:nvPr/>
        </p:nvCxnSpPr>
        <p:spPr bwMode="auto">
          <a:xfrm>
            <a:off x="6172200" y="3695700"/>
            <a:ext cx="0" cy="1581150"/>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p:cNvPr>
          <p:cNvCxnSpPr/>
          <p:nvPr/>
        </p:nvCxnSpPr>
        <p:spPr bwMode="auto">
          <a:xfrm>
            <a:off x="7696200" y="3467100"/>
            <a:ext cx="0" cy="1181100"/>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18" name="Rounded Rectangle 17">
            <a:extLst/>
          </p:cNvPr>
          <p:cNvSpPr/>
          <p:nvPr/>
        </p:nvSpPr>
        <p:spPr bwMode="auto">
          <a:xfrm>
            <a:off x="7404100" y="4659313"/>
            <a:ext cx="2667000" cy="674687"/>
          </a:xfrm>
          <a:prstGeom prst="roundRect">
            <a:avLst/>
          </a:prstGeom>
          <a:solidFill>
            <a:schemeClr val="bg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a:defRPr/>
            </a:pPr>
            <a:r>
              <a:rPr lang="en-US" sz="1600" b="1" dirty="0">
                <a:solidFill>
                  <a:schemeClr val="bg2"/>
                </a:solidFill>
                <a:latin typeface="+mj-lt"/>
              </a:rPr>
              <a:t>Notification GSR 34(E) dated January 16, 2019</a:t>
            </a:r>
            <a:endParaRPr lang="en-IN" sz="1600" b="1" dirty="0">
              <a:solidFill>
                <a:schemeClr val="bg2"/>
              </a:solidFill>
              <a:latin typeface="+mj-lt"/>
            </a:endParaRPr>
          </a:p>
        </p:txBody>
      </p:sp>
      <p:sp>
        <p:nvSpPr>
          <p:cNvPr id="19" name="Rounded Rectangle 18">
            <a:extLst/>
          </p:cNvPr>
          <p:cNvSpPr/>
          <p:nvPr/>
        </p:nvSpPr>
        <p:spPr bwMode="auto">
          <a:xfrm>
            <a:off x="4343400" y="5284789"/>
            <a:ext cx="2844800" cy="723900"/>
          </a:xfrm>
          <a:prstGeom prst="roundRect">
            <a:avLst/>
          </a:prstGeom>
          <a:solidFill>
            <a:schemeClr val="bg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a:defRPr/>
            </a:pPr>
            <a:r>
              <a:rPr lang="en-US" sz="1600" b="1" dirty="0">
                <a:solidFill>
                  <a:schemeClr val="bg2"/>
                </a:solidFill>
                <a:latin typeface="+mj-lt"/>
              </a:rPr>
              <a:t>Notification no. 364(E) dated April 11, 2018</a:t>
            </a:r>
            <a:endParaRPr lang="en-IN" sz="1600" b="1" dirty="0">
              <a:solidFill>
                <a:schemeClr val="bg2"/>
              </a:solidFill>
              <a:latin typeface="+mj-lt"/>
            </a:endParaRPr>
          </a:p>
        </p:txBody>
      </p:sp>
      <p:sp>
        <p:nvSpPr>
          <p:cNvPr id="22" name="TextBox 4"/>
          <p:cNvSpPr txBox="1">
            <a:spLocks noChangeArrowheads="1"/>
          </p:cNvSpPr>
          <p:nvPr/>
        </p:nvSpPr>
        <p:spPr bwMode="auto">
          <a:xfrm>
            <a:off x="363538" y="6245225"/>
            <a:ext cx="65533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IN" altLang="en-US" sz="1600" dirty="0">
                <a:latin typeface="+mj-lt"/>
              </a:rPr>
              <a:t>*DPIIT – Department for Promotion of Industry and Internal Trade </a:t>
            </a:r>
          </a:p>
        </p:txBody>
      </p:sp>
      <p:sp>
        <p:nvSpPr>
          <p:cNvPr id="23" name="TextBox 22"/>
          <p:cNvSpPr txBox="1"/>
          <p:nvPr/>
        </p:nvSpPr>
        <p:spPr>
          <a:xfrm>
            <a:off x="496387" y="480494"/>
            <a:ext cx="11325665" cy="1092607"/>
          </a:xfrm>
          <a:prstGeom prst="rect">
            <a:avLst/>
          </a:prstGeom>
          <a:noFill/>
        </p:spPr>
        <p:txBody>
          <a:bodyPr wrap="none" rtlCol="0">
            <a:spAutoFit/>
          </a:bodyPr>
          <a:lstStyle/>
          <a:p>
            <a:pPr>
              <a:lnSpc>
                <a:spcPts val="3888"/>
              </a:lnSpc>
              <a:defRPr/>
            </a:pPr>
            <a:r>
              <a:rPr lang="en-IN" altLang="en-US" sz="3600" b="1" dirty="0">
                <a:cs typeface="Times New Roman" panose="02020603050405020304" pitchFamily="18" charset="0"/>
              </a:rPr>
              <a:t>ROADMAP OF KEY NOTIFICATIONS - SECTION </a:t>
            </a:r>
          </a:p>
          <a:p>
            <a:pPr>
              <a:lnSpc>
                <a:spcPts val="3888"/>
              </a:lnSpc>
              <a:defRPr/>
            </a:pPr>
            <a:r>
              <a:rPr lang="en-IN" altLang="en-US" sz="3600" b="1" dirty="0">
                <a:cs typeface="Times New Roman" panose="02020603050405020304" pitchFamily="18" charset="0"/>
              </a:rPr>
              <a:t>56(2)(</a:t>
            </a:r>
            <a:r>
              <a:rPr lang="en-IN" altLang="en-US" sz="3600" b="1" dirty="0" err="1">
                <a:cs typeface="Times New Roman" panose="02020603050405020304" pitchFamily="18" charset="0"/>
              </a:rPr>
              <a:t>viib</a:t>
            </a:r>
            <a:r>
              <a:rPr lang="en-IN" altLang="en-US" sz="3600" b="1" dirty="0">
                <a:cs typeface="Times New Roman" panose="02020603050405020304" pitchFamily="18" charset="0"/>
              </a:rPr>
              <a:t>)</a:t>
            </a:r>
            <a:endParaRPr lang="en-US" altLang="en-US" sz="3600" b="1" dirty="0">
              <a:cs typeface="Times New Roman" panose="02020603050405020304" pitchFamily="18" charset="0"/>
            </a:endParaRPr>
          </a:p>
        </p:txBody>
      </p:sp>
      <p:sp>
        <p:nvSpPr>
          <p:cNvPr id="9" name="Flowchart: Connector 8">
            <a:extLst/>
          </p:cNvPr>
          <p:cNvSpPr/>
          <p:nvPr/>
        </p:nvSpPr>
        <p:spPr bwMode="auto">
          <a:xfrm>
            <a:off x="8639288" y="2601801"/>
            <a:ext cx="505097" cy="533400"/>
          </a:xfrm>
          <a:prstGeom prst="flowChartConnector">
            <a:avLst/>
          </a:prstGeom>
          <a:solidFill>
            <a:srgbClr val="577F91"/>
          </a:solidFill>
          <a:ln>
            <a:headEnd type="none" w="med" len="med"/>
            <a:tailEnd type="none" w="med" len="med"/>
          </a:ln>
          <a:effectLst>
            <a:outerShdw blurRad="76200" dist="38100" dir="5400000" algn="ctr" rotWithShape="0">
              <a:srgbClr val="000000">
                <a:alpha val="76000"/>
              </a:srgbClr>
            </a:outerShdw>
          </a:effectLst>
          <a:scene3d>
            <a:camera prst="orthographicFront">
              <a:rot lat="0" lon="0" rev="0"/>
            </a:camera>
            <a:lightRig rig="balanced" dir="t"/>
          </a:scene3d>
        </p:spPr>
        <p:style>
          <a:lnRef idx="0">
            <a:schemeClr val="accent1"/>
          </a:lnRef>
          <a:fillRef idx="3">
            <a:schemeClr val="accent1"/>
          </a:fillRef>
          <a:effectRef idx="3">
            <a:schemeClr val="accent1"/>
          </a:effectRef>
          <a:fontRef idx="minor">
            <a:schemeClr val="lt1"/>
          </a:fontRef>
        </p:style>
        <p:txBody>
          <a:bodyPr/>
          <a:lstStyle/>
          <a:p>
            <a:pPr>
              <a:defRPr/>
            </a:pPr>
            <a:endParaRPr lang="en-IN"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5" name="Rounded Rectangle 24">
            <a:extLst/>
          </p:cNvPr>
          <p:cNvSpPr/>
          <p:nvPr/>
        </p:nvSpPr>
        <p:spPr bwMode="auto">
          <a:xfrm>
            <a:off x="6969125" y="1208678"/>
            <a:ext cx="4395561" cy="798536"/>
          </a:xfrm>
          <a:prstGeom prst="roundRect">
            <a:avLst/>
          </a:prstGeom>
          <a:solidFill>
            <a:schemeClr val="bg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a:defRPr/>
            </a:pPr>
            <a:r>
              <a:rPr lang="en-US" sz="1600" b="1" dirty="0">
                <a:solidFill>
                  <a:schemeClr val="bg2"/>
                </a:solidFill>
                <a:latin typeface="+mj-lt"/>
              </a:rPr>
              <a:t>Notification no. G.S.R. 127 (E) dated February 19, 2019 and Notification S.O 1131 (E ) dated 5</a:t>
            </a:r>
            <a:r>
              <a:rPr lang="en-US" sz="1600" b="1" baseline="30000" dirty="0">
                <a:solidFill>
                  <a:schemeClr val="bg2"/>
                </a:solidFill>
                <a:latin typeface="+mj-lt"/>
              </a:rPr>
              <a:t>th</a:t>
            </a:r>
            <a:r>
              <a:rPr lang="en-US" sz="1600" b="1" dirty="0">
                <a:solidFill>
                  <a:schemeClr val="bg2"/>
                </a:solidFill>
                <a:latin typeface="+mj-lt"/>
              </a:rPr>
              <a:t> March, 2019</a:t>
            </a:r>
            <a:endParaRPr lang="en-IN" sz="1600" b="1" dirty="0">
              <a:solidFill>
                <a:schemeClr val="bg2"/>
              </a:solidFill>
              <a:latin typeface="+mj-lt"/>
            </a:endParaRPr>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24195923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34</a:t>
            </a:fld>
            <a:endParaRPr lang="en-US" dirty="0"/>
          </a:p>
        </p:txBody>
      </p:sp>
      <p:sp>
        <p:nvSpPr>
          <p:cNvPr id="5" name="TextBox 4"/>
          <p:cNvSpPr txBox="1"/>
          <p:nvPr/>
        </p:nvSpPr>
        <p:spPr>
          <a:xfrm>
            <a:off x="496387" y="480494"/>
            <a:ext cx="3983013" cy="592470"/>
          </a:xfrm>
          <a:prstGeom prst="rect">
            <a:avLst/>
          </a:prstGeom>
          <a:noFill/>
        </p:spPr>
        <p:txBody>
          <a:bodyPr wrap="none" rtlCol="0">
            <a:spAutoFit/>
          </a:bodyPr>
          <a:lstStyle/>
          <a:p>
            <a:pPr>
              <a:lnSpc>
                <a:spcPts val="3888"/>
              </a:lnSpc>
              <a:defRPr/>
            </a:pPr>
            <a:r>
              <a:rPr lang="en-IN" sz="3600" b="1" dirty="0">
                <a:cs typeface="Times New Roman" panose="02020603050405020304" pitchFamily="18" charset="0"/>
              </a:rPr>
              <a:t>NOTIFICATION </a:t>
            </a:r>
            <a:endParaRPr lang="en-US" altLang="en-US" sz="3600" b="1" dirty="0">
              <a:cs typeface="Times New Roman" panose="02020603050405020304" pitchFamily="18" charset="0"/>
            </a:endParaRPr>
          </a:p>
        </p:txBody>
      </p:sp>
      <p:sp>
        <p:nvSpPr>
          <p:cNvPr id="6" name="TextBox 5"/>
          <p:cNvSpPr txBox="1"/>
          <p:nvPr/>
        </p:nvSpPr>
        <p:spPr>
          <a:xfrm>
            <a:off x="496387" y="1063972"/>
            <a:ext cx="10771170" cy="4529445"/>
          </a:xfrm>
          <a:prstGeom prst="rect">
            <a:avLst/>
          </a:prstGeom>
          <a:noFill/>
        </p:spPr>
        <p:txBody>
          <a:bodyPr wrap="square" rtlCol="0">
            <a:spAutoFit/>
          </a:bodyPr>
          <a:lstStyle/>
          <a:p>
            <a:pPr marL="12700" indent="0" algn="just">
              <a:lnSpc>
                <a:spcPts val="2200"/>
              </a:lnSpc>
              <a:buFont typeface="Wingdings" panose="05000000000000000000" pitchFamily="2" charset="2"/>
              <a:buNone/>
              <a:tabLst>
                <a:tab pos="371475" algn="l"/>
              </a:tabLst>
              <a:defRPr/>
            </a:pPr>
            <a:r>
              <a:rPr lang="en-US" sz="1600" b="1" dirty="0">
                <a:latin typeface="+mj-lt"/>
              </a:rPr>
              <a:t>NOTIFICATION NO. G.S.R. 127 (E ) DATED FEBRUARY 19, 2019</a:t>
            </a:r>
          </a:p>
          <a:p>
            <a:pPr marL="12700" indent="0" algn="just">
              <a:lnSpc>
                <a:spcPts val="2200"/>
              </a:lnSpc>
              <a:buFont typeface="Wingdings" panose="05000000000000000000" pitchFamily="2" charset="2"/>
              <a:buNone/>
              <a:tabLst>
                <a:tab pos="371475" algn="l"/>
              </a:tabLst>
              <a:defRPr/>
            </a:pPr>
            <a:endParaRPr lang="en-US" sz="1600" dirty="0">
              <a:latin typeface="+mj-lt"/>
            </a:endParaRPr>
          </a:p>
          <a:p>
            <a:pPr marL="369888" indent="-357188" algn="just">
              <a:lnSpc>
                <a:spcPts val="2200"/>
              </a:lnSpc>
              <a:buFont typeface="Wingdings" panose="05000000000000000000" pitchFamily="2" charset="2"/>
              <a:buChar char=""/>
              <a:tabLst>
                <a:tab pos="371475" algn="l"/>
              </a:tabLst>
              <a:defRPr/>
            </a:pPr>
            <a:r>
              <a:rPr lang="en-US" sz="1600" dirty="0">
                <a:latin typeface="+mj-lt"/>
              </a:rPr>
              <a:t>Vide the aforesaid Notification, Department for Promotion of Industry and Internal Trade has expanded the definition of start-ups and amended the conditions for claiming exemption under section 56(2)(</a:t>
            </a:r>
            <a:r>
              <a:rPr lang="en-US" sz="1600" dirty="0" err="1">
                <a:latin typeface="+mj-lt"/>
              </a:rPr>
              <a:t>viib</a:t>
            </a:r>
            <a:r>
              <a:rPr lang="en-US" sz="1600" dirty="0">
                <a:latin typeface="+mj-lt"/>
              </a:rPr>
              <a:t>) of the Income tax Act, 1961 for start-ups.</a:t>
            </a:r>
          </a:p>
          <a:p>
            <a:pPr marL="369888" indent="-357188" algn="just">
              <a:lnSpc>
                <a:spcPts val="2200"/>
              </a:lnSpc>
              <a:buFont typeface="Wingdings" panose="05000000000000000000" pitchFamily="2" charset="2"/>
              <a:buChar char=""/>
              <a:tabLst>
                <a:tab pos="371475" algn="l"/>
              </a:tabLst>
              <a:defRPr/>
            </a:pPr>
            <a:endParaRPr lang="en-US" sz="1600" dirty="0">
              <a:latin typeface="+mj-lt"/>
            </a:endParaRPr>
          </a:p>
          <a:p>
            <a:pPr marL="369888" indent="-357188" algn="just">
              <a:lnSpc>
                <a:spcPts val="2200"/>
              </a:lnSpc>
              <a:buFont typeface="Wingdings" panose="05000000000000000000" pitchFamily="2" charset="2"/>
              <a:buChar char=""/>
              <a:tabLst>
                <a:tab pos="371475" algn="l"/>
              </a:tabLst>
              <a:defRPr/>
            </a:pPr>
            <a:r>
              <a:rPr lang="en-US" sz="1600" dirty="0">
                <a:latin typeface="+mj-lt"/>
              </a:rPr>
              <a:t>The aforesaid Notification has expanded the definition of “</a:t>
            </a:r>
            <a:r>
              <a:rPr lang="en-US" sz="1600" b="1" dirty="0">
                <a:latin typeface="+mj-lt"/>
              </a:rPr>
              <a:t>Startup” </a:t>
            </a:r>
            <a:r>
              <a:rPr lang="en-US" sz="1600" dirty="0">
                <a:latin typeface="+mj-lt"/>
              </a:rPr>
              <a:t>as under </a:t>
            </a:r>
            <a:r>
              <a:rPr lang="en-US" sz="1600" b="1" dirty="0">
                <a:latin typeface="+mj-lt"/>
              </a:rPr>
              <a:t>:</a:t>
            </a:r>
            <a:endParaRPr lang="en-IN" sz="1600" dirty="0">
              <a:latin typeface="+mj-lt"/>
            </a:endParaRPr>
          </a:p>
          <a:p>
            <a:pPr marL="533400" indent="0">
              <a:buFont typeface="Wingdings" panose="05000000000000000000" pitchFamily="2" charset="2"/>
              <a:buNone/>
              <a:defRPr/>
            </a:pPr>
            <a:r>
              <a:rPr lang="en-US" sz="1600" dirty="0">
                <a:latin typeface="+mj-lt"/>
              </a:rPr>
              <a:t>An entity shall be considered as a startup:</a:t>
            </a:r>
            <a:endParaRPr lang="en-IN" sz="1600" dirty="0">
              <a:latin typeface="+mj-lt"/>
            </a:endParaRPr>
          </a:p>
          <a:p>
            <a:pPr marL="901700" indent="-368300">
              <a:buFont typeface="Wingdings" panose="05000000000000000000" pitchFamily="2" charset="2"/>
              <a:buChar char="ü"/>
              <a:defRPr/>
            </a:pPr>
            <a:r>
              <a:rPr lang="en-US" sz="1600" dirty="0" err="1">
                <a:latin typeface="+mj-lt"/>
              </a:rPr>
              <a:t>Upto</a:t>
            </a:r>
            <a:r>
              <a:rPr lang="en-US" sz="1600" dirty="0">
                <a:latin typeface="+mj-lt"/>
              </a:rPr>
              <a:t> a </a:t>
            </a:r>
            <a:r>
              <a:rPr lang="en-US" sz="1600" b="1" u="sng" dirty="0">
                <a:latin typeface="+mj-lt"/>
              </a:rPr>
              <a:t>period of ten years</a:t>
            </a:r>
            <a:r>
              <a:rPr lang="en-US" sz="1600" dirty="0">
                <a:latin typeface="+mj-lt"/>
              </a:rPr>
              <a:t>  (earlier 7 years) from the date of incorporation/registration, if incorporated as a private limited company or registered as a partnership firm or a limited liability partnership in India, if the organization is engaged in any business other than in the business of biotechnology;</a:t>
            </a:r>
            <a:endParaRPr lang="en-IN" sz="1600" dirty="0">
              <a:latin typeface="+mj-lt"/>
            </a:endParaRPr>
          </a:p>
          <a:p>
            <a:pPr marL="901700" indent="-368300">
              <a:buFont typeface="Wingdings" panose="05000000000000000000" pitchFamily="2" charset="2"/>
              <a:buChar char="ü"/>
              <a:defRPr/>
            </a:pPr>
            <a:r>
              <a:rPr lang="en-US" sz="1600" b="1" u="sng" dirty="0">
                <a:latin typeface="+mj-lt"/>
              </a:rPr>
              <a:t>Turnove</a:t>
            </a:r>
            <a:r>
              <a:rPr lang="en-US" sz="1600" b="1" dirty="0">
                <a:latin typeface="+mj-lt"/>
              </a:rPr>
              <a:t>r</a:t>
            </a:r>
            <a:r>
              <a:rPr lang="en-US" sz="1600" dirty="0">
                <a:latin typeface="+mj-lt"/>
              </a:rPr>
              <a:t> of the entity for any of the financial years since incorporation/ registration has </a:t>
            </a:r>
            <a:r>
              <a:rPr lang="en-US" sz="1600" b="1" u="sng" dirty="0">
                <a:latin typeface="+mj-lt"/>
              </a:rPr>
              <a:t>not exceeded </a:t>
            </a:r>
            <a:r>
              <a:rPr lang="en-US" sz="1600" b="1" u="sng" dirty="0" err="1">
                <a:latin typeface="+mj-lt"/>
              </a:rPr>
              <a:t>Rs</a:t>
            </a:r>
            <a:r>
              <a:rPr lang="en-US" sz="1600" b="1" u="sng" dirty="0">
                <a:latin typeface="+mj-lt"/>
              </a:rPr>
              <a:t>. 100 crores </a:t>
            </a:r>
            <a:r>
              <a:rPr lang="en-US" sz="1600" dirty="0">
                <a:latin typeface="+mj-lt"/>
              </a:rPr>
              <a:t>(earlier </a:t>
            </a:r>
            <a:r>
              <a:rPr lang="en-US" sz="1600" dirty="0" err="1">
                <a:latin typeface="+mj-lt"/>
              </a:rPr>
              <a:t>Rs</a:t>
            </a:r>
            <a:r>
              <a:rPr lang="en-US" sz="1600" dirty="0">
                <a:latin typeface="+mj-lt"/>
              </a:rPr>
              <a:t>. 25 crores); and</a:t>
            </a:r>
            <a:endParaRPr lang="en-IN" sz="1600" dirty="0">
              <a:latin typeface="+mj-lt"/>
            </a:endParaRPr>
          </a:p>
          <a:p>
            <a:pPr marL="901700" indent="-368300">
              <a:buFont typeface="Wingdings" panose="05000000000000000000" pitchFamily="2" charset="2"/>
              <a:buChar char="ü"/>
              <a:defRPr/>
            </a:pPr>
            <a:r>
              <a:rPr lang="en-US" sz="1600" dirty="0">
                <a:latin typeface="+mj-lt"/>
              </a:rPr>
              <a:t>The entity is working towards innovation, development or improvement of products or processes or services, or if it is a </a:t>
            </a:r>
            <a:r>
              <a:rPr lang="en-US" sz="1600" b="1" u="sng" dirty="0">
                <a:latin typeface="+mj-lt"/>
              </a:rPr>
              <a:t>scalable business model with a high potential</a:t>
            </a:r>
            <a:r>
              <a:rPr lang="en-US" sz="1600" dirty="0">
                <a:latin typeface="+mj-lt"/>
              </a:rPr>
              <a:t> of employment generation or wealth creation.</a:t>
            </a:r>
            <a:endParaRPr lang="en-IN" sz="1600" dirty="0">
              <a:latin typeface="+mj-lt"/>
            </a:endParaRPr>
          </a:p>
        </p:txBody>
      </p:sp>
      <p:sp>
        <p:nvSpPr>
          <p:cNvPr id="7" name="Scroll: Horizontal 3">
            <a:extLst/>
          </p:cNvPr>
          <p:cNvSpPr/>
          <p:nvPr/>
        </p:nvSpPr>
        <p:spPr bwMode="auto">
          <a:xfrm>
            <a:off x="1714500" y="5421284"/>
            <a:ext cx="8267700" cy="1175456"/>
          </a:xfrm>
          <a:prstGeom prst="horizontalScroll">
            <a:avLst/>
          </a:prstGeom>
          <a:solidFill>
            <a:schemeClr val="accent2"/>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lstStyle/>
          <a:p>
            <a:pPr>
              <a:defRPr/>
            </a:pPr>
            <a:r>
              <a:rPr lang="en-IN" sz="1600" dirty="0">
                <a:ln w="0"/>
                <a:solidFill>
                  <a:schemeClr val="tx1"/>
                </a:solidFill>
                <a:effectLst>
                  <a:outerShdw blurRad="38100" dist="19050" dir="2700000" algn="tl" rotWithShape="0">
                    <a:schemeClr val="dk1">
                      <a:alpha val="40000"/>
                    </a:schemeClr>
                  </a:outerShdw>
                </a:effectLst>
                <a:latin typeface="+mj-lt"/>
              </a:rPr>
              <a:t>An entity shall cease to be a Startup –</a:t>
            </a:r>
          </a:p>
          <a:p>
            <a:pPr marL="457200" indent="-457200">
              <a:buFontTx/>
              <a:buAutoNum type="alphaLcParenBoth"/>
              <a:defRPr/>
            </a:pPr>
            <a:r>
              <a:rPr lang="en-IN" sz="1600" dirty="0">
                <a:ln w="0"/>
                <a:solidFill>
                  <a:schemeClr val="tx1"/>
                </a:solidFill>
                <a:effectLst>
                  <a:outerShdw blurRad="38100" dist="19050" dir="2700000" algn="tl" rotWithShape="0">
                    <a:schemeClr val="dk1">
                      <a:alpha val="40000"/>
                    </a:schemeClr>
                  </a:outerShdw>
                </a:effectLst>
                <a:latin typeface="+mj-lt"/>
              </a:rPr>
              <a:t>on completion of 10 years from the date of its incorporation/ registration; or </a:t>
            </a:r>
          </a:p>
          <a:p>
            <a:pPr marL="457200" indent="-457200">
              <a:buFontTx/>
              <a:buAutoNum type="alphaLcParenBoth"/>
              <a:defRPr/>
            </a:pPr>
            <a:r>
              <a:rPr lang="en-IN" sz="1600" dirty="0">
                <a:ln w="0"/>
                <a:solidFill>
                  <a:schemeClr val="tx1"/>
                </a:solidFill>
                <a:effectLst>
                  <a:outerShdw blurRad="38100" dist="19050" dir="2700000" algn="tl" rotWithShape="0">
                    <a:schemeClr val="dk1">
                      <a:alpha val="40000"/>
                    </a:schemeClr>
                  </a:outerShdw>
                </a:effectLst>
                <a:latin typeface="+mj-lt"/>
              </a:rPr>
              <a:t>if its turnover for any previous year exceeds Rs. 100 crores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9894648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35</a:t>
            </a:fld>
            <a:endParaRPr lang="en-US" dirty="0"/>
          </a:p>
        </p:txBody>
      </p:sp>
      <p:sp>
        <p:nvSpPr>
          <p:cNvPr id="5" name="TextBox 4"/>
          <p:cNvSpPr txBox="1"/>
          <p:nvPr/>
        </p:nvSpPr>
        <p:spPr>
          <a:xfrm>
            <a:off x="496387" y="480494"/>
            <a:ext cx="3983013" cy="592470"/>
          </a:xfrm>
          <a:prstGeom prst="rect">
            <a:avLst/>
          </a:prstGeom>
          <a:noFill/>
        </p:spPr>
        <p:txBody>
          <a:bodyPr wrap="none" rtlCol="0">
            <a:spAutoFit/>
          </a:bodyPr>
          <a:lstStyle/>
          <a:p>
            <a:pPr>
              <a:lnSpc>
                <a:spcPts val="3888"/>
              </a:lnSpc>
              <a:defRPr/>
            </a:pPr>
            <a:r>
              <a:rPr lang="en-IN" sz="3600" b="1" dirty="0">
                <a:cs typeface="Times New Roman" panose="02020603050405020304" pitchFamily="18" charset="0"/>
              </a:rPr>
              <a:t>NOTIFICATION </a:t>
            </a:r>
            <a:endParaRPr lang="en-US" altLang="en-US" sz="3600" b="1" dirty="0">
              <a:cs typeface="Times New Roman" panose="02020603050405020304" pitchFamily="18" charset="0"/>
            </a:endParaRPr>
          </a:p>
        </p:txBody>
      </p:sp>
      <p:sp>
        <p:nvSpPr>
          <p:cNvPr id="6" name="object 6">
            <a:extLst/>
          </p:cNvPr>
          <p:cNvSpPr txBox="1">
            <a:spLocks/>
          </p:cNvSpPr>
          <p:nvPr/>
        </p:nvSpPr>
        <p:spPr bwMode="auto">
          <a:xfrm>
            <a:off x="565150" y="1265499"/>
            <a:ext cx="10721160" cy="152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12700" indent="0" algn="just">
              <a:lnSpc>
                <a:spcPts val="2200"/>
              </a:lnSpc>
              <a:buFont typeface="Wingdings" panose="05000000000000000000" pitchFamily="2" charset="2"/>
              <a:buNone/>
              <a:tabLst>
                <a:tab pos="371475" algn="l"/>
              </a:tabLst>
              <a:defRPr/>
            </a:pPr>
            <a:r>
              <a:rPr lang="en-US" sz="1700" b="1" dirty="0">
                <a:latin typeface="+mj-lt"/>
              </a:rPr>
              <a:t>NOTIFICATION NO. 364(E) DATED APRIL 11, 2018, GSR 34(E) DATED JANUARY 16, 2019 and G.S.R. 127 (E ) DATED FEBRUARY 19, 2019</a:t>
            </a:r>
          </a:p>
          <a:p>
            <a:pPr marL="369888" indent="-357188" algn="just">
              <a:lnSpc>
                <a:spcPts val="2200"/>
              </a:lnSpc>
              <a:buFont typeface="Wingdings" panose="05000000000000000000" pitchFamily="2" charset="2"/>
              <a:buChar char=""/>
              <a:tabLst>
                <a:tab pos="371475" algn="l"/>
              </a:tabLst>
              <a:defRPr/>
            </a:pPr>
            <a:endParaRPr lang="en-US" sz="1800" dirty="0">
              <a:latin typeface="+mj-lt"/>
            </a:endParaRPr>
          </a:p>
          <a:p>
            <a:pPr marL="369888" indent="-357188" algn="just">
              <a:lnSpc>
                <a:spcPts val="2200"/>
              </a:lnSpc>
              <a:buFont typeface="Wingdings" panose="05000000000000000000" pitchFamily="2" charset="2"/>
              <a:buChar char=""/>
              <a:tabLst>
                <a:tab pos="371475" algn="l"/>
              </a:tabLst>
              <a:defRPr/>
            </a:pPr>
            <a:r>
              <a:rPr lang="en-US" sz="1800" dirty="0">
                <a:latin typeface="+mj-lt"/>
              </a:rPr>
              <a:t>The said Notification has superseded earlier notifications dated 11.04.2018 and 16.01.2019. The key comparison is tabulated as under :</a:t>
            </a:r>
          </a:p>
        </p:txBody>
      </p:sp>
      <p:graphicFrame>
        <p:nvGraphicFramePr>
          <p:cNvPr id="7" name="Table 6">
            <a:extLst/>
          </p:cNvPr>
          <p:cNvGraphicFramePr>
            <a:graphicFrameLocks noGrp="1"/>
          </p:cNvGraphicFramePr>
          <p:nvPr>
            <p:extLst>
              <p:ext uri="{D42A27DB-BD31-4B8C-83A1-F6EECF244321}">
                <p14:modId xmlns:p14="http://schemas.microsoft.com/office/powerpoint/2010/main" val="108862404"/>
              </p:ext>
            </p:extLst>
          </p:nvPr>
        </p:nvGraphicFramePr>
        <p:xfrm>
          <a:off x="412751" y="2908715"/>
          <a:ext cx="10873558" cy="3483377"/>
        </p:xfrm>
        <a:graphic>
          <a:graphicData uri="http://schemas.openxmlformats.org/drawingml/2006/table">
            <a:tbl>
              <a:tblPr firstRow="1" bandRow="1">
                <a:tableStyleId>{68D230F3-CF80-4859-8CE7-A43EE81993B5}</a:tableStyleId>
              </a:tblPr>
              <a:tblGrid>
                <a:gridCol w="839932">
                  <a:extLst>
                    <a:ext uri="{9D8B030D-6E8A-4147-A177-3AD203B41FA5}">
                      <a16:colId xmlns:a16="http://schemas.microsoft.com/office/drawing/2014/main" val="20000"/>
                    </a:ext>
                  </a:extLst>
                </a:gridCol>
                <a:gridCol w="2551694">
                  <a:extLst>
                    <a:ext uri="{9D8B030D-6E8A-4147-A177-3AD203B41FA5}">
                      <a16:colId xmlns:a16="http://schemas.microsoft.com/office/drawing/2014/main" val="20001"/>
                    </a:ext>
                  </a:extLst>
                </a:gridCol>
                <a:gridCol w="3134938">
                  <a:extLst>
                    <a:ext uri="{9D8B030D-6E8A-4147-A177-3AD203B41FA5}">
                      <a16:colId xmlns:a16="http://schemas.microsoft.com/office/drawing/2014/main" val="20002"/>
                    </a:ext>
                  </a:extLst>
                </a:gridCol>
                <a:gridCol w="4346994">
                  <a:extLst>
                    <a:ext uri="{9D8B030D-6E8A-4147-A177-3AD203B41FA5}">
                      <a16:colId xmlns:a16="http://schemas.microsoft.com/office/drawing/2014/main" val="20003"/>
                    </a:ext>
                  </a:extLst>
                </a:gridCol>
              </a:tblGrid>
              <a:tr h="1044632">
                <a:tc>
                  <a:txBody>
                    <a:bodyPr/>
                    <a:lstStyle/>
                    <a:p>
                      <a:pPr marL="0" marR="0" algn="ctr">
                        <a:lnSpc>
                          <a:spcPct val="115000"/>
                        </a:lnSpc>
                        <a:spcBef>
                          <a:spcPts val="0"/>
                        </a:spcBef>
                        <a:spcAft>
                          <a:spcPts val="0"/>
                        </a:spcAft>
                      </a:pPr>
                      <a:r>
                        <a:rPr lang="en-US" sz="1600" i="0" dirty="0">
                          <a:solidFill>
                            <a:schemeClr val="tx1"/>
                          </a:solidFill>
                          <a:effectLst/>
                          <a:latin typeface="+mj-lt"/>
                          <a:ea typeface="Calibri" panose="020F0502020204030204" pitchFamily="34" charset="0"/>
                          <a:cs typeface="Times New Roman" panose="02020603050405020304" pitchFamily="18" charset="0"/>
                        </a:rPr>
                        <a:t>S.No.</a:t>
                      </a: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0" dirty="0">
                          <a:solidFill>
                            <a:schemeClr val="tx1"/>
                          </a:solidFill>
                          <a:effectLst/>
                          <a:latin typeface="+mj-lt"/>
                          <a:ea typeface="Times New Roman" panose="02020603050405020304" pitchFamily="18" charset="0"/>
                          <a:cs typeface="Times New Roman" panose="02020603050405020304" pitchFamily="18" charset="0"/>
                        </a:rPr>
                        <a:t>Particulars </a:t>
                      </a:r>
                      <a:endParaRPr lang="en-US" sz="1600" i="0" dirty="0">
                        <a:solidFill>
                          <a:schemeClr val="tx1"/>
                        </a:solidFill>
                        <a:effectLst/>
                        <a:latin typeface="+mj-lt"/>
                        <a:ea typeface="Calibri" panose="020F0502020204030204" pitchFamily="34" charset="0"/>
                        <a:cs typeface="Times New Roman" panose="02020603050405020304" pitchFamily="18" charset="0"/>
                      </a:endParaRP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0" dirty="0">
                          <a:solidFill>
                            <a:schemeClr val="tx1"/>
                          </a:solidFill>
                          <a:effectLst/>
                          <a:latin typeface="+mj-lt"/>
                          <a:ea typeface="Times New Roman" panose="02020603050405020304" pitchFamily="18" charset="0"/>
                          <a:cs typeface="Times New Roman" panose="02020603050405020304" pitchFamily="18" charset="0"/>
                        </a:rPr>
                        <a:t>Notification dated 11.04.2018 (as modified vide notification dated 16.01.2019</a:t>
                      </a:r>
                      <a:endParaRPr lang="en-US" sz="1600" i="0" dirty="0">
                        <a:solidFill>
                          <a:schemeClr val="tx1"/>
                        </a:solidFill>
                        <a:effectLst/>
                        <a:latin typeface="+mj-lt"/>
                        <a:ea typeface="Calibri" panose="020F0502020204030204" pitchFamily="34" charset="0"/>
                        <a:cs typeface="Times New Roman" panose="02020603050405020304" pitchFamily="18" charset="0"/>
                      </a:endParaRP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0" dirty="0">
                          <a:solidFill>
                            <a:schemeClr val="tx1"/>
                          </a:solidFill>
                          <a:effectLst/>
                          <a:latin typeface="+mj-lt"/>
                          <a:ea typeface="Times New Roman" panose="02020603050405020304" pitchFamily="18" charset="0"/>
                          <a:cs typeface="Times New Roman" panose="02020603050405020304" pitchFamily="18" charset="0"/>
                        </a:rPr>
                        <a:t>Notification dated 19.02.2019</a:t>
                      </a:r>
                      <a:endParaRPr lang="en-US" sz="1600" i="0" dirty="0">
                        <a:solidFill>
                          <a:schemeClr val="tx1"/>
                        </a:solidFill>
                        <a:effectLst/>
                        <a:latin typeface="+mj-lt"/>
                        <a:ea typeface="Calibri" panose="020F0502020204030204" pitchFamily="34" charset="0"/>
                        <a:cs typeface="Times New Roman" panose="02020603050405020304" pitchFamily="18" charset="0"/>
                      </a:endParaRP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5065">
                <a:tc gridSpan="4">
                  <a:txBody>
                    <a:bodyPr/>
                    <a:lstStyle/>
                    <a:p>
                      <a:pPr algn="l"/>
                      <a:r>
                        <a:rPr lang="en-IN" sz="1600" b="1" dirty="0">
                          <a:latin typeface="+mj-lt"/>
                        </a:rPr>
                        <a:t>Startup Eligibility criterion </a:t>
                      </a: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38101" marB="38101"/>
                </a:tc>
                <a:tc hMerge="1">
                  <a:txBody>
                    <a:bodyPr/>
                    <a:lstStyle/>
                    <a:p>
                      <a:pPr marL="0" marR="0">
                        <a:lnSpc>
                          <a:spcPct val="115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38101" marB="38101"/>
                </a:tc>
                <a:tc hMerge="1">
                  <a:txBody>
                    <a:bodyPr/>
                    <a:lstStyle/>
                    <a:p>
                      <a:pPr marL="0" marR="0" algn="just">
                        <a:lnSpc>
                          <a:spcPct val="115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38101" marB="38101"/>
                </a:tc>
                <a:extLst>
                  <a:ext uri="{0D108BD9-81ED-4DB2-BD59-A6C34878D82A}">
                    <a16:rowId xmlns:a16="http://schemas.microsoft.com/office/drawing/2014/main" val="10001"/>
                  </a:ext>
                </a:extLst>
              </a:tr>
              <a:tr h="1009048">
                <a:tc>
                  <a:txBody>
                    <a:bodyPr/>
                    <a:lstStyle/>
                    <a:p>
                      <a:pPr algn="ctr"/>
                      <a:r>
                        <a:rPr lang="en-IN" sz="1600" dirty="0">
                          <a:latin typeface="+mj-lt"/>
                        </a:rPr>
                        <a:t>1.</a:t>
                      </a: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tx1"/>
                          </a:solidFill>
                          <a:effectLst/>
                          <a:latin typeface="+mj-lt"/>
                          <a:ea typeface="Times New Roman" panose="02020603050405020304" pitchFamily="18" charset="0"/>
                          <a:cs typeface="Times New Roman" panose="02020603050405020304" pitchFamily="18" charset="0"/>
                        </a:rPr>
                        <a:t>Duration of recognition as start-up</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nSpc>
                          <a:spcPct val="115000"/>
                        </a:lnSpc>
                        <a:spcBef>
                          <a:spcPts val="0"/>
                        </a:spcBef>
                        <a:spcAft>
                          <a:spcPts val="0"/>
                        </a:spcAft>
                        <a:buFontTx/>
                        <a:buChar char="-"/>
                      </a:pPr>
                      <a:r>
                        <a:rPr lang="en-US" sz="1600" dirty="0">
                          <a:solidFill>
                            <a:schemeClr val="tx1"/>
                          </a:solidFill>
                          <a:effectLst/>
                          <a:latin typeface="+mj-lt"/>
                          <a:ea typeface="Calibri" panose="020F0502020204030204" pitchFamily="34" charset="0"/>
                          <a:cs typeface="Times New Roman" panose="02020603050405020304" pitchFamily="18" charset="0"/>
                        </a:rPr>
                        <a:t>10 years for start up in biotechnology sector </a:t>
                      </a:r>
                    </a:p>
                    <a:p>
                      <a:pPr marL="285750" marR="0" indent="-285750">
                        <a:lnSpc>
                          <a:spcPct val="115000"/>
                        </a:lnSpc>
                        <a:spcBef>
                          <a:spcPts val="0"/>
                        </a:spcBef>
                        <a:spcAft>
                          <a:spcPts val="0"/>
                        </a:spcAft>
                        <a:buFontTx/>
                        <a:buChar char="-"/>
                      </a:pPr>
                      <a:r>
                        <a:rPr lang="en-US" sz="1600" b="1" dirty="0">
                          <a:solidFill>
                            <a:schemeClr val="tx1"/>
                          </a:solidFill>
                          <a:effectLst/>
                          <a:latin typeface="+mj-lt"/>
                          <a:ea typeface="Calibri" panose="020F0502020204030204" pitchFamily="34" charset="0"/>
                          <a:cs typeface="Times New Roman" panose="02020603050405020304" pitchFamily="18" charset="0"/>
                        </a:rPr>
                        <a:t>7 years </a:t>
                      </a:r>
                      <a:r>
                        <a:rPr lang="en-US" sz="1600" dirty="0">
                          <a:solidFill>
                            <a:schemeClr val="tx1"/>
                          </a:solidFill>
                          <a:effectLst/>
                          <a:latin typeface="+mj-lt"/>
                          <a:ea typeface="Calibri" panose="020F0502020204030204" pitchFamily="34" charset="0"/>
                          <a:cs typeface="Times New Roman" panose="02020603050405020304" pitchFamily="18" charset="0"/>
                        </a:rPr>
                        <a:t>for others</a:t>
                      </a: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chemeClr val="tx1"/>
                          </a:solidFill>
                          <a:effectLst/>
                          <a:latin typeface="+mj-lt"/>
                          <a:ea typeface="Calibri" panose="020F0502020204030204" pitchFamily="34" charset="0"/>
                          <a:cs typeface="Times New Roman" panose="02020603050405020304" pitchFamily="18" charset="0"/>
                        </a:rPr>
                        <a:t>Ten years </a:t>
                      </a:r>
                      <a:r>
                        <a:rPr lang="en-US" sz="1600" dirty="0">
                          <a:solidFill>
                            <a:schemeClr val="tx1"/>
                          </a:solidFill>
                          <a:effectLst/>
                          <a:latin typeface="+mj-lt"/>
                          <a:ea typeface="Calibri" panose="020F0502020204030204" pitchFamily="34" charset="0"/>
                          <a:cs typeface="Times New Roman" panose="02020603050405020304" pitchFamily="18" charset="0"/>
                        </a:rPr>
                        <a:t>for all the startups</a:t>
                      </a: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44632">
                <a:tc>
                  <a:txBody>
                    <a:bodyPr/>
                    <a:lstStyle/>
                    <a:p>
                      <a:pPr marL="0" marR="0" algn="ctr">
                        <a:lnSpc>
                          <a:spcPct val="115000"/>
                        </a:lnSpc>
                        <a:spcBef>
                          <a:spcPts val="0"/>
                        </a:spcBef>
                        <a:spcAft>
                          <a:spcPts val="0"/>
                        </a:spcAft>
                      </a:pPr>
                      <a:r>
                        <a:rPr lang="en-US" sz="1600" i="0" dirty="0">
                          <a:solidFill>
                            <a:schemeClr val="tx1"/>
                          </a:solidFill>
                          <a:effectLst/>
                          <a:latin typeface="+mj-lt"/>
                          <a:ea typeface="Calibri" panose="020F0502020204030204" pitchFamily="34" charset="0"/>
                          <a:cs typeface="Times New Roman" panose="02020603050405020304" pitchFamily="18" charset="0"/>
                        </a:rPr>
                        <a:t>2.</a:t>
                      </a: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0" dirty="0">
                          <a:solidFill>
                            <a:schemeClr val="tx1"/>
                          </a:solidFill>
                          <a:effectLst/>
                          <a:latin typeface="+mj-lt"/>
                          <a:ea typeface="Calibri" panose="020F0502020204030204" pitchFamily="34" charset="0"/>
                          <a:cs typeface="Times New Roman" panose="02020603050405020304" pitchFamily="18" charset="0"/>
                        </a:rPr>
                        <a:t>Turnover threshold limit</a:t>
                      </a: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0" dirty="0">
                          <a:solidFill>
                            <a:schemeClr val="tx1"/>
                          </a:solidFill>
                          <a:effectLst/>
                          <a:latin typeface="+mj-lt"/>
                          <a:ea typeface="Calibri" panose="020F0502020204030204" pitchFamily="34" charset="0"/>
                          <a:cs typeface="Times New Roman" panose="02020603050405020304" pitchFamily="18" charset="0"/>
                        </a:rPr>
                        <a:t>Turnover for any previous year since incorporation does not exceed </a:t>
                      </a:r>
                      <a:r>
                        <a:rPr lang="en-US" sz="1600" b="1" i="0" dirty="0">
                          <a:solidFill>
                            <a:schemeClr val="tx1"/>
                          </a:solidFill>
                          <a:effectLst/>
                          <a:latin typeface="+mj-lt"/>
                          <a:ea typeface="Calibri" panose="020F0502020204030204" pitchFamily="34" charset="0"/>
                          <a:cs typeface="Times New Roman" panose="02020603050405020304" pitchFamily="18" charset="0"/>
                        </a:rPr>
                        <a:t>INR 250 million</a:t>
                      </a: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1600" i="0" dirty="0">
                          <a:solidFill>
                            <a:schemeClr val="tx1"/>
                          </a:solidFill>
                          <a:effectLst/>
                          <a:latin typeface="+mj-lt"/>
                          <a:ea typeface="Calibri" panose="020F0502020204030204" pitchFamily="34" charset="0"/>
                          <a:cs typeface="Times New Roman" panose="02020603050405020304" pitchFamily="18" charset="0"/>
                        </a:rPr>
                        <a:t>Turnover for any previous year since incorporation not exceeds </a:t>
                      </a:r>
                      <a:r>
                        <a:rPr lang="en-US" sz="1600" b="1" i="0" dirty="0">
                          <a:solidFill>
                            <a:schemeClr val="tx1"/>
                          </a:solidFill>
                          <a:effectLst/>
                          <a:latin typeface="+mj-lt"/>
                          <a:ea typeface="Calibri" panose="020F0502020204030204" pitchFamily="34" charset="0"/>
                          <a:cs typeface="Times New Roman" panose="02020603050405020304" pitchFamily="18" charset="0"/>
                        </a:rPr>
                        <a:t>INR  1 billion </a:t>
                      </a:r>
                    </a:p>
                  </a:txBody>
                  <a:tcPr marL="37381" marR="37381" marT="37128" marB="37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2819796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dirty="0"/>
          </a:p>
        </p:txBody>
      </p:sp>
      <p:sp>
        <p:nvSpPr>
          <p:cNvPr id="5" name="TextBox 4"/>
          <p:cNvSpPr txBox="1"/>
          <p:nvPr/>
        </p:nvSpPr>
        <p:spPr>
          <a:xfrm>
            <a:off x="496387" y="480494"/>
            <a:ext cx="3983013" cy="592470"/>
          </a:xfrm>
          <a:prstGeom prst="rect">
            <a:avLst/>
          </a:prstGeom>
          <a:noFill/>
        </p:spPr>
        <p:txBody>
          <a:bodyPr wrap="none" rtlCol="0">
            <a:spAutoFit/>
          </a:bodyPr>
          <a:lstStyle/>
          <a:p>
            <a:pPr>
              <a:lnSpc>
                <a:spcPts val="3888"/>
              </a:lnSpc>
              <a:defRPr/>
            </a:pPr>
            <a:r>
              <a:rPr lang="en-IN" sz="3600" b="1" dirty="0">
                <a:cs typeface="Times New Roman" panose="02020603050405020304" pitchFamily="18" charset="0"/>
              </a:rPr>
              <a:t>NOTIFICATION </a:t>
            </a:r>
            <a:endParaRPr lang="en-US" altLang="en-US" sz="3600" b="1" dirty="0">
              <a:cs typeface="Times New Roman" panose="02020603050405020304" pitchFamily="18" charset="0"/>
            </a:endParaRPr>
          </a:p>
        </p:txBody>
      </p:sp>
      <p:graphicFrame>
        <p:nvGraphicFramePr>
          <p:cNvPr id="6" name="Table 5">
            <a:extLst/>
          </p:cNvPr>
          <p:cNvGraphicFramePr>
            <a:graphicFrameLocks noGrp="1"/>
          </p:cNvGraphicFramePr>
          <p:nvPr>
            <p:extLst>
              <p:ext uri="{D42A27DB-BD31-4B8C-83A1-F6EECF244321}">
                <p14:modId xmlns:p14="http://schemas.microsoft.com/office/powerpoint/2010/main" val="1609950962"/>
              </p:ext>
            </p:extLst>
          </p:nvPr>
        </p:nvGraphicFramePr>
        <p:xfrm>
          <a:off x="414339" y="1410789"/>
          <a:ext cx="10955845" cy="4968240"/>
        </p:xfrm>
        <a:graphic>
          <a:graphicData uri="http://schemas.openxmlformats.org/drawingml/2006/table">
            <a:tbl>
              <a:tblPr firstRow="1" bandRow="1">
                <a:tableStyleId>{68D230F3-CF80-4859-8CE7-A43EE81993B5}</a:tableStyleId>
              </a:tblPr>
              <a:tblGrid>
                <a:gridCol w="846288">
                  <a:extLst>
                    <a:ext uri="{9D8B030D-6E8A-4147-A177-3AD203B41FA5}">
                      <a16:colId xmlns:a16="http://schemas.microsoft.com/office/drawing/2014/main" val="20000"/>
                    </a:ext>
                  </a:extLst>
                </a:gridCol>
                <a:gridCol w="2571004">
                  <a:extLst>
                    <a:ext uri="{9D8B030D-6E8A-4147-A177-3AD203B41FA5}">
                      <a16:colId xmlns:a16="http://schemas.microsoft.com/office/drawing/2014/main" val="20001"/>
                    </a:ext>
                  </a:extLst>
                </a:gridCol>
                <a:gridCol w="3158662">
                  <a:extLst>
                    <a:ext uri="{9D8B030D-6E8A-4147-A177-3AD203B41FA5}">
                      <a16:colId xmlns:a16="http://schemas.microsoft.com/office/drawing/2014/main" val="20002"/>
                    </a:ext>
                  </a:extLst>
                </a:gridCol>
                <a:gridCol w="4379891">
                  <a:extLst>
                    <a:ext uri="{9D8B030D-6E8A-4147-A177-3AD203B41FA5}">
                      <a16:colId xmlns:a16="http://schemas.microsoft.com/office/drawing/2014/main" val="20003"/>
                    </a:ext>
                  </a:extLst>
                </a:gridCol>
              </a:tblGrid>
              <a:tr h="1005622">
                <a:tc>
                  <a:txBody>
                    <a:bodyPr/>
                    <a:lstStyle/>
                    <a:p>
                      <a:pPr marL="0" marR="0" algn="ctr">
                        <a:lnSpc>
                          <a:spcPct val="115000"/>
                        </a:lnSpc>
                        <a:spcBef>
                          <a:spcPts val="0"/>
                        </a:spcBef>
                        <a:spcAft>
                          <a:spcPts val="0"/>
                        </a:spcAft>
                      </a:pPr>
                      <a:r>
                        <a:rPr lang="en-US" sz="1500" i="0" dirty="0">
                          <a:solidFill>
                            <a:schemeClr val="tx1"/>
                          </a:solidFill>
                          <a:effectLst/>
                          <a:latin typeface="+mj-lt"/>
                          <a:ea typeface="Calibri" panose="020F0502020204030204" pitchFamily="34" charset="0"/>
                          <a:cs typeface="Times New Roman" panose="02020603050405020304" pitchFamily="18" charset="0"/>
                        </a:rPr>
                        <a:t>S.No.</a:t>
                      </a: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Particulars </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Notification dated 11.04.2018 (as modified vide notification dated 16.01.2019</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Notification dated 19.02.2019</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3307">
                <a:tc>
                  <a:txBody>
                    <a:bodyPr/>
                    <a:lstStyle/>
                    <a:p>
                      <a:pPr algn="ctr"/>
                      <a:r>
                        <a:rPr lang="en-IN" sz="1500" dirty="0">
                          <a:latin typeface="+mj-lt"/>
                        </a:rPr>
                        <a:t>3.</a:t>
                      </a: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latin typeface="+mj-lt"/>
                        </a:rPr>
                        <a:t>Nature of activities </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a:lnSpc>
                          <a:spcPct val="115000"/>
                        </a:lnSpc>
                        <a:spcBef>
                          <a:spcPts val="0"/>
                        </a:spcBef>
                        <a:spcAft>
                          <a:spcPts val="0"/>
                        </a:spcAft>
                        <a:buFontTx/>
                        <a:buChar char="-"/>
                      </a:pPr>
                      <a:r>
                        <a:rPr lang="en-US" sz="1500" dirty="0">
                          <a:latin typeface="+mj-lt"/>
                        </a:rPr>
                        <a:t>Entity working towards innovation, development or improvement of products or processe</a:t>
                      </a:r>
                      <a:r>
                        <a:rPr lang="en-US" sz="1500" b="0" u="none" dirty="0">
                          <a:latin typeface="+mj-lt"/>
                        </a:rPr>
                        <a:t>s or services, or if it is a scalable business model with a high potential</a:t>
                      </a:r>
                      <a:r>
                        <a:rPr lang="en-US" sz="1500" dirty="0">
                          <a:latin typeface="+mj-lt"/>
                        </a:rPr>
                        <a:t> of employment generation or wealth creation</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a:lnSpc>
                          <a:spcPct val="115000"/>
                        </a:lnSpc>
                        <a:spcBef>
                          <a:spcPts val="0"/>
                        </a:spcBef>
                        <a:spcAft>
                          <a:spcPts val="0"/>
                        </a:spcAft>
                        <a:buFontTx/>
                        <a:buChar char="-"/>
                      </a:pPr>
                      <a:r>
                        <a:rPr lang="en-US" sz="1500" dirty="0">
                          <a:solidFill>
                            <a:schemeClr val="tx1"/>
                          </a:solidFill>
                          <a:effectLst/>
                          <a:latin typeface="+mj-lt"/>
                          <a:ea typeface="Calibri" panose="020F0502020204030204" pitchFamily="34" charset="0"/>
                          <a:cs typeface="Times New Roman" panose="02020603050405020304" pitchFamily="18" charset="0"/>
                        </a:rPr>
                        <a:t>No change </a:t>
                      </a: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5215">
                <a:tc gridSpan="4">
                  <a:txBody>
                    <a:bodyPr/>
                    <a:lstStyle/>
                    <a:p>
                      <a:pPr marL="0" marR="0" algn="l">
                        <a:lnSpc>
                          <a:spcPct val="115000"/>
                        </a:lnSpc>
                        <a:spcBef>
                          <a:spcPts val="0"/>
                        </a:spcBef>
                        <a:spcAft>
                          <a:spcPts val="0"/>
                        </a:spcAft>
                      </a:pPr>
                      <a:r>
                        <a:rPr lang="en-US" sz="1500" i="0" dirty="0">
                          <a:solidFill>
                            <a:schemeClr val="tx1"/>
                          </a:solidFill>
                          <a:effectLst/>
                          <a:latin typeface="+mj-lt"/>
                          <a:ea typeface="Calibri" panose="020F0502020204030204" pitchFamily="34" charset="0"/>
                          <a:cs typeface="Times New Roman" panose="02020603050405020304" pitchFamily="18" charset="0"/>
                        </a:rPr>
                        <a:t>Eligibility for exemption from section 56(2)(viib)</a:t>
                      </a: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80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38101" marB="38101"/>
                </a:tc>
                <a:tc hMerge="1">
                  <a:txBody>
                    <a:bodyPr/>
                    <a:lstStyle/>
                    <a:p>
                      <a:pPr marL="0" marR="0">
                        <a:lnSpc>
                          <a:spcPct val="115000"/>
                        </a:lnSpc>
                        <a:spcBef>
                          <a:spcPts val="0"/>
                        </a:spcBef>
                        <a:spcAft>
                          <a:spcPts val="0"/>
                        </a:spcAft>
                      </a:pPr>
                      <a:endParaRPr lang="en-US" sz="180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38101" marB="38101"/>
                </a:tc>
                <a:tc hMerge="1">
                  <a:txBody>
                    <a:bodyPr/>
                    <a:lstStyle/>
                    <a:p>
                      <a:pPr marL="0" marR="0">
                        <a:lnSpc>
                          <a:spcPct val="115000"/>
                        </a:lnSpc>
                        <a:spcBef>
                          <a:spcPts val="0"/>
                        </a:spcBef>
                        <a:spcAft>
                          <a:spcPts val="0"/>
                        </a:spcAft>
                      </a:pPr>
                      <a:endParaRPr lang="en-US" sz="180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38101" marB="38101"/>
                </a:tc>
                <a:extLst>
                  <a:ext uri="{0D108BD9-81ED-4DB2-BD59-A6C34878D82A}">
                    <a16:rowId xmlns:a16="http://schemas.microsoft.com/office/drawing/2014/main" val="10002"/>
                  </a:ext>
                </a:extLst>
              </a:tr>
              <a:tr h="1414096">
                <a:tc>
                  <a:txBody>
                    <a:bodyPr/>
                    <a:lstStyle/>
                    <a:p>
                      <a:pPr marL="0" marR="0" algn="ctr">
                        <a:lnSpc>
                          <a:spcPct val="115000"/>
                        </a:lnSpc>
                        <a:spcBef>
                          <a:spcPts val="0"/>
                        </a:spcBef>
                        <a:spcAft>
                          <a:spcPts val="0"/>
                        </a:spcAft>
                      </a:pPr>
                      <a:r>
                        <a:rPr lang="en-US" sz="1500" i="0" dirty="0">
                          <a:solidFill>
                            <a:schemeClr val="tx1"/>
                          </a:solidFill>
                          <a:effectLst/>
                          <a:latin typeface="+mj-lt"/>
                          <a:ea typeface="Calibri" panose="020F0502020204030204" pitchFamily="34" charset="0"/>
                          <a:cs typeface="Times New Roman" panose="02020603050405020304" pitchFamily="18" charset="0"/>
                        </a:rPr>
                        <a:t>4</a:t>
                      </a: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i="0" dirty="0">
                          <a:solidFill>
                            <a:schemeClr val="tx1"/>
                          </a:solidFill>
                          <a:effectLst/>
                          <a:latin typeface="+mj-lt"/>
                          <a:ea typeface="Calibri" panose="020F0502020204030204" pitchFamily="34" charset="0"/>
                          <a:cs typeface="Times New Roman" panose="02020603050405020304" pitchFamily="18" charset="0"/>
                        </a:rPr>
                        <a:t>Threshold limit for issuance of share capital and premium </a:t>
                      </a: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i="0" dirty="0">
                          <a:solidFill>
                            <a:schemeClr val="tx1"/>
                          </a:solidFill>
                          <a:effectLst/>
                          <a:latin typeface="+mj-lt"/>
                          <a:ea typeface="Calibri" panose="020F0502020204030204" pitchFamily="34" charset="0"/>
                          <a:cs typeface="Times New Roman" panose="02020603050405020304" pitchFamily="18" charset="0"/>
                        </a:rPr>
                        <a:t>Aggregate paid- up share capital and share premium after proposed issue of shares does not exceed </a:t>
                      </a:r>
                      <a:r>
                        <a:rPr lang="en-US" sz="1500" b="1" i="0" u="sng" dirty="0">
                          <a:solidFill>
                            <a:schemeClr val="tx1"/>
                          </a:solidFill>
                          <a:effectLst/>
                          <a:latin typeface="+mj-lt"/>
                          <a:ea typeface="Calibri" panose="020F0502020204030204" pitchFamily="34" charset="0"/>
                          <a:cs typeface="Times New Roman" panose="02020603050405020304" pitchFamily="18" charset="0"/>
                        </a:rPr>
                        <a:t>INR 100 million</a:t>
                      </a: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i="0" dirty="0">
                          <a:solidFill>
                            <a:schemeClr val="tx1"/>
                          </a:solidFill>
                          <a:effectLst/>
                          <a:latin typeface="+mj-lt"/>
                          <a:ea typeface="Calibri" panose="020F0502020204030204" pitchFamily="34" charset="0"/>
                          <a:cs typeface="Times New Roman" panose="02020603050405020304" pitchFamily="18" charset="0"/>
                        </a:rPr>
                        <a:t>Aggregate paid- up share capital and share premium after proposed issue of shares does not exceed </a:t>
                      </a:r>
                      <a:r>
                        <a:rPr lang="en-US" sz="1500" b="1" i="0" u="sng" dirty="0">
                          <a:solidFill>
                            <a:schemeClr val="tx1"/>
                          </a:solidFill>
                          <a:effectLst/>
                          <a:latin typeface="+mj-lt"/>
                          <a:ea typeface="Calibri" panose="020F0502020204030204" pitchFamily="34" charset="0"/>
                          <a:cs typeface="Times New Roman" panose="02020603050405020304" pitchFamily="18" charset="0"/>
                        </a:rPr>
                        <a:t>INR 250 million</a:t>
                      </a:r>
                    </a:p>
                    <a:p>
                      <a:pPr marL="0" marR="0">
                        <a:lnSpc>
                          <a:spcPct val="115000"/>
                        </a:lnSpc>
                        <a:spcBef>
                          <a:spcPts val="0"/>
                        </a:spcBef>
                        <a:spcAft>
                          <a:spcPts val="0"/>
                        </a:spcAft>
                      </a:pP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729" marR="36729" marT="36658" marB="36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2095415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37</a:t>
            </a:fld>
            <a:endParaRPr lang="en-US" dirty="0"/>
          </a:p>
        </p:txBody>
      </p:sp>
      <p:sp>
        <p:nvSpPr>
          <p:cNvPr id="5" name="TextBox 4"/>
          <p:cNvSpPr txBox="1"/>
          <p:nvPr/>
        </p:nvSpPr>
        <p:spPr>
          <a:xfrm>
            <a:off x="496387" y="480494"/>
            <a:ext cx="3983013" cy="592470"/>
          </a:xfrm>
          <a:prstGeom prst="rect">
            <a:avLst/>
          </a:prstGeom>
          <a:noFill/>
        </p:spPr>
        <p:txBody>
          <a:bodyPr wrap="none" rtlCol="0">
            <a:spAutoFit/>
          </a:bodyPr>
          <a:lstStyle/>
          <a:p>
            <a:pPr>
              <a:lnSpc>
                <a:spcPts val="3888"/>
              </a:lnSpc>
              <a:defRPr/>
            </a:pPr>
            <a:r>
              <a:rPr lang="en-IN" sz="3600" b="1" dirty="0">
                <a:cs typeface="Times New Roman" panose="02020603050405020304" pitchFamily="18" charset="0"/>
              </a:rPr>
              <a:t>NOTIFICATION </a:t>
            </a:r>
            <a:endParaRPr lang="en-US" altLang="en-US" sz="3600" b="1" dirty="0">
              <a:cs typeface="Times New Roman" panose="02020603050405020304" pitchFamily="18" charset="0"/>
            </a:endParaRPr>
          </a:p>
        </p:txBody>
      </p:sp>
      <p:graphicFrame>
        <p:nvGraphicFramePr>
          <p:cNvPr id="6" name="Table 5">
            <a:extLst/>
          </p:cNvPr>
          <p:cNvGraphicFramePr>
            <a:graphicFrameLocks noGrp="1"/>
          </p:cNvGraphicFramePr>
          <p:nvPr>
            <p:extLst>
              <p:ext uri="{D42A27DB-BD31-4B8C-83A1-F6EECF244321}">
                <p14:modId xmlns:p14="http://schemas.microsoft.com/office/powerpoint/2010/main" val="3832830757"/>
              </p:ext>
            </p:extLst>
          </p:nvPr>
        </p:nvGraphicFramePr>
        <p:xfrm>
          <a:off x="412750" y="1418161"/>
          <a:ext cx="10991124" cy="3545726"/>
        </p:xfrm>
        <a:graphic>
          <a:graphicData uri="http://schemas.openxmlformats.org/drawingml/2006/table">
            <a:tbl>
              <a:tblPr firstRow="1" bandRow="1">
                <a:tableStyleId>{68D230F3-CF80-4859-8CE7-A43EE81993B5}</a:tableStyleId>
              </a:tblPr>
              <a:tblGrid>
                <a:gridCol w="705465">
                  <a:extLst>
                    <a:ext uri="{9D8B030D-6E8A-4147-A177-3AD203B41FA5}">
                      <a16:colId xmlns:a16="http://schemas.microsoft.com/office/drawing/2014/main" val="20000"/>
                    </a:ext>
                  </a:extLst>
                </a:gridCol>
                <a:gridCol w="2137120">
                  <a:extLst>
                    <a:ext uri="{9D8B030D-6E8A-4147-A177-3AD203B41FA5}">
                      <a16:colId xmlns:a16="http://schemas.microsoft.com/office/drawing/2014/main" val="20001"/>
                    </a:ext>
                  </a:extLst>
                </a:gridCol>
                <a:gridCol w="2874059">
                  <a:extLst>
                    <a:ext uri="{9D8B030D-6E8A-4147-A177-3AD203B41FA5}">
                      <a16:colId xmlns:a16="http://schemas.microsoft.com/office/drawing/2014/main" val="20002"/>
                    </a:ext>
                  </a:extLst>
                </a:gridCol>
                <a:gridCol w="5274480">
                  <a:extLst>
                    <a:ext uri="{9D8B030D-6E8A-4147-A177-3AD203B41FA5}">
                      <a16:colId xmlns:a16="http://schemas.microsoft.com/office/drawing/2014/main" val="20003"/>
                    </a:ext>
                  </a:extLst>
                </a:gridCol>
              </a:tblGrid>
              <a:tr h="1191455">
                <a:tc>
                  <a:txBody>
                    <a:bodyPr/>
                    <a:lstStyle/>
                    <a:p>
                      <a:pPr marL="0" marR="0" algn="ctr">
                        <a:lnSpc>
                          <a:spcPct val="115000"/>
                        </a:lnSpc>
                        <a:spcBef>
                          <a:spcPts val="0"/>
                        </a:spcBef>
                        <a:spcAft>
                          <a:spcPts val="0"/>
                        </a:spcAft>
                      </a:pPr>
                      <a:r>
                        <a:rPr lang="en-US" sz="1500" i="0" dirty="0">
                          <a:solidFill>
                            <a:schemeClr val="tx1"/>
                          </a:solidFill>
                          <a:effectLst/>
                          <a:latin typeface="+mj-lt"/>
                          <a:ea typeface="Calibri" panose="020F0502020204030204" pitchFamily="34" charset="0"/>
                          <a:cs typeface="Times New Roman" panose="02020603050405020304" pitchFamily="18" charset="0"/>
                        </a:rPr>
                        <a:t>S.No.</a:t>
                      </a:r>
                    </a:p>
                  </a:txBody>
                  <a:tcPr marL="36847" marR="36847" marT="36765" marB="36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Particulars </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847" marR="36847" marT="36765" marB="36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Notification dated 11.04.2018 (as modified vide notification dated 16.01.2019</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847" marR="36847" marT="36765" marB="36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Notification dated 19.02.2019</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847" marR="36847" marT="36765" marB="36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54271">
                <a:tc>
                  <a:txBody>
                    <a:bodyPr/>
                    <a:lstStyle/>
                    <a:p>
                      <a:pPr algn="ctr"/>
                      <a:r>
                        <a:rPr lang="en-IN" sz="1500" dirty="0">
                          <a:latin typeface="+mj-lt"/>
                        </a:rPr>
                        <a:t>5.</a:t>
                      </a:r>
                    </a:p>
                  </a:txBody>
                  <a:tcPr marL="36847" marR="36847" marT="36765" marB="36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latin typeface="+mj-lt"/>
                        </a:rPr>
                        <a:t>Special exemption </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847" marR="36847" marT="36765" marB="36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a:lnSpc>
                          <a:spcPct val="115000"/>
                        </a:lnSpc>
                        <a:spcBef>
                          <a:spcPts val="0"/>
                        </a:spcBef>
                        <a:spcAft>
                          <a:spcPts val="0"/>
                        </a:spcAft>
                        <a:buFontTx/>
                        <a:buChar char="-"/>
                      </a:pPr>
                      <a:r>
                        <a:rPr lang="en-US" sz="1500" dirty="0">
                          <a:solidFill>
                            <a:schemeClr val="tx1"/>
                          </a:solidFill>
                          <a:effectLst/>
                          <a:latin typeface="+mj-lt"/>
                          <a:ea typeface="Calibri" panose="020F0502020204030204" pitchFamily="34" charset="0"/>
                          <a:cs typeface="Times New Roman" panose="02020603050405020304" pitchFamily="18" charset="0"/>
                        </a:rPr>
                        <a:t>None</a:t>
                      </a:r>
                    </a:p>
                  </a:txBody>
                  <a:tcPr marL="36847" marR="36847" marT="36765" marB="36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a:lnSpc>
                          <a:spcPct val="115000"/>
                        </a:lnSpc>
                        <a:spcBef>
                          <a:spcPts val="0"/>
                        </a:spcBef>
                        <a:spcAft>
                          <a:spcPts val="0"/>
                        </a:spcAft>
                        <a:buFontTx/>
                        <a:buChar char="-"/>
                      </a:pPr>
                      <a:r>
                        <a:rPr lang="en-US" sz="1500" dirty="0">
                          <a:latin typeface="+mj-lt"/>
                        </a:rPr>
                        <a:t>While computing the aggregate amount of paid-up share capital and share premium of INR 250 million, the shares issued to the following persons shall not be included: </a:t>
                      </a:r>
                    </a:p>
                    <a:p>
                      <a:pPr marL="285750" marR="0" indent="-285750" algn="just">
                        <a:lnSpc>
                          <a:spcPct val="115000"/>
                        </a:lnSpc>
                        <a:spcBef>
                          <a:spcPts val="0"/>
                        </a:spcBef>
                        <a:spcAft>
                          <a:spcPts val="0"/>
                        </a:spcAft>
                        <a:buFontTx/>
                        <a:buChar char="-"/>
                      </a:pPr>
                      <a:r>
                        <a:rPr lang="en-US" sz="1500" dirty="0">
                          <a:latin typeface="+mj-lt"/>
                        </a:rPr>
                        <a:t>A non-resident; or </a:t>
                      </a:r>
                    </a:p>
                    <a:p>
                      <a:pPr marL="285750" marR="0" indent="-285750" algn="just">
                        <a:lnSpc>
                          <a:spcPct val="115000"/>
                        </a:lnSpc>
                        <a:spcBef>
                          <a:spcPts val="0"/>
                        </a:spcBef>
                        <a:spcAft>
                          <a:spcPts val="0"/>
                        </a:spcAft>
                        <a:buFontTx/>
                        <a:buChar char="-"/>
                      </a:pPr>
                      <a:r>
                        <a:rPr lang="en-US" sz="1500" dirty="0">
                          <a:latin typeface="+mj-lt"/>
                        </a:rPr>
                        <a:t>A venture capital company or a venture capital fund registered as Category I AIFs; or </a:t>
                      </a:r>
                    </a:p>
                    <a:p>
                      <a:pPr marL="285750" marR="0" indent="-285750" algn="just">
                        <a:lnSpc>
                          <a:spcPct val="115000"/>
                        </a:lnSpc>
                        <a:spcBef>
                          <a:spcPts val="0"/>
                        </a:spcBef>
                        <a:spcAft>
                          <a:spcPts val="0"/>
                        </a:spcAft>
                        <a:buFontTx/>
                        <a:buChar char="-"/>
                      </a:pPr>
                      <a:r>
                        <a:rPr lang="en-US" sz="1500" dirty="0">
                          <a:latin typeface="+mj-lt"/>
                        </a:rPr>
                        <a:t>A specified company **</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847" marR="36847" marT="36765" marB="36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p:cNvPr>
          <p:cNvSpPr/>
          <p:nvPr/>
        </p:nvSpPr>
        <p:spPr>
          <a:xfrm>
            <a:off x="522289" y="5147488"/>
            <a:ext cx="10881586" cy="1077218"/>
          </a:xfrm>
          <a:prstGeom prst="rect">
            <a:avLst/>
          </a:prstGeom>
        </p:spPr>
        <p:txBody>
          <a:bodyPr wrap="square">
            <a:spAutoFit/>
          </a:bodyPr>
          <a:lstStyle/>
          <a:p>
            <a:pPr>
              <a:defRPr/>
            </a:pPr>
            <a:r>
              <a:rPr lang="en-US" sz="1600" i="1" dirty="0">
                <a:latin typeface="+mj-lt"/>
              </a:rPr>
              <a:t>**Specified company means a company whose shares are frequently traded within the meaning of  SEBI (Substantial Acquisition of Shares and Takeovers) Regulations, 2011 and net worth on the last date of previous year  preceding the year in which the shares are issued exceeds INR 1 billion or its turnover for the  previous year preceding the year in which the shares are issued exceeds INR 2.5 billion</a:t>
            </a:r>
            <a:endParaRPr lang="en-IN" sz="1600" i="1" dirty="0">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671806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38</a:t>
            </a:fld>
            <a:endParaRPr lang="en-US" dirty="0"/>
          </a:p>
        </p:txBody>
      </p:sp>
      <p:sp>
        <p:nvSpPr>
          <p:cNvPr id="5" name="TextBox 4"/>
          <p:cNvSpPr txBox="1"/>
          <p:nvPr/>
        </p:nvSpPr>
        <p:spPr>
          <a:xfrm>
            <a:off x="496387" y="480494"/>
            <a:ext cx="3983013" cy="592470"/>
          </a:xfrm>
          <a:prstGeom prst="rect">
            <a:avLst/>
          </a:prstGeom>
          <a:noFill/>
        </p:spPr>
        <p:txBody>
          <a:bodyPr wrap="none" rtlCol="0">
            <a:spAutoFit/>
          </a:bodyPr>
          <a:lstStyle/>
          <a:p>
            <a:pPr>
              <a:lnSpc>
                <a:spcPts val="3888"/>
              </a:lnSpc>
              <a:defRPr/>
            </a:pPr>
            <a:r>
              <a:rPr lang="en-IN" sz="3600" b="1" dirty="0">
                <a:cs typeface="Times New Roman" panose="02020603050405020304" pitchFamily="18" charset="0"/>
              </a:rPr>
              <a:t>NOTIFICATION </a:t>
            </a:r>
            <a:endParaRPr lang="en-US" altLang="en-US" sz="3600" b="1" dirty="0">
              <a:cs typeface="Times New Roman" panose="02020603050405020304" pitchFamily="18" charset="0"/>
            </a:endParaRPr>
          </a:p>
        </p:txBody>
      </p:sp>
      <p:graphicFrame>
        <p:nvGraphicFramePr>
          <p:cNvPr id="6" name="Table 5">
            <a:extLst/>
          </p:cNvPr>
          <p:cNvGraphicFramePr>
            <a:graphicFrameLocks noGrp="1"/>
          </p:cNvGraphicFramePr>
          <p:nvPr>
            <p:extLst>
              <p:ext uri="{D42A27DB-BD31-4B8C-83A1-F6EECF244321}">
                <p14:modId xmlns:p14="http://schemas.microsoft.com/office/powerpoint/2010/main" val="377861558"/>
              </p:ext>
            </p:extLst>
          </p:nvPr>
        </p:nvGraphicFramePr>
        <p:xfrm>
          <a:off x="412750" y="1464897"/>
          <a:ext cx="10951937" cy="5042266"/>
        </p:xfrm>
        <a:graphic>
          <a:graphicData uri="http://schemas.openxmlformats.org/drawingml/2006/table">
            <a:tbl>
              <a:tblPr firstRow="1" bandRow="1">
                <a:tableStyleId>{68D230F3-CF80-4859-8CE7-A43EE81993B5}</a:tableStyleId>
              </a:tblPr>
              <a:tblGrid>
                <a:gridCol w="845987">
                  <a:extLst>
                    <a:ext uri="{9D8B030D-6E8A-4147-A177-3AD203B41FA5}">
                      <a16:colId xmlns:a16="http://schemas.microsoft.com/office/drawing/2014/main" val="20000"/>
                    </a:ext>
                  </a:extLst>
                </a:gridCol>
                <a:gridCol w="2354384">
                  <a:extLst>
                    <a:ext uri="{9D8B030D-6E8A-4147-A177-3AD203B41FA5}">
                      <a16:colId xmlns:a16="http://schemas.microsoft.com/office/drawing/2014/main" val="20001"/>
                    </a:ext>
                  </a:extLst>
                </a:gridCol>
                <a:gridCol w="3670789">
                  <a:extLst>
                    <a:ext uri="{9D8B030D-6E8A-4147-A177-3AD203B41FA5}">
                      <a16:colId xmlns:a16="http://schemas.microsoft.com/office/drawing/2014/main" val="20002"/>
                    </a:ext>
                  </a:extLst>
                </a:gridCol>
                <a:gridCol w="4080777">
                  <a:extLst>
                    <a:ext uri="{9D8B030D-6E8A-4147-A177-3AD203B41FA5}">
                      <a16:colId xmlns:a16="http://schemas.microsoft.com/office/drawing/2014/main" val="20003"/>
                    </a:ext>
                  </a:extLst>
                </a:gridCol>
              </a:tblGrid>
              <a:tr h="933857">
                <a:tc>
                  <a:txBody>
                    <a:bodyPr/>
                    <a:lstStyle/>
                    <a:p>
                      <a:pPr marL="0" marR="0" algn="ctr">
                        <a:lnSpc>
                          <a:spcPct val="115000"/>
                        </a:lnSpc>
                        <a:spcBef>
                          <a:spcPts val="0"/>
                        </a:spcBef>
                        <a:spcAft>
                          <a:spcPts val="0"/>
                        </a:spcAft>
                      </a:pPr>
                      <a:r>
                        <a:rPr lang="en-US" sz="1500" i="0" dirty="0">
                          <a:solidFill>
                            <a:schemeClr val="tx1"/>
                          </a:solidFill>
                          <a:effectLst/>
                          <a:latin typeface="+mj-lt"/>
                          <a:ea typeface="Calibri" panose="020F0502020204030204" pitchFamily="34" charset="0"/>
                          <a:cs typeface="Times New Roman" panose="02020603050405020304" pitchFamily="18" charset="0"/>
                        </a:rPr>
                        <a:t>S.No.</a:t>
                      </a: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Particulars </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Notification dated 11.04.2018 (as modified vide notification dated 16.01.2019)</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Notification dated 19.02.2019</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69317">
                <a:tc>
                  <a:txBody>
                    <a:bodyPr/>
                    <a:lstStyle/>
                    <a:p>
                      <a:pPr algn="ctr"/>
                      <a:r>
                        <a:rPr lang="en-IN" sz="1500" dirty="0">
                          <a:latin typeface="+mj-lt"/>
                        </a:rPr>
                        <a:t>6</a:t>
                      </a: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500" dirty="0">
                          <a:solidFill>
                            <a:schemeClr val="tx1"/>
                          </a:solidFill>
                          <a:effectLst/>
                          <a:latin typeface="+mj-lt"/>
                          <a:ea typeface="Calibri" panose="020F0502020204030204" pitchFamily="34" charset="0"/>
                          <a:cs typeface="Times New Roman" panose="02020603050405020304" pitchFamily="18" charset="0"/>
                        </a:rPr>
                        <a:t>Eligibility criterion of investors in startup</a:t>
                      </a: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buFontTx/>
                        <a:buNone/>
                      </a:pPr>
                      <a:r>
                        <a:rPr lang="en-US" sz="1500" dirty="0">
                          <a:latin typeface="+mj-lt"/>
                        </a:rPr>
                        <a:t>The investor shall have:</a:t>
                      </a:r>
                    </a:p>
                    <a:p>
                      <a:pPr marL="285750" marR="0" indent="-285750" algn="just">
                        <a:lnSpc>
                          <a:spcPct val="115000"/>
                        </a:lnSpc>
                        <a:spcBef>
                          <a:spcPts val="0"/>
                        </a:spcBef>
                        <a:spcAft>
                          <a:spcPts val="0"/>
                        </a:spcAft>
                        <a:buFontTx/>
                        <a:buChar char="-"/>
                      </a:pPr>
                      <a:r>
                        <a:rPr lang="en-US" sz="1500" dirty="0">
                          <a:latin typeface="+mj-lt"/>
                        </a:rPr>
                        <a:t>Returned income of INR 5 million or more for the FY preceding the year of investment/ proposed investment; and</a:t>
                      </a:r>
                    </a:p>
                    <a:p>
                      <a:pPr marL="285750" marR="0" indent="-285750" algn="just">
                        <a:lnSpc>
                          <a:spcPct val="115000"/>
                        </a:lnSpc>
                        <a:spcBef>
                          <a:spcPts val="0"/>
                        </a:spcBef>
                        <a:spcAft>
                          <a:spcPts val="0"/>
                        </a:spcAft>
                        <a:buFontTx/>
                        <a:buChar char="-"/>
                      </a:pPr>
                      <a:r>
                        <a:rPr lang="en-US" sz="1500" dirty="0">
                          <a:latin typeface="+mj-lt"/>
                        </a:rPr>
                        <a:t>Net worth exceeding INR 20 million on the last date of the FY preceding the year of investment</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buFontTx/>
                        <a:buNone/>
                      </a:pPr>
                      <a:r>
                        <a:rPr lang="en-US" sz="1500" dirty="0">
                          <a:latin typeface="+mj-lt"/>
                        </a:rPr>
                        <a:t>These conditions for investors no longer apply. </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39092">
                <a:tc>
                  <a:txBody>
                    <a:bodyPr/>
                    <a:lstStyle/>
                    <a:p>
                      <a:pPr algn="ctr"/>
                      <a:r>
                        <a:rPr lang="en-IN" sz="1500" dirty="0">
                          <a:latin typeface="+mj-lt"/>
                        </a:rPr>
                        <a:t>7</a:t>
                      </a: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500" dirty="0">
                          <a:latin typeface="+mj-lt"/>
                        </a:rPr>
                        <a:t>Requirement of report from merchant banker </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pPr>
                      <a:r>
                        <a:rPr lang="en-US" sz="1500" dirty="0">
                          <a:latin typeface="+mj-lt"/>
                        </a:rPr>
                        <a:t>The requirement of obtaining report from a merchant banker specifying the fair market value of shares in accordance with Rule 11UA done away by Notification dated 16.01.2019</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buFontTx/>
                        <a:buNone/>
                      </a:pPr>
                      <a:r>
                        <a:rPr lang="en-US" sz="1500" dirty="0">
                          <a:latin typeface="+mj-lt"/>
                        </a:rPr>
                        <a:t>No requirement to obtain valuation report</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716" marR="36716" marT="36291" marB="36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936937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sp>
        <p:nvSpPr>
          <p:cNvPr id="5" name="TextBox 4"/>
          <p:cNvSpPr txBox="1"/>
          <p:nvPr/>
        </p:nvSpPr>
        <p:spPr>
          <a:xfrm>
            <a:off x="496387" y="480494"/>
            <a:ext cx="3983013" cy="592470"/>
          </a:xfrm>
          <a:prstGeom prst="rect">
            <a:avLst/>
          </a:prstGeom>
          <a:noFill/>
        </p:spPr>
        <p:txBody>
          <a:bodyPr wrap="none" rtlCol="0">
            <a:spAutoFit/>
          </a:bodyPr>
          <a:lstStyle/>
          <a:p>
            <a:pPr>
              <a:lnSpc>
                <a:spcPts val="3888"/>
              </a:lnSpc>
              <a:defRPr/>
            </a:pPr>
            <a:r>
              <a:rPr lang="en-IN" sz="3600" b="1" dirty="0">
                <a:cs typeface="Times New Roman" panose="02020603050405020304" pitchFamily="18" charset="0"/>
              </a:rPr>
              <a:t>NOTIFICATION </a:t>
            </a:r>
            <a:endParaRPr lang="en-US" altLang="en-US" sz="3600" b="1" dirty="0">
              <a:cs typeface="Times New Roman" panose="02020603050405020304" pitchFamily="18" charset="0"/>
            </a:endParaRPr>
          </a:p>
        </p:txBody>
      </p:sp>
      <p:graphicFrame>
        <p:nvGraphicFramePr>
          <p:cNvPr id="6" name="Table 5">
            <a:extLst/>
          </p:cNvPr>
          <p:cNvGraphicFramePr>
            <a:graphicFrameLocks noGrp="1"/>
          </p:cNvGraphicFramePr>
          <p:nvPr>
            <p:extLst>
              <p:ext uri="{D42A27DB-BD31-4B8C-83A1-F6EECF244321}">
                <p14:modId xmlns:p14="http://schemas.microsoft.com/office/powerpoint/2010/main" val="2482410065"/>
              </p:ext>
            </p:extLst>
          </p:nvPr>
        </p:nvGraphicFramePr>
        <p:xfrm>
          <a:off x="412751" y="1437189"/>
          <a:ext cx="10912747" cy="5343617"/>
        </p:xfrm>
        <a:graphic>
          <a:graphicData uri="http://schemas.openxmlformats.org/drawingml/2006/table">
            <a:tbl>
              <a:tblPr firstRow="1" bandRow="1">
                <a:tableStyleId>{68D230F3-CF80-4859-8CE7-A43EE81993B5}</a:tableStyleId>
              </a:tblPr>
              <a:tblGrid>
                <a:gridCol w="842960">
                  <a:extLst>
                    <a:ext uri="{9D8B030D-6E8A-4147-A177-3AD203B41FA5}">
                      <a16:colId xmlns:a16="http://schemas.microsoft.com/office/drawing/2014/main" val="20000"/>
                    </a:ext>
                  </a:extLst>
                </a:gridCol>
                <a:gridCol w="2560890">
                  <a:extLst>
                    <a:ext uri="{9D8B030D-6E8A-4147-A177-3AD203B41FA5}">
                      <a16:colId xmlns:a16="http://schemas.microsoft.com/office/drawing/2014/main" val="20001"/>
                    </a:ext>
                  </a:extLst>
                </a:gridCol>
                <a:gridCol w="3146236">
                  <a:extLst>
                    <a:ext uri="{9D8B030D-6E8A-4147-A177-3AD203B41FA5}">
                      <a16:colId xmlns:a16="http://schemas.microsoft.com/office/drawing/2014/main" val="20002"/>
                    </a:ext>
                  </a:extLst>
                </a:gridCol>
                <a:gridCol w="4362661">
                  <a:extLst>
                    <a:ext uri="{9D8B030D-6E8A-4147-A177-3AD203B41FA5}">
                      <a16:colId xmlns:a16="http://schemas.microsoft.com/office/drawing/2014/main" val="20003"/>
                    </a:ext>
                  </a:extLst>
                </a:gridCol>
              </a:tblGrid>
              <a:tr h="989876">
                <a:tc>
                  <a:txBody>
                    <a:bodyPr/>
                    <a:lstStyle/>
                    <a:p>
                      <a:pPr marL="0" marR="0" algn="ctr">
                        <a:lnSpc>
                          <a:spcPct val="115000"/>
                        </a:lnSpc>
                        <a:spcBef>
                          <a:spcPts val="0"/>
                        </a:spcBef>
                        <a:spcAft>
                          <a:spcPts val="0"/>
                        </a:spcAft>
                      </a:pPr>
                      <a:r>
                        <a:rPr lang="en-US" sz="1600" i="0" dirty="0">
                          <a:solidFill>
                            <a:schemeClr val="tx1"/>
                          </a:solidFill>
                          <a:effectLst/>
                          <a:latin typeface="+mj-lt"/>
                          <a:ea typeface="Calibri" panose="020F0502020204030204" pitchFamily="34" charset="0"/>
                          <a:cs typeface="Times New Roman" panose="02020603050405020304" pitchFamily="18" charset="0"/>
                        </a:rPr>
                        <a:t>S.No.</a:t>
                      </a:r>
                    </a:p>
                  </a:txBody>
                  <a:tcPr marL="36978" marR="36978" marT="36884" marB="36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0" dirty="0">
                          <a:solidFill>
                            <a:schemeClr val="tx1"/>
                          </a:solidFill>
                          <a:effectLst/>
                          <a:latin typeface="+mj-lt"/>
                          <a:ea typeface="Times New Roman" panose="02020603050405020304" pitchFamily="18" charset="0"/>
                          <a:cs typeface="Times New Roman" panose="02020603050405020304" pitchFamily="18" charset="0"/>
                        </a:rPr>
                        <a:t>Particulars </a:t>
                      </a:r>
                      <a:endParaRPr lang="en-US" sz="1600" i="0" dirty="0">
                        <a:solidFill>
                          <a:schemeClr val="tx1"/>
                        </a:solidFill>
                        <a:effectLst/>
                        <a:latin typeface="+mj-lt"/>
                        <a:ea typeface="Calibri" panose="020F0502020204030204" pitchFamily="34" charset="0"/>
                        <a:cs typeface="Times New Roman" panose="02020603050405020304" pitchFamily="18" charset="0"/>
                      </a:endParaRPr>
                    </a:p>
                  </a:txBody>
                  <a:tcPr marL="36978" marR="36978" marT="36884" marB="36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0" dirty="0">
                          <a:solidFill>
                            <a:schemeClr val="tx1"/>
                          </a:solidFill>
                          <a:effectLst/>
                          <a:latin typeface="+mj-lt"/>
                          <a:ea typeface="Times New Roman" panose="02020603050405020304" pitchFamily="18" charset="0"/>
                          <a:cs typeface="Times New Roman" panose="02020603050405020304" pitchFamily="18" charset="0"/>
                        </a:rPr>
                        <a:t>Notification dated 11.04.2018 (as modified vide notification dated 16.01.2019)</a:t>
                      </a:r>
                      <a:endParaRPr lang="en-US" sz="1600" i="0" dirty="0">
                        <a:solidFill>
                          <a:schemeClr val="tx1"/>
                        </a:solidFill>
                        <a:effectLst/>
                        <a:latin typeface="+mj-lt"/>
                        <a:ea typeface="Calibri" panose="020F0502020204030204" pitchFamily="34" charset="0"/>
                        <a:cs typeface="Times New Roman" panose="02020603050405020304" pitchFamily="18" charset="0"/>
                      </a:endParaRPr>
                    </a:p>
                  </a:txBody>
                  <a:tcPr marL="36978" marR="36978" marT="36884" marB="36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0" dirty="0">
                          <a:solidFill>
                            <a:schemeClr val="tx1"/>
                          </a:solidFill>
                          <a:effectLst/>
                          <a:latin typeface="+mj-lt"/>
                          <a:ea typeface="Times New Roman" panose="02020603050405020304" pitchFamily="18" charset="0"/>
                          <a:cs typeface="Times New Roman" panose="02020603050405020304" pitchFamily="18" charset="0"/>
                        </a:rPr>
                        <a:t>Notification dated 19.02.2019</a:t>
                      </a:r>
                      <a:endParaRPr lang="en-US" sz="1600" i="0" dirty="0">
                        <a:solidFill>
                          <a:schemeClr val="tx1"/>
                        </a:solidFill>
                        <a:effectLst/>
                        <a:latin typeface="+mj-lt"/>
                        <a:ea typeface="Calibri" panose="020F0502020204030204" pitchFamily="34" charset="0"/>
                        <a:cs typeface="Times New Roman" panose="02020603050405020304" pitchFamily="18" charset="0"/>
                      </a:endParaRPr>
                    </a:p>
                  </a:txBody>
                  <a:tcPr marL="36978" marR="36978" marT="36884" marB="36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28483">
                <a:tc>
                  <a:txBody>
                    <a:bodyPr/>
                    <a:lstStyle/>
                    <a:p>
                      <a:pPr algn="ctr"/>
                      <a:r>
                        <a:rPr lang="en-IN" sz="1600" dirty="0">
                          <a:latin typeface="+mj-lt"/>
                        </a:rPr>
                        <a:t>8</a:t>
                      </a:r>
                    </a:p>
                  </a:txBody>
                  <a:tcPr marL="36978" marR="36978" marT="36884" marB="36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600" dirty="0">
                          <a:latin typeface="+mj-lt"/>
                        </a:rPr>
                        <a:t>Procedure of application</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36978" marR="36978" marT="36884" marB="36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a:lnSpc>
                          <a:spcPct val="115000"/>
                        </a:lnSpc>
                        <a:spcBef>
                          <a:spcPts val="0"/>
                        </a:spcBef>
                        <a:spcAft>
                          <a:spcPts val="0"/>
                        </a:spcAft>
                        <a:buFontTx/>
                        <a:buChar char="-"/>
                      </a:pPr>
                      <a:r>
                        <a:rPr lang="en-US" sz="1600" dirty="0">
                          <a:latin typeface="+mj-lt"/>
                        </a:rPr>
                        <a:t>The application for approval for exemption to be made in Form-2 to the Department of Industrial Policy and Promotion (DIPP). </a:t>
                      </a:r>
                    </a:p>
                    <a:p>
                      <a:pPr marL="285750" marR="0" indent="-285750" algn="just">
                        <a:lnSpc>
                          <a:spcPct val="115000"/>
                        </a:lnSpc>
                        <a:spcBef>
                          <a:spcPts val="0"/>
                        </a:spcBef>
                        <a:spcAft>
                          <a:spcPts val="0"/>
                        </a:spcAft>
                        <a:buFontTx/>
                        <a:buChar char="-"/>
                      </a:pPr>
                      <a:endParaRPr lang="en-US" sz="1600" dirty="0">
                        <a:latin typeface="+mj-lt"/>
                      </a:endParaRPr>
                    </a:p>
                    <a:p>
                      <a:pPr marL="285750" marR="0" indent="-285750" algn="just">
                        <a:lnSpc>
                          <a:spcPct val="115000"/>
                        </a:lnSpc>
                        <a:spcBef>
                          <a:spcPts val="0"/>
                        </a:spcBef>
                        <a:spcAft>
                          <a:spcPts val="0"/>
                        </a:spcAft>
                        <a:buFontTx/>
                        <a:buChar char="-"/>
                      </a:pPr>
                      <a:r>
                        <a:rPr lang="en-US" sz="1600" dirty="0">
                          <a:latin typeface="+mj-lt"/>
                        </a:rPr>
                        <a:t>The DIPP to transmit the application to the CBDT. The CBDT, within a period of 45 days of receipt of application from DIPP, may grant or decline to such approval.</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36978" marR="36978" marT="36884" marB="36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a:lnSpc>
                          <a:spcPct val="115000"/>
                        </a:lnSpc>
                        <a:spcBef>
                          <a:spcPts val="0"/>
                        </a:spcBef>
                        <a:spcAft>
                          <a:spcPts val="0"/>
                        </a:spcAft>
                        <a:buFontTx/>
                        <a:buChar char="-"/>
                      </a:pPr>
                      <a:r>
                        <a:rPr lang="en-US" sz="1600" dirty="0">
                          <a:latin typeface="+mj-lt"/>
                        </a:rPr>
                        <a:t>A start-up recognized by DPIIT and fulfilling the conditions mentioned for exemption under section 56(2)(viib) of the Act, shall file duly signed declaration in Form-2 to the DPIIT. </a:t>
                      </a:r>
                    </a:p>
                    <a:p>
                      <a:pPr marL="285750" marR="0" indent="-285750" algn="just">
                        <a:lnSpc>
                          <a:spcPct val="115000"/>
                        </a:lnSpc>
                        <a:spcBef>
                          <a:spcPts val="0"/>
                        </a:spcBef>
                        <a:spcAft>
                          <a:spcPts val="0"/>
                        </a:spcAft>
                        <a:buFontTx/>
                        <a:buChar char="-"/>
                      </a:pPr>
                      <a:endParaRPr lang="en-US" sz="1600" dirty="0">
                        <a:latin typeface="+mj-lt"/>
                      </a:endParaRPr>
                    </a:p>
                    <a:p>
                      <a:pPr marL="285750" marR="0" indent="-285750" algn="just">
                        <a:lnSpc>
                          <a:spcPct val="115000"/>
                        </a:lnSpc>
                        <a:spcBef>
                          <a:spcPts val="0"/>
                        </a:spcBef>
                        <a:spcAft>
                          <a:spcPts val="0"/>
                        </a:spcAft>
                        <a:buFontTx/>
                        <a:buChar char="-"/>
                      </a:pPr>
                      <a:r>
                        <a:rPr lang="en-US" sz="1600" dirty="0">
                          <a:latin typeface="+mj-lt"/>
                        </a:rPr>
                        <a:t>On receipt of such declaration, the DPIIT shall forward the same to the CBDT. </a:t>
                      </a:r>
                    </a:p>
                    <a:p>
                      <a:pPr marL="285750" marR="0" indent="-285750" algn="just">
                        <a:lnSpc>
                          <a:spcPct val="115000"/>
                        </a:lnSpc>
                        <a:spcBef>
                          <a:spcPts val="0"/>
                        </a:spcBef>
                        <a:spcAft>
                          <a:spcPts val="0"/>
                        </a:spcAft>
                        <a:buFontTx/>
                        <a:buChar char="-"/>
                      </a:pPr>
                      <a:r>
                        <a:rPr lang="en-US" sz="1600" dirty="0">
                          <a:latin typeface="+mj-lt"/>
                        </a:rPr>
                        <a:t>No approval from the CBDT required. </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36978" marR="36978" marT="36884" marB="36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9168">
                <a:tc gridSpan="4">
                  <a:txBody>
                    <a:bodyPr/>
                    <a:lstStyle/>
                    <a:p>
                      <a:pPr marL="0" marR="0" algn="l">
                        <a:lnSpc>
                          <a:spcPct val="115000"/>
                        </a:lnSpc>
                        <a:spcBef>
                          <a:spcPts val="0"/>
                        </a:spcBef>
                        <a:spcAft>
                          <a:spcPts val="0"/>
                        </a:spcAft>
                      </a:pPr>
                      <a:endParaRPr lang="en-US" sz="1600" i="0" dirty="0">
                        <a:solidFill>
                          <a:schemeClr val="tx1"/>
                        </a:solidFill>
                        <a:effectLst/>
                        <a:latin typeface="+mj-lt"/>
                        <a:ea typeface="Calibri" panose="020F0502020204030204" pitchFamily="34" charset="0"/>
                        <a:cs typeface="Times New Roman" panose="02020603050405020304" pitchFamily="18" charset="0"/>
                      </a:endParaRPr>
                    </a:p>
                  </a:txBody>
                  <a:tcPr marL="36978" marR="36978" marT="36884" marB="36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80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38101" marB="38101"/>
                </a:tc>
                <a:tc hMerge="1">
                  <a:txBody>
                    <a:bodyPr/>
                    <a:lstStyle/>
                    <a:p>
                      <a:pPr marL="0" marR="0">
                        <a:lnSpc>
                          <a:spcPct val="115000"/>
                        </a:lnSpc>
                        <a:spcBef>
                          <a:spcPts val="0"/>
                        </a:spcBef>
                        <a:spcAft>
                          <a:spcPts val="0"/>
                        </a:spcAft>
                      </a:pPr>
                      <a:endParaRPr lang="en-US" sz="180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38101" marB="38101"/>
                </a:tc>
                <a:tc hMerge="1">
                  <a:txBody>
                    <a:bodyPr/>
                    <a:lstStyle/>
                    <a:p>
                      <a:pPr marL="0" marR="0">
                        <a:lnSpc>
                          <a:spcPct val="115000"/>
                        </a:lnSpc>
                        <a:spcBef>
                          <a:spcPts val="0"/>
                        </a:spcBef>
                        <a:spcAft>
                          <a:spcPts val="0"/>
                        </a:spcAft>
                      </a:pPr>
                      <a:endParaRPr lang="en-US" sz="1800" i="0" dirty="0">
                        <a:solidFill>
                          <a:schemeClr val="tx1"/>
                        </a:solidFill>
                        <a:effectLst/>
                        <a:latin typeface="+mn-lt"/>
                        <a:ea typeface="Calibri" panose="020F0502020204030204" pitchFamily="34" charset="0"/>
                        <a:cs typeface="Times New Roman" panose="02020603050405020304" pitchFamily="18" charset="0"/>
                      </a:endParaRPr>
                    </a:p>
                  </a:txBody>
                  <a:tcPr marL="38100" marR="38100" marT="38101" marB="38101"/>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438223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
        <p:nvSpPr>
          <p:cNvPr id="6" name="TextBox 5"/>
          <p:cNvSpPr txBox="1"/>
          <p:nvPr/>
        </p:nvSpPr>
        <p:spPr>
          <a:xfrm>
            <a:off x="6435472" y="2870997"/>
            <a:ext cx="4990469" cy="769441"/>
          </a:xfrm>
          <a:prstGeom prst="rect">
            <a:avLst/>
          </a:prstGeom>
          <a:noFill/>
        </p:spPr>
        <p:txBody>
          <a:bodyPr wrap="none" rtlCol="0">
            <a:spAutoFit/>
          </a:bodyPr>
          <a:lstStyle/>
          <a:p>
            <a:r>
              <a:rPr lang="en-US" sz="4400" dirty="0"/>
              <a:t>Section 56(2)(</a:t>
            </a:r>
            <a:r>
              <a:rPr lang="en-US" sz="4400" dirty="0" err="1"/>
              <a:t>viib</a:t>
            </a:r>
            <a:r>
              <a:rPr lang="en-US" sz="4400" dirty="0"/>
              <a:t>)</a:t>
            </a:r>
            <a:endParaRPr lang="en-US" sz="4400" dirty="0">
              <a:cs typeface="Times New Roman"/>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9" name="Picture 8">
            <a:extLst>
              <a:ext uri="{FF2B5EF4-FFF2-40B4-BE49-F238E27FC236}">
                <a16:creationId xmlns:a16="http://schemas.microsoft.com/office/drawing/2014/main" id="{4C804BA9-7FE9-4969-B31E-6887EA3D05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71767078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40</a:t>
            </a:fld>
            <a:endParaRPr lang="en-US" dirty="0"/>
          </a:p>
        </p:txBody>
      </p:sp>
      <p:sp>
        <p:nvSpPr>
          <p:cNvPr id="5" name="TextBox 4"/>
          <p:cNvSpPr txBox="1"/>
          <p:nvPr/>
        </p:nvSpPr>
        <p:spPr>
          <a:xfrm>
            <a:off x="496387" y="480494"/>
            <a:ext cx="3983013" cy="592470"/>
          </a:xfrm>
          <a:prstGeom prst="rect">
            <a:avLst/>
          </a:prstGeom>
          <a:noFill/>
        </p:spPr>
        <p:txBody>
          <a:bodyPr wrap="none" rtlCol="0">
            <a:spAutoFit/>
          </a:bodyPr>
          <a:lstStyle/>
          <a:p>
            <a:pPr>
              <a:lnSpc>
                <a:spcPts val="3888"/>
              </a:lnSpc>
              <a:defRPr/>
            </a:pPr>
            <a:r>
              <a:rPr lang="en-IN" sz="3600" b="1" dirty="0">
                <a:cs typeface="Times New Roman" panose="02020603050405020304" pitchFamily="18" charset="0"/>
              </a:rPr>
              <a:t>NOTIFICATION </a:t>
            </a:r>
            <a:endParaRPr lang="en-US" altLang="en-US" sz="3600" b="1" dirty="0">
              <a:cs typeface="Times New Roman" panose="02020603050405020304" pitchFamily="18" charset="0"/>
            </a:endParaRPr>
          </a:p>
        </p:txBody>
      </p:sp>
      <p:graphicFrame>
        <p:nvGraphicFramePr>
          <p:cNvPr id="6" name="Table 5">
            <a:extLst/>
          </p:cNvPr>
          <p:cNvGraphicFramePr>
            <a:graphicFrameLocks noGrp="1"/>
          </p:cNvGraphicFramePr>
          <p:nvPr>
            <p:extLst>
              <p:ext uri="{D42A27DB-BD31-4B8C-83A1-F6EECF244321}">
                <p14:modId xmlns:p14="http://schemas.microsoft.com/office/powerpoint/2010/main" val="2994713895"/>
              </p:ext>
            </p:extLst>
          </p:nvPr>
        </p:nvGraphicFramePr>
        <p:xfrm>
          <a:off x="412750" y="1410423"/>
          <a:ext cx="10978060" cy="5241054"/>
        </p:xfrm>
        <a:graphic>
          <a:graphicData uri="http://schemas.openxmlformats.org/drawingml/2006/table">
            <a:tbl>
              <a:tblPr firstRow="1" bandRow="1">
                <a:tableStyleId>{68D230F3-CF80-4859-8CE7-A43EE81993B5}</a:tableStyleId>
              </a:tblPr>
              <a:tblGrid>
                <a:gridCol w="848004">
                  <a:extLst>
                    <a:ext uri="{9D8B030D-6E8A-4147-A177-3AD203B41FA5}">
                      <a16:colId xmlns:a16="http://schemas.microsoft.com/office/drawing/2014/main" val="20000"/>
                    </a:ext>
                  </a:extLst>
                </a:gridCol>
                <a:gridCol w="1550331">
                  <a:extLst>
                    <a:ext uri="{9D8B030D-6E8A-4147-A177-3AD203B41FA5}">
                      <a16:colId xmlns:a16="http://schemas.microsoft.com/office/drawing/2014/main" val="20001"/>
                    </a:ext>
                  </a:extLst>
                </a:gridCol>
                <a:gridCol w="2649824">
                  <a:extLst>
                    <a:ext uri="{9D8B030D-6E8A-4147-A177-3AD203B41FA5}">
                      <a16:colId xmlns:a16="http://schemas.microsoft.com/office/drawing/2014/main" val="20002"/>
                    </a:ext>
                  </a:extLst>
                </a:gridCol>
                <a:gridCol w="5929901">
                  <a:extLst>
                    <a:ext uri="{9D8B030D-6E8A-4147-A177-3AD203B41FA5}">
                      <a16:colId xmlns:a16="http://schemas.microsoft.com/office/drawing/2014/main" val="20003"/>
                    </a:ext>
                  </a:extLst>
                </a:gridCol>
              </a:tblGrid>
              <a:tr h="1156784">
                <a:tc>
                  <a:txBody>
                    <a:bodyPr/>
                    <a:lstStyle/>
                    <a:p>
                      <a:pPr marL="0" marR="0" algn="ctr">
                        <a:lnSpc>
                          <a:spcPct val="115000"/>
                        </a:lnSpc>
                        <a:spcBef>
                          <a:spcPts val="0"/>
                        </a:spcBef>
                        <a:spcAft>
                          <a:spcPts val="0"/>
                        </a:spcAft>
                      </a:pPr>
                      <a:r>
                        <a:rPr lang="en-US" sz="1500" i="0" dirty="0">
                          <a:solidFill>
                            <a:schemeClr val="tx1"/>
                          </a:solidFill>
                          <a:effectLst/>
                          <a:latin typeface="+mj-lt"/>
                          <a:ea typeface="Calibri" panose="020F0502020204030204" pitchFamily="34" charset="0"/>
                          <a:cs typeface="Times New Roman" panose="02020603050405020304" pitchFamily="18" charset="0"/>
                        </a:rPr>
                        <a:t>S.No.</a:t>
                      </a:r>
                    </a:p>
                  </a:txBody>
                  <a:tcPr marL="36803" marR="36803" marT="36650" marB="366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Particulars </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803" marR="36803" marT="36650" marB="366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Notification dated 11.04.2018 (as modified vide notification dated 16.01.2019)</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803" marR="36803" marT="36650" marB="366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i="0" dirty="0">
                          <a:solidFill>
                            <a:schemeClr val="tx1"/>
                          </a:solidFill>
                          <a:effectLst/>
                          <a:latin typeface="+mj-lt"/>
                          <a:ea typeface="Times New Roman" panose="02020603050405020304" pitchFamily="18" charset="0"/>
                          <a:cs typeface="Times New Roman" panose="02020603050405020304" pitchFamily="18" charset="0"/>
                        </a:rPr>
                        <a:t>Notification dated 19.02.2019</a:t>
                      </a:r>
                      <a:endParaRPr lang="en-US" sz="1500" i="0" dirty="0">
                        <a:solidFill>
                          <a:schemeClr val="tx1"/>
                        </a:solidFill>
                        <a:effectLst/>
                        <a:latin typeface="+mj-lt"/>
                        <a:ea typeface="Calibri" panose="020F0502020204030204" pitchFamily="34" charset="0"/>
                        <a:cs typeface="Times New Roman" panose="02020603050405020304" pitchFamily="18" charset="0"/>
                      </a:endParaRPr>
                    </a:p>
                  </a:txBody>
                  <a:tcPr marL="36803" marR="36803" marT="36650" marB="366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84270">
                <a:tc>
                  <a:txBody>
                    <a:bodyPr/>
                    <a:lstStyle/>
                    <a:p>
                      <a:pPr algn="ctr"/>
                      <a:r>
                        <a:rPr lang="en-IN" sz="1500" dirty="0">
                          <a:latin typeface="+mj-lt"/>
                        </a:rPr>
                        <a:t>9.</a:t>
                      </a:r>
                    </a:p>
                  </a:txBody>
                  <a:tcPr marL="36803" marR="36803" marT="36650" marB="366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latin typeface="+mj-lt"/>
                        </a:rPr>
                        <a:t>Restriction on investments by start-ups</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803" marR="36803" marT="36650" marB="366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a:lnSpc>
                          <a:spcPct val="115000"/>
                        </a:lnSpc>
                        <a:spcBef>
                          <a:spcPts val="0"/>
                        </a:spcBef>
                        <a:spcAft>
                          <a:spcPts val="0"/>
                        </a:spcAft>
                        <a:buFontTx/>
                        <a:buChar char="-"/>
                      </a:pPr>
                      <a:r>
                        <a:rPr lang="en-IN" sz="1500" dirty="0">
                          <a:latin typeface="+mj-lt"/>
                        </a:rPr>
                        <a:t>No conditions prescribed.</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803" marR="36803" marT="36650" marB="366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buFontTx/>
                        <a:buNone/>
                      </a:pPr>
                      <a:r>
                        <a:rPr lang="en-US" sz="1500" dirty="0">
                          <a:latin typeface="+mj-lt"/>
                        </a:rPr>
                        <a:t>The start-up should not have invested in any of the following assets: </a:t>
                      </a:r>
                    </a:p>
                    <a:p>
                      <a:pPr marL="285750" marR="0" indent="-285750" algn="just">
                        <a:lnSpc>
                          <a:spcPct val="115000"/>
                        </a:lnSpc>
                        <a:spcBef>
                          <a:spcPts val="0"/>
                        </a:spcBef>
                        <a:spcAft>
                          <a:spcPts val="0"/>
                        </a:spcAft>
                        <a:buFontTx/>
                        <a:buChar char="-"/>
                      </a:pPr>
                      <a:r>
                        <a:rPr lang="en-US" sz="1500" dirty="0">
                          <a:latin typeface="+mj-lt"/>
                        </a:rPr>
                        <a:t>Specified Land or building or both or land appurtenant thereto, being a residential house,</a:t>
                      </a:r>
                    </a:p>
                    <a:p>
                      <a:pPr marL="285750" marR="0" indent="-285750" algn="just">
                        <a:lnSpc>
                          <a:spcPct val="115000"/>
                        </a:lnSpc>
                        <a:spcBef>
                          <a:spcPts val="0"/>
                        </a:spcBef>
                        <a:spcAft>
                          <a:spcPts val="0"/>
                        </a:spcAft>
                        <a:buFontTx/>
                        <a:buChar char="-"/>
                      </a:pPr>
                      <a:r>
                        <a:rPr lang="en-US" sz="1500" dirty="0">
                          <a:latin typeface="+mj-lt"/>
                        </a:rPr>
                        <a:t>Loans and advances, other than extended in the ordinary course of business by the start-up; </a:t>
                      </a:r>
                    </a:p>
                    <a:p>
                      <a:pPr marL="285750" marR="0" indent="-285750" algn="just">
                        <a:lnSpc>
                          <a:spcPct val="115000"/>
                        </a:lnSpc>
                        <a:spcBef>
                          <a:spcPts val="0"/>
                        </a:spcBef>
                        <a:spcAft>
                          <a:spcPts val="0"/>
                        </a:spcAft>
                        <a:buFontTx/>
                        <a:buChar char="-"/>
                      </a:pPr>
                      <a:r>
                        <a:rPr lang="en-US" sz="1500" dirty="0">
                          <a:latin typeface="+mj-lt"/>
                        </a:rPr>
                        <a:t>Capital contribution made to any other entity; </a:t>
                      </a:r>
                    </a:p>
                    <a:p>
                      <a:pPr marL="285750" marR="0" indent="-285750" algn="just">
                        <a:lnSpc>
                          <a:spcPct val="115000"/>
                        </a:lnSpc>
                        <a:spcBef>
                          <a:spcPts val="0"/>
                        </a:spcBef>
                        <a:spcAft>
                          <a:spcPts val="0"/>
                        </a:spcAft>
                        <a:buFontTx/>
                        <a:buChar char="-"/>
                      </a:pPr>
                      <a:r>
                        <a:rPr lang="en-US" sz="1500" dirty="0">
                          <a:latin typeface="+mj-lt"/>
                        </a:rPr>
                        <a:t>Shares and securities; </a:t>
                      </a:r>
                    </a:p>
                    <a:p>
                      <a:pPr marL="285750" marR="0" indent="-285750" algn="just">
                        <a:lnSpc>
                          <a:spcPct val="115000"/>
                        </a:lnSpc>
                        <a:spcBef>
                          <a:spcPts val="0"/>
                        </a:spcBef>
                        <a:spcAft>
                          <a:spcPts val="0"/>
                        </a:spcAft>
                        <a:buFontTx/>
                        <a:buChar char="-"/>
                      </a:pPr>
                      <a:r>
                        <a:rPr lang="en-US" sz="1500" dirty="0">
                          <a:latin typeface="+mj-lt"/>
                        </a:rPr>
                        <a:t>A motor vehicle, aircraft, yacht or any other mode of transport whose cost exceeds INR 1 million</a:t>
                      </a:r>
                    </a:p>
                    <a:p>
                      <a:pPr marL="285750" marR="0" indent="-285750" algn="just">
                        <a:lnSpc>
                          <a:spcPct val="115000"/>
                        </a:lnSpc>
                        <a:spcBef>
                          <a:spcPts val="0"/>
                        </a:spcBef>
                        <a:spcAft>
                          <a:spcPts val="0"/>
                        </a:spcAft>
                        <a:buFontTx/>
                        <a:buChar char="-"/>
                      </a:pPr>
                      <a:r>
                        <a:rPr lang="en-US" sz="1500" dirty="0">
                          <a:latin typeface="+mj-lt"/>
                        </a:rPr>
                        <a:t>Jewellery</a:t>
                      </a:r>
                    </a:p>
                    <a:p>
                      <a:pPr marL="285750" marR="0" indent="-285750" algn="just">
                        <a:lnSpc>
                          <a:spcPct val="115000"/>
                        </a:lnSpc>
                        <a:spcBef>
                          <a:spcPts val="0"/>
                        </a:spcBef>
                        <a:spcAft>
                          <a:spcPts val="0"/>
                        </a:spcAft>
                        <a:buFontTx/>
                        <a:buChar char="-"/>
                      </a:pPr>
                      <a:r>
                        <a:rPr lang="en-US" sz="1500" dirty="0">
                          <a:latin typeface="+mj-lt"/>
                        </a:rPr>
                        <a:t>Any other asset, of the nature specified in sub-clauses (iv) to (ix) of clause (d) of Explanation to clause (vii) of sub-section (2) of section 56 of the Act</a:t>
                      </a:r>
                      <a:endParaRPr lang="en-US" sz="1500" dirty="0">
                        <a:solidFill>
                          <a:schemeClr val="tx1"/>
                        </a:solidFill>
                        <a:effectLst/>
                        <a:latin typeface="+mj-lt"/>
                        <a:ea typeface="Calibri" panose="020F0502020204030204" pitchFamily="34" charset="0"/>
                        <a:cs typeface="Times New Roman" panose="02020603050405020304" pitchFamily="18" charset="0"/>
                      </a:endParaRPr>
                    </a:p>
                  </a:txBody>
                  <a:tcPr marL="36803" marR="36803" marT="36650" marB="366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190935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41</a:t>
            </a:fld>
            <a:endParaRPr lang="en-US" dirty="0"/>
          </a:p>
        </p:txBody>
      </p:sp>
      <p:sp>
        <p:nvSpPr>
          <p:cNvPr id="5" name="Horizontal Scroll 4">
            <a:extLst/>
          </p:cNvPr>
          <p:cNvSpPr/>
          <p:nvPr/>
        </p:nvSpPr>
        <p:spPr bwMode="auto">
          <a:xfrm>
            <a:off x="2362200" y="2259874"/>
            <a:ext cx="9081149" cy="1698172"/>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3538">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Whether section 56(2)(x) would apply in case of fresh issue of shares</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      </a:t>
            </a:r>
            <a:r>
              <a:rPr lang="en-US" sz="2000" dirty="0">
                <a:ln w="0"/>
                <a:solidFill>
                  <a:schemeClr val="tx1"/>
                </a:solidFill>
                <a:effectLst>
                  <a:outerShdw blurRad="60007" dist="310007" dir="7680000" sy="30000" kx="1300200" algn="ctr" rotWithShape="0">
                    <a:prstClr val="black">
                      <a:alpha val="32000"/>
                    </a:prstClr>
                  </a:outerShdw>
                </a:effectLst>
                <a:latin typeface="+mj-lt"/>
              </a:rPr>
              <a:t>  </a:t>
            </a: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2466157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42</a:t>
            </a:fld>
            <a:endParaRPr lang="en-US" dirty="0"/>
          </a:p>
        </p:txBody>
      </p:sp>
      <p:sp>
        <p:nvSpPr>
          <p:cNvPr id="5" name="TextBox 4"/>
          <p:cNvSpPr txBox="1"/>
          <p:nvPr/>
        </p:nvSpPr>
        <p:spPr>
          <a:xfrm>
            <a:off x="496387" y="480494"/>
            <a:ext cx="4142481" cy="592470"/>
          </a:xfrm>
          <a:prstGeom prst="rect">
            <a:avLst/>
          </a:prstGeom>
          <a:noFill/>
        </p:spPr>
        <p:txBody>
          <a:bodyPr wrap="none" rtlCol="0">
            <a:spAutoFit/>
          </a:bodyPr>
          <a:lstStyle/>
          <a:p>
            <a:pPr>
              <a:lnSpc>
                <a:spcPts val="3888"/>
              </a:lnSpc>
              <a:defRPr/>
            </a:pPr>
            <a:r>
              <a:rPr lang="en-IN" sz="3600" b="1" dirty="0">
                <a:cs typeface="Times New Roman" panose="02020603050405020304" pitchFamily="18" charset="0"/>
              </a:rPr>
              <a:t>SECTION 56(2)(x)</a:t>
            </a:r>
            <a:endParaRPr lang="en-US" altLang="en-US" sz="3600" b="1" dirty="0">
              <a:cs typeface="Times New Roman" panose="02020603050405020304" pitchFamily="18" charset="0"/>
            </a:endParaRPr>
          </a:p>
        </p:txBody>
      </p:sp>
      <p:sp>
        <p:nvSpPr>
          <p:cNvPr id="6" name="object 22">
            <a:extLst/>
          </p:cNvPr>
          <p:cNvSpPr txBox="1">
            <a:spLocks noChangeArrowheads="1"/>
          </p:cNvSpPr>
          <p:nvPr/>
        </p:nvSpPr>
        <p:spPr bwMode="auto">
          <a:xfrm>
            <a:off x="457200" y="1323768"/>
            <a:ext cx="10733539" cy="4847481"/>
          </a:xfrm>
          <a:prstGeom prst="rect">
            <a:avLst/>
          </a:prstGeom>
          <a:noFill/>
          <a:ln w="12191">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500" b="1" i="1" dirty="0">
                <a:latin typeface="+mj-lt"/>
                <a:cs typeface="Times New Roman" panose="02020603050405020304" pitchFamily="18" charset="0"/>
              </a:rPr>
              <a:t>“Income from Other Sources” - Section 56(2)(x):</a:t>
            </a:r>
          </a:p>
          <a:p>
            <a:pPr>
              <a:defRPr/>
            </a:pPr>
            <a:r>
              <a:rPr lang="en-US" sz="1500" b="1" i="1" dirty="0">
                <a:latin typeface="+mj-lt"/>
                <a:cs typeface="Times New Roman" panose="02020603050405020304" pitchFamily="18" charset="0"/>
              </a:rPr>
              <a:t>“</a:t>
            </a:r>
            <a:r>
              <a:rPr lang="en-US" sz="1500" i="1" dirty="0">
                <a:latin typeface="+mj-lt"/>
                <a:cs typeface="Times New Roman" panose="02020603050405020304" pitchFamily="18" charset="0"/>
              </a:rPr>
              <a:t>56. (1) ………….</a:t>
            </a:r>
          </a:p>
          <a:p>
            <a:pPr>
              <a:defRPr/>
            </a:pPr>
            <a:r>
              <a:rPr lang="en-US" sz="1500" i="1" dirty="0">
                <a:latin typeface="+mj-lt"/>
                <a:cs typeface="Times New Roman" panose="02020603050405020304" pitchFamily="18" charset="0"/>
              </a:rPr>
              <a:t>(2) In particular, and without prejudice to the generality of the provisions of sub-section (1), the following incomes, shall be chargeable to income-tax under the head "Income from other sources", namely :—  ………………………</a:t>
            </a:r>
          </a:p>
          <a:p>
            <a:pPr>
              <a:defRPr/>
            </a:pPr>
            <a:r>
              <a:rPr lang="en-IN" sz="1500" i="1" dirty="0">
                <a:latin typeface="+mj-lt"/>
              </a:rPr>
              <a:t>(x) where any person receives, in any previous year, from any person or persons on or after the 1st day of April, 2017,—</a:t>
            </a:r>
          </a:p>
          <a:p>
            <a:pPr>
              <a:defRPr/>
            </a:pPr>
            <a:r>
              <a:rPr lang="en-IN" sz="1500" i="1" dirty="0">
                <a:latin typeface="+mj-lt"/>
              </a:rPr>
              <a:t> (a) any sum of money, without consideration, the aggregate value of which exceeds fifty thousand rupees, the whole of the aggregate value of such sum;</a:t>
            </a:r>
          </a:p>
          <a:p>
            <a:pPr>
              <a:defRPr/>
            </a:pPr>
            <a:r>
              <a:rPr lang="en-IN" sz="1500" i="1" dirty="0">
                <a:latin typeface="+mj-lt"/>
              </a:rPr>
              <a:t>(b) any immovable property,—</a:t>
            </a:r>
          </a:p>
          <a:p>
            <a:pPr>
              <a:defRPr/>
            </a:pPr>
            <a:r>
              <a:rPr lang="en-IN" sz="1500" i="1" dirty="0">
                <a:latin typeface="+mj-lt"/>
              </a:rPr>
              <a:t> (A) without consideration, the stamp duty value of which exceeds fifty thousand rupees, the stamp duty value of such property;</a:t>
            </a:r>
          </a:p>
          <a:p>
            <a:pPr>
              <a:defRPr/>
            </a:pPr>
            <a:r>
              <a:rPr lang="en-IN" sz="1500" i="1" dirty="0">
                <a:latin typeface="+mj-lt"/>
              </a:rPr>
              <a:t>(B) for a consideration, the stamp duty value of such property as exceeds such consideration, if the amount of such excess is more than the higher of the following amounts, namely:—</a:t>
            </a:r>
          </a:p>
          <a:p>
            <a:pPr>
              <a:defRPr/>
            </a:pPr>
            <a:r>
              <a:rPr lang="en-IN" sz="1500" i="1" dirty="0">
                <a:latin typeface="+mj-lt"/>
              </a:rPr>
              <a:t> (i)	 	the amount of fifty thousand rupees; and</a:t>
            </a:r>
          </a:p>
          <a:p>
            <a:pPr>
              <a:defRPr/>
            </a:pPr>
            <a:r>
              <a:rPr lang="en-IN" sz="1500" i="1" dirty="0">
                <a:latin typeface="+mj-lt"/>
              </a:rPr>
              <a:t>(ii)	 	the amount equal to five per cent of the consideration:</a:t>
            </a:r>
          </a:p>
          <a:p>
            <a:pPr>
              <a:defRPr/>
            </a:pPr>
            <a:r>
              <a:rPr lang="en-IN" sz="1500" i="1" dirty="0">
                <a:latin typeface="+mj-lt"/>
              </a:rPr>
              <a:t> </a:t>
            </a:r>
            <a:r>
              <a:rPr lang="en-IN" sz="1500" b="1" i="1" dirty="0">
                <a:latin typeface="+mj-lt"/>
              </a:rPr>
              <a:t>……………………………</a:t>
            </a:r>
            <a:endParaRPr lang="en-IN" sz="1500" i="1" dirty="0">
              <a:latin typeface="+mj-lt"/>
            </a:endParaRPr>
          </a:p>
          <a:p>
            <a:pPr>
              <a:defRPr/>
            </a:pPr>
            <a:r>
              <a:rPr lang="en-IN" sz="1500" i="1" dirty="0">
                <a:latin typeface="+mj-lt"/>
              </a:rPr>
              <a:t>(c) any property, other than immovable property,—</a:t>
            </a:r>
          </a:p>
          <a:p>
            <a:pPr>
              <a:defRPr/>
            </a:pPr>
            <a:r>
              <a:rPr lang="en-IN" sz="1500" i="1" dirty="0">
                <a:latin typeface="+mj-lt"/>
              </a:rPr>
              <a:t>(A) without consideration, the aggregate fair market value of which exceeds fifty thousand rupees, the whole of the aggregate fair market value of such property;</a:t>
            </a:r>
          </a:p>
          <a:p>
            <a:pPr>
              <a:defRPr/>
            </a:pPr>
            <a:r>
              <a:rPr lang="en-IN" sz="1500" i="1" dirty="0">
                <a:latin typeface="+mj-lt"/>
              </a:rPr>
              <a:t>(B) for a consideration which is less than the aggregate fair market value of the property by an amount exceeding fifty thousand rupees, the aggregate fair market value of such property as exceeds such consideration :</a:t>
            </a:r>
            <a:endParaRPr lang="en-US" sz="1500" i="1"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4401761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p:cNvPr>
          <p:cNvSpPr>
            <a:spLocks noGrp="1"/>
          </p:cNvSpPr>
          <p:nvPr>
            <p:ph idx="1"/>
          </p:nvPr>
        </p:nvSpPr>
        <p:spPr>
          <a:xfrm>
            <a:off x="3430588" y="1633539"/>
            <a:ext cx="7944792" cy="5089990"/>
          </a:xfrm>
        </p:spPr>
        <p:txBody>
          <a:bodyPr rtlCol="0">
            <a:noAutofit/>
          </a:bodyPr>
          <a:lstStyle/>
          <a:p>
            <a:pPr marL="0" indent="0" eaLnBrk="1" fontAlgn="auto" hangingPunct="1">
              <a:lnSpc>
                <a:spcPct val="100000"/>
              </a:lnSpc>
              <a:spcBef>
                <a:spcPts val="1026"/>
              </a:spcBef>
              <a:spcAft>
                <a:spcPts val="1026"/>
              </a:spcAft>
              <a:buFont typeface="Wingdings" panose="05000000000000000000" pitchFamily="2" charset="2"/>
              <a:buNone/>
              <a:defRPr/>
            </a:pPr>
            <a:r>
              <a:rPr lang="en-US" sz="1600" b="1" dirty="0"/>
              <a:t>Issue :  </a:t>
            </a:r>
            <a:r>
              <a:rPr lang="en-US" sz="1600" dirty="0"/>
              <a:t>Whether section 56(2)(x) would apply in case of fresh issuance of shares?</a:t>
            </a:r>
          </a:p>
          <a:p>
            <a:pPr marL="0" indent="0" eaLnBrk="1" fontAlgn="auto" hangingPunct="1">
              <a:lnSpc>
                <a:spcPct val="100000"/>
              </a:lnSpc>
              <a:spcBef>
                <a:spcPts val="1026"/>
              </a:spcBef>
              <a:spcAft>
                <a:spcPts val="1026"/>
              </a:spcAft>
              <a:buFont typeface="Wingdings" panose="05000000000000000000" pitchFamily="2" charset="2"/>
              <a:buNone/>
              <a:defRPr/>
            </a:pPr>
            <a:r>
              <a:rPr lang="en-US" sz="1600" b="1" dirty="0"/>
              <a:t>Arguments</a:t>
            </a:r>
          </a:p>
          <a:p>
            <a:pPr marL="356616" indent="-356616">
              <a:lnSpc>
                <a:spcPct val="100000"/>
              </a:lnSpc>
              <a:spcBef>
                <a:spcPts val="1026"/>
              </a:spcBef>
              <a:spcAft>
                <a:spcPts val="1026"/>
              </a:spcAft>
              <a:defRPr/>
            </a:pPr>
            <a:r>
              <a:rPr lang="en-US" sz="1600" dirty="0"/>
              <a:t>What is essentially sought to be taxed in the hands of the recipient is the receipt of property, without or for inadequate consideration. </a:t>
            </a:r>
            <a:endParaRPr lang="en-IN" sz="1600" dirty="0"/>
          </a:p>
          <a:p>
            <a:pPr marL="356616" indent="-356616">
              <a:lnSpc>
                <a:spcPct val="100000"/>
              </a:lnSpc>
              <a:spcBef>
                <a:spcPts val="1026"/>
              </a:spcBef>
              <a:spcAft>
                <a:spcPts val="1026"/>
              </a:spcAft>
              <a:defRPr/>
            </a:pPr>
            <a:r>
              <a:rPr lang="en-IN" sz="1600" dirty="0"/>
              <a:t>“Receipt of property, being shares” refers to a transfer effected by one person in favour of another of a property which is already in existence in the form of shares before the contemplated transfer</a:t>
            </a:r>
          </a:p>
          <a:p>
            <a:pPr marL="356616" indent="-356616" algn="just">
              <a:lnSpc>
                <a:spcPct val="100000"/>
              </a:lnSpc>
              <a:spcBef>
                <a:spcPts val="1026"/>
              </a:spcBef>
              <a:spcAft>
                <a:spcPts val="1026"/>
              </a:spcAft>
              <a:defRPr/>
            </a:pPr>
            <a:r>
              <a:rPr lang="en-IN" sz="1600" dirty="0"/>
              <a:t>“Allotment of share”’ does not involve transfer </a:t>
            </a:r>
            <a:r>
              <a:rPr lang="en-US" sz="1600" dirty="0"/>
              <a:t>[refer : </a:t>
            </a:r>
            <a:r>
              <a:rPr lang="en-US" sz="1600" b="1" dirty="0"/>
              <a:t>Sri Gopal </a:t>
            </a:r>
            <a:r>
              <a:rPr lang="en-US" sz="1600" b="1" dirty="0" err="1"/>
              <a:t>Jalan</a:t>
            </a:r>
            <a:r>
              <a:rPr lang="en-US" sz="1600" b="1" dirty="0"/>
              <a:t> &amp; Co. v. Calcutta Stock Exchange Association Ltd.: [1964] 3 SCR 698; </a:t>
            </a:r>
            <a:r>
              <a:rPr lang="en-IN" sz="1600" dirty="0" err="1"/>
              <a:t>Khoday</a:t>
            </a:r>
            <a:r>
              <a:rPr lang="en-IN" sz="1600" dirty="0"/>
              <a:t> Distilleries Ltd. vs CIT and </a:t>
            </a:r>
            <a:r>
              <a:rPr lang="en-IN" sz="1600" dirty="0" err="1"/>
              <a:t>Anr</a:t>
            </a:r>
            <a:r>
              <a:rPr lang="en-IN" sz="1600" dirty="0"/>
              <a:t>.  : 307 ITR 312 (SC)</a:t>
            </a:r>
            <a:r>
              <a:rPr lang="en-US" sz="1600" dirty="0"/>
              <a:t>].</a:t>
            </a:r>
          </a:p>
          <a:p>
            <a:pPr marL="356616" indent="-356616">
              <a:lnSpc>
                <a:spcPct val="100000"/>
              </a:lnSpc>
              <a:spcBef>
                <a:spcPts val="1026"/>
              </a:spcBef>
              <a:spcAft>
                <a:spcPts val="1026"/>
              </a:spcAft>
              <a:defRPr/>
            </a:pPr>
            <a:r>
              <a:rPr lang="en-US" sz="1600" dirty="0"/>
              <a:t>Controversy – The Tribunal in the case of </a:t>
            </a:r>
            <a:r>
              <a:rPr lang="en-US" sz="1600" dirty="0" err="1"/>
              <a:t>Sudhir</a:t>
            </a:r>
            <a:r>
              <a:rPr lang="en-US" sz="1600" dirty="0"/>
              <a:t> Menon (HUF) vs ACIT [(2014) 162 TTJ 425]</a:t>
            </a:r>
            <a:endParaRPr lang="en-IN" sz="1600" dirty="0"/>
          </a:p>
          <a:p>
            <a:pPr marL="0" indent="0" eaLnBrk="1" fontAlgn="auto" hangingPunct="1">
              <a:lnSpc>
                <a:spcPct val="100000"/>
              </a:lnSpc>
              <a:spcBef>
                <a:spcPts val="1026"/>
              </a:spcBef>
              <a:spcAft>
                <a:spcPts val="1026"/>
              </a:spcAft>
              <a:buFont typeface="Wingdings" panose="05000000000000000000" pitchFamily="2" charset="2"/>
              <a:buNone/>
              <a:defRPr/>
            </a:pPr>
            <a:endParaRPr lang="en-US" sz="16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t>43</a:t>
            </a:fld>
            <a:endParaRPr lang="en-US" dirty="0"/>
          </a:p>
        </p:txBody>
      </p:sp>
      <p:sp>
        <p:nvSpPr>
          <p:cNvPr id="5" name="TextBox 4"/>
          <p:cNvSpPr txBox="1"/>
          <p:nvPr/>
        </p:nvSpPr>
        <p:spPr>
          <a:xfrm>
            <a:off x="496387" y="480494"/>
            <a:ext cx="10482678" cy="1200329"/>
          </a:xfrm>
          <a:prstGeom prst="rect">
            <a:avLst/>
          </a:prstGeom>
          <a:noFill/>
        </p:spPr>
        <p:txBody>
          <a:bodyPr wrap="none" rtlCol="0">
            <a:spAutoFit/>
          </a:bodyPr>
          <a:lstStyle/>
          <a:p>
            <a:pPr marL="240029">
              <a:defRPr/>
            </a:pPr>
            <a:r>
              <a:rPr lang="en-IN" sz="3600" b="1" kern="0" dirty="0">
                <a:cs typeface="Times New Roman" panose="02020603050405020304" pitchFamily="18" charset="0"/>
              </a:rPr>
              <a:t>SECTION 56(2)(x) – APPLICABLE TO FRESH </a:t>
            </a:r>
          </a:p>
          <a:p>
            <a:pPr marL="240029">
              <a:defRPr/>
            </a:pPr>
            <a:r>
              <a:rPr lang="en-IN" sz="3600" b="1" kern="0" dirty="0">
                <a:cs typeface="Times New Roman" panose="02020603050405020304" pitchFamily="18" charset="0"/>
              </a:rPr>
              <a:t>ISSUE OF SHARES</a:t>
            </a:r>
          </a:p>
        </p:txBody>
      </p:sp>
      <p:sp>
        <p:nvSpPr>
          <p:cNvPr id="7" name="Rectangle: Rounded Corners 4">
            <a:extLst/>
          </p:cNvPr>
          <p:cNvSpPr/>
          <p:nvPr/>
        </p:nvSpPr>
        <p:spPr bwMode="auto">
          <a:xfrm>
            <a:off x="1141413" y="2019300"/>
            <a:ext cx="1828800" cy="838200"/>
          </a:xfrm>
          <a:prstGeom prst="roundRect">
            <a:avLst/>
          </a:prstGeom>
          <a:solidFill>
            <a:srgbClr val="F07C34"/>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IN" sz="1800" b="1" dirty="0">
                <a:solidFill>
                  <a:schemeClr val="bg1"/>
                </a:solidFill>
                <a:latin typeface="+mj-lt"/>
                <a:cs typeface="Times New Roman" pitchFamily="18" charset="0"/>
              </a:rPr>
              <a:t>Company </a:t>
            </a:r>
          </a:p>
        </p:txBody>
      </p:sp>
      <p:sp>
        <p:nvSpPr>
          <p:cNvPr id="8" name="Oval 7">
            <a:extLst/>
          </p:cNvPr>
          <p:cNvSpPr/>
          <p:nvPr/>
        </p:nvSpPr>
        <p:spPr bwMode="auto">
          <a:xfrm>
            <a:off x="1120775" y="4572000"/>
            <a:ext cx="1828800" cy="838200"/>
          </a:xfrm>
          <a:prstGeom prst="ellipse">
            <a:avLst/>
          </a:prstGeom>
          <a:solidFill>
            <a:srgbClr val="F07C34"/>
          </a:solidFill>
          <a:ln>
            <a:headEnd/>
            <a:tailEnd/>
          </a:ln>
          <a:effectLst>
            <a:outerShdw blurRad="76200" dist="38100" dir="5400000" algn="ctr" rotWithShape="0">
              <a:srgbClr val="000000">
                <a:alpha val="76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IN" sz="1800" b="1" dirty="0">
                <a:solidFill>
                  <a:schemeClr val="bg1"/>
                </a:solidFill>
                <a:latin typeface="+mj-lt"/>
                <a:cs typeface="Times New Roman" pitchFamily="18" charset="0"/>
              </a:rPr>
              <a:t>Person </a:t>
            </a:r>
          </a:p>
        </p:txBody>
      </p:sp>
      <p:cxnSp>
        <p:nvCxnSpPr>
          <p:cNvPr id="9" name="Straight Connector 24"/>
          <p:cNvCxnSpPr>
            <a:cxnSpLocks/>
          </p:cNvCxnSpPr>
          <p:nvPr/>
        </p:nvCxnSpPr>
        <p:spPr bwMode="auto">
          <a:xfrm>
            <a:off x="3200400" y="1739900"/>
            <a:ext cx="0" cy="4252913"/>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p:cNvPr>
          <p:cNvCxnSpPr/>
          <p:nvPr/>
        </p:nvCxnSpPr>
        <p:spPr>
          <a:xfrm rot="5400000">
            <a:off x="1258094" y="3694906"/>
            <a:ext cx="16002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1" name="TextBox 19"/>
          <p:cNvSpPr txBox="1">
            <a:spLocks noChangeArrowheads="1"/>
          </p:cNvSpPr>
          <p:nvPr/>
        </p:nvSpPr>
        <p:spPr bwMode="auto">
          <a:xfrm>
            <a:off x="228600" y="3121025"/>
            <a:ext cx="18272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altLang="en-US" sz="1700" dirty="0">
                <a:latin typeface="+mj-lt"/>
              </a:rPr>
              <a:t>Fresh allotment of shares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6172863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44</a:t>
            </a:fld>
            <a:endParaRPr lang="en-US" dirty="0"/>
          </a:p>
        </p:txBody>
      </p:sp>
      <p:sp>
        <p:nvSpPr>
          <p:cNvPr id="5" name="Horizontal Scroll 4">
            <a:extLst/>
          </p:cNvPr>
          <p:cNvSpPr/>
          <p:nvPr/>
        </p:nvSpPr>
        <p:spPr bwMode="auto">
          <a:xfrm>
            <a:off x="2362201" y="2272433"/>
            <a:ext cx="9002486" cy="1711737"/>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3538">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Whether section 56(2)(x) would apply in the case of buyback of shares</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 </a:t>
            </a:r>
            <a:endParaRPr lang="en-IN"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42522109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p:cNvPr>
          <p:cNvSpPr>
            <a:spLocks noGrp="1"/>
          </p:cNvSpPr>
          <p:nvPr>
            <p:ph idx="1"/>
          </p:nvPr>
        </p:nvSpPr>
        <p:spPr>
          <a:xfrm>
            <a:off x="3430588" y="1763923"/>
            <a:ext cx="8312919" cy="4807557"/>
          </a:xfrm>
        </p:spPr>
        <p:txBody>
          <a:bodyPr rtlCol="0">
            <a:noAutofit/>
          </a:bodyPr>
          <a:lstStyle/>
          <a:p>
            <a:pPr marL="0" indent="0" eaLnBrk="1" fontAlgn="auto" hangingPunct="1">
              <a:lnSpc>
                <a:spcPct val="100000"/>
              </a:lnSpc>
              <a:spcBef>
                <a:spcPts val="1026"/>
              </a:spcBef>
              <a:spcAft>
                <a:spcPts val="1026"/>
              </a:spcAft>
              <a:buFont typeface="Wingdings" panose="05000000000000000000" pitchFamily="2" charset="2"/>
              <a:buNone/>
              <a:defRPr/>
            </a:pPr>
            <a:r>
              <a:rPr lang="en-US" sz="1500" b="1" dirty="0"/>
              <a:t>Issue :  </a:t>
            </a:r>
            <a:r>
              <a:rPr lang="en-US" sz="1500" dirty="0"/>
              <a:t>Whether section 56(2)(x) would apply in case of Buyback?</a:t>
            </a:r>
          </a:p>
          <a:p>
            <a:pPr marL="0" indent="0" eaLnBrk="1" fontAlgn="auto" hangingPunct="1">
              <a:lnSpc>
                <a:spcPct val="100000"/>
              </a:lnSpc>
              <a:spcBef>
                <a:spcPts val="1026"/>
              </a:spcBef>
              <a:spcAft>
                <a:spcPts val="1026"/>
              </a:spcAft>
              <a:buFont typeface="Wingdings" panose="05000000000000000000" pitchFamily="2" charset="2"/>
              <a:buNone/>
              <a:defRPr/>
            </a:pPr>
            <a:r>
              <a:rPr lang="en-US" sz="1500" b="1" dirty="0"/>
              <a:t>Arguments</a:t>
            </a:r>
          </a:p>
          <a:p>
            <a:pPr marL="356616" indent="-356616" eaLnBrk="1" fontAlgn="auto" hangingPunct="1">
              <a:lnSpc>
                <a:spcPct val="100000"/>
              </a:lnSpc>
              <a:spcBef>
                <a:spcPts val="1026"/>
              </a:spcBef>
              <a:spcAft>
                <a:spcPts val="600"/>
              </a:spcAft>
              <a:defRPr/>
            </a:pPr>
            <a:r>
              <a:rPr lang="en-US" altLang="en-US" sz="1500" dirty="0"/>
              <a:t>The intent of the section – to prevent the wrong abusive practice of "transferring" property at low values (and not for taxing normal transactions)</a:t>
            </a:r>
          </a:p>
          <a:p>
            <a:pPr marL="356616" indent="-356616" eaLnBrk="1" fontAlgn="auto" hangingPunct="1">
              <a:lnSpc>
                <a:spcPct val="100000"/>
              </a:lnSpc>
              <a:spcBef>
                <a:spcPts val="1026"/>
              </a:spcBef>
              <a:spcAft>
                <a:spcPts val="600"/>
              </a:spcAft>
              <a:defRPr/>
            </a:pPr>
            <a:r>
              <a:rPr lang="en-US" altLang="en-US" sz="1500" dirty="0"/>
              <a:t>Shares bought back cannot be transferred and must be mandatorily cancelled</a:t>
            </a:r>
          </a:p>
          <a:p>
            <a:pPr marL="356616" indent="-356616" eaLnBrk="1" fontAlgn="auto" hangingPunct="1">
              <a:lnSpc>
                <a:spcPct val="100000"/>
              </a:lnSpc>
              <a:spcBef>
                <a:spcPts val="1026"/>
              </a:spcBef>
              <a:spcAft>
                <a:spcPts val="600"/>
              </a:spcAft>
              <a:defRPr/>
            </a:pPr>
            <a:r>
              <a:rPr lang="en-US" altLang="en-US" sz="1500" dirty="0"/>
              <a:t>Shares received upon buyback not registered in the name of the company prior to cancellation thereof (from Companies Act perspective)</a:t>
            </a:r>
            <a:endParaRPr lang="en-US" altLang="en-US" sz="1500" b="1" dirty="0"/>
          </a:p>
          <a:p>
            <a:pPr marL="356616" indent="-356616" eaLnBrk="1" fontAlgn="auto" hangingPunct="1">
              <a:lnSpc>
                <a:spcPct val="100000"/>
              </a:lnSpc>
              <a:spcBef>
                <a:spcPts val="1026"/>
              </a:spcBef>
              <a:spcAft>
                <a:spcPts val="600"/>
              </a:spcAft>
              <a:defRPr/>
            </a:pPr>
            <a:r>
              <a:rPr lang="en-US" sz="1500" dirty="0"/>
              <a:t>Since  word “receipt” is succeeded by different situations of accepting/ receiving  “property”, either for no consideration or inadequate situation, section 56(2)(x) of </a:t>
            </a:r>
            <a:r>
              <a:rPr lang="en-US" sz="1500"/>
              <a:t>the Act should </a:t>
            </a:r>
            <a:r>
              <a:rPr lang="en-US" sz="1500" dirty="0"/>
              <a:t>apply only in a situation where  “property” is transferred by one person and received by another person and such property continues to be in existence. </a:t>
            </a:r>
            <a:endParaRPr lang="en-IN" sz="1500" dirty="0"/>
          </a:p>
          <a:p>
            <a:pPr marL="356616" indent="-356616" eaLnBrk="1" fontAlgn="auto" hangingPunct="1">
              <a:lnSpc>
                <a:spcPct val="100000"/>
              </a:lnSpc>
              <a:spcBef>
                <a:spcPts val="1026"/>
              </a:spcBef>
              <a:spcAft>
                <a:spcPts val="600"/>
              </a:spcAft>
              <a:defRPr/>
            </a:pPr>
            <a:r>
              <a:rPr lang="en-US" altLang="en-US" sz="1500" dirty="0"/>
              <a:t>Buyback of unlisted shares subject to buyback tax (section 115QA) and consideration received on buyback is exempt from levy of tax</a:t>
            </a:r>
            <a:endParaRPr lang="en-IN" altLang="en-US" sz="1500" dirty="0"/>
          </a:p>
          <a:p>
            <a:pPr marL="356616" indent="-356616" eaLnBrk="1" fontAlgn="auto" hangingPunct="1">
              <a:lnSpc>
                <a:spcPct val="100000"/>
              </a:lnSpc>
              <a:spcBef>
                <a:spcPts val="1026"/>
              </a:spcBef>
              <a:spcAft>
                <a:spcPts val="600"/>
              </a:spcAft>
              <a:defRPr/>
            </a:pPr>
            <a:r>
              <a:rPr lang="en-IN" altLang="en-US" sz="1500" dirty="0"/>
              <a:t>Provisions of  section 56(2)(x) of the Act should not be applicable</a:t>
            </a:r>
          </a:p>
          <a:p>
            <a:pPr marL="356616" indent="-356616" eaLnBrk="1" fontAlgn="auto" hangingPunct="1">
              <a:lnSpc>
                <a:spcPct val="100000"/>
              </a:lnSpc>
              <a:spcBef>
                <a:spcPts val="1026"/>
              </a:spcBef>
              <a:spcAft>
                <a:spcPts val="1026"/>
              </a:spcAft>
              <a:defRPr/>
            </a:pPr>
            <a:endParaRPr lang="en-IN" sz="1500" dirty="0"/>
          </a:p>
        </p:txBody>
      </p:sp>
      <p:sp>
        <p:nvSpPr>
          <p:cNvPr id="4" name="Slide Number Placeholder 3"/>
          <p:cNvSpPr>
            <a:spLocks noGrp="1"/>
          </p:cNvSpPr>
          <p:nvPr>
            <p:ph type="sldNum" sz="quarter" idx="12"/>
          </p:nvPr>
        </p:nvSpPr>
        <p:spPr/>
        <p:txBody>
          <a:bodyPr/>
          <a:lstStyle/>
          <a:p>
            <a:fld id="{6D22F896-40B5-4ADD-8801-0D06FADFA095}" type="slidenum">
              <a:rPr lang="en-US" smtClean="0"/>
              <a:t>45</a:t>
            </a:fld>
            <a:endParaRPr lang="en-US" dirty="0"/>
          </a:p>
        </p:txBody>
      </p:sp>
      <p:sp>
        <p:nvSpPr>
          <p:cNvPr id="5" name="TextBox 4"/>
          <p:cNvSpPr txBox="1"/>
          <p:nvPr/>
        </p:nvSpPr>
        <p:spPr>
          <a:xfrm>
            <a:off x="496387" y="480494"/>
            <a:ext cx="8119852" cy="1200329"/>
          </a:xfrm>
          <a:prstGeom prst="rect">
            <a:avLst/>
          </a:prstGeom>
          <a:noFill/>
        </p:spPr>
        <p:txBody>
          <a:bodyPr wrap="none" rtlCol="0">
            <a:spAutoFit/>
          </a:bodyPr>
          <a:lstStyle/>
          <a:p>
            <a:pPr marL="240029">
              <a:defRPr/>
            </a:pPr>
            <a:r>
              <a:rPr lang="en-IN" sz="3600" b="1" kern="0" dirty="0">
                <a:cs typeface="Times New Roman" panose="02020603050405020304" pitchFamily="18" charset="0"/>
              </a:rPr>
              <a:t>SECTION 56(2)(x) – APPLICABLE TO </a:t>
            </a:r>
          </a:p>
          <a:p>
            <a:pPr marL="240029">
              <a:defRPr/>
            </a:pPr>
            <a:r>
              <a:rPr lang="en-IN" sz="3600" b="1" kern="0" dirty="0">
                <a:cs typeface="Times New Roman" panose="02020603050405020304" pitchFamily="18" charset="0"/>
              </a:rPr>
              <a:t>BUYBACK/ CAPITAL REDUCTION</a:t>
            </a:r>
          </a:p>
        </p:txBody>
      </p:sp>
      <p:sp>
        <p:nvSpPr>
          <p:cNvPr id="7" name="Rectangle: Rounded Corners 4">
            <a:extLst/>
          </p:cNvPr>
          <p:cNvSpPr/>
          <p:nvPr/>
        </p:nvSpPr>
        <p:spPr bwMode="auto">
          <a:xfrm>
            <a:off x="1141413" y="2019300"/>
            <a:ext cx="1828800" cy="838200"/>
          </a:xfrm>
          <a:prstGeom prst="roundRect">
            <a:avLst/>
          </a:prstGeom>
          <a:solidFill>
            <a:srgbClr val="F07C34"/>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IN" sz="1800" b="1" dirty="0">
                <a:solidFill>
                  <a:schemeClr val="bg1"/>
                </a:solidFill>
                <a:latin typeface="+mj-lt"/>
                <a:cs typeface="Times New Roman" pitchFamily="18" charset="0"/>
              </a:rPr>
              <a:t>Company </a:t>
            </a:r>
          </a:p>
        </p:txBody>
      </p:sp>
      <p:sp>
        <p:nvSpPr>
          <p:cNvPr id="8" name="Oval 7">
            <a:extLst/>
          </p:cNvPr>
          <p:cNvSpPr/>
          <p:nvPr/>
        </p:nvSpPr>
        <p:spPr bwMode="auto">
          <a:xfrm>
            <a:off x="936625" y="4572000"/>
            <a:ext cx="2263775" cy="990600"/>
          </a:xfrm>
          <a:prstGeom prst="ellipse">
            <a:avLst/>
          </a:prstGeom>
          <a:solidFill>
            <a:srgbClr val="F07C34"/>
          </a:solidFill>
          <a:ln>
            <a:headEnd/>
            <a:tailEnd/>
          </a:ln>
          <a:effectLst>
            <a:outerShdw blurRad="76200" dist="38100" dir="5400000" algn="ctr" rotWithShape="0">
              <a:srgbClr val="000000">
                <a:alpha val="76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IN" sz="1800" b="1" dirty="0">
                <a:solidFill>
                  <a:schemeClr val="bg1"/>
                </a:solidFill>
                <a:latin typeface="+mj-lt"/>
                <a:cs typeface="Times New Roman" pitchFamily="18" charset="0"/>
              </a:rPr>
              <a:t>Shareholder</a:t>
            </a:r>
          </a:p>
        </p:txBody>
      </p:sp>
      <p:cxnSp>
        <p:nvCxnSpPr>
          <p:cNvPr id="9" name="Straight Connector 24"/>
          <p:cNvCxnSpPr>
            <a:cxnSpLocks/>
          </p:cNvCxnSpPr>
          <p:nvPr/>
        </p:nvCxnSpPr>
        <p:spPr bwMode="auto">
          <a:xfrm>
            <a:off x="3276600" y="1766888"/>
            <a:ext cx="0" cy="425291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p:cNvPr>
          <p:cNvCxnSpPr/>
          <p:nvPr/>
        </p:nvCxnSpPr>
        <p:spPr>
          <a:xfrm rot="5400000">
            <a:off x="1258094" y="3694906"/>
            <a:ext cx="1600200" cy="1588"/>
          </a:xfrm>
          <a:prstGeom prst="straightConnector1">
            <a:avLst/>
          </a:prstGeom>
          <a:ln>
            <a:headEnd type="triangle"/>
            <a:tailEnd type="none"/>
          </a:ln>
        </p:spPr>
        <p:style>
          <a:lnRef idx="1">
            <a:schemeClr val="accent2"/>
          </a:lnRef>
          <a:fillRef idx="0">
            <a:schemeClr val="accent2"/>
          </a:fillRef>
          <a:effectRef idx="0">
            <a:schemeClr val="accent2"/>
          </a:effectRef>
          <a:fontRef idx="minor">
            <a:schemeClr val="tx1"/>
          </a:fontRef>
        </p:style>
      </p:cxnSp>
      <p:sp>
        <p:nvSpPr>
          <p:cNvPr id="11" name="TextBox 19"/>
          <p:cNvSpPr txBox="1">
            <a:spLocks noChangeArrowheads="1"/>
          </p:cNvSpPr>
          <p:nvPr/>
        </p:nvSpPr>
        <p:spPr bwMode="auto">
          <a:xfrm>
            <a:off x="228600" y="3429000"/>
            <a:ext cx="18272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altLang="en-US" sz="1700" dirty="0">
                <a:latin typeface="+mj-lt"/>
              </a:rPr>
              <a:t>Buyback of shares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0968345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46</a:t>
            </a:fld>
            <a:endParaRPr lang="en-US" dirty="0"/>
          </a:p>
        </p:txBody>
      </p:sp>
      <p:sp>
        <p:nvSpPr>
          <p:cNvPr id="5" name="Horizontal Scroll 4">
            <a:extLst/>
          </p:cNvPr>
          <p:cNvSpPr/>
          <p:nvPr/>
        </p:nvSpPr>
        <p:spPr bwMode="auto">
          <a:xfrm>
            <a:off x="2362200" y="2189838"/>
            <a:ext cx="8937171" cy="2068653"/>
          </a:xfrm>
          <a:prstGeom prst="horizontalScroll">
            <a:avLst/>
          </a:prstGeom>
          <a:solidFill>
            <a:srgbClr val="F07C34"/>
          </a:solidFill>
          <a:ln>
            <a:solidFill>
              <a:schemeClr val="bg1">
                <a:lumMod val="95000"/>
                <a:lumOff val="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cs typeface="Times New Roman" panose="02020603050405020304" pitchFamily="18" charset="0"/>
            </a:endParaRPr>
          </a:p>
          <a:p>
            <a:pPr marL="363538">
              <a:defRPr/>
            </a:pPr>
            <a:r>
              <a:rPr lang="en-US" sz="2000" dirty="0">
                <a:ln w="0"/>
                <a:solidFill>
                  <a:schemeClr val="tx1"/>
                </a:solidFill>
                <a:effectLst>
                  <a:outerShdw blurRad="60007" dist="310007" dir="7680000" sy="30000" kx="1300200" algn="ctr" rotWithShape="0">
                    <a:prstClr val="black">
                      <a:alpha val="32000"/>
                    </a:prstClr>
                  </a:outerShdw>
                </a:effectLst>
                <a:latin typeface="+mj-lt"/>
              </a:rPr>
              <a:t>When investors seek to exit and </a:t>
            </a:r>
            <a:r>
              <a:rPr lang="en-US" sz="2000" dirty="0" err="1">
                <a:ln w="0"/>
                <a:solidFill>
                  <a:schemeClr val="tx1"/>
                </a:solidFill>
                <a:effectLst>
                  <a:outerShdw blurRad="60007" dist="310007" dir="7680000" sy="30000" kx="1300200" algn="ctr" rotWithShape="0">
                    <a:prstClr val="black">
                      <a:alpha val="32000"/>
                    </a:prstClr>
                  </a:outerShdw>
                </a:effectLst>
                <a:latin typeface="+mj-lt"/>
              </a:rPr>
              <a:t>encash</a:t>
            </a:r>
            <a:r>
              <a:rPr lang="en-US" sz="2000" dirty="0">
                <a:ln w="0"/>
                <a:solidFill>
                  <a:schemeClr val="tx1"/>
                </a:solidFill>
                <a:effectLst>
                  <a:outerShdw blurRad="60007" dist="310007" dir="7680000" sy="30000" kx="1300200" algn="ctr" rotWithShape="0">
                    <a:prstClr val="black">
                      <a:alpha val="32000"/>
                    </a:prstClr>
                  </a:outerShdw>
                </a:effectLst>
                <a:latin typeface="+mj-lt"/>
              </a:rPr>
              <a:t> their investments, what is the criteria for determining the exit price, in the absence of any pre-agreement</a:t>
            </a:r>
            <a:r>
              <a:rPr lang="en-US"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a:t>
            </a:r>
            <a:endParaRPr lang="en-IN" sz="2000" dirty="0">
              <a:ln w="0"/>
              <a:solidFill>
                <a:schemeClr val="tx1"/>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a:p>
            <a:pPr>
              <a:defRPr/>
            </a:pPr>
            <a:endParaRPr lang="en-IN" sz="2000" dirty="0">
              <a:ln w="0"/>
              <a:solidFill>
                <a:schemeClr val="tx1"/>
              </a:solidFill>
              <a:effectLst>
                <a:outerShdw blurRad="60007" dist="310007" dir="7680000" sy="30000" kx="1300200" algn="ctr" rotWithShape="0">
                  <a:prstClr val="black">
                    <a:alpha val="32000"/>
                  </a:prstClr>
                </a:outerShdw>
              </a:effectLst>
              <a:latin typeface="+mj-lt"/>
            </a:endParaRPr>
          </a:p>
          <a:p>
            <a:pPr>
              <a:defRPr/>
            </a:pPr>
            <a:endParaRPr lang="en-US" sz="2000" dirty="0">
              <a:ln w="0"/>
              <a:solidFill>
                <a:schemeClr val="tx1"/>
              </a:solidFill>
              <a:effectLst>
                <a:outerShdw blurRad="60007" dist="310007" dir="7680000" sy="30000" kx="1300200" algn="ctr" rotWithShape="0">
                  <a:prstClr val="black">
                    <a:alpha val="32000"/>
                  </a:prstClr>
                </a:outerShdw>
              </a:effectLst>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150618"/>
            <a:ext cx="2640874" cy="33010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313643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47</a:t>
            </a:fld>
            <a:endParaRPr lang="en-US" dirty="0"/>
          </a:p>
        </p:txBody>
      </p:sp>
      <p:sp>
        <p:nvSpPr>
          <p:cNvPr id="7" name="object 6">
            <a:extLst/>
          </p:cNvPr>
          <p:cNvSpPr txBox="1">
            <a:spLocks/>
          </p:cNvSpPr>
          <p:nvPr/>
        </p:nvSpPr>
        <p:spPr bwMode="auto">
          <a:xfrm>
            <a:off x="622300" y="1447800"/>
            <a:ext cx="11353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69888" indent="-357188" algn="just">
              <a:lnSpc>
                <a:spcPts val="2163"/>
              </a:lnSpc>
              <a:buFont typeface="Wingdings" panose="05000000000000000000" pitchFamily="2" charset="2"/>
              <a:buChar char=""/>
              <a:tabLst>
                <a:tab pos="371475" algn="l"/>
              </a:tabLst>
              <a:defRPr/>
            </a:pPr>
            <a:r>
              <a:rPr lang="en-US" sz="2000" b="1" kern="0" dirty="0">
                <a:latin typeface="+mj-lt"/>
                <a:cs typeface="Times New Roman" panose="02020603050405020304" pitchFamily="18" charset="0"/>
              </a:rPr>
              <a:t>AS PER HONOURABLE PRIME MINISTER NARENDER MODI ---</a:t>
            </a:r>
            <a:endParaRPr lang="en-US" altLang="en-US" sz="2000" b="1" kern="0" dirty="0">
              <a:latin typeface="+mj-lt"/>
              <a:cs typeface="Times New Roman" panose="02020603050405020304" pitchFamily="18" charset="0"/>
            </a:endParaRPr>
          </a:p>
          <a:p>
            <a:pPr marL="12700" indent="0" algn="just">
              <a:lnSpc>
                <a:spcPts val="2163"/>
              </a:lnSpc>
              <a:buFont typeface="Wingdings" panose="05000000000000000000" pitchFamily="2" charset="2"/>
              <a:buNone/>
              <a:tabLst>
                <a:tab pos="371475" algn="l"/>
              </a:tabLst>
              <a:defRPr/>
            </a:pPr>
            <a:endParaRPr lang="en-US" altLang="en-US" sz="2000" kern="0" dirty="0">
              <a:latin typeface="+mj-lt"/>
              <a:cs typeface="Times New Roman" panose="02020603050405020304" pitchFamily="18" charset="0"/>
            </a:endParaRPr>
          </a:p>
        </p:txBody>
      </p:sp>
      <p:sp>
        <p:nvSpPr>
          <p:cNvPr id="8" name="Vertical Scroll 7">
            <a:extLst/>
          </p:cNvPr>
          <p:cNvSpPr/>
          <p:nvPr/>
        </p:nvSpPr>
        <p:spPr bwMode="auto">
          <a:xfrm>
            <a:off x="1371600" y="2286000"/>
            <a:ext cx="9144000" cy="2513013"/>
          </a:xfrm>
          <a:prstGeom prst="verticalScroll">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sz="2000" i="1" dirty="0">
              <a:ln w="0"/>
              <a:solidFill>
                <a:schemeClr val="accent1"/>
              </a:solidFill>
              <a:effectLst>
                <a:outerShdw blurRad="38100" dist="25400" dir="5400000" algn="ctr" rotWithShape="0">
                  <a:srgbClr val="6E747A">
                    <a:alpha val="43000"/>
                  </a:srgbClr>
                </a:outerShdw>
              </a:effectLst>
              <a:latin typeface="+mj-lt"/>
            </a:endParaRPr>
          </a:p>
          <a:p>
            <a:pPr algn="ctr">
              <a:defRPr/>
            </a:pPr>
            <a:r>
              <a:rPr lang="en-US" sz="2300" i="1" dirty="0">
                <a:ln w="0"/>
                <a:solidFill>
                  <a:schemeClr val="accent1"/>
                </a:solidFill>
                <a:effectLst>
                  <a:outerShdw blurRad="38100" dist="25400" dir="5400000" algn="ctr" rotWithShape="0">
                    <a:srgbClr val="6E747A">
                      <a:alpha val="43000"/>
                    </a:srgbClr>
                  </a:outerShdw>
                </a:effectLst>
                <a:latin typeface="+mj-lt"/>
              </a:rPr>
              <a:t>Hindustan Mein Koi Aisa Zila Na Ho, Aisa Block Na Ho Jahan Koi Startup Na Shuru Ho.</a:t>
            </a:r>
          </a:p>
          <a:p>
            <a:pPr algn="ctr">
              <a:defRPr/>
            </a:pPr>
            <a:endParaRPr lang="en-US" sz="2300" i="1" dirty="0">
              <a:ln w="0"/>
              <a:solidFill>
                <a:schemeClr val="accent1"/>
              </a:solidFill>
              <a:effectLst>
                <a:outerShdw blurRad="38100" dist="25400" dir="5400000" algn="ctr" rotWithShape="0">
                  <a:srgbClr val="6E747A">
                    <a:alpha val="43000"/>
                  </a:srgbClr>
                </a:outerShdw>
              </a:effectLst>
              <a:latin typeface="+mj-lt"/>
            </a:endParaRPr>
          </a:p>
          <a:p>
            <a:pPr algn="ctr">
              <a:defRPr/>
            </a:pPr>
            <a:r>
              <a:rPr lang="en-US" sz="2300" i="1" dirty="0">
                <a:ln w="0"/>
                <a:solidFill>
                  <a:schemeClr val="accent1"/>
                </a:solidFill>
                <a:effectLst>
                  <a:outerShdw blurRad="38100" dist="25400" dir="5400000" algn="ctr" rotWithShape="0">
                    <a:srgbClr val="6E747A">
                      <a:alpha val="43000"/>
                    </a:srgbClr>
                  </a:outerShdw>
                </a:effectLst>
                <a:latin typeface="+mj-lt"/>
              </a:rPr>
              <a:t>“Start Up India, Stand Up India ”</a:t>
            </a:r>
          </a:p>
        </p:txBody>
      </p:sp>
      <p:sp>
        <p:nvSpPr>
          <p:cNvPr id="9" name="TextBox 8"/>
          <p:cNvSpPr txBox="1"/>
          <p:nvPr/>
        </p:nvSpPr>
        <p:spPr>
          <a:xfrm>
            <a:off x="496387" y="480494"/>
            <a:ext cx="3021981" cy="592470"/>
          </a:xfrm>
          <a:prstGeom prst="rect">
            <a:avLst/>
          </a:prstGeom>
          <a:noFill/>
        </p:spPr>
        <p:txBody>
          <a:bodyPr wrap="none" rtlCol="0">
            <a:spAutoFit/>
          </a:bodyPr>
          <a:lstStyle/>
          <a:p>
            <a:pPr>
              <a:lnSpc>
                <a:spcPts val="3888"/>
              </a:lnSpc>
              <a:defRPr/>
            </a:pPr>
            <a:r>
              <a:rPr lang="en-US" sz="3600" b="1" dirty="0">
                <a:latin typeface="+mj-lt"/>
                <a:cs typeface="Times New Roman" panose="02020603050405020304" pitchFamily="18" charset="0"/>
              </a:rPr>
              <a:t>THANK YOU !</a:t>
            </a:r>
            <a:endParaRPr lang="en-US" altLang="en-US" sz="3600" b="1" dirty="0">
              <a:latin typeface="+mj-lt"/>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288181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sp>
        <p:nvSpPr>
          <p:cNvPr id="5" name="TextBox 4"/>
          <p:cNvSpPr txBox="1"/>
          <p:nvPr/>
        </p:nvSpPr>
        <p:spPr>
          <a:xfrm>
            <a:off x="496387" y="480494"/>
            <a:ext cx="6283387" cy="646331"/>
          </a:xfrm>
          <a:prstGeom prst="rect">
            <a:avLst/>
          </a:prstGeom>
          <a:noFill/>
        </p:spPr>
        <p:txBody>
          <a:bodyPr wrap="none" rtlCol="0">
            <a:spAutoFit/>
          </a:bodyPr>
          <a:lstStyle/>
          <a:p>
            <a:r>
              <a:rPr lang="en-IN" sz="3600" b="1" dirty="0">
                <a:cs typeface="Times New Roman" panose="02020603050405020304" pitchFamily="18" charset="0"/>
              </a:rPr>
              <a:t>ANGEL TAX –</a:t>
            </a:r>
            <a:r>
              <a:rPr lang="en-IN" sz="3600" b="1" spc="-210" dirty="0">
                <a:cs typeface="Times New Roman" panose="02020603050405020304" pitchFamily="18" charset="0"/>
              </a:rPr>
              <a:t> </a:t>
            </a:r>
            <a:r>
              <a:rPr lang="en-IN" sz="3600" b="1" dirty="0">
                <a:cs typeface="Times New Roman" panose="02020603050405020304" pitchFamily="18" charset="0"/>
              </a:rPr>
              <a:t>A</a:t>
            </a:r>
            <a:r>
              <a:rPr lang="en-IN" sz="3600" b="1" spc="-204" dirty="0">
                <a:cs typeface="Times New Roman" panose="02020603050405020304" pitchFamily="18" charset="0"/>
              </a:rPr>
              <a:t> </a:t>
            </a:r>
            <a:r>
              <a:rPr lang="en-IN" sz="3600" b="1" dirty="0">
                <a:cs typeface="Times New Roman" panose="02020603050405020304" pitchFamily="18" charset="0"/>
              </a:rPr>
              <a:t>SNAPS</a:t>
            </a:r>
            <a:r>
              <a:rPr lang="en-IN" sz="3600" b="1" spc="5" dirty="0">
                <a:cs typeface="Times New Roman" panose="02020603050405020304" pitchFamily="18" charset="0"/>
              </a:rPr>
              <a:t>H</a:t>
            </a:r>
            <a:r>
              <a:rPr lang="en-IN" sz="3600" b="1" dirty="0">
                <a:cs typeface="Times New Roman" panose="02020603050405020304" pitchFamily="18" charset="0"/>
              </a:rPr>
              <a:t>OT</a:t>
            </a:r>
            <a:endParaRPr lang="en-US" sz="3600" dirty="0"/>
          </a:p>
        </p:txBody>
      </p:sp>
      <p:sp>
        <p:nvSpPr>
          <p:cNvPr id="8" name="Freeform 7"/>
          <p:cNvSpPr/>
          <p:nvPr/>
        </p:nvSpPr>
        <p:spPr>
          <a:xfrm>
            <a:off x="496387" y="1257703"/>
            <a:ext cx="4650378" cy="571296"/>
          </a:xfrm>
          <a:custGeom>
            <a:avLst/>
            <a:gdLst>
              <a:gd name="connsiteX0" fmla="*/ 0 w 4650378"/>
              <a:gd name="connsiteY0" fmla="*/ 0 h 571296"/>
              <a:gd name="connsiteX1" fmla="*/ 4650378 w 4650378"/>
              <a:gd name="connsiteY1" fmla="*/ 0 h 571296"/>
              <a:gd name="connsiteX2" fmla="*/ 4650378 w 4650378"/>
              <a:gd name="connsiteY2" fmla="*/ 571296 h 571296"/>
              <a:gd name="connsiteX3" fmla="*/ 0 w 4650378"/>
              <a:gd name="connsiteY3" fmla="*/ 571296 h 571296"/>
              <a:gd name="connsiteX4" fmla="*/ 0 w 4650378"/>
              <a:gd name="connsiteY4" fmla="*/ 0 h 5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378" h="571296">
                <a:moveTo>
                  <a:pt x="0" y="0"/>
                </a:moveTo>
                <a:lnTo>
                  <a:pt x="4650378" y="0"/>
                </a:lnTo>
                <a:lnTo>
                  <a:pt x="4650378" y="571296"/>
                </a:lnTo>
                <a:lnTo>
                  <a:pt x="0" y="571296"/>
                </a:lnTo>
                <a:lnTo>
                  <a:pt x="0" y="0"/>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IN" sz="2400" kern="1200" dirty="0">
                <a:latin typeface="+mj-lt"/>
                <a:cs typeface="Times New Roman"/>
              </a:rPr>
              <a:t>What Is </a:t>
            </a:r>
            <a:r>
              <a:rPr lang="en-IN" sz="2400" kern="1200" dirty="0">
                <a:ln w="0"/>
                <a:solidFill>
                  <a:schemeClr val="accent1"/>
                </a:solidFill>
                <a:effectLst>
                  <a:outerShdw blurRad="38100" dist="25400" dir="5400000" algn="ctr" rotWithShape="0">
                    <a:srgbClr val="6E747A">
                      <a:alpha val="43000"/>
                    </a:srgbClr>
                  </a:outerShdw>
                </a:effectLst>
                <a:latin typeface="+mj-lt"/>
                <a:cs typeface="Times New Roman"/>
              </a:rPr>
              <a:t>ANGEL TAX </a:t>
            </a:r>
            <a:r>
              <a:rPr lang="en-IN" sz="2400" kern="1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2400" kern="1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9" name="Freeform 8"/>
          <p:cNvSpPr/>
          <p:nvPr/>
        </p:nvSpPr>
        <p:spPr>
          <a:xfrm>
            <a:off x="496387" y="2142306"/>
            <a:ext cx="4650378" cy="2312127"/>
          </a:xfrm>
          <a:custGeom>
            <a:avLst/>
            <a:gdLst>
              <a:gd name="connsiteX0" fmla="*/ 0 w 4650378"/>
              <a:gd name="connsiteY0" fmla="*/ 0 h 2836257"/>
              <a:gd name="connsiteX1" fmla="*/ 4650378 w 4650378"/>
              <a:gd name="connsiteY1" fmla="*/ 0 h 2836257"/>
              <a:gd name="connsiteX2" fmla="*/ 4650378 w 4650378"/>
              <a:gd name="connsiteY2" fmla="*/ 2836257 h 2836257"/>
              <a:gd name="connsiteX3" fmla="*/ 0 w 4650378"/>
              <a:gd name="connsiteY3" fmla="*/ 2836257 h 2836257"/>
              <a:gd name="connsiteX4" fmla="*/ 0 w 4650378"/>
              <a:gd name="connsiteY4" fmla="*/ 0 h 2836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378" h="2836257">
                <a:moveTo>
                  <a:pt x="0" y="0"/>
                </a:moveTo>
                <a:lnTo>
                  <a:pt x="4650378" y="0"/>
                </a:lnTo>
                <a:lnTo>
                  <a:pt x="4650378" y="2836257"/>
                </a:lnTo>
                <a:lnTo>
                  <a:pt x="0" y="2836257"/>
                </a:lnTo>
                <a:lnTo>
                  <a:pt x="0" y="0"/>
                </a:lnTo>
                <a:close/>
              </a:path>
            </a:pathLst>
          </a:cu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IN" altLang="en-US" sz="1600" kern="1200" dirty="0">
                <a:ln w="0"/>
                <a:solidFill>
                  <a:schemeClr val="accent1"/>
                </a:solidFill>
                <a:effectLst>
                  <a:outerShdw blurRad="38100" dist="25400" dir="5400000" algn="ctr" rotWithShape="0">
                    <a:srgbClr val="6E747A">
                      <a:alpha val="43000"/>
                    </a:srgbClr>
                  </a:outerShdw>
                </a:effectLst>
                <a:latin typeface="+mj-lt"/>
              </a:rPr>
              <a:t>Angel Tax </a:t>
            </a:r>
            <a:r>
              <a:rPr lang="en-IN" altLang="en-US" sz="1600" kern="1200" dirty="0">
                <a:latin typeface="+mj-lt"/>
              </a:rPr>
              <a:t>is a term basically used to refer to the income tax payable on the capital raised by a Start Up via issue of shares through off-market transactions by unlisted companies from an Indian investor if the share price of issued shares is in excess of the fair market value of the company. The excess realization is considered as income and therefore, taxed accordingly.</a:t>
            </a:r>
            <a:endParaRPr lang="en-US" altLang="en-US" sz="1600" kern="1200" dirty="0">
              <a:latin typeface="+mj-lt"/>
            </a:endParaRPr>
          </a:p>
          <a:p>
            <a:pPr lvl="0" algn="ctr" defTabSz="711200">
              <a:lnSpc>
                <a:spcPct val="90000"/>
              </a:lnSpc>
              <a:spcBef>
                <a:spcPct val="0"/>
              </a:spcBef>
              <a:spcAft>
                <a:spcPct val="35000"/>
              </a:spcAft>
            </a:pPr>
            <a:endParaRPr lang="en-US" sz="1600" kern="1200" dirty="0">
              <a:latin typeface="+mj-lt"/>
            </a:endParaRPr>
          </a:p>
        </p:txBody>
      </p:sp>
      <p:sp>
        <p:nvSpPr>
          <p:cNvPr id="10" name="Freeform 9"/>
          <p:cNvSpPr/>
          <p:nvPr/>
        </p:nvSpPr>
        <p:spPr>
          <a:xfrm>
            <a:off x="496387" y="4749749"/>
            <a:ext cx="4650378" cy="571296"/>
          </a:xfrm>
          <a:custGeom>
            <a:avLst/>
            <a:gdLst>
              <a:gd name="connsiteX0" fmla="*/ 0 w 4650378"/>
              <a:gd name="connsiteY0" fmla="*/ 0 h 571296"/>
              <a:gd name="connsiteX1" fmla="*/ 4650378 w 4650378"/>
              <a:gd name="connsiteY1" fmla="*/ 0 h 571296"/>
              <a:gd name="connsiteX2" fmla="*/ 4650378 w 4650378"/>
              <a:gd name="connsiteY2" fmla="*/ 571296 h 571296"/>
              <a:gd name="connsiteX3" fmla="*/ 0 w 4650378"/>
              <a:gd name="connsiteY3" fmla="*/ 571296 h 571296"/>
              <a:gd name="connsiteX4" fmla="*/ 0 w 4650378"/>
              <a:gd name="connsiteY4" fmla="*/ 0 h 5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378" h="571296">
                <a:moveTo>
                  <a:pt x="0" y="0"/>
                </a:moveTo>
                <a:lnTo>
                  <a:pt x="4650378" y="0"/>
                </a:lnTo>
                <a:lnTo>
                  <a:pt x="4650378" y="571296"/>
                </a:lnTo>
                <a:lnTo>
                  <a:pt x="0" y="571296"/>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IN" sz="1600" kern="1200" dirty="0">
                <a:ln w="0"/>
                <a:solidFill>
                  <a:schemeClr val="accent1"/>
                </a:solidFill>
                <a:effectLst>
                  <a:outerShdw blurRad="38100" dist="25400" dir="5400000" algn="ctr" rotWithShape="0">
                    <a:srgbClr val="6E747A">
                      <a:alpha val="43000"/>
                    </a:srgbClr>
                  </a:outerShdw>
                </a:effectLst>
                <a:latin typeface="+mj-lt"/>
              </a:rPr>
              <a:t>Angel tax </a:t>
            </a:r>
            <a:r>
              <a:rPr lang="en-IN" sz="1600" kern="1200" dirty="0">
                <a:latin typeface="+mj-lt"/>
              </a:rPr>
              <a:t>essentially derives its genesis from section 56(2)(</a:t>
            </a:r>
            <a:r>
              <a:rPr lang="en-IN" sz="1600" kern="1200" dirty="0" err="1">
                <a:latin typeface="+mj-lt"/>
              </a:rPr>
              <a:t>viib</a:t>
            </a:r>
            <a:r>
              <a:rPr lang="en-IN" sz="1600" kern="1200" dirty="0">
                <a:latin typeface="+mj-lt"/>
              </a:rPr>
              <a:t>) of the Income Tax Act, 1961</a:t>
            </a:r>
            <a:endParaRPr lang="en-US" sz="1600" kern="1200" dirty="0">
              <a:latin typeface="+mj-lt"/>
            </a:endParaRPr>
          </a:p>
        </p:txBody>
      </p:sp>
      <p:sp>
        <p:nvSpPr>
          <p:cNvPr id="11" name="Freeform 10"/>
          <p:cNvSpPr/>
          <p:nvPr/>
        </p:nvSpPr>
        <p:spPr>
          <a:xfrm>
            <a:off x="496387" y="5597807"/>
            <a:ext cx="4650378" cy="571296"/>
          </a:xfrm>
          <a:custGeom>
            <a:avLst/>
            <a:gdLst>
              <a:gd name="connsiteX0" fmla="*/ 0 w 4650378"/>
              <a:gd name="connsiteY0" fmla="*/ 0 h 571296"/>
              <a:gd name="connsiteX1" fmla="*/ 4650378 w 4650378"/>
              <a:gd name="connsiteY1" fmla="*/ 0 h 571296"/>
              <a:gd name="connsiteX2" fmla="*/ 4650378 w 4650378"/>
              <a:gd name="connsiteY2" fmla="*/ 571296 h 571296"/>
              <a:gd name="connsiteX3" fmla="*/ 0 w 4650378"/>
              <a:gd name="connsiteY3" fmla="*/ 571296 h 571296"/>
              <a:gd name="connsiteX4" fmla="*/ 0 w 4650378"/>
              <a:gd name="connsiteY4" fmla="*/ 0 h 5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378" h="571296">
                <a:moveTo>
                  <a:pt x="0" y="0"/>
                </a:moveTo>
                <a:lnTo>
                  <a:pt x="4650378" y="0"/>
                </a:lnTo>
                <a:lnTo>
                  <a:pt x="4650378" y="571296"/>
                </a:lnTo>
                <a:lnTo>
                  <a:pt x="0" y="571296"/>
                </a:lnTo>
                <a:lnTo>
                  <a:pt x="0" y="0"/>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IN" altLang="en-US" sz="1600" kern="1200" dirty="0">
                <a:solidFill>
                  <a:schemeClr val="tx1"/>
                </a:solidFill>
                <a:latin typeface="+mj-lt"/>
              </a:rPr>
              <a:t>30% (plus education cess and surcharge) </a:t>
            </a:r>
            <a:endParaRPr lang="en-US" sz="1600" kern="1200" dirty="0">
              <a:solidFill>
                <a:schemeClr val="tx1"/>
              </a:solidFill>
              <a:latin typeface="+mj-lt"/>
            </a:endParaRPr>
          </a:p>
        </p:txBody>
      </p:sp>
      <p:sp>
        <p:nvSpPr>
          <p:cNvPr id="12" name="TextBox 11"/>
          <p:cNvSpPr txBox="1"/>
          <p:nvPr/>
        </p:nvSpPr>
        <p:spPr>
          <a:xfrm>
            <a:off x="5303520" y="1178981"/>
            <a:ext cx="6178731" cy="5047536"/>
          </a:xfrm>
          <a:prstGeom prst="rect">
            <a:avLst/>
          </a:prstGeom>
          <a:noFill/>
        </p:spPr>
        <p:txBody>
          <a:bodyPr wrap="square" rtlCol="0">
            <a:spAutoFit/>
          </a:bodyPr>
          <a:lstStyle/>
          <a:p>
            <a:pPr>
              <a:defRPr/>
            </a:pPr>
            <a:r>
              <a:rPr lang="en-US" altLang="en-US" sz="1400" b="1" dirty="0">
                <a:latin typeface="+mj-lt"/>
                <a:cs typeface="Times New Roman" panose="02020603050405020304" pitchFamily="18" charset="0"/>
              </a:rPr>
              <a:t>“Income from Other Sources” - Section 56(2)(</a:t>
            </a:r>
            <a:r>
              <a:rPr lang="en-US" altLang="en-US" sz="1400" b="1" dirty="0" err="1">
                <a:latin typeface="+mj-lt"/>
                <a:cs typeface="Times New Roman" panose="02020603050405020304" pitchFamily="18" charset="0"/>
              </a:rPr>
              <a:t>viib</a:t>
            </a:r>
            <a:r>
              <a:rPr lang="en-US" altLang="en-US" sz="1400" b="1" dirty="0">
                <a:latin typeface="+mj-lt"/>
                <a:cs typeface="Times New Roman" panose="02020603050405020304" pitchFamily="18" charset="0"/>
              </a:rPr>
              <a:t>):</a:t>
            </a:r>
          </a:p>
          <a:p>
            <a:pPr>
              <a:defRPr/>
            </a:pPr>
            <a:r>
              <a:rPr lang="en-US" sz="1400" b="1" i="1" dirty="0">
                <a:latin typeface="+mj-lt"/>
                <a:cs typeface="Times New Roman" panose="02020603050405020304" pitchFamily="18" charset="0"/>
              </a:rPr>
              <a:t>“</a:t>
            </a:r>
            <a:r>
              <a:rPr lang="en-US" sz="1400" i="1" dirty="0">
                <a:latin typeface="+mj-lt"/>
                <a:cs typeface="Times New Roman" panose="02020603050405020304" pitchFamily="18" charset="0"/>
              </a:rPr>
              <a:t>56. (1) ………….</a:t>
            </a:r>
          </a:p>
          <a:p>
            <a:pPr>
              <a:defRPr/>
            </a:pPr>
            <a:r>
              <a:rPr lang="en-US" sz="1400" i="1" dirty="0">
                <a:latin typeface="+mj-lt"/>
                <a:cs typeface="Times New Roman" panose="02020603050405020304" pitchFamily="18" charset="0"/>
              </a:rPr>
              <a:t>(2) In particular, and without prejudice to the generality of the provisions of sub-section (1), the following incomes, shall be chargeable to income-tax under the head "Income from other sources", namely :………………………</a:t>
            </a:r>
          </a:p>
          <a:p>
            <a:pPr>
              <a:defRPr/>
            </a:pPr>
            <a:r>
              <a:rPr lang="en-US" sz="1400" i="1" dirty="0">
                <a:latin typeface="+mj-lt"/>
              </a:rPr>
              <a:t>(</a:t>
            </a:r>
            <a:r>
              <a:rPr lang="en-US" sz="1400" i="1" dirty="0" err="1">
                <a:latin typeface="+mj-lt"/>
              </a:rPr>
              <a:t>viib</a:t>
            </a:r>
            <a:r>
              <a:rPr lang="en-US" sz="1400" i="1" dirty="0">
                <a:latin typeface="+mj-lt"/>
              </a:rPr>
              <a:t>) where a company, not being a company in which the public are substantially interested, receives, in any previous year, from any </a:t>
            </a:r>
            <a:r>
              <a:rPr lang="en-US" sz="1400" b="1" i="1" u="sng" dirty="0">
                <a:latin typeface="+mj-lt"/>
              </a:rPr>
              <a:t>person being a resident</a:t>
            </a:r>
            <a:r>
              <a:rPr lang="en-US" sz="1400" i="1" dirty="0">
                <a:latin typeface="+mj-lt"/>
              </a:rPr>
              <a:t>, any consideration for issue of shares that exceeds the face value of such shares, the aggregate consideration received for such shares as exceeds the fair market value of the shares:  …………..</a:t>
            </a:r>
            <a:endParaRPr lang="en-IN" sz="1400" i="1" dirty="0">
              <a:latin typeface="+mj-lt"/>
            </a:endParaRPr>
          </a:p>
          <a:p>
            <a:pPr>
              <a:defRPr/>
            </a:pPr>
            <a:r>
              <a:rPr lang="en-US" sz="1400" i="1" dirty="0">
                <a:latin typeface="+mj-lt"/>
              </a:rPr>
              <a:t>Explanation.—For the purposes of this clause,—</a:t>
            </a:r>
            <a:endParaRPr lang="en-IN" sz="1400" i="1" dirty="0">
              <a:latin typeface="+mj-lt"/>
            </a:endParaRPr>
          </a:p>
          <a:p>
            <a:pPr>
              <a:defRPr/>
            </a:pPr>
            <a:r>
              <a:rPr lang="en-US" sz="1400" i="1" dirty="0">
                <a:latin typeface="+mj-lt"/>
              </a:rPr>
              <a:t>(a)  the fair market value of the shares shall be the value—</a:t>
            </a:r>
            <a:endParaRPr lang="en-IN" sz="1400" i="1" dirty="0">
              <a:latin typeface="+mj-lt"/>
            </a:endParaRPr>
          </a:p>
          <a:p>
            <a:pPr>
              <a:defRPr/>
            </a:pPr>
            <a:r>
              <a:rPr lang="en-IN" sz="1400" i="1" dirty="0">
                <a:latin typeface="+mj-lt"/>
              </a:rPr>
              <a:t>(</a:t>
            </a:r>
            <a:r>
              <a:rPr lang="en-IN" sz="1400" i="1" dirty="0" err="1">
                <a:latin typeface="+mj-lt"/>
              </a:rPr>
              <a:t>i</a:t>
            </a:r>
            <a:r>
              <a:rPr lang="en-IN" sz="1400" i="1" dirty="0">
                <a:latin typeface="+mj-lt"/>
              </a:rPr>
              <a:t>)  </a:t>
            </a:r>
            <a:r>
              <a:rPr lang="en-IN" sz="1400" b="1" i="1" u="sng" dirty="0">
                <a:latin typeface="+mj-lt"/>
              </a:rPr>
              <a:t>as may be determined in accordance with such method as may be prescribed</a:t>
            </a:r>
            <a:r>
              <a:rPr lang="en-IN" sz="1400" i="1" dirty="0">
                <a:latin typeface="+mj-lt"/>
              </a:rPr>
              <a:t>; or</a:t>
            </a:r>
          </a:p>
          <a:p>
            <a:pPr>
              <a:defRPr/>
            </a:pPr>
            <a:r>
              <a:rPr lang="en-IN" sz="1400" i="1" dirty="0">
                <a:latin typeface="+mj-lt"/>
              </a:rPr>
              <a:t>(ii)  as may be substantiated by the company to the satisfaction of the Assessing Officer, based on the value, on the date of issue of shares, of its assets, including intangible assets being goodwill, know-how, patents, copyrights, trademarks, licences, franchises or any other business or commercial rights of similar nature,</a:t>
            </a:r>
          </a:p>
          <a:p>
            <a:pPr>
              <a:defRPr/>
            </a:pPr>
            <a:r>
              <a:rPr lang="en-IN" sz="1400" i="1" dirty="0">
                <a:latin typeface="+mj-lt"/>
              </a:rPr>
              <a:t>whichever is higher;………..”</a:t>
            </a:r>
            <a:endParaRPr lang="en-US" sz="1400" dirty="0">
              <a:latin typeface="+mj-lt"/>
            </a:endParaRPr>
          </a:p>
          <a:p>
            <a:endParaRPr lang="en-US" sz="1400" dirty="0">
              <a:latin typeface="+mj-lt"/>
            </a:endParaRPr>
          </a:p>
        </p:txBody>
      </p:sp>
      <p:sp>
        <p:nvSpPr>
          <p:cNvPr id="13" name="Down Arrow 12"/>
          <p:cNvSpPr/>
          <p:nvPr/>
        </p:nvSpPr>
        <p:spPr>
          <a:xfrm>
            <a:off x="2743201" y="1858224"/>
            <a:ext cx="130630" cy="26372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2743201" y="4490952"/>
            <a:ext cx="130630" cy="26372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2743201" y="5327563"/>
            <a:ext cx="130630" cy="26372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831193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
        <p:nvSpPr>
          <p:cNvPr id="5" name="TextBox 4"/>
          <p:cNvSpPr txBox="1"/>
          <p:nvPr/>
        </p:nvSpPr>
        <p:spPr>
          <a:xfrm>
            <a:off x="496387" y="480494"/>
            <a:ext cx="3878691" cy="646331"/>
          </a:xfrm>
          <a:prstGeom prst="rect">
            <a:avLst/>
          </a:prstGeom>
          <a:noFill/>
        </p:spPr>
        <p:txBody>
          <a:bodyPr wrap="none" rtlCol="0">
            <a:spAutoFit/>
          </a:bodyPr>
          <a:lstStyle/>
          <a:p>
            <a:r>
              <a:rPr lang="en-IN" sz="3600" b="1" dirty="0">
                <a:cs typeface="Times New Roman" panose="02020603050405020304" pitchFamily="18" charset="0"/>
              </a:rPr>
              <a:t>ILLUSTRATION </a:t>
            </a:r>
            <a:endParaRPr lang="en-US" sz="3600" dirty="0"/>
          </a:p>
        </p:txBody>
      </p:sp>
      <p:sp>
        <p:nvSpPr>
          <p:cNvPr id="9" name="Freeform 8"/>
          <p:cNvSpPr/>
          <p:nvPr/>
        </p:nvSpPr>
        <p:spPr>
          <a:xfrm>
            <a:off x="4188729" y="1146583"/>
            <a:ext cx="3792678" cy="654364"/>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55632" tIns="155632" rIns="155632" bIns="155632" numCol="1" spcCol="1270" anchor="ctr" anchorCtr="0">
            <a:noAutofit/>
          </a:bodyPr>
          <a:lstStyle/>
          <a:p>
            <a:pPr lvl="0" algn="ctr" defTabSz="1377950">
              <a:lnSpc>
                <a:spcPct val="90000"/>
              </a:lnSpc>
              <a:spcBef>
                <a:spcPct val="0"/>
              </a:spcBef>
              <a:spcAft>
                <a:spcPct val="35000"/>
              </a:spcAft>
            </a:pPr>
            <a:r>
              <a:rPr lang="en-IN" sz="1600" b="1" kern="1200" dirty="0">
                <a:latin typeface="+mj-lt"/>
              </a:rPr>
              <a:t>STARTUP - A LTD</a:t>
            </a:r>
            <a:endParaRPr lang="en-US" sz="1600" kern="1200" dirty="0">
              <a:latin typeface="+mj-lt"/>
            </a:endParaRPr>
          </a:p>
        </p:txBody>
      </p:sp>
      <p:sp>
        <p:nvSpPr>
          <p:cNvPr id="15" name="Freeform 14"/>
          <p:cNvSpPr/>
          <p:nvPr/>
        </p:nvSpPr>
        <p:spPr>
          <a:xfrm>
            <a:off x="1939787" y="2247855"/>
            <a:ext cx="8290560" cy="82162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55632" tIns="155632" rIns="155632" bIns="155632" numCol="1" spcCol="1270" anchor="ctr" anchorCtr="0">
            <a:noAutofit/>
          </a:bodyPr>
          <a:lstStyle/>
          <a:p>
            <a:pPr algn="ctr" defTabSz="1377950">
              <a:lnSpc>
                <a:spcPct val="90000"/>
              </a:lnSpc>
              <a:spcBef>
                <a:spcPct val="0"/>
              </a:spcBef>
              <a:spcAft>
                <a:spcPct val="35000"/>
              </a:spcAft>
            </a:pPr>
            <a:r>
              <a:rPr lang="en-IN" sz="1600" dirty="0">
                <a:solidFill>
                  <a:schemeClr val="tx1"/>
                </a:solidFill>
                <a:latin typeface="+mj-lt"/>
              </a:rPr>
              <a:t>Raises equity share capital of </a:t>
            </a:r>
            <a:r>
              <a:rPr lang="en-IN" sz="1600" dirty="0" err="1">
                <a:solidFill>
                  <a:schemeClr val="tx1"/>
                </a:solidFill>
                <a:latin typeface="+mj-lt"/>
              </a:rPr>
              <a:t>Rs</a:t>
            </a:r>
            <a:r>
              <a:rPr lang="en-IN" sz="1600" dirty="0">
                <a:solidFill>
                  <a:schemeClr val="tx1"/>
                </a:solidFill>
                <a:latin typeface="+mj-lt"/>
              </a:rPr>
              <a:t>. 50 crores by issuing </a:t>
            </a:r>
            <a:r>
              <a:rPr lang="en-IN" sz="1600" dirty="0">
                <a:latin typeface="+mj-lt"/>
              </a:rPr>
              <a:t>1 lakh shares at Rs.5000 each to each of the following investors, while fair  market value is Rs.2000 per share </a:t>
            </a:r>
            <a:endParaRPr lang="en-IN" sz="1600" dirty="0">
              <a:solidFill>
                <a:schemeClr val="tx1"/>
              </a:solidFill>
              <a:latin typeface="+mj-lt"/>
            </a:endParaRPr>
          </a:p>
        </p:txBody>
      </p:sp>
      <p:sp>
        <p:nvSpPr>
          <p:cNvPr id="18" name="Freeform 17"/>
          <p:cNvSpPr/>
          <p:nvPr/>
        </p:nvSpPr>
        <p:spPr>
          <a:xfrm>
            <a:off x="7064078" y="3684432"/>
            <a:ext cx="2135187" cy="675898"/>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55632" tIns="155632" rIns="155632" bIns="155632" numCol="1" spcCol="1270" anchor="ctr" anchorCtr="0">
            <a:noAutofit/>
          </a:bodyPr>
          <a:lstStyle/>
          <a:p>
            <a:pPr algn="ctr" defTabSz="1377950">
              <a:lnSpc>
                <a:spcPct val="90000"/>
              </a:lnSpc>
              <a:spcBef>
                <a:spcPct val="0"/>
              </a:spcBef>
              <a:spcAft>
                <a:spcPct val="35000"/>
              </a:spcAft>
            </a:pPr>
            <a:r>
              <a:rPr lang="en-IN" sz="1600" b="1" dirty="0">
                <a:latin typeface="+mj-lt"/>
              </a:rPr>
              <a:t>NON-RESIDENT INVESTOR </a:t>
            </a:r>
          </a:p>
        </p:txBody>
      </p:sp>
      <p:sp>
        <p:nvSpPr>
          <p:cNvPr id="19" name="Freeform 18"/>
          <p:cNvSpPr/>
          <p:nvPr/>
        </p:nvSpPr>
        <p:spPr>
          <a:xfrm>
            <a:off x="2984372" y="3684432"/>
            <a:ext cx="2135187" cy="675898"/>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55632" tIns="155632" rIns="155632" bIns="155632" numCol="1" spcCol="1270" anchor="ctr" anchorCtr="0">
            <a:noAutofit/>
          </a:bodyPr>
          <a:lstStyle/>
          <a:p>
            <a:pPr algn="ctr" defTabSz="1377950">
              <a:lnSpc>
                <a:spcPct val="90000"/>
              </a:lnSpc>
              <a:spcBef>
                <a:spcPct val="0"/>
              </a:spcBef>
              <a:spcAft>
                <a:spcPct val="35000"/>
              </a:spcAft>
            </a:pPr>
            <a:r>
              <a:rPr lang="en-IN" sz="1600" b="1" dirty="0">
                <a:latin typeface="+mj-lt"/>
              </a:rPr>
              <a:t>RESIDENT INVESTOR </a:t>
            </a:r>
          </a:p>
        </p:txBody>
      </p:sp>
      <p:sp>
        <p:nvSpPr>
          <p:cNvPr id="21" name="Oval 20"/>
          <p:cNvSpPr/>
          <p:nvPr/>
        </p:nvSpPr>
        <p:spPr>
          <a:xfrm>
            <a:off x="3670661" y="4807238"/>
            <a:ext cx="757646" cy="35269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mj-lt"/>
              </a:rPr>
              <a:t>Yes</a:t>
            </a:r>
          </a:p>
        </p:txBody>
      </p:sp>
      <p:sp>
        <p:nvSpPr>
          <p:cNvPr id="22" name="Oval 21"/>
          <p:cNvSpPr/>
          <p:nvPr/>
        </p:nvSpPr>
        <p:spPr>
          <a:xfrm>
            <a:off x="7765911" y="4807238"/>
            <a:ext cx="757646" cy="35269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mj-lt"/>
              </a:rPr>
              <a:t>No</a:t>
            </a:r>
          </a:p>
        </p:txBody>
      </p:sp>
      <p:cxnSp>
        <p:nvCxnSpPr>
          <p:cNvPr id="26" name="Straight Arrow Connector 25"/>
          <p:cNvCxnSpPr/>
          <p:nvPr/>
        </p:nvCxnSpPr>
        <p:spPr>
          <a:xfrm>
            <a:off x="6072006" y="1890659"/>
            <a:ext cx="0" cy="300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72006" y="3079376"/>
            <a:ext cx="0" cy="300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18"/>
          <p:cNvCxnSpPr>
            <a:cxnSpLocks/>
          </p:cNvCxnSpPr>
          <p:nvPr/>
        </p:nvCxnSpPr>
        <p:spPr bwMode="auto">
          <a:xfrm>
            <a:off x="4042191" y="3371136"/>
            <a:ext cx="408575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 name="Straight Arrow Connector 39">
            <a:extLst/>
          </p:cNvPr>
          <p:cNvCxnSpPr/>
          <p:nvPr/>
        </p:nvCxnSpPr>
        <p:spPr bwMode="auto">
          <a:xfrm>
            <a:off x="8126401" y="3371136"/>
            <a:ext cx="0" cy="209993"/>
          </a:xfrm>
          <a:prstGeom prst="straightConnector1">
            <a:avLst/>
          </a:prstGeom>
          <a:ln>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p:cNvPr>
          <p:cNvCxnSpPr/>
          <p:nvPr/>
        </p:nvCxnSpPr>
        <p:spPr bwMode="auto">
          <a:xfrm>
            <a:off x="4049321" y="3369811"/>
            <a:ext cx="0" cy="209993"/>
          </a:xfrm>
          <a:prstGeom prst="straightConnector1">
            <a:avLst/>
          </a:prstGeom>
          <a:ln>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p:cNvPr>
          <p:cNvCxnSpPr/>
          <p:nvPr/>
        </p:nvCxnSpPr>
        <p:spPr bwMode="auto">
          <a:xfrm>
            <a:off x="8144735" y="4520669"/>
            <a:ext cx="0" cy="209993"/>
          </a:xfrm>
          <a:prstGeom prst="straightConnector1">
            <a:avLst/>
          </a:prstGeom>
          <a:ln>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p:cNvPr>
          <p:cNvCxnSpPr/>
          <p:nvPr/>
        </p:nvCxnSpPr>
        <p:spPr bwMode="auto">
          <a:xfrm>
            <a:off x="4049940" y="4520668"/>
            <a:ext cx="0" cy="209993"/>
          </a:xfrm>
          <a:prstGeom prst="straightConnector1">
            <a:avLst/>
          </a:prstGeom>
          <a:ln>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496387" y="4756513"/>
            <a:ext cx="2704013" cy="584775"/>
          </a:xfrm>
          <a:prstGeom prst="rect">
            <a:avLst/>
          </a:prstGeom>
          <a:noFill/>
        </p:spPr>
        <p:txBody>
          <a:bodyPr wrap="square" rtlCol="0">
            <a:spAutoFit/>
          </a:bodyPr>
          <a:lstStyle/>
          <a:p>
            <a:r>
              <a:rPr lang="en-IN" altLang="en-US" sz="1600" dirty="0">
                <a:solidFill>
                  <a:schemeClr val="bg2">
                    <a:lumMod val="20000"/>
                    <a:lumOff val="80000"/>
                  </a:schemeClr>
                </a:solidFill>
                <a:latin typeface="+mj-lt"/>
              </a:rPr>
              <a:t>Does Section 56(2)(</a:t>
            </a:r>
            <a:r>
              <a:rPr lang="en-IN" altLang="en-US" sz="1600" dirty="0" err="1">
                <a:solidFill>
                  <a:schemeClr val="bg2">
                    <a:lumMod val="20000"/>
                    <a:lumOff val="80000"/>
                  </a:schemeClr>
                </a:solidFill>
                <a:latin typeface="+mj-lt"/>
              </a:rPr>
              <a:t>viib</a:t>
            </a:r>
            <a:r>
              <a:rPr lang="en-IN" altLang="en-US" sz="1600" dirty="0">
                <a:solidFill>
                  <a:schemeClr val="bg2">
                    <a:lumMod val="20000"/>
                    <a:lumOff val="80000"/>
                  </a:schemeClr>
                </a:solidFill>
                <a:latin typeface="+mj-lt"/>
              </a:rPr>
              <a:t>) get attracted </a:t>
            </a:r>
            <a:r>
              <a:rPr lang="en-IN" altLang="en-US" sz="1600" dirty="0">
                <a:solidFill>
                  <a:schemeClr val="bg2">
                    <a:lumMod val="20000"/>
                    <a:lumOff val="80000"/>
                  </a:schemeClr>
                </a:solidFill>
                <a:latin typeface="Arial" panose="020B0604020202020204" pitchFamily="34" charset="0"/>
                <a:cs typeface="Arial" panose="020B0604020202020204" pitchFamily="34" charset="0"/>
              </a:rPr>
              <a:t>?</a:t>
            </a:r>
          </a:p>
        </p:txBody>
      </p:sp>
      <p:sp>
        <p:nvSpPr>
          <p:cNvPr id="73" name="Right Arrow 72"/>
          <p:cNvSpPr/>
          <p:nvPr/>
        </p:nvSpPr>
        <p:spPr>
          <a:xfrm>
            <a:off x="2896319" y="4825199"/>
            <a:ext cx="683460" cy="264520"/>
          </a:xfrm>
          <a:prstGeom prst="rightArrow">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ln>
              <a:solidFill>
                <a:schemeClr val="accent1"/>
              </a:solidFill>
              <a:effectLst>
                <a:outerShdw blurRad="38100" dist="25400" dir="5400000" algn="ctr" rotWithShape="0">
                  <a:srgbClr val="6E747A">
                    <a:alpha val="43000"/>
                  </a:srgbClr>
                </a:outerShdw>
              </a:effectLst>
            </a:endParaRPr>
          </a:p>
        </p:txBody>
      </p:sp>
      <p:sp>
        <p:nvSpPr>
          <p:cNvPr id="75" name="Scroll: Horizontal 4">
            <a:extLst/>
          </p:cNvPr>
          <p:cNvSpPr/>
          <p:nvPr/>
        </p:nvSpPr>
        <p:spPr bwMode="auto">
          <a:xfrm>
            <a:off x="1288775" y="5236511"/>
            <a:ext cx="9592588" cy="1455597"/>
          </a:xfrm>
          <a:prstGeom prst="horizontalScroll">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lstStyle/>
          <a:p>
            <a:pPr>
              <a:defRPr/>
            </a:pPr>
            <a:r>
              <a:rPr lang="en-IN" altLang="en-US" sz="1600" dirty="0">
                <a:ln w="0"/>
                <a:solidFill>
                  <a:schemeClr val="bg1">
                    <a:lumMod val="95000"/>
                    <a:lumOff val="5000"/>
                  </a:schemeClr>
                </a:solidFill>
                <a:effectLst>
                  <a:outerShdw blurRad="38100" dist="19050" dir="2700000" algn="tl" rotWithShape="0">
                    <a:schemeClr val="dk1">
                      <a:alpha val="40000"/>
                    </a:schemeClr>
                  </a:outerShdw>
                </a:effectLst>
                <a:latin typeface="+mj-lt"/>
              </a:rPr>
              <a:t>Only applicable to Residents ! </a:t>
            </a:r>
          </a:p>
          <a:p>
            <a:pPr>
              <a:defRPr/>
            </a:pPr>
            <a:endParaRPr lang="en-US" sz="1600" dirty="0">
              <a:ln w="0"/>
              <a:solidFill>
                <a:schemeClr val="bg1">
                  <a:lumMod val="95000"/>
                  <a:lumOff val="5000"/>
                </a:schemeClr>
              </a:solidFill>
              <a:effectLst>
                <a:outerShdw blurRad="38100" dist="19050" dir="2700000" algn="tl" rotWithShape="0">
                  <a:schemeClr val="dk1">
                    <a:alpha val="40000"/>
                  </a:schemeClr>
                </a:outerShdw>
              </a:effectLst>
              <a:latin typeface="+mj-lt"/>
            </a:endParaRPr>
          </a:p>
          <a:p>
            <a:pPr>
              <a:defRPr/>
            </a:pPr>
            <a:r>
              <a:rPr lang="en-US" sz="1600" dirty="0">
                <a:ln w="0"/>
                <a:solidFill>
                  <a:schemeClr val="bg1">
                    <a:lumMod val="95000"/>
                    <a:lumOff val="5000"/>
                  </a:schemeClr>
                </a:solidFill>
                <a:effectLst>
                  <a:outerShdw blurRad="38100" dist="19050" dir="2700000" algn="tl" rotWithShape="0">
                    <a:schemeClr val="dk1">
                      <a:alpha val="40000"/>
                    </a:schemeClr>
                  </a:outerShdw>
                </a:effectLst>
                <a:latin typeface="+mj-lt"/>
              </a:rPr>
              <a:t>The premium taxation is not triggered where share consideration is received from a person who is a non-resident</a:t>
            </a:r>
            <a:endParaRPr lang="en-IN" altLang="en-US" sz="1600" dirty="0">
              <a:ln w="0"/>
              <a:solidFill>
                <a:schemeClr val="bg1">
                  <a:lumMod val="95000"/>
                  <a:lumOff val="5000"/>
                </a:schemeClr>
              </a:solidFill>
              <a:effectLst>
                <a:outerShdw blurRad="38100" dist="19050" dir="2700000" algn="tl" rotWithShape="0">
                  <a:schemeClr val="dk1">
                    <a:alpha val="40000"/>
                  </a:schemeClr>
                </a:outerShdw>
              </a:effectLst>
              <a:latin typeface="+mj-lt"/>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139959117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
        <p:nvSpPr>
          <p:cNvPr id="5" name="TextBox 4"/>
          <p:cNvSpPr txBox="1"/>
          <p:nvPr/>
        </p:nvSpPr>
        <p:spPr>
          <a:xfrm>
            <a:off x="496387" y="480494"/>
            <a:ext cx="10819244" cy="646331"/>
          </a:xfrm>
          <a:prstGeom prst="rect">
            <a:avLst/>
          </a:prstGeom>
          <a:noFill/>
        </p:spPr>
        <p:txBody>
          <a:bodyPr wrap="none" rtlCol="0">
            <a:spAutoFit/>
          </a:bodyPr>
          <a:lstStyle/>
          <a:p>
            <a:r>
              <a:rPr lang="en-IN" sz="3600" b="1" dirty="0">
                <a:cs typeface="Times New Roman" panose="02020603050405020304" pitchFamily="18" charset="0"/>
              </a:rPr>
              <a:t>DETERMINATION OF FMV AS PER RULE 11UA</a:t>
            </a:r>
            <a:endParaRPr lang="en-US" sz="3600" dirty="0"/>
          </a:p>
        </p:txBody>
      </p:sp>
      <p:cxnSp>
        <p:nvCxnSpPr>
          <p:cNvPr id="6" name="Straight Arrow Connector 26"/>
          <p:cNvCxnSpPr>
            <a:cxnSpLocks/>
          </p:cNvCxnSpPr>
          <p:nvPr/>
        </p:nvCxnSpPr>
        <p:spPr bwMode="auto">
          <a:xfrm>
            <a:off x="2749176" y="1747838"/>
            <a:ext cx="0" cy="1778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 name="Straight Connector 37"/>
          <p:cNvCxnSpPr>
            <a:cxnSpLocks/>
          </p:cNvCxnSpPr>
          <p:nvPr/>
        </p:nvCxnSpPr>
        <p:spPr bwMode="auto">
          <a:xfrm>
            <a:off x="5410200" y="2286000"/>
            <a:ext cx="34686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 name="Rectangle 7">
            <a:extLst/>
          </p:cNvPr>
          <p:cNvSpPr>
            <a:spLocks noChangeArrowheads="1"/>
          </p:cNvSpPr>
          <p:nvPr/>
        </p:nvSpPr>
        <p:spPr bwMode="gray">
          <a:xfrm>
            <a:off x="1951038" y="1130300"/>
            <a:ext cx="8213725" cy="457200"/>
          </a:xfrm>
          <a:prstGeom prst="rect">
            <a:avLst/>
          </a:prstGeom>
          <a:solidFill>
            <a:schemeClr val="accent4"/>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anchor="ctr"/>
          <a:lstStyle>
            <a:lvl1pPr algn="l" eaLnBrk="0" hangingPunct="0">
              <a:spcBef>
                <a:spcPct val="20000"/>
              </a:spcBef>
              <a:buClr>
                <a:srgbClr val="FFD200"/>
              </a:buClr>
              <a:buSzPct val="75000"/>
              <a:buFont typeface="Arial" charset="0"/>
              <a:defRPr sz="2400">
                <a:solidFill>
                  <a:schemeClr val="tx1"/>
                </a:solidFill>
                <a:latin typeface="Arial" charset="0"/>
              </a:defRPr>
            </a:lvl1pPr>
            <a:lvl2pPr marL="742950" indent="-285750" algn="l" eaLnBrk="0" hangingPunct="0">
              <a:spcBef>
                <a:spcPct val="20000"/>
              </a:spcBef>
              <a:buClr>
                <a:srgbClr val="FFD200"/>
              </a:buClr>
              <a:buSzPct val="75000"/>
              <a:buFont typeface="Arial" charset="0"/>
              <a:defRPr sz="2400" b="1">
                <a:solidFill>
                  <a:schemeClr val="accent1"/>
                </a:solidFill>
                <a:latin typeface="Arial" charset="0"/>
              </a:defRPr>
            </a:lvl2pPr>
            <a:lvl3pPr marL="1143000" indent="-228600" algn="l" eaLnBrk="0" hangingPunct="0">
              <a:spcBef>
                <a:spcPct val="20000"/>
              </a:spcBef>
              <a:buClr>
                <a:schemeClr val="tx2"/>
              </a:buClr>
              <a:buSzPct val="75000"/>
              <a:buFont typeface="Arial" charset="0"/>
              <a:buChar char="►"/>
              <a:defRPr sz="2400">
                <a:solidFill>
                  <a:schemeClr val="tx1"/>
                </a:solidFill>
                <a:latin typeface="Arial" charset="0"/>
              </a:defRPr>
            </a:lvl3pPr>
            <a:lvl4pPr marL="1600200" indent="-228600" algn="l" eaLnBrk="0" hangingPunct="0">
              <a:spcBef>
                <a:spcPct val="20000"/>
              </a:spcBef>
              <a:buClr>
                <a:schemeClr val="tx2"/>
              </a:buClr>
              <a:buSzPct val="75000"/>
              <a:buFont typeface="Arial" charset="0"/>
              <a:buChar char="►"/>
              <a:defRPr sz="2000">
                <a:solidFill>
                  <a:schemeClr val="tx1"/>
                </a:solidFill>
                <a:latin typeface="Arial" charset="0"/>
              </a:defRPr>
            </a:lvl4pPr>
            <a:lvl5pPr marL="2057400" indent="-228600" algn="l" eaLnBrk="0" hangingPunct="0">
              <a:spcBef>
                <a:spcPct val="20000"/>
              </a:spcBef>
              <a:buClr>
                <a:schemeClr val="tx2"/>
              </a:buClr>
              <a:buSzPct val="75000"/>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9pPr>
          </a:lstStyle>
          <a:p>
            <a:pPr algn="ctr">
              <a:defRPr/>
            </a:pPr>
            <a:r>
              <a:rPr lang="en-US" altLang="en-US" sz="1800" b="1" dirty="0">
                <a:solidFill>
                  <a:schemeClr val="bg1"/>
                </a:solidFill>
                <a:latin typeface="+mj-lt"/>
                <a:cs typeface="Times New Roman" pitchFamily="18" charset="0"/>
              </a:rPr>
              <a:t>Shares and securities</a:t>
            </a:r>
          </a:p>
        </p:txBody>
      </p:sp>
      <p:sp>
        <p:nvSpPr>
          <p:cNvPr id="9" name="Rectangle 3">
            <a:extLst/>
          </p:cNvPr>
          <p:cNvSpPr txBox="1">
            <a:spLocks noChangeArrowheads="1"/>
          </p:cNvSpPr>
          <p:nvPr/>
        </p:nvSpPr>
        <p:spPr bwMode="auto">
          <a:xfrm>
            <a:off x="1752600" y="2184400"/>
            <a:ext cx="2255838" cy="576263"/>
          </a:xfrm>
          <a:prstGeom prst="rect">
            <a:avLst/>
          </a:prstGeom>
          <a:noFill/>
          <a:ln w="19050">
            <a:solidFill>
              <a:srgbClr val="999999"/>
            </a:solidFill>
            <a:miter lim="800000"/>
            <a:headEnd/>
            <a:tailEnd/>
          </a:ln>
          <a:effectLst/>
          <a:extLst/>
        </p:spPr>
        <p:txBody>
          <a:bodyPr lIns="90000" tIns="90000" rIns="90000" bIns="90000" anchor="ctr"/>
          <a:lstStyle>
            <a:lvl1pPr algn="l" rtl="0" eaLnBrk="0" fontAlgn="base" hangingPunct="0">
              <a:spcBef>
                <a:spcPct val="20000"/>
              </a:spcBef>
              <a:spcAft>
                <a:spcPct val="0"/>
              </a:spcAft>
              <a:buClr>
                <a:srgbClr val="FFD200"/>
              </a:buClr>
              <a:buSzPct val="75000"/>
              <a:buFont typeface="Arial" charset="0"/>
              <a:defRPr sz="2800">
                <a:solidFill>
                  <a:schemeClr val="tx1"/>
                </a:solidFill>
                <a:latin typeface="+mn-lt"/>
                <a:ea typeface="+mn-ea"/>
                <a:cs typeface="+mn-cs"/>
              </a:defRPr>
            </a:lvl1pPr>
            <a:lvl2pPr marL="1588" algn="l" rtl="0" eaLnBrk="0" fontAlgn="base" hangingPunct="0">
              <a:spcBef>
                <a:spcPct val="20000"/>
              </a:spcBef>
              <a:spcAft>
                <a:spcPct val="0"/>
              </a:spcAft>
              <a:buClr>
                <a:srgbClr val="FFD200"/>
              </a:buClr>
              <a:buSzPct val="75000"/>
              <a:buFont typeface="Arial" charset="0"/>
              <a:defRPr sz="2400" b="1">
                <a:solidFill>
                  <a:schemeClr val="accent1"/>
                </a:solidFill>
                <a:latin typeface="+mn-lt"/>
              </a:defRPr>
            </a:lvl2pPr>
            <a:lvl3pPr marL="357188" indent="-354013" algn="l" rtl="0" eaLnBrk="0" fontAlgn="base" hangingPunct="0">
              <a:spcBef>
                <a:spcPct val="20000"/>
              </a:spcBef>
              <a:spcAft>
                <a:spcPct val="0"/>
              </a:spcAft>
              <a:buClr>
                <a:schemeClr val="tx2"/>
              </a:buClr>
              <a:buSzPct val="75000"/>
              <a:buFont typeface="Arial" charset="0"/>
              <a:buChar char="►"/>
              <a:defRPr sz="2000">
                <a:solidFill>
                  <a:schemeClr val="tx1"/>
                </a:solidFill>
                <a:latin typeface="+mn-lt"/>
              </a:defRPr>
            </a:lvl3pPr>
            <a:lvl4pPr marL="717550" indent="-358775"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4pPr>
            <a:lvl5pPr marL="1079500" indent="-360363"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5pPr>
            <a:lvl6pPr marL="15367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6pPr>
            <a:lvl7pPr marL="19939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7pPr>
            <a:lvl8pPr marL="24511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8pPr>
            <a:lvl9pPr marL="29083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9pPr>
          </a:lstStyle>
          <a:p>
            <a:pPr marL="3175" lvl="2" indent="0" eaLnBrk="1" hangingPunct="1">
              <a:buClr>
                <a:srgbClr val="FFD200"/>
              </a:buClr>
              <a:buFont typeface="Arial" charset="0"/>
              <a:buNone/>
              <a:defRPr/>
            </a:pPr>
            <a:r>
              <a:rPr lang="en-US" altLang="en-US" sz="1600" kern="0" dirty="0">
                <a:latin typeface="+mj-lt"/>
              </a:rPr>
              <a:t>As per  Rule 11UA(1)</a:t>
            </a:r>
          </a:p>
        </p:txBody>
      </p:sp>
      <p:sp>
        <p:nvSpPr>
          <p:cNvPr id="10" name="Rectangle 6">
            <a:extLst/>
          </p:cNvPr>
          <p:cNvSpPr>
            <a:spLocks noChangeArrowheads="1"/>
          </p:cNvSpPr>
          <p:nvPr/>
        </p:nvSpPr>
        <p:spPr bwMode="gray">
          <a:xfrm>
            <a:off x="1752600" y="1905000"/>
            <a:ext cx="2255838" cy="279400"/>
          </a:xfrm>
          <a:prstGeom prst="rect">
            <a:avLst/>
          </a:prstGeom>
          <a:solidFill>
            <a:schemeClr val="accent5"/>
          </a:solidFill>
          <a:ln>
            <a:noFill/>
          </a:ln>
          <a:extLst/>
        </p:spPr>
        <p:style>
          <a:lnRef idx="0">
            <a:scrgbClr r="0" g="0" b="0"/>
          </a:lnRef>
          <a:fillRef idx="0">
            <a:scrgbClr r="0" g="0" b="0"/>
          </a:fillRef>
          <a:effectRef idx="0">
            <a:scrgbClr r="0" g="0" b="0"/>
          </a:effectRef>
          <a:fontRef idx="minor">
            <a:schemeClr val="lt1"/>
          </a:fontRef>
        </p:style>
        <p:txBody>
          <a:bodyPr anchor="ctr"/>
          <a:lstStyle>
            <a:lvl1pPr algn="l" eaLnBrk="0" hangingPunct="0">
              <a:spcBef>
                <a:spcPct val="20000"/>
              </a:spcBef>
              <a:buClr>
                <a:srgbClr val="FFD200"/>
              </a:buClr>
              <a:buSzPct val="75000"/>
              <a:buFont typeface="Arial" charset="0"/>
              <a:defRPr sz="2400">
                <a:solidFill>
                  <a:schemeClr val="tx1"/>
                </a:solidFill>
                <a:latin typeface="Arial" charset="0"/>
              </a:defRPr>
            </a:lvl1pPr>
            <a:lvl2pPr marL="742950" indent="-285750" algn="l" eaLnBrk="0" hangingPunct="0">
              <a:spcBef>
                <a:spcPct val="20000"/>
              </a:spcBef>
              <a:buClr>
                <a:srgbClr val="FFD200"/>
              </a:buClr>
              <a:buSzPct val="75000"/>
              <a:buFont typeface="Arial" charset="0"/>
              <a:defRPr sz="2400" b="1">
                <a:solidFill>
                  <a:schemeClr val="accent1"/>
                </a:solidFill>
                <a:latin typeface="Arial" charset="0"/>
              </a:defRPr>
            </a:lvl2pPr>
            <a:lvl3pPr marL="1143000" indent="-228600" algn="l" eaLnBrk="0" hangingPunct="0">
              <a:spcBef>
                <a:spcPct val="20000"/>
              </a:spcBef>
              <a:buClr>
                <a:schemeClr val="tx2"/>
              </a:buClr>
              <a:buSzPct val="75000"/>
              <a:buFont typeface="Arial" charset="0"/>
              <a:buChar char="►"/>
              <a:defRPr sz="2400">
                <a:solidFill>
                  <a:schemeClr val="tx1"/>
                </a:solidFill>
                <a:latin typeface="Arial" charset="0"/>
              </a:defRPr>
            </a:lvl3pPr>
            <a:lvl4pPr marL="1600200" indent="-228600" algn="l" eaLnBrk="0" hangingPunct="0">
              <a:spcBef>
                <a:spcPct val="20000"/>
              </a:spcBef>
              <a:buClr>
                <a:schemeClr val="tx2"/>
              </a:buClr>
              <a:buSzPct val="75000"/>
              <a:buFont typeface="Arial" charset="0"/>
              <a:buChar char="►"/>
              <a:defRPr sz="2000">
                <a:solidFill>
                  <a:schemeClr val="tx1"/>
                </a:solidFill>
                <a:latin typeface="Arial" charset="0"/>
              </a:defRPr>
            </a:lvl4pPr>
            <a:lvl5pPr marL="2057400" indent="-228600" algn="l" eaLnBrk="0" hangingPunct="0">
              <a:spcBef>
                <a:spcPct val="20000"/>
              </a:spcBef>
              <a:buClr>
                <a:schemeClr val="tx2"/>
              </a:buClr>
              <a:buSzPct val="75000"/>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9pPr>
          </a:lstStyle>
          <a:p>
            <a:pPr algn="ctr">
              <a:defRPr/>
            </a:pPr>
            <a:r>
              <a:rPr lang="en-US" altLang="en-US" sz="1600" b="1" dirty="0">
                <a:solidFill>
                  <a:schemeClr val="bg1"/>
                </a:solidFill>
                <a:latin typeface="+mj-lt"/>
                <a:cs typeface="Times New Roman" pitchFamily="18" charset="0"/>
              </a:rPr>
              <a:t>Quoted shares</a:t>
            </a:r>
          </a:p>
        </p:txBody>
      </p:sp>
      <p:sp>
        <p:nvSpPr>
          <p:cNvPr id="11" name="Rectangle 4">
            <a:extLst/>
          </p:cNvPr>
          <p:cNvSpPr txBox="1">
            <a:spLocks noChangeArrowheads="1"/>
          </p:cNvSpPr>
          <p:nvPr/>
        </p:nvSpPr>
        <p:spPr bwMode="auto">
          <a:xfrm>
            <a:off x="7307263" y="2793999"/>
            <a:ext cx="3425825" cy="843203"/>
          </a:xfrm>
          <a:prstGeom prst="rect">
            <a:avLst/>
          </a:prstGeom>
          <a:noFill/>
          <a:ln w="19050">
            <a:solidFill>
              <a:srgbClr val="999999"/>
            </a:solidFill>
            <a:miter lim="800000"/>
            <a:headEnd/>
            <a:tailEnd/>
          </a:ln>
          <a:effectLst/>
          <a:extLst/>
        </p:spPr>
        <p:txBody>
          <a:bodyPr lIns="90000" tIns="90000" rIns="90000" bIns="90000"/>
          <a:lstStyle>
            <a:lvl1pPr algn="l" rtl="0" eaLnBrk="0" fontAlgn="base" hangingPunct="0">
              <a:spcBef>
                <a:spcPct val="20000"/>
              </a:spcBef>
              <a:spcAft>
                <a:spcPct val="0"/>
              </a:spcAft>
              <a:buClr>
                <a:srgbClr val="FFD200"/>
              </a:buClr>
              <a:buSzPct val="75000"/>
              <a:buFont typeface="Arial" charset="0"/>
              <a:defRPr sz="2800">
                <a:solidFill>
                  <a:schemeClr val="tx1"/>
                </a:solidFill>
                <a:latin typeface="+mn-lt"/>
                <a:ea typeface="+mn-ea"/>
                <a:cs typeface="+mn-cs"/>
              </a:defRPr>
            </a:lvl1pPr>
            <a:lvl2pPr marL="1588" algn="l" rtl="0" eaLnBrk="0" fontAlgn="base" hangingPunct="0">
              <a:spcBef>
                <a:spcPct val="20000"/>
              </a:spcBef>
              <a:spcAft>
                <a:spcPct val="0"/>
              </a:spcAft>
              <a:buClr>
                <a:srgbClr val="FFD200"/>
              </a:buClr>
              <a:buSzPct val="75000"/>
              <a:buFont typeface="Arial" charset="0"/>
              <a:defRPr sz="2400" b="1">
                <a:solidFill>
                  <a:schemeClr val="accent1"/>
                </a:solidFill>
                <a:latin typeface="+mn-lt"/>
              </a:defRPr>
            </a:lvl2pPr>
            <a:lvl3pPr marL="357188" indent="-354013" algn="l" rtl="0" eaLnBrk="0" fontAlgn="base" hangingPunct="0">
              <a:spcBef>
                <a:spcPct val="20000"/>
              </a:spcBef>
              <a:spcAft>
                <a:spcPct val="0"/>
              </a:spcAft>
              <a:buClr>
                <a:schemeClr val="tx2"/>
              </a:buClr>
              <a:buSzPct val="75000"/>
              <a:buFont typeface="Arial" charset="0"/>
              <a:buChar char="►"/>
              <a:defRPr sz="2000">
                <a:solidFill>
                  <a:schemeClr val="tx1"/>
                </a:solidFill>
                <a:latin typeface="+mn-lt"/>
              </a:defRPr>
            </a:lvl3pPr>
            <a:lvl4pPr marL="717550" indent="-358775"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4pPr>
            <a:lvl5pPr marL="1079500" indent="-360363"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5pPr>
            <a:lvl6pPr marL="15367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6pPr>
            <a:lvl7pPr marL="19939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7pPr>
            <a:lvl8pPr marL="24511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8pPr>
            <a:lvl9pPr marL="29083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9pPr>
          </a:lstStyle>
          <a:p>
            <a:pPr marL="3175" lvl="2" indent="0" eaLnBrk="1" hangingPunct="1">
              <a:buClr>
                <a:srgbClr val="FFD200"/>
              </a:buClr>
              <a:buFont typeface="Arial" charset="0"/>
              <a:buNone/>
              <a:defRPr/>
            </a:pPr>
            <a:r>
              <a:rPr lang="en-US" altLang="en-US" sz="1600" kern="0" dirty="0">
                <a:latin typeface="+mj-lt"/>
              </a:rPr>
              <a:t>Option with assessee to adopt any of the two for FMV of equity shares</a:t>
            </a:r>
          </a:p>
        </p:txBody>
      </p:sp>
      <p:sp>
        <p:nvSpPr>
          <p:cNvPr id="12" name="Rectangle 5">
            <a:extLst/>
          </p:cNvPr>
          <p:cNvSpPr>
            <a:spLocks noChangeArrowheads="1"/>
          </p:cNvSpPr>
          <p:nvPr/>
        </p:nvSpPr>
        <p:spPr bwMode="gray">
          <a:xfrm>
            <a:off x="7162800" y="2025650"/>
            <a:ext cx="2184400" cy="287338"/>
          </a:xfrm>
          <a:prstGeom prst="rect">
            <a:avLst/>
          </a:prstGeom>
          <a:solidFill>
            <a:schemeClr val="accent6"/>
          </a:solidFill>
          <a:ln>
            <a:noFill/>
          </a:ln>
          <a:extLst/>
        </p:spPr>
        <p:style>
          <a:lnRef idx="0">
            <a:scrgbClr r="0" g="0" b="0"/>
          </a:lnRef>
          <a:fillRef idx="0">
            <a:scrgbClr r="0" g="0" b="0"/>
          </a:fillRef>
          <a:effectRef idx="0">
            <a:scrgbClr r="0" g="0" b="0"/>
          </a:effectRef>
          <a:fontRef idx="minor">
            <a:schemeClr val="lt1"/>
          </a:fontRef>
        </p:style>
        <p:txBody>
          <a:bodyPr anchor="ctr"/>
          <a:lstStyle>
            <a:lvl1pPr algn="l" eaLnBrk="0" hangingPunct="0">
              <a:spcBef>
                <a:spcPct val="20000"/>
              </a:spcBef>
              <a:buClr>
                <a:srgbClr val="FFD200"/>
              </a:buClr>
              <a:buSzPct val="75000"/>
              <a:buFont typeface="Arial" charset="0"/>
              <a:defRPr sz="2400">
                <a:solidFill>
                  <a:schemeClr val="tx1"/>
                </a:solidFill>
                <a:latin typeface="Arial" charset="0"/>
              </a:defRPr>
            </a:lvl1pPr>
            <a:lvl2pPr marL="742950" indent="-285750" algn="l" eaLnBrk="0" hangingPunct="0">
              <a:spcBef>
                <a:spcPct val="20000"/>
              </a:spcBef>
              <a:buClr>
                <a:srgbClr val="FFD200"/>
              </a:buClr>
              <a:buSzPct val="75000"/>
              <a:buFont typeface="Arial" charset="0"/>
              <a:defRPr sz="2400" b="1">
                <a:solidFill>
                  <a:schemeClr val="accent1"/>
                </a:solidFill>
                <a:latin typeface="Arial" charset="0"/>
              </a:defRPr>
            </a:lvl2pPr>
            <a:lvl3pPr marL="1143000" indent="-228600" algn="l" eaLnBrk="0" hangingPunct="0">
              <a:spcBef>
                <a:spcPct val="20000"/>
              </a:spcBef>
              <a:buClr>
                <a:schemeClr val="tx2"/>
              </a:buClr>
              <a:buSzPct val="75000"/>
              <a:buFont typeface="Arial" charset="0"/>
              <a:buChar char="►"/>
              <a:defRPr sz="2400">
                <a:solidFill>
                  <a:schemeClr val="tx1"/>
                </a:solidFill>
                <a:latin typeface="Arial" charset="0"/>
              </a:defRPr>
            </a:lvl3pPr>
            <a:lvl4pPr marL="1600200" indent="-228600" algn="l" eaLnBrk="0" hangingPunct="0">
              <a:spcBef>
                <a:spcPct val="20000"/>
              </a:spcBef>
              <a:buClr>
                <a:schemeClr val="tx2"/>
              </a:buClr>
              <a:buSzPct val="75000"/>
              <a:buFont typeface="Arial" charset="0"/>
              <a:buChar char="►"/>
              <a:defRPr sz="2000">
                <a:solidFill>
                  <a:schemeClr val="tx1"/>
                </a:solidFill>
                <a:latin typeface="Arial" charset="0"/>
              </a:defRPr>
            </a:lvl4pPr>
            <a:lvl5pPr marL="2057400" indent="-228600" algn="l" eaLnBrk="0" hangingPunct="0">
              <a:spcBef>
                <a:spcPct val="20000"/>
              </a:spcBef>
              <a:buClr>
                <a:schemeClr val="tx2"/>
              </a:buClr>
              <a:buSzPct val="75000"/>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9pPr>
          </a:lstStyle>
          <a:p>
            <a:pPr algn="ctr">
              <a:defRPr/>
            </a:pPr>
            <a:r>
              <a:rPr lang="en-US" altLang="en-US" sz="1600" b="1" dirty="0">
                <a:solidFill>
                  <a:schemeClr val="bg1"/>
                </a:solidFill>
                <a:latin typeface="+mj-lt"/>
                <a:cs typeface="Times New Roman" pitchFamily="18" charset="0"/>
              </a:rPr>
              <a:t>Unquoted shares</a:t>
            </a:r>
          </a:p>
        </p:txBody>
      </p:sp>
      <p:sp>
        <p:nvSpPr>
          <p:cNvPr id="13" name="Rectangle 3">
            <a:extLst/>
          </p:cNvPr>
          <p:cNvSpPr txBox="1">
            <a:spLocks noChangeArrowheads="1"/>
          </p:cNvSpPr>
          <p:nvPr/>
        </p:nvSpPr>
        <p:spPr bwMode="auto">
          <a:xfrm>
            <a:off x="4113213" y="2913063"/>
            <a:ext cx="2786062" cy="592137"/>
          </a:xfrm>
          <a:prstGeom prst="rect">
            <a:avLst/>
          </a:prstGeom>
          <a:noFill/>
          <a:ln w="19050">
            <a:solidFill>
              <a:srgbClr val="999999"/>
            </a:solidFill>
            <a:miter lim="800000"/>
            <a:headEnd/>
            <a:tailEnd/>
          </a:ln>
          <a:effectLst/>
          <a:extLst/>
        </p:spPr>
        <p:txBody>
          <a:bodyPr lIns="90000" tIns="90000" rIns="90000" bIns="90000"/>
          <a:lstStyle>
            <a:lvl1pPr algn="l" rtl="0" eaLnBrk="0" fontAlgn="base" hangingPunct="0">
              <a:spcBef>
                <a:spcPct val="20000"/>
              </a:spcBef>
              <a:spcAft>
                <a:spcPct val="0"/>
              </a:spcAft>
              <a:buClr>
                <a:srgbClr val="FFD200"/>
              </a:buClr>
              <a:buSzPct val="75000"/>
              <a:buFont typeface="Arial" charset="0"/>
              <a:defRPr sz="2800">
                <a:solidFill>
                  <a:schemeClr val="tx1"/>
                </a:solidFill>
                <a:latin typeface="+mn-lt"/>
                <a:ea typeface="+mn-ea"/>
                <a:cs typeface="+mn-cs"/>
              </a:defRPr>
            </a:lvl1pPr>
            <a:lvl2pPr marL="1588" algn="l" rtl="0" eaLnBrk="0" fontAlgn="base" hangingPunct="0">
              <a:spcBef>
                <a:spcPct val="20000"/>
              </a:spcBef>
              <a:spcAft>
                <a:spcPct val="0"/>
              </a:spcAft>
              <a:buClr>
                <a:srgbClr val="FFD200"/>
              </a:buClr>
              <a:buSzPct val="75000"/>
              <a:buFont typeface="Arial" charset="0"/>
              <a:defRPr sz="2400" b="1">
                <a:solidFill>
                  <a:schemeClr val="accent1"/>
                </a:solidFill>
                <a:latin typeface="+mn-lt"/>
              </a:defRPr>
            </a:lvl2pPr>
            <a:lvl3pPr marL="357188" indent="-354013" algn="l" rtl="0" eaLnBrk="0" fontAlgn="base" hangingPunct="0">
              <a:spcBef>
                <a:spcPct val="20000"/>
              </a:spcBef>
              <a:spcAft>
                <a:spcPct val="0"/>
              </a:spcAft>
              <a:buClr>
                <a:schemeClr val="tx2"/>
              </a:buClr>
              <a:buSzPct val="75000"/>
              <a:buFont typeface="Arial" charset="0"/>
              <a:buChar char="►"/>
              <a:defRPr sz="2000">
                <a:solidFill>
                  <a:schemeClr val="tx1"/>
                </a:solidFill>
                <a:latin typeface="+mn-lt"/>
              </a:defRPr>
            </a:lvl3pPr>
            <a:lvl4pPr marL="717550" indent="-358775"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4pPr>
            <a:lvl5pPr marL="1079500" indent="-360363"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5pPr>
            <a:lvl6pPr marL="15367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6pPr>
            <a:lvl7pPr marL="19939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7pPr>
            <a:lvl8pPr marL="24511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8pPr>
            <a:lvl9pPr marL="29083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9pPr>
          </a:lstStyle>
          <a:p>
            <a:pPr marL="3175" lvl="2" indent="0" eaLnBrk="1" hangingPunct="1">
              <a:buClr>
                <a:srgbClr val="FFD200"/>
              </a:buClr>
              <a:buFont typeface="Arial" charset="0"/>
              <a:buNone/>
              <a:defRPr/>
            </a:pPr>
            <a:r>
              <a:rPr lang="en-US" altLang="en-US" sz="1600" kern="0" dirty="0">
                <a:latin typeface="+mj-lt"/>
              </a:rPr>
              <a:t>FMV determined as per Rule 11UA(1)</a:t>
            </a:r>
            <a:endParaRPr lang="en-GB" altLang="en-US" sz="1600" kern="0" dirty="0">
              <a:latin typeface="+mj-lt"/>
            </a:endParaRPr>
          </a:p>
        </p:txBody>
      </p:sp>
      <p:sp>
        <p:nvSpPr>
          <p:cNvPr id="14" name="Rectangle 6">
            <a:extLst/>
          </p:cNvPr>
          <p:cNvSpPr>
            <a:spLocks noChangeArrowheads="1"/>
          </p:cNvSpPr>
          <p:nvPr/>
        </p:nvSpPr>
        <p:spPr bwMode="gray">
          <a:xfrm>
            <a:off x="4113213" y="2590800"/>
            <a:ext cx="2778125" cy="355600"/>
          </a:xfrm>
          <a:prstGeom prst="rect">
            <a:avLst/>
          </a:prstGeom>
          <a:solidFill>
            <a:schemeClr val="accent3"/>
          </a:solidFill>
          <a:ln>
            <a:noFill/>
          </a:ln>
          <a:extLst/>
        </p:spPr>
        <p:style>
          <a:lnRef idx="0">
            <a:scrgbClr r="0" g="0" b="0"/>
          </a:lnRef>
          <a:fillRef idx="0">
            <a:scrgbClr r="0" g="0" b="0"/>
          </a:fillRef>
          <a:effectRef idx="0">
            <a:scrgbClr r="0" g="0" b="0"/>
          </a:effectRef>
          <a:fontRef idx="minor">
            <a:schemeClr val="lt1"/>
          </a:fontRef>
        </p:style>
        <p:txBody>
          <a:bodyPr anchor="ctr"/>
          <a:lstStyle>
            <a:lvl1pPr algn="l" eaLnBrk="0" hangingPunct="0">
              <a:spcBef>
                <a:spcPct val="20000"/>
              </a:spcBef>
              <a:buClr>
                <a:srgbClr val="FFD200"/>
              </a:buClr>
              <a:buSzPct val="75000"/>
              <a:buFont typeface="Arial" charset="0"/>
              <a:defRPr sz="2400">
                <a:solidFill>
                  <a:schemeClr val="tx1"/>
                </a:solidFill>
                <a:latin typeface="Arial" charset="0"/>
              </a:defRPr>
            </a:lvl1pPr>
            <a:lvl2pPr marL="742950" indent="-285750" algn="l" eaLnBrk="0" hangingPunct="0">
              <a:spcBef>
                <a:spcPct val="20000"/>
              </a:spcBef>
              <a:buClr>
                <a:srgbClr val="FFD200"/>
              </a:buClr>
              <a:buSzPct val="75000"/>
              <a:buFont typeface="Arial" charset="0"/>
              <a:defRPr sz="2400" b="1">
                <a:solidFill>
                  <a:schemeClr val="accent1"/>
                </a:solidFill>
                <a:latin typeface="Arial" charset="0"/>
              </a:defRPr>
            </a:lvl2pPr>
            <a:lvl3pPr marL="1143000" indent="-228600" algn="l" eaLnBrk="0" hangingPunct="0">
              <a:spcBef>
                <a:spcPct val="20000"/>
              </a:spcBef>
              <a:buClr>
                <a:schemeClr val="tx2"/>
              </a:buClr>
              <a:buSzPct val="75000"/>
              <a:buFont typeface="Arial" charset="0"/>
              <a:buChar char="►"/>
              <a:defRPr sz="2400">
                <a:solidFill>
                  <a:schemeClr val="tx1"/>
                </a:solidFill>
                <a:latin typeface="Arial" charset="0"/>
              </a:defRPr>
            </a:lvl3pPr>
            <a:lvl4pPr marL="1600200" indent="-228600" algn="l" eaLnBrk="0" hangingPunct="0">
              <a:spcBef>
                <a:spcPct val="20000"/>
              </a:spcBef>
              <a:buClr>
                <a:schemeClr val="tx2"/>
              </a:buClr>
              <a:buSzPct val="75000"/>
              <a:buFont typeface="Arial" charset="0"/>
              <a:buChar char="►"/>
              <a:defRPr sz="2000">
                <a:solidFill>
                  <a:schemeClr val="tx1"/>
                </a:solidFill>
                <a:latin typeface="Arial" charset="0"/>
              </a:defRPr>
            </a:lvl4pPr>
            <a:lvl5pPr marL="2057400" indent="-228600" algn="l" eaLnBrk="0" hangingPunct="0">
              <a:spcBef>
                <a:spcPct val="20000"/>
              </a:spcBef>
              <a:buClr>
                <a:schemeClr val="tx2"/>
              </a:buClr>
              <a:buSzPct val="75000"/>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9pPr>
          </a:lstStyle>
          <a:p>
            <a:pPr algn="ctr">
              <a:defRPr/>
            </a:pPr>
            <a:r>
              <a:rPr lang="en-US" altLang="en-US" sz="1600" b="1" dirty="0">
                <a:solidFill>
                  <a:schemeClr val="bg1"/>
                </a:solidFill>
                <a:latin typeface="+mj-lt"/>
                <a:cs typeface="Times New Roman" pitchFamily="18" charset="0"/>
              </a:rPr>
              <a:t>Other than equity shares</a:t>
            </a:r>
          </a:p>
        </p:txBody>
      </p:sp>
      <p:sp>
        <p:nvSpPr>
          <p:cNvPr id="15" name="Rectangle 5">
            <a:extLst/>
          </p:cNvPr>
          <p:cNvSpPr>
            <a:spLocks noChangeArrowheads="1"/>
          </p:cNvSpPr>
          <p:nvPr/>
        </p:nvSpPr>
        <p:spPr bwMode="gray">
          <a:xfrm>
            <a:off x="7299325" y="2568575"/>
            <a:ext cx="3433763" cy="19843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anchor="ctr"/>
          <a:lstStyle>
            <a:lvl1pPr algn="l" eaLnBrk="0" hangingPunct="0">
              <a:spcBef>
                <a:spcPct val="20000"/>
              </a:spcBef>
              <a:buClr>
                <a:srgbClr val="FFD200"/>
              </a:buClr>
              <a:buSzPct val="75000"/>
              <a:buFont typeface="Arial" charset="0"/>
              <a:defRPr sz="2400">
                <a:solidFill>
                  <a:schemeClr val="tx1"/>
                </a:solidFill>
                <a:latin typeface="Arial" charset="0"/>
              </a:defRPr>
            </a:lvl1pPr>
            <a:lvl2pPr marL="742950" indent="-285750" algn="l" eaLnBrk="0" hangingPunct="0">
              <a:spcBef>
                <a:spcPct val="20000"/>
              </a:spcBef>
              <a:buClr>
                <a:srgbClr val="FFD200"/>
              </a:buClr>
              <a:buSzPct val="75000"/>
              <a:buFont typeface="Arial" charset="0"/>
              <a:defRPr sz="2400" b="1">
                <a:solidFill>
                  <a:schemeClr val="accent1"/>
                </a:solidFill>
                <a:latin typeface="Arial" charset="0"/>
              </a:defRPr>
            </a:lvl2pPr>
            <a:lvl3pPr marL="1143000" indent="-228600" algn="l" eaLnBrk="0" hangingPunct="0">
              <a:spcBef>
                <a:spcPct val="20000"/>
              </a:spcBef>
              <a:buClr>
                <a:schemeClr val="tx2"/>
              </a:buClr>
              <a:buSzPct val="75000"/>
              <a:buFont typeface="Arial" charset="0"/>
              <a:buChar char="►"/>
              <a:defRPr sz="2400">
                <a:solidFill>
                  <a:schemeClr val="tx1"/>
                </a:solidFill>
                <a:latin typeface="Arial" charset="0"/>
              </a:defRPr>
            </a:lvl3pPr>
            <a:lvl4pPr marL="1600200" indent="-228600" algn="l" eaLnBrk="0" hangingPunct="0">
              <a:spcBef>
                <a:spcPct val="20000"/>
              </a:spcBef>
              <a:buClr>
                <a:schemeClr val="tx2"/>
              </a:buClr>
              <a:buSzPct val="75000"/>
              <a:buFont typeface="Arial" charset="0"/>
              <a:buChar char="►"/>
              <a:defRPr sz="2000">
                <a:solidFill>
                  <a:schemeClr val="tx1"/>
                </a:solidFill>
                <a:latin typeface="Arial" charset="0"/>
              </a:defRPr>
            </a:lvl4pPr>
            <a:lvl5pPr marL="2057400" indent="-228600" algn="l" eaLnBrk="0" hangingPunct="0">
              <a:spcBef>
                <a:spcPct val="20000"/>
              </a:spcBef>
              <a:buClr>
                <a:schemeClr val="tx2"/>
              </a:buClr>
              <a:buSzPct val="75000"/>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9pPr>
          </a:lstStyle>
          <a:p>
            <a:pPr algn="ctr">
              <a:defRPr/>
            </a:pPr>
            <a:r>
              <a:rPr lang="en-US" altLang="en-US" sz="1600" b="1" dirty="0">
                <a:solidFill>
                  <a:schemeClr val="bg1"/>
                </a:solidFill>
                <a:latin typeface="+mj-lt"/>
                <a:cs typeface="Times New Roman" pitchFamily="18" charset="0"/>
              </a:rPr>
              <a:t>Equity shares</a:t>
            </a:r>
          </a:p>
        </p:txBody>
      </p:sp>
      <p:cxnSp>
        <p:nvCxnSpPr>
          <p:cNvPr id="16" name="Straight Connector 4"/>
          <p:cNvCxnSpPr>
            <a:cxnSpLocks/>
          </p:cNvCxnSpPr>
          <p:nvPr/>
        </p:nvCxnSpPr>
        <p:spPr bwMode="auto">
          <a:xfrm>
            <a:off x="2743200" y="1747838"/>
            <a:ext cx="5715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Arrow Connector 6"/>
          <p:cNvCxnSpPr>
            <a:cxnSpLocks noChangeShapeType="1"/>
            <a:stCxn id="8" idx="2"/>
          </p:cNvCxnSpPr>
          <p:nvPr/>
        </p:nvCxnSpPr>
        <p:spPr bwMode="auto">
          <a:xfrm flipH="1">
            <a:off x="6057900" y="1587500"/>
            <a:ext cx="0" cy="1603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Straight Arrow Connector 22"/>
          <p:cNvCxnSpPr>
            <a:cxnSpLocks/>
          </p:cNvCxnSpPr>
          <p:nvPr/>
        </p:nvCxnSpPr>
        <p:spPr bwMode="auto">
          <a:xfrm flipH="1">
            <a:off x="8455644" y="1747838"/>
            <a:ext cx="0" cy="2635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 name="Straight Arrow Connector 27"/>
          <p:cNvCxnSpPr>
            <a:cxnSpLocks/>
          </p:cNvCxnSpPr>
          <p:nvPr/>
        </p:nvCxnSpPr>
        <p:spPr bwMode="auto">
          <a:xfrm flipH="1">
            <a:off x="8483600" y="2311400"/>
            <a:ext cx="0" cy="2619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28"/>
          <p:cNvCxnSpPr>
            <a:cxnSpLocks/>
          </p:cNvCxnSpPr>
          <p:nvPr/>
        </p:nvCxnSpPr>
        <p:spPr bwMode="auto">
          <a:xfrm flipH="1">
            <a:off x="5413758" y="2286111"/>
            <a:ext cx="0" cy="2619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 name="Rectangle 4">
            <a:extLst/>
          </p:cNvPr>
          <p:cNvSpPr txBox="1">
            <a:spLocks noChangeArrowheads="1"/>
          </p:cNvSpPr>
          <p:nvPr/>
        </p:nvSpPr>
        <p:spPr bwMode="auto">
          <a:xfrm>
            <a:off x="1066800" y="4005263"/>
            <a:ext cx="6246813" cy="2497137"/>
          </a:xfrm>
          <a:prstGeom prst="rect">
            <a:avLst/>
          </a:prstGeom>
          <a:noFill/>
          <a:ln w="19050">
            <a:solidFill>
              <a:srgbClr val="999999"/>
            </a:solidFill>
            <a:miter lim="800000"/>
            <a:headEnd/>
            <a:tailEnd/>
          </a:ln>
          <a:effectLst/>
          <a:extLst/>
        </p:spPr>
        <p:txBody>
          <a:bodyPr lIns="90000" tIns="90000" rIns="90000" bIns="90000"/>
          <a:lstStyle>
            <a:lvl1pPr algn="l" rtl="0" eaLnBrk="0" fontAlgn="base" hangingPunct="0">
              <a:spcBef>
                <a:spcPct val="20000"/>
              </a:spcBef>
              <a:spcAft>
                <a:spcPct val="0"/>
              </a:spcAft>
              <a:buClr>
                <a:srgbClr val="FFD200"/>
              </a:buClr>
              <a:buSzPct val="75000"/>
              <a:buFont typeface="Arial" charset="0"/>
              <a:defRPr sz="2800">
                <a:solidFill>
                  <a:schemeClr val="tx1"/>
                </a:solidFill>
                <a:latin typeface="+mn-lt"/>
                <a:ea typeface="+mn-ea"/>
                <a:cs typeface="+mn-cs"/>
              </a:defRPr>
            </a:lvl1pPr>
            <a:lvl2pPr marL="1588" algn="l" rtl="0" eaLnBrk="0" fontAlgn="base" hangingPunct="0">
              <a:spcBef>
                <a:spcPct val="20000"/>
              </a:spcBef>
              <a:spcAft>
                <a:spcPct val="0"/>
              </a:spcAft>
              <a:buClr>
                <a:srgbClr val="FFD200"/>
              </a:buClr>
              <a:buSzPct val="75000"/>
              <a:buFont typeface="Arial" charset="0"/>
              <a:defRPr sz="2400" b="1">
                <a:solidFill>
                  <a:schemeClr val="accent1"/>
                </a:solidFill>
                <a:latin typeface="+mn-lt"/>
              </a:defRPr>
            </a:lvl2pPr>
            <a:lvl3pPr marL="357188" indent="-354013" algn="l" rtl="0" eaLnBrk="0" fontAlgn="base" hangingPunct="0">
              <a:spcBef>
                <a:spcPct val="20000"/>
              </a:spcBef>
              <a:spcAft>
                <a:spcPct val="0"/>
              </a:spcAft>
              <a:buClr>
                <a:schemeClr val="tx2"/>
              </a:buClr>
              <a:buSzPct val="75000"/>
              <a:buFont typeface="Arial" charset="0"/>
              <a:buChar char="►"/>
              <a:defRPr sz="2000">
                <a:solidFill>
                  <a:schemeClr val="tx1"/>
                </a:solidFill>
                <a:latin typeface="+mn-lt"/>
              </a:defRPr>
            </a:lvl3pPr>
            <a:lvl4pPr marL="717550" indent="-358775"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4pPr>
            <a:lvl5pPr marL="1079500" indent="-360363"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5pPr>
            <a:lvl6pPr marL="15367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6pPr>
            <a:lvl7pPr marL="19939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7pPr>
            <a:lvl8pPr marL="24511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8pPr>
            <a:lvl9pPr marL="29083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9pPr>
          </a:lstStyle>
          <a:p>
            <a:pPr marL="3175" lvl="2" indent="0" eaLnBrk="1" hangingPunct="1">
              <a:buClr>
                <a:srgbClr val="FFD200"/>
              </a:buClr>
              <a:buFont typeface="Arial" charset="0"/>
              <a:buNone/>
              <a:defRPr/>
            </a:pPr>
            <a:r>
              <a:rPr lang="en-US" altLang="en-US" sz="1500" kern="0" dirty="0">
                <a:latin typeface="+mj-lt"/>
              </a:rPr>
              <a:t>FMV of equity shares =</a:t>
            </a:r>
          </a:p>
          <a:p>
            <a:pPr marL="3175" lvl="2" indent="0" eaLnBrk="1" hangingPunct="1">
              <a:buClr>
                <a:srgbClr val="FFD200"/>
              </a:buClr>
              <a:buFont typeface="Arial" charset="0"/>
              <a:buNone/>
              <a:defRPr/>
            </a:pPr>
            <a:r>
              <a:rPr lang="en-US" altLang="en-US" sz="1500" kern="0" dirty="0">
                <a:latin typeface="+mj-lt"/>
              </a:rPr>
              <a:t>	(A-L)/(PE) X (PV)</a:t>
            </a:r>
          </a:p>
          <a:p>
            <a:pPr marL="3175" lvl="2" indent="0" eaLnBrk="1" hangingPunct="1">
              <a:buClr>
                <a:srgbClr val="FFD200"/>
              </a:buClr>
              <a:buFont typeface="Arial" charset="0"/>
              <a:buNone/>
              <a:defRPr/>
            </a:pPr>
            <a:r>
              <a:rPr lang="en-US" altLang="en-US" sz="1500" kern="0" dirty="0">
                <a:latin typeface="+mj-lt"/>
              </a:rPr>
              <a:t>A  =Book value of assets in the balance sheet – [(TDS/ TCS/ Advance Tax) – (Refund + Deferred expenditure)]</a:t>
            </a:r>
          </a:p>
          <a:p>
            <a:pPr marL="3175" lvl="2" indent="0" eaLnBrk="1" hangingPunct="1">
              <a:buClr>
                <a:srgbClr val="FFD200"/>
              </a:buClr>
              <a:buFont typeface="Arial" charset="0"/>
              <a:buNone/>
              <a:defRPr/>
            </a:pPr>
            <a:r>
              <a:rPr lang="en-US" altLang="en-US" sz="1500" kern="0" dirty="0">
                <a:latin typeface="+mj-lt"/>
              </a:rPr>
              <a:t>L  =Book value of liabilities– (paid up equity capital + undeclared dividends + reserves &amp; surplus + provision for taxation + provision for unascertained liabilities + contingent liabilities)</a:t>
            </a:r>
          </a:p>
          <a:p>
            <a:pPr marL="3175" lvl="2" indent="0" eaLnBrk="1" hangingPunct="1">
              <a:buClr>
                <a:srgbClr val="FFD200"/>
              </a:buClr>
              <a:buFont typeface="Arial" charset="0"/>
              <a:buNone/>
              <a:defRPr/>
            </a:pPr>
            <a:r>
              <a:rPr lang="en-US" altLang="en-US" sz="1500" kern="0" dirty="0">
                <a:latin typeface="+mj-lt"/>
              </a:rPr>
              <a:t>PE=Total paid up equity share capital</a:t>
            </a:r>
          </a:p>
          <a:p>
            <a:pPr marL="3175" lvl="2" indent="0" eaLnBrk="1" hangingPunct="1">
              <a:buClr>
                <a:srgbClr val="FFD200"/>
              </a:buClr>
              <a:buFont typeface="Arial" charset="0"/>
              <a:buNone/>
              <a:defRPr/>
            </a:pPr>
            <a:r>
              <a:rPr lang="en-US" altLang="en-US" sz="1500" kern="0" dirty="0">
                <a:latin typeface="+mj-lt"/>
              </a:rPr>
              <a:t>PV=Paid up value of such equity shares</a:t>
            </a:r>
          </a:p>
        </p:txBody>
      </p:sp>
      <p:sp>
        <p:nvSpPr>
          <p:cNvPr id="22" name="Rectangle 5">
            <a:extLst/>
          </p:cNvPr>
          <p:cNvSpPr>
            <a:spLocks noChangeArrowheads="1"/>
          </p:cNvSpPr>
          <p:nvPr/>
        </p:nvSpPr>
        <p:spPr bwMode="gray">
          <a:xfrm>
            <a:off x="1027113" y="3706813"/>
            <a:ext cx="6324600" cy="336550"/>
          </a:xfrm>
          <a:prstGeom prst="rect">
            <a:avLst/>
          </a:prstGeom>
          <a:solidFill>
            <a:schemeClr val="accent2"/>
          </a:solidFill>
          <a:ln>
            <a:noFill/>
          </a:ln>
          <a:extLst/>
        </p:spPr>
        <p:style>
          <a:lnRef idx="0">
            <a:scrgbClr r="0" g="0" b="0"/>
          </a:lnRef>
          <a:fillRef idx="0">
            <a:scrgbClr r="0" g="0" b="0"/>
          </a:fillRef>
          <a:effectRef idx="0">
            <a:scrgbClr r="0" g="0" b="0"/>
          </a:effectRef>
          <a:fontRef idx="minor">
            <a:schemeClr val="lt1"/>
          </a:fontRef>
        </p:style>
        <p:txBody>
          <a:bodyPr anchor="ctr"/>
          <a:lstStyle>
            <a:lvl1pPr algn="l" eaLnBrk="0" hangingPunct="0">
              <a:spcBef>
                <a:spcPct val="20000"/>
              </a:spcBef>
              <a:buClr>
                <a:srgbClr val="FFD200"/>
              </a:buClr>
              <a:buSzPct val="75000"/>
              <a:buFont typeface="Arial" charset="0"/>
              <a:defRPr sz="2400">
                <a:solidFill>
                  <a:schemeClr val="tx1"/>
                </a:solidFill>
                <a:latin typeface="Arial" charset="0"/>
              </a:defRPr>
            </a:lvl1pPr>
            <a:lvl2pPr marL="742950" indent="-285750" algn="l" eaLnBrk="0" hangingPunct="0">
              <a:spcBef>
                <a:spcPct val="20000"/>
              </a:spcBef>
              <a:buClr>
                <a:srgbClr val="FFD200"/>
              </a:buClr>
              <a:buSzPct val="75000"/>
              <a:buFont typeface="Arial" charset="0"/>
              <a:defRPr sz="2400" b="1">
                <a:solidFill>
                  <a:schemeClr val="accent1"/>
                </a:solidFill>
                <a:latin typeface="Arial" charset="0"/>
              </a:defRPr>
            </a:lvl2pPr>
            <a:lvl3pPr marL="1143000" indent="-228600" algn="l" eaLnBrk="0" hangingPunct="0">
              <a:spcBef>
                <a:spcPct val="20000"/>
              </a:spcBef>
              <a:buClr>
                <a:schemeClr val="tx2"/>
              </a:buClr>
              <a:buSzPct val="75000"/>
              <a:buFont typeface="Arial" charset="0"/>
              <a:buChar char="►"/>
              <a:defRPr sz="2400">
                <a:solidFill>
                  <a:schemeClr val="tx1"/>
                </a:solidFill>
                <a:latin typeface="Arial" charset="0"/>
              </a:defRPr>
            </a:lvl3pPr>
            <a:lvl4pPr marL="1600200" indent="-228600" algn="l" eaLnBrk="0" hangingPunct="0">
              <a:spcBef>
                <a:spcPct val="20000"/>
              </a:spcBef>
              <a:buClr>
                <a:schemeClr val="tx2"/>
              </a:buClr>
              <a:buSzPct val="75000"/>
              <a:buFont typeface="Arial" charset="0"/>
              <a:buChar char="►"/>
              <a:defRPr sz="2000">
                <a:solidFill>
                  <a:schemeClr val="tx1"/>
                </a:solidFill>
                <a:latin typeface="Arial" charset="0"/>
              </a:defRPr>
            </a:lvl4pPr>
            <a:lvl5pPr marL="2057400" indent="-228600" algn="l" eaLnBrk="0" hangingPunct="0">
              <a:spcBef>
                <a:spcPct val="20000"/>
              </a:spcBef>
              <a:buClr>
                <a:schemeClr val="tx2"/>
              </a:buClr>
              <a:buSzPct val="75000"/>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9pPr>
          </a:lstStyle>
          <a:p>
            <a:pPr algn="ctr">
              <a:defRPr/>
            </a:pPr>
            <a:r>
              <a:rPr lang="en-US" altLang="en-US" sz="1700" b="1" dirty="0">
                <a:solidFill>
                  <a:schemeClr val="bg1"/>
                </a:solidFill>
                <a:latin typeface="+mj-lt"/>
                <a:cs typeface="Times New Roman" pitchFamily="18" charset="0"/>
              </a:rPr>
              <a:t>Option 1</a:t>
            </a:r>
          </a:p>
        </p:txBody>
      </p:sp>
      <p:sp>
        <p:nvSpPr>
          <p:cNvPr id="23" name="Rectangle 4">
            <a:extLst/>
          </p:cNvPr>
          <p:cNvSpPr txBox="1">
            <a:spLocks noChangeArrowheads="1"/>
          </p:cNvSpPr>
          <p:nvPr/>
        </p:nvSpPr>
        <p:spPr bwMode="auto">
          <a:xfrm>
            <a:off x="7696200" y="4137025"/>
            <a:ext cx="3087688" cy="1196975"/>
          </a:xfrm>
          <a:prstGeom prst="rect">
            <a:avLst/>
          </a:prstGeom>
          <a:noFill/>
          <a:ln w="19050">
            <a:solidFill>
              <a:srgbClr val="999999"/>
            </a:solidFill>
            <a:miter lim="800000"/>
            <a:headEnd/>
            <a:tailEnd/>
          </a:ln>
          <a:effectLst/>
          <a:extLst/>
        </p:spPr>
        <p:txBody>
          <a:bodyPr lIns="90000" tIns="90000" rIns="90000" bIns="90000"/>
          <a:lstStyle>
            <a:lvl1pPr algn="l" rtl="0" eaLnBrk="0" fontAlgn="base" hangingPunct="0">
              <a:spcBef>
                <a:spcPct val="20000"/>
              </a:spcBef>
              <a:spcAft>
                <a:spcPct val="0"/>
              </a:spcAft>
              <a:buClr>
                <a:srgbClr val="FFD200"/>
              </a:buClr>
              <a:buSzPct val="75000"/>
              <a:buFont typeface="Arial" charset="0"/>
              <a:defRPr sz="2800">
                <a:solidFill>
                  <a:schemeClr val="tx1"/>
                </a:solidFill>
                <a:latin typeface="+mn-lt"/>
                <a:ea typeface="+mn-ea"/>
                <a:cs typeface="+mn-cs"/>
              </a:defRPr>
            </a:lvl1pPr>
            <a:lvl2pPr marL="1588" algn="l" rtl="0" eaLnBrk="0" fontAlgn="base" hangingPunct="0">
              <a:spcBef>
                <a:spcPct val="20000"/>
              </a:spcBef>
              <a:spcAft>
                <a:spcPct val="0"/>
              </a:spcAft>
              <a:buClr>
                <a:srgbClr val="FFD200"/>
              </a:buClr>
              <a:buSzPct val="75000"/>
              <a:buFont typeface="Arial" charset="0"/>
              <a:defRPr sz="2400" b="1">
                <a:solidFill>
                  <a:schemeClr val="accent1"/>
                </a:solidFill>
                <a:latin typeface="+mn-lt"/>
              </a:defRPr>
            </a:lvl2pPr>
            <a:lvl3pPr marL="357188" indent="-354013" algn="l" rtl="0" eaLnBrk="0" fontAlgn="base" hangingPunct="0">
              <a:spcBef>
                <a:spcPct val="20000"/>
              </a:spcBef>
              <a:spcAft>
                <a:spcPct val="0"/>
              </a:spcAft>
              <a:buClr>
                <a:schemeClr val="tx2"/>
              </a:buClr>
              <a:buSzPct val="75000"/>
              <a:buFont typeface="Arial" charset="0"/>
              <a:buChar char="►"/>
              <a:defRPr sz="2000">
                <a:solidFill>
                  <a:schemeClr val="tx1"/>
                </a:solidFill>
                <a:latin typeface="+mn-lt"/>
              </a:defRPr>
            </a:lvl3pPr>
            <a:lvl4pPr marL="717550" indent="-358775"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4pPr>
            <a:lvl5pPr marL="1079500" indent="-360363" algn="l" rtl="0" eaLnBrk="0" fontAlgn="base" hangingPunct="0">
              <a:spcBef>
                <a:spcPct val="20000"/>
              </a:spcBef>
              <a:spcAft>
                <a:spcPct val="0"/>
              </a:spcAft>
              <a:buClr>
                <a:schemeClr val="tx2"/>
              </a:buClr>
              <a:buSzPct val="75000"/>
              <a:buFont typeface="Arial" charset="0"/>
              <a:buChar char="►"/>
              <a:defRPr sz="1800">
                <a:solidFill>
                  <a:schemeClr val="tx1"/>
                </a:solidFill>
                <a:latin typeface="+mn-lt"/>
              </a:defRPr>
            </a:lvl5pPr>
            <a:lvl6pPr marL="15367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6pPr>
            <a:lvl7pPr marL="19939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7pPr>
            <a:lvl8pPr marL="24511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8pPr>
            <a:lvl9pPr marL="2908300" indent="-360363" algn="l" rtl="0" fontAlgn="base">
              <a:spcBef>
                <a:spcPct val="20000"/>
              </a:spcBef>
              <a:spcAft>
                <a:spcPct val="0"/>
              </a:spcAft>
              <a:buClr>
                <a:schemeClr val="tx2"/>
              </a:buClr>
              <a:buSzPct val="75000"/>
              <a:buFont typeface="Arial" charset="0"/>
              <a:buChar char="►"/>
              <a:defRPr sz="1800">
                <a:solidFill>
                  <a:schemeClr val="tx1"/>
                </a:solidFill>
                <a:latin typeface="+mn-lt"/>
              </a:defRPr>
            </a:lvl9pPr>
          </a:lstStyle>
          <a:p>
            <a:pPr marL="3175" lvl="2" indent="0" eaLnBrk="1" hangingPunct="1">
              <a:buClr>
                <a:srgbClr val="FFD200"/>
              </a:buClr>
              <a:buFont typeface="Arial" charset="0"/>
              <a:buNone/>
              <a:defRPr/>
            </a:pPr>
            <a:r>
              <a:rPr lang="en-US" altLang="en-US" sz="1600" kern="0" dirty="0">
                <a:latin typeface="+mj-lt"/>
              </a:rPr>
              <a:t>FMV determined by merchant banker as per Discounted Free Cash Flow Method (DCF)</a:t>
            </a:r>
          </a:p>
        </p:txBody>
      </p:sp>
      <p:sp>
        <p:nvSpPr>
          <p:cNvPr id="24" name="Rectangle 5">
            <a:extLst/>
          </p:cNvPr>
          <p:cNvSpPr>
            <a:spLocks noChangeArrowheads="1"/>
          </p:cNvSpPr>
          <p:nvPr/>
        </p:nvSpPr>
        <p:spPr bwMode="gray">
          <a:xfrm>
            <a:off x="7656513" y="3911600"/>
            <a:ext cx="3127375" cy="261938"/>
          </a:xfrm>
          <a:prstGeom prst="rect">
            <a:avLst/>
          </a:prstGeom>
          <a:ln/>
          <a:extLst/>
        </p:spPr>
        <p:style>
          <a:lnRef idx="0">
            <a:schemeClr val="accent3"/>
          </a:lnRef>
          <a:fillRef idx="3">
            <a:schemeClr val="accent3"/>
          </a:fillRef>
          <a:effectRef idx="3">
            <a:schemeClr val="accent3"/>
          </a:effectRef>
          <a:fontRef idx="minor">
            <a:schemeClr val="lt1"/>
          </a:fontRef>
        </p:style>
        <p:txBody>
          <a:bodyPr anchor="ctr"/>
          <a:lstStyle>
            <a:lvl1pPr algn="l" eaLnBrk="0" hangingPunct="0">
              <a:spcBef>
                <a:spcPct val="20000"/>
              </a:spcBef>
              <a:buClr>
                <a:srgbClr val="FFD200"/>
              </a:buClr>
              <a:buSzPct val="75000"/>
              <a:buFont typeface="Arial" charset="0"/>
              <a:defRPr sz="2400">
                <a:solidFill>
                  <a:schemeClr val="tx1"/>
                </a:solidFill>
                <a:latin typeface="Arial" charset="0"/>
              </a:defRPr>
            </a:lvl1pPr>
            <a:lvl2pPr marL="742950" indent="-285750" algn="l" eaLnBrk="0" hangingPunct="0">
              <a:spcBef>
                <a:spcPct val="20000"/>
              </a:spcBef>
              <a:buClr>
                <a:srgbClr val="FFD200"/>
              </a:buClr>
              <a:buSzPct val="75000"/>
              <a:buFont typeface="Arial" charset="0"/>
              <a:defRPr sz="2400" b="1">
                <a:solidFill>
                  <a:schemeClr val="accent1"/>
                </a:solidFill>
                <a:latin typeface="Arial" charset="0"/>
              </a:defRPr>
            </a:lvl2pPr>
            <a:lvl3pPr marL="1143000" indent="-228600" algn="l" eaLnBrk="0" hangingPunct="0">
              <a:spcBef>
                <a:spcPct val="20000"/>
              </a:spcBef>
              <a:buClr>
                <a:schemeClr val="tx2"/>
              </a:buClr>
              <a:buSzPct val="75000"/>
              <a:buFont typeface="Arial" charset="0"/>
              <a:buChar char="►"/>
              <a:defRPr sz="2400">
                <a:solidFill>
                  <a:schemeClr val="tx1"/>
                </a:solidFill>
                <a:latin typeface="Arial" charset="0"/>
              </a:defRPr>
            </a:lvl3pPr>
            <a:lvl4pPr marL="1600200" indent="-228600" algn="l" eaLnBrk="0" hangingPunct="0">
              <a:spcBef>
                <a:spcPct val="20000"/>
              </a:spcBef>
              <a:buClr>
                <a:schemeClr val="tx2"/>
              </a:buClr>
              <a:buSzPct val="75000"/>
              <a:buFont typeface="Arial" charset="0"/>
              <a:buChar char="►"/>
              <a:defRPr sz="2000">
                <a:solidFill>
                  <a:schemeClr val="tx1"/>
                </a:solidFill>
                <a:latin typeface="Arial" charset="0"/>
              </a:defRPr>
            </a:lvl4pPr>
            <a:lvl5pPr marL="2057400" indent="-228600" algn="l" eaLnBrk="0" hangingPunct="0">
              <a:spcBef>
                <a:spcPct val="20000"/>
              </a:spcBef>
              <a:buClr>
                <a:schemeClr val="tx2"/>
              </a:buClr>
              <a:buSzPct val="75000"/>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75000"/>
              <a:buFont typeface="Arial" charset="0"/>
              <a:buChar char="►"/>
              <a:defRPr>
                <a:solidFill>
                  <a:schemeClr val="tx1"/>
                </a:solidFill>
                <a:latin typeface="Arial" charset="0"/>
              </a:defRPr>
            </a:lvl9pPr>
          </a:lstStyle>
          <a:p>
            <a:pPr algn="ctr">
              <a:defRPr/>
            </a:pPr>
            <a:r>
              <a:rPr lang="en-US" altLang="en-US" sz="1700" b="1" dirty="0">
                <a:solidFill>
                  <a:schemeClr val="bg1"/>
                </a:solidFill>
                <a:latin typeface="+mj-lt"/>
                <a:cs typeface="Times New Roman" pitchFamily="18" charset="0"/>
              </a:rPr>
              <a:t>Option 2</a:t>
            </a:r>
          </a:p>
        </p:txBody>
      </p:sp>
      <p:cxnSp>
        <p:nvCxnSpPr>
          <p:cNvPr id="25" name="Straight Arrow Connector 39"/>
          <p:cNvCxnSpPr>
            <a:cxnSpLocks/>
          </p:cNvCxnSpPr>
          <p:nvPr/>
        </p:nvCxnSpPr>
        <p:spPr bwMode="auto">
          <a:xfrm flipH="1">
            <a:off x="9199563" y="3622675"/>
            <a:ext cx="1587" cy="2619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Rectangle: Rounded Corners 34">
            <a:extLst/>
          </p:cNvPr>
          <p:cNvSpPr/>
          <p:nvPr/>
        </p:nvSpPr>
        <p:spPr bwMode="auto">
          <a:xfrm>
            <a:off x="8099425" y="5467350"/>
            <a:ext cx="2557463" cy="103505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spcBef>
                <a:spcPct val="20000"/>
              </a:spcBef>
              <a:buClr>
                <a:srgbClr val="FFD200"/>
              </a:buClr>
              <a:buSzPct val="75000"/>
              <a:buFont typeface="Arial" charset="0"/>
              <a:buNone/>
              <a:defRPr/>
            </a:pPr>
            <a:r>
              <a:rPr lang="en-IN" sz="1700" b="1" dirty="0">
                <a:solidFill>
                  <a:schemeClr val="bg1"/>
                </a:solidFill>
                <a:latin typeface="+mj-lt"/>
                <a:cs typeface="Times New Roman" pitchFamily="18" charset="0"/>
              </a:rPr>
              <a:t>section 56(2)(viib)- Option granted to assessee</a:t>
            </a:r>
          </a:p>
        </p:txBody>
      </p:sp>
      <p:sp>
        <p:nvSpPr>
          <p:cNvPr id="27" name="Arrow: Curved Right 35"/>
          <p:cNvSpPr>
            <a:spLocks noChangeArrowheads="1"/>
          </p:cNvSpPr>
          <p:nvPr/>
        </p:nvSpPr>
        <p:spPr bwMode="auto">
          <a:xfrm rot="10301305">
            <a:off x="10882313" y="4902200"/>
            <a:ext cx="642937" cy="863600"/>
          </a:xfrm>
          <a:prstGeom prst="curvedRightArrow">
            <a:avLst>
              <a:gd name="adj1" fmla="val 24986"/>
              <a:gd name="adj2" fmla="val 49972"/>
              <a:gd name="adj3" fmla="val 55060"/>
            </a:avLst>
          </a:prstGeom>
          <a:ln>
            <a:headEnd/>
            <a:tailEnd/>
          </a:ln>
        </p:spPr>
        <p:style>
          <a:lnRef idx="2">
            <a:schemeClr val="dk1"/>
          </a:lnRef>
          <a:fillRef idx="1">
            <a:schemeClr val="lt1"/>
          </a:fillRef>
          <a:effectRef idx="0">
            <a:schemeClr val="dk1"/>
          </a:effectRef>
          <a:fontRef idx="minor">
            <a:schemeClr val="dk1"/>
          </a:fontRef>
        </p:style>
        <p:txBody>
          <a:bodyPr/>
          <a:lstStyle/>
          <a:p>
            <a:endParaRPr lang="en-IN" altLang="en-US"/>
          </a:p>
        </p:txBody>
      </p:sp>
      <p:sp>
        <p:nvSpPr>
          <p:cNvPr id="28" name="Arrow: Curved Up 36"/>
          <p:cNvSpPr>
            <a:spLocks noChangeArrowheads="1"/>
          </p:cNvSpPr>
          <p:nvPr/>
        </p:nvSpPr>
        <p:spPr bwMode="auto">
          <a:xfrm flipH="1">
            <a:off x="7070725" y="6024155"/>
            <a:ext cx="1285875" cy="457200"/>
          </a:xfrm>
          <a:prstGeom prst="curvedUpArrow">
            <a:avLst>
              <a:gd name="adj1" fmla="val 25026"/>
              <a:gd name="adj2" fmla="val 50026"/>
              <a:gd name="adj3" fmla="val 25000"/>
            </a:avLst>
          </a:prstGeom>
          <a:ln>
            <a:headEnd/>
            <a:tailEnd/>
          </a:ln>
        </p:spPr>
        <p:style>
          <a:lnRef idx="2">
            <a:schemeClr val="dk1"/>
          </a:lnRef>
          <a:fillRef idx="1">
            <a:schemeClr val="lt1"/>
          </a:fillRef>
          <a:effectRef idx="0">
            <a:schemeClr val="dk1"/>
          </a:effectRef>
          <a:fontRef idx="minor">
            <a:schemeClr val="dk1"/>
          </a:fontRef>
        </p:style>
        <p:txBody>
          <a:bodyPr/>
          <a:lstStyle/>
          <a:p>
            <a:endParaRPr lang="en-IN" altLang="en-US"/>
          </a:p>
        </p:txBody>
      </p:sp>
      <p:sp>
        <p:nvSpPr>
          <p:cNvPr id="29" name="Rectangle: Rounded Corners 44">
            <a:extLst/>
          </p:cNvPr>
          <p:cNvSpPr/>
          <p:nvPr/>
        </p:nvSpPr>
        <p:spPr bwMode="auto">
          <a:xfrm>
            <a:off x="250825" y="2933700"/>
            <a:ext cx="3400425" cy="71278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spcBef>
                <a:spcPct val="20000"/>
              </a:spcBef>
              <a:buClr>
                <a:srgbClr val="FFD200"/>
              </a:buClr>
              <a:buSzPct val="75000"/>
              <a:buFont typeface="Arial" charset="0"/>
              <a:buNone/>
              <a:defRPr/>
            </a:pPr>
            <a:r>
              <a:rPr lang="en-IN" sz="1700" b="1" dirty="0">
                <a:solidFill>
                  <a:schemeClr val="bg1"/>
                </a:solidFill>
                <a:latin typeface="+mj-lt"/>
                <a:cs typeface="Times New Roman" pitchFamily="18" charset="0"/>
              </a:rPr>
              <a:t>section 56(2)(x)- No option granted to assessee</a:t>
            </a:r>
          </a:p>
        </p:txBody>
      </p:sp>
      <p:cxnSp>
        <p:nvCxnSpPr>
          <p:cNvPr id="30" name="Straight Arrow Connector 39"/>
          <p:cNvCxnSpPr>
            <a:cxnSpLocks/>
          </p:cNvCxnSpPr>
          <p:nvPr/>
        </p:nvCxnSpPr>
        <p:spPr bwMode="auto">
          <a:xfrm flipH="1">
            <a:off x="6991350" y="3440113"/>
            <a:ext cx="1588" cy="2635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Straight Arrow Connector 39"/>
          <p:cNvCxnSpPr>
            <a:cxnSpLocks/>
          </p:cNvCxnSpPr>
          <p:nvPr/>
        </p:nvCxnSpPr>
        <p:spPr bwMode="auto">
          <a:xfrm flipH="1" flipV="1">
            <a:off x="6991350" y="3443288"/>
            <a:ext cx="296863" cy="1"/>
          </a:xfrm>
          <a:prstGeom prst="straightConnector1">
            <a:avLst/>
          </a:prstGeom>
          <a:noFill/>
          <a:ln w="952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39" name="Arrow: Curved Right 38"/>
          <p:cNvSpPr>
            <a:spLocks noChangeArrowheads="1"/>
          </p:cNvSpPr>
          <p:nvPr/>
        </p:nvSpPr>
        <p:spPr bwMode="auto">
          <a:xfrm rot="19866212">
            <a:off x="250825" y="3716338"/>
            <a:ext cx="511175" cy="712787"/>
          </a:xfrm>
          <a:prstGeom prst="curvedRightArrow">
            <a:avLst>
              <a:gd name="adj1" fmla="val 25028"/>
              <a:gd name="adj2" fmla="val 50063"/>
              <a:gd name="adj3" fmla="val 25000"/>
            </a:avLst>
          </a:prstGeom>
          <a:solidFill>
            <a:schemeClr val="bg2">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a:lstStyle/>
          <a:p>
            <a:endParaRPr lang="en-IN" altLang="en-US"/>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61183742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
        <p:nvSpPr>
          <p:cNvPr id="5" name="TextBox 4"/>
          <p:cNvSpPr txBox="1"/>
          <p:nvPr/>
        </p:nvSpPr>
        <p:spPr>
          <a:xfrm>
            <a:off x="4947051" y="2870997"/>
            <a:ext cx="6478890" cy="769441"/>
          </a:xfrm>
          <a:prstGeom prst="rect">
            <a:avLst/>
          </a:prstGeom>
          <a:noFill/>
        </p:spPr>
        <p:txBody>
          <a:bodyPr wrap="none" rtlCol="0">
            <a:spAutoFit/>
          </a:bodyPr>
          <a:lstStyle/>
          <a:p>
            <a:pPr marL="12700" algn="r">
              <a:defRPr/>
            </a:pPr>
            <a:r>
              <a:rPr lang="en-US" sz="4400" dirty="0"/>
              <a:t> Recent Tax Controversy</a:t>
            </a:r>
            <a:endParaRPr lang="en-US" sz="4400" dirty="0">
              <a:cs typeface="Times New Roman"/>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03298711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
        <p:nvSpPr>
          <p:cNvPr id="5" name="TextBox 4"/>
          <p:cNvSpPr txBox="1"/>
          <p:nvPr/>
        </p:nvSpPr>
        <p:spPr>
          <a:xfrm>
            <a:off x="496387" y="480494"/>
            <a:ext cx="11017183" cy="1200329"/>
          </a:xfrm>
          <a:prstGeom prst="rect">
            <a:avLst/>
          </a:prstGeom>
          <a:noFill/>
        </p:spPr>
        <p:txBody>
          <a:bodyPr wrap="none" rtlCol="0">
            <a:spAutoFit/>
          </a:bodyPr>
          <a:lstStyle/>
          <a:p>
            <a:r>
              <a:rPr lang="en-IN" sz="3600" b="1" dirty="0">
                <a:cs typeface="Times New Roman" panose="02020603050405020304" pitchFamily="18" charset="0"/>
              </a:rPr>
              <a:t>RECENT TAX DISPUTES – ISSUANCE OF FRESH </a:t>
            </a:r>
          </a:p>
          <a:p>
            <a:r>
              <a:rPr lang="en-IN" sz="3600" b="1" dirty="0">
                <a:cs typeface="Times New Roman" panose="02020603050405020304" pitchFamily="18" charset="0"/>
              </a:rPr>
              <a:t>SHARES</a:t>
            </a:r>
            <a:endParaRPr lang="en-US" sz="3600" dirty="0"/>
          </a:p>
        </p:txBody>
      </p:sp>
      <p:sp>
        <p:nvSpPr>
          <p:cNvPr id="11" name="Freeform 10"/>
          <p:cNvSpPr/>
          <p:nvPr/>
        </p:nvSpPr>
        <p:spPr>
          <a:xfrm>
            <a:off x="3113836" y="1908634"/>
            <a:ext cx="5690530" cy="1008640"/>
          </a:xfrm>
          <a:custGeom>
            <a:avLst/>
            <a:gdLst>
              <a:gd name="connsiteX0" fmla="*/ 0 w 3469840"/>
              <a:gd name="connsiteY0" fmla="*/ 174378 h 1046245"/>
              <a:gd name="connsiteX1" fmla="*/ 174378 w 3469840"/>
              <a:gd name="connsiteY1" fmla="*/ 0 h 1046245"/>
              <a:gd name="connsiteX2" fmla="*/ 3295462 w 3469840"/>
              <a:gd name="connsiteY2" fmla="*/ 0 h 1046245"/>
              <a:gd name="connsiteX3" fmla="*/ 3469840 w 3469840"/>
              <a:gd name="connsiteY3" fmla="*/ 174378 h 1046245"/>
              <a:gd name="connsiteX4" fmla="*/ 3469840 w 3469840"/>
              <a:gd name="connsiteY4" fmla="*/ 871867 h 1046245"/>
              <a:gd name="connsiteX5" fmla="*/ 3295462 w 3469840"/>
              <a:gd name="connsiteY5" fmla="*/ 1046245 h 1046245"/>
              <a:gd name="connsiteX6" fmla="*/ 174378 w 3469840"/>
              <a:gd name="connsiteY6" fmla="*/ 1046245 h 1046245"/>
              <a:gd name="connsiteX7" fmla="*/ 0 w 3469840"/>
              <a:gd name="connsiteY7" fmla="*/ 871867 h 1046245"/>
              <a:gd name="connsiteX8" fmla="*/ 0 w 3469840"/>
              <a:gd name="connsiteY8" fmla="*/ 174378 h 104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840" h="1046245">
                <a:moveTo>
                  <a:pt x="0" y="174378"/>
                </a:moveTo>
                <a:cubicBezTo>
                  <a:pt x="0" y="78072"/>
                  <a:pt x="78072" y="0"/>
                  <a:pt x="174378" y="0"/>
                </a:cubicBezTo>
                <a:lnTo>
                  <a:pt x="3295462" y="0"/>
                </a:lnTo>
                <a:cubicBezTo>
                  <a:pt x="3391768" y="0"/>
                  <a:pt x="3469840" y="78072"/>
                  <a:pt x="3469840" y="174378"/>
                </a:cubicBezTo>
                <a:lnTo>
                  <a:pt x="3469840" y="871867"/>
                </a:lnTo>
                <a:cubicBezTo>
                  <a:pt x="3469840" y="968173"/>
                  <a:pt x="3391768" y="1046245"/>
                  <a:pt x="3295462" y="1046245"/>
                </a:cubicBezTo>
                <a:lnTo>
                  <a:pt x="174378" y="1046245"/>
                </a:lnTo>
                <a:cubicBezTo>
                  <a:pt x="78072" y="1046245"/>
                  <a:pt x="0" y="968173"/>
                  <a:pt x="0" y="871867"/>
                </a:cubicBezTo>
                <a:lnTo>
                  <a:pt x="0" y="17437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4093" tIns="84093" rIns="84093" bIns="84093" numCol="1" spcCol="1270" anchor="ctr" anchorCtr="0">
            <a:noAutofit/>
          </a:bodyPr>
          <a:lstStyle/>
          <a:p>
            <a:pPr lvl="0" algn="ctr" defTabSz="577850">
              <a:lnSpc>
                <a:spcPct val="90000"/>
              </a:lnSpc>
              <a:spcBef>
                <a:spcPct val="0"/>
              </a:spcBef>
              <a:spcAft>
                <a:spcPct val="35000"/>
              </a:spcAft>
            </a:pPr>
            <a:r>
              <a:rPr lang="en-IN" sz="1600" b="1" kern="1200" dirty="0">
                <a:solidFill>
                  <a:schemeClr val="tx1"/>
                </a:solidFill>
                <a:latin typeface="+mj-lt"/>
              </a:rPr>
              <a:t>Start-ups raising funds by way of issuance of fresh shares at premium are receiving notices from Revenue under the following sections </a:t>
            </a:r>
            <a:endParaRPr lang="en-US" sz="1600" kern="1200" dirty="0">
              <a:latin typeface="+mj-lt"/>
            </a:endParaRPr>
          </a:p>
        </p:txBody>
      </p:sp>
      <p:sp>
        <p:nvSpPr>
          <p:cNvPr id="14" name="Freeform 13"/>
          <p:cNvSpPr/>
          <p:nvPr/>
        </p:nvSpPr>
        <p:spPr>
          <a:xfrm rot="3306813">
            <a:off x="6272685" y="3157261"/>
            <a:ext cx="544245" cy="0"/>
          </a:xfrm>
          <a:custGeom>
            <a:avLst/>
            <a:gdLst/>
            <a:ahLst/>
            <a:cxnLst/>
            <a:rect l="0" t="0" r="0" b="0"/>
            <a:pathLst>
              <a:path>
                <a:moveTo>
                  <a:pt x="0" y="0"/>
                </a:moveTo>
                <a:lnTo>
                  <a:pt x="54424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6142987" y="3390132"/>
            <a:ext cx="1812292" cy="593488"/>
          </a:xfrm>
          <a:custGeom>
            <a:avLst/>
            <a:gdLst>
              <a:gd name="connsiteX0" fmla="*/ 0 w 1093835"/>
              <a:gd name="connsiteY0" fmla="*/ 182309 h 1093835"/>
              <a:gd name="connsiteX1" fmla="*/ 182309 w 1093835"/>
              <a:gd name="connsiteY1" fmla="*/ 0 h 1093835"/>
              <a:gd name="connsiteX2" fmla="*/ 911526 w 1093835"/>
              <a:gd name="connsiteY2" fmla="*/ 0 h 1093835"/>
              <a:gd name="connsiteX3" fmla="*/ 1093835 w 1093835"/>
              <a:gd name="connsiteY3" fmla="*/ 182309 h 1093835"/>
              <a:gd name="connsiteX4" fmla="*/ 1093835 w 1093835"/>
              <a:gd name="connsiteY4" fmla="*/ 911526 h 1093835"/>
              <a:gd name="connsiteX5" fmla="*/ 911526 w 1093835"/>
              <a:gd name="connsiteY5" fmla="*/ 1093835 h 1093835"/>
              <a:gd name="connsiteX6" fmla="*/ 182309 w 1093835"/>
              <a:gd name="connsiteY6" fmla="*/ 1093835 h 1093835"/>
              <a:gd name="connsiteX7" fmla="*/ 0 w 1093835"/>
              <a:gd name="connsiteY7" fmla="*/ 911526 h 1093835"/>
              <a:gd name="connsiteX8" fmla="*/ 0 w 1093835"/>
              <a:gd name="connsiteY8" fmla="*/ 182309 h 10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835" h="1093835">
                <a:moveTo>
                  <a:pt x="0" y="182309"/>
                </a:moveTo>
                <a:cubicBezTo>
                  <a:pt x="0" y="81623"/>
                  <a:pt x="81623" y="0"/>
                  <a:pt x="182309" y="0"/>
                </a:cubicBezTo>
                <a:lnTo>
                  <a:pt x="911526" y="0"/>
                </a:lnTo>
                <a:cubicBezTo>
                  <a:pt x="1012212" y="0"/>
                  <a:pt x="1093835" y="81623"/>
                  <a:pt x="1093835" y="182309"/>
                </a:cubicBezTo>
                <a:lnTo>
                  <a:pt x="1093835" y="911526"/>
                </a:lnTo>
                <a:cubicBezTo>
                  <a:pt x="1093835" y="1012212"/>
                  <a:pt x="1012212" y="1093835"/>
                  <a:pt x="911526" y="1093835"/>
                </a:cubicBezTo>
                <a:lnTo>
                  <a:pt x="182309" y="1093835"/>
                </a:lnTo>
                <a:cubicBezTo>
                  <a:pt x="81623" y="1093835"/>
                  <a:pt x="0" y="1012212"/>
                  <a:pt x="0" y="911526"/>
                </a:cubicBezTo>
                <a:lnTo>
                  <a:pt x="0" y="182309"/>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88957" tIns="88957" rIns="88957" bIns="88957" numCol="1" spcCol="1270" anchor="ctr" anchorCtr="0">
            <a:noAutofit/>
          </a:bodyPr>
          <a:lstStyle/>
          <a:p>
            <a:pPr lvl="0" algn="ctr" defTabSz="622300">
              <a:lnSpc>
                <a:spcPct val="90000"/>
              </a:lnSpc>
              <a:spcBef>
                <a:spcPct val="0"/>
              </a:spcBef>
              <a:spcAft>
                <a:spcPct val="35000"/>
              </a:spcAft>
            </a:pPr>
            <a:r>
              <a:rPr lang="en-IN" sz="1600" b="1" kern="1200" dirty="0">
                <a:solidFill>
                  <a:schemeClr val="tx1"/>
                </a:solidFill>
                <a:latin typeface="+mj-lt"/>
              </a:rPr>
              <a:t>Section</a:t>
            </a:r>
            <a:r>
              <a:rPr lang="en-IN" sz="2000" b="1" kern="1200" dirty="0">
                <a:solidFill>
                  <a:schemeClr val="tx1"/>
                </a:solidFill>
                <a:latin typeface="+mj-lt"/>
              </a:rPr>
              <a:t> 68</a:t>
            </a:r>
            <a:endParaRPr lang="en-US" sz="2000" kern="1200" dirty="0">
              <a:latin typeface="+mj-lt"/>
            </a:endParaRPr>
          </a:p>
        </p:txBody>
      </p:sp>
      <p:sp>
        <p:nvSpPr>
          <p:cNvPr id="16" name="Freeform 15"/>
          <p:cNvSpPr/>
          <p:nvPr/>
        </p:nvSpPr>
        <p:spPr>
          <a:xfrm>
            <a:off x="4022870" y="3390132"/>
            <a:ext cx="1812292" cy="593488"/>
          </a:xfrm>
          <a:custGeom>
            <a:avLst/>
            <a:gdLst>
              <a:gd name="connsiteX0" fmla="*/ 0 w 1093835"/>
              <a:gd name="connsiteY0" fmla="*/ 182309 h 1093835"/>
              <a:gd name="connsiteX1" fmla="*/ 182309 w 1093835"/>
              <a:gd name="connsiteY1" fmla="*/ 0 h 1093835"/>
              <a:gd name="connsiteX2" fmla="*/ 911526 w 1093835"/>
              <a:gd name="connsiteY2" fmla="*/ 0 h 1093835"/>
              <a:gd name="connsiteX3" fmla="*/ 1093835 w 1093835"/>
              <a:gd name="connsiteY3" fmla="*/ 182309 h 1093835"/>
              <a:gd name="connsiteX4" fmla="*/ 1093835 w 1093835"/>
              <a:gd name="connsiteY4" fmla="*/ 911526 h 1093835"/>
              <a:gd name="connsiteX5" fmla="*/ 911526 w 1093835"/>
              <a:gd name="connsiteY5" fmla="*/ 1093835 h 1093835"/>
              <a:gd name="connsiteX6" fmla="*/ 182309 w 1093835"/>
              <a:gd name="connsiteY6" fmla="*/ 1093835 h 1093835"/>
              <a:gd name="connsiteX7" fmla="*/ 0 w 1093835"/>
              <a:gd name="connsiteY7" fmla="*/ 911526 h 1093835"/>
              <a:gd name="connsiteX8" fmla="*/ 0 w 1093835"/>
              <a:gd name="connsiteY8" fmla="*/ 182309 h 10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835" h="1093835">
                <a:moveTo>
                  <a:pt x="0" y="182309"/>
                </a:moveTo>
                <a:cubicBezTo>
                  <a:pt x="0" y="81623"/>
                  <a:pt x="81623" y="0"/>
                  <a:pt x="182309" y="0"/>
                </a:cubicBezTo>
                <a:lnTo>
                  <a:pt x="911526" y="0"/>
                </a:lnTo>
                <a:cubicBezTo>
                  <a:pt x="1012212" y="0"/>
                  <a:pt x="1093835" y="81623"/>
                  <a:pt x="1093835" y="182309"/>
                </a:cubicBezTo>
                <a:lnTo>
                  <a:pt x="1093835" y="911526"/>
                </a:lnTo>
                <a:cubicBezTo>
                  <a:pt x="1093835" y="1012212"/>
                  <a:pt x="1012212" y="1093835"/>
                  <a:pt x="911526" y="1093835"/>
                </a:cubicBezTo>
                <a:lnTo>
                  <a:pt x="182309" y="1093835"/>
                </a:lnTo>
                <a:cubicBezTo>
                  <a:pt x="81623" y="1093835"/>
                  <a:pt x="0" y="1012212"/>
                  <a:pt x="0" y="911526"/>
                </a:cubicBezTo>
                <a:lnTo>
                  <a:pt x="0" y="182309"/>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88957" tIns="88957" rIns="88957" bIns="88957" numCol="1" spcCol="1270" anchor="ctr" anchorCtr="0">
            <a:noAutofit/>
          </a:bodyPr>
          <a:lstStyle/>
          <a:p>
            <a:pPr algn="ctr">
              <a:defRPr/>
            </a:pPr>
            <a:r>
              <a:rPr lang="en-IN" sz="1600" b="1" dirty="0">
                <a:solidFill>
                  <a:schemeClr val="tx1"/>
                </a:solidFill>
                <a:latin typeface="+mj-lt"/>
              </a:rPr>
              <a:t>Section 56(2)(</a:t>
            </a:r>
            <a:r>
              <a:rPr lang="en-IN" sz="1600" b="1" dirty="0" err="1">
                <a:solidFill>
                  <a:schemeClr val="tx1"/>
                </a:solidFill>
                <a:latin typeface="+mj-lt"/>
              </a:rPr>
              <a:t>viib</a:t>
            </a:r>
            <a:r>
              <a:rPr lang="en-IN" sz="1600" b="1" dirty="0">
                <a:solidFill>
                  <a:schemeClr val="tx1"/>
                </a:solidFill>
                <a:latin typeface="+mj-lt"/>
              </a:rPr>
              <a:t>)</a:t>
            </a:r>
          </a:p>
        </p:txBody>
      </p:sp>
      <p:sp>
        <p:nvSpPr>
          <p:cNvPr id="17" name="Freeform 16"/>
          <p:cNvSpPr/>
          <p:nvPr/>
        </p:nvSpPr>
        <p:spPr>
          <a:xfrm rot="18293187" flipV="1">
            <a:off x="5239811" y="3158392"/>
            <a:ext cx="544245" cy="0"/>
          </a:xfrm>
          <a:custGeom>
            <a:avLst/>
            <a:gdLst/>
            <a:ahLst/>
            <a:cxnLst/>
            <a:rect l="0" t="0" r="0" b="0"/>
            <a:pathLst>
              <a:path>
                <a:moveTo>
                  <a:pt x="0" y="0"/>
                </a:moveTo>
                <a:lnTo>
                  <a:pt x="54424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Rectangle: Rounded Corners 12">
            <a:extLst/>
          </p:cNvPr>
          <p:cNvSpPr/>
          <p:nvPr/>
        </p:nvSpPr>
        <p:spPr bwMode="auto">
          <a:xfrm>
            <a:off x="1528989" y="4772805"/>
            <a:ext cx="2466975" cy="818088"/>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lgn="ctr">
              <a:defRPr/>
            </a:pPr>
            <a:r>
              <a:rPr lang="en-IN" sz="1600" b="1" dirty="0">
                <a:solidFill>
                  <a:schemeClr val="tx1"/>
                </a:solidFill>
                <a:latin typeface="+mj-lt"/>
              </a:rPr>
              <a:t>Choice of method adopted by assessee </a:t>
            </a:r>
          </a:p>
        </p:txBody>
      </p:sp>
      <p:sp>
        <p:nvSpPr>
          <p:cNvPr id="21" name="Rectangle: Rounded Corners 13">
            <a:extLst/>
          </p:cNvPr>
          <p:cNvSpPr/>
          <p:nvPr/>
        </p:nvSpPr>
        <p:spPr bwMode="auto">
          <a:xfrm>
            <a:off x="4232502" y="4624251"/>
            <a:ext cx="2466975" cy="1115196"/>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a:defRPr/>
            </a:pPr>
            <a:r>
              <a:rPr lang="en-IN" sz="1600" b="1" dirty="0">
                <a:solidFill>
                  <a:schemeClr val="tx1"/>
                </a:solidFill>
                <a:latin typeface="+mj-lt"/>
              </a:rPr>
              <a:t>Justification of the Projections provided in valuation report</a:t>
            </a:r>
          </a:p>
        </p:txBody>
      </p:sp>
      <p:sp>
        <p:nvSpPr>
          <p:cNvPr id="22" name="Rectangle: Rounded Corners 14">
            <a:extLst/>
          </p:cNvPr>
          <p:cNvSpPr/>
          <p:nvPr/>
        </p:nvSpPr>
        <p:spPr bwMode="auto">
          <a:xfrm>
            <a:off x="7018564" y="4599103"/>
            <a:ext cx="3775075" cy="111310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lgn="ctr">
              <a:defRPr/>
            </a:pPr>
            <a:r>
              <a:rPr lang="en-IN" sz="1600" b="1" dirty="0">
                <a:solidFill>
                  <a:schemeClr val="tx1"/>
                </a:solidFill>
                <a:latin typeface="+mj-lt"/>
              </a:rPr>
              <a:t>Proving the identity  and creditworthiness of the investor and genuineness of the transaction </a:t>
            </a:r>
          </a:p>
        </p:txBody>
      </p:sp>
      <p:sp>
        <p:nvSpPr>
          <p:cNvPr id="23" name="Rectangle 15"/>
          <p:cNvSpPr>
            <a:spLocks noChangeArrowheads="1"/>
          </p:cNvSpPr>
          <p:nvPr/>
        </p:nvSpPr>
        <p:spPr bwMode="auto">
          <a:xfrm>
            <a:off x="1211489" y="4464594"/>
            <a:ext cx="9826625" cy="1422400"/>
          </a:xfrm>
          <a:prstGeom prst="rect">
            <a:avLst/>
          </a:prstGeom>
          <a:noFill/>
          <a:ln>
            <a:solidFill>
              <a:schemeClr val="accent2">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lstStyle/>
          <a:p>
            <a:endParaRPr lang="en-IN" altLang="en-US">
              <a:latin typeface="+mj-lt"/>
            </a:endParaRPr>
          </a:p>
        </p:txBody>
      </p:sp>
      <p:sp>
        <p:nvSpPr>
          <p:cNvPr id="24" name="Freeform 23"/>
          <p:cNvSpPr/>
          <p:nvPr/>
        </p:nvSpPr>
        <p:spPr>
          <a:xfrm rot="3306813">
            <a:off x="6921723" y="4227871"/>
            <a:ext cx="544245" cy="0"/>
          </a:xfrm>
          <a:custGeom>
            <a:avLst/>
            <a:gdLst/>
            <a:ahLst/>
            <a:cxnLst/>
            <a:rect l="0" t="0" r="0" b="0"/>
            <a:pathLst>
              <a:path>
                <a:moveTo>
                  <a:pt x="0" y="0"/>
                </a:moveTo>
                <a:lnTo>
                  <a:pt x="54424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rot="18293187" flipV="1">
            <a:off x="4656893" y="4227871"/>
            <a:ext cx="544245" cy="0"/>
          </a:xfrm>
          <a:custGeom>
            <a:avLst/>
            <a:gdLst/>
            <a:ahLst/>
            <a:cxnLst/>
            <a:rect l="0" t="0" r="0" b="0"/>
            <a:pathLst>
              <a:path>
                <a:moveTo>
                  <a:pt x="0" y="0"/>
                </a:moveTo>
                <a:lnTo>
                  <a:pt x="54424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5650" y="1932245"/>
            <a:ext cx="2617775" cy="137939"/>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45937" y="200509"/>
            <a:ext cx="457200" cy="399448"/>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02" y="5917474"/>
            <a:ext cx="442025" cy="644025"/>
          </a:xfrm>
          <a:prstGeom prst="rect">
            <a:avLst/>
          </a:prstGeom>
        </p:spPr>
      </p:pic>
    </p:spTree>
    <p:extLst>
      <p:ext uri="{BB962C8B-B14F-4D97-AF65-F5344CB8AC3E}">
        <p14:creationId xmlns:p14="http://schemas.microsoft.com/office/powerpoint/2010/main" val="3931840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655</TotalTime>
  <Words>4011</Words>
  <Application>Microsoft Office PowerPoint</Application>
  <PresentationFormat>Widescreen</PresentationFormat>
  <Paragraphs>444</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Century Gothic</vt:lpstr>
      <vt:lpstr>Tahoma</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Avtaar</dc:creator>
  <cp:lastModifiedBy>akshat maheshwari</cp:lastModifiedBy>
  <cp:revision>240</cp:revision>
  <dcterms:created xsi:type="dcterms:W3CDTF">2019-04-17T07:17:09Z</dcterms:created>
  <dcterms:modified xsi:type="dcterms:W3CDTF">2019-04-25T10:54:04Z</dcterms:modified>
</cp:coreProperties>
</file>