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91" r:id="rId3"/>
    <p:sldId id="266" r:id="rId4"/>
    <p:sldId id="267" r:id="rId5"/>
    <p:sldId id="288" r:id="rId6"/>
    <p:sldId id="268" r:id="rId7"/>
    <p:sldId id="269" r:id="rId8"/>
    <p:sldId id="280" r:id="rId9"/>
    <p:sldId id="289" r:id="rId10"/>
    <p:sldId id="275" r:id="rId11"/>
    <p:sldId id="276" r:id="rId12"/>
    <p:sldId id="290" r:id="rId13"/>
    <p:sldId id="278" r:id="rId14"/>
    <p:sldId id="287" r:id="rId15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-16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ED875-4660-41C5-B8AA-46D7BD85EDE9}" type="datetimeFigureOut">
              <a:rPr lang="en-US" smtClean="0"/>
              <a:t>5/2/2018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6C8D4-9E24-41A7-AE77-DF77A6EBF4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617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64F9A-FEBB-4A95-A184-005389F76ADA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0493F-F9EE-4DF7-B657-B29DDB01012F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5D42C-32BE-4518-9B9C-7FDC06423A25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01330-D583-4E87-B237-4242AA1616DE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DD21B6-F19E-41DD-BDE4-45FBD10FC8DE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D273-D248-42CA-9575-6D228511323B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1733C-4532-4293-8755-E353AEE25BCD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8F22B-6527-4F6B-B9D0-C5EDA7339EE7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652F1-B587-44AD-934C-8E84D40CE77F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713C4-B505-4FEC-A7EC-699F1C4D5D36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0E7EA-6D74-46D0-8D16-95BA304EB27D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56F90-B48D-46BF-AEA5-8A81641AB325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E1FF2-FD6C-4D18-B28A-BB743E5D1B3F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F8061-9627-4BAF-9B77-D3E153C02146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58F6A-3791-4E57-BF9F-0591B4F08880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8406A-0426-4531-B88D-1D2C0CA95EFE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B85300-1D63-4354-9E98-8125DEE5C757}" type="datetime1">
              <a:rPr lang="en-US" smtClean="0"/>
              <a:t>5/2/2018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Georgia" panose="02040502050405020303" pitchFamily="18" charset="0"/>
              </a:rPr>
              <a:t>BEPS Action Plan -7</a:t>
            </a:r>
            <a:br>
              <a:rPr lang="en-US" b="1" dirty="0" smtClean="0">
                <a:latin typeface="Georgia" panose="02040502050405020303" pitchFamily="18" charset="0"/>
              </a:rPr>
            </a:br>
            <a:r>
              <a:rPr lang="en-US" sz="4000" b="1" dirty="0" smtClean="0">
                <a:latin typeface="Georgia" panose="02040502050405020303" pitchFamily="18" charset="0"/>
              </a:rPr>
              <a:t>Preventing the Artificial Avoidance of PE Status</a:t>
            </a:r>
            <a:endParaRPr lang="en-US" sz="4000" b="1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2500" b="1" dirty="0" smtClean="0">
                <a:latin typeface="Georgia" panose="02040502050405020303" pitchFamily="18" charset="0"/>
              </a:rPr>
              <a:t>28 April 2018</a:t>
            </a:r>
            <a:endParaRPr lang="en-US" sz="2500" b="1" dirty="0">
              <a:latin typeface="Georgia" panose="02040502050405020303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09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7611" y="611047"/>
            <a:ext cx="8911687" cy="1280890"/>
          </a:xfrm>
        </p:spPr>
        <p:txBody>
          <a:bodyPr/>
          <a:lstStyle/>
          <a:p>
            <a:pPr algn="ctr"/>
            <a:r>
              <a:rPr lang="en-US" sz="2600" b="1" dirty="0" smtClean="0">
                <a:latin typeface="Georgia" panose="02040502050405020303" pitchFamily="18" charset="0"/>
              </a:rPr>
              <a:t>Fragmentation of Activities – Case Study I</a:t>
            </a:r>
            <a:endParaRPr lang="en-US" sz="2600" b="1" dirty="0">
              <a:latin typeface="Georgia" panose="02040502050405020303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420852" y="1546058"/>
            <a:ext cx="0" cy="482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80202" y="1546058"/>
            <a:ext cx="5194298" cy="50673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r>
              <a:rPr lang="en-US" sz="1700" b="1" dirty="0">
                <a:latin typeface="Georgia" panose="02040502050405020303" pitchFamily="18" charset="0"/>
              </a:rPr>
              <a:t>Mechanics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FCO a </a:t>
            </a:r>
            <a:r>
              <a:rPr lang="en-US" sz="1700" dirty="0">
                <a:latin typeface="Georgia" pitchFamily="18" charset="0"/>
              </a:rPr>
              <a:t>bank </a:t>
            </a:r>
            <a:r>
              <a:rPr lang="en-US" sz="1700" dirty="0" smtClean="0">
                <a:latin typeface="Georgia" pitchFamily="18" charset="0"/>
              </a:rPr>
              <a:t>has </a:t>
            </a:r>
            <a:r>
              <a:rPr lang="en-US" sz="1700" dirty="0">
                <a:latin typeface="Georgia" pitchFamily="18" charset="0"/>
              </a:rPr>
              <a:t>a number of branches in India which constitute permanent </a:t>
            </a:r>
            <a:r>
              <a:rPr lang="en-US" sz="1700" dirty="0" smtClean="0">
                <a:latin typeface="Georgia" pitchFamily="18" charset="0"/>
              </a:rPr>
              <a:t>establishments.</a:t>
            </a:r>
            <a:endParaRPr lang="en-US" sz="1700" dirty="0">
              <a:latin typeface="Georgia" pitchFamily="18" charset="0"/>
            </a:endParaRP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It </a:t>
            </a:r>
            <a:r>
              <a:rPr lang="en-US" sz="1700" dirty="0">
                <a:latin typeface="Georgia" pitchFamily="18" charset="0"/>
              </a:rPr>
              <a:t>also has a separate office in India where a few employees verify information provided by clients that have made loan applications at these different </a:t>
            </a:r>
            <a:r>
              <a:rPr lang="en-US" sz="1700" dirty="0" smtClean="0">
                <a:latin typeface="Georgia" pitchFamily="18" charset="0"/>
              </a:rPr>
              <a:t>branches.</a:t>
            </a:r>
            <a:endParaRPr lang="en-US" sz="1700" dirty="0">
              <a:latin typeface="Georgia" pitchFamily="18" charset="0"/>
            </a:endParaRP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The </a:t>
            </a:r>
            <a:r>
              <a:rPr lang="en-US" sz="1700" dirty="0">
                <a:latin typeface="Georgia" pitchFamily="18" charset="0"/>
              </a:rPr>
              <a:t>results of the verifications done by the employees are forwarded to the headquarters of </a:t>
            </a:r>
            <a:r>
              <a:rPr lang="en-US" sz="1700" dirty="0" smtClean="0">
                <a:latin typeface="Georgia" pitchFamily="18" charset="0"/>
              </a:rPr>
              <a:t>FCO where </a:t>
            </a:r>
            <a:r>
              <a:rPr lang="en-US" sz="1700" dirty="0">
                <a:latin typeface="Georgia" pitchFamily="18" charset="0"/>
              </a:rPr>
              <a:t>other employees analyze the information included in the loan applications and provide reports to the branches where the decisions to grant the loans are made</a:t>
            </a:r>
            <a:r>
              <a:rPr lang="en-US" sz="1700" dirty="0" smtClean="0">
                <a:latin typeface="Georgia" pitchFamily="18" charset="0"/>
              </a:rPr>
              <a:t>.</a:t>
            </a:r>
            <a:endParaRPr lang="en-US" sz="1700" dirty="0">
              <a:latin typeface="Georgia" pitchFamily="18" charset="0"/>
            </a:endParaRPr>
          </a:p>
        </p:txBody>
      </p:sp>
      <p:sp>
        <p:nvSpPr>
          <p:cNvPr id="16" name="Text Box 106"/>
          <p:cNvSpPr txBox="1">
            <a:spLocks noChangeArrowheads="1"/>
          </p:cNvSpPr>
          <p:nvPr/>
        </p:nvSpPr>
        <p:spPr bwMode="auto">
          <a:xfrm>
            <a:off x="2695299" y="1752600"/>
            <a:ext cx="1371600" cy="5791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rgbClr val="000000"/>
            </a:solidFill>
          </a:ln>
        </p:spPr>
        <p:txBody>
          <a:bodyPr vert="horz" wrap="square" lIns="91429" tIns="45715" rIns="91429" bIns="45715" rtlCol="0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10187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cs typeface="+mn-cs"/>
              </a:rPr>
              <a:t>FCO</a:t>
            </a:r>
            <a:endParaRPr kumimoji="0" lang="en-US" sz="1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cs typeface="+mn-cs"/>
            </a:endParaRPr>
          </a:p>
        </p:txBody>
      </p:sp>
      <p:sp>
        <p:nvSpPr>
          <p:cNvPr id="17" name="Text Box 106"/>
          <p:cNvSpPr txBox="1">
            <a:spLocks noChangeArrowheads="1"/>
          </p:cNvSpPr>
          <p:nvPr/>
        </p:nvSpPr>
        <p:spPr bwMode="auto">
          <a:xfrm>
            <a:off x="4295499" y="3810000"/>
            <a:ext cx="1371600" cy="579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0000"/>
            </a:solidFill>
          </a:ln>
        </p:spPr>
        <p:txBody>
          <a:bodyPr vert="horz" wrap="square" lIns="91429" tIns="45715" rIns="91429" bIns="45715" rtlCol="0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10187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rgbClr val="000000"/>
                </a:solidFill>
                <a:latin typeface="Georgia"/>
              </a:rPr>
              <a:t>Document Verification office</a:t>
            </a:r>
            <a:endParaRPr kumimoji="0" lang="en-US" sz="1200" b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18" name="Text Box 106"/>
          <p:cNvSpPr txBox="1">
            <a:spLocks noChangeArrowheads="1"/>
          </p:cNvSpPr>
          <p:nvPr/>
        </p:nvSpPr>
        <p:spPr bwMode="auto">
          <a:xfrm>
            <a:off x="2695299" y="3810000"/>
            <a:ext cx="1371600" cy="57912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</a:ln>
        </p:spPr>
        <p:txBody>
          <a:bodyPr vert="horz" wrap="square" lIns="91429" tIns="45715" rIns="91429" bIns="45715" rtlCol="0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10187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cs typeface="+mn-cs"/>
              </a:rPr>
              <a:t>Branch</a:t>
            </a:r>
          </a:p>
        </p:txBody>
      </p:sp>
      <p:cxnSp>
        <p:nvCxnSpPr>
          <p:cNvPr id="19" name="Straight Connector 18"/>
          <p:cNvCxnSpPr>
            <a:stCxn id="16" idx="2"/>
            <a:endCxn id="18" idx="0"/>
          </p:cNvCxnSpPr>
          <p:nvPr/>
        </p:nvCxnSpPr>
        <p:spPr>
          <a:xfrm>
            <a:off x="3381099" y="2331720"/>
            <a:ext cx="0" cy="1478280"/>
          </a:xfrm>
          <a:prstGeom prst="line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>
            <a:off x="2695299" y="2857500"/>
            <a:ext cx="28194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053871" y="2449287"/>
            <a:ext cx="838200" cy="466405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r>
              <a:rPr lang="en-US" sz="1200" dirty="0" smtClean="0">
                <a:latin typeface="Georgia" pitchFamily="18" charset="0"/>
              </a:rPr>
              <a:t>Outside India</a:t>
            </a:r>
          </a:p>
          <a:p>
            <a:pPr indent="-274320">
              <a:spcAft>
                <a:spcPts val="900"/>
              </a:spcAft>
            </a:pPr>
            <a:r>
              <a:rPr lang="en-US" sz="1200" dirty="0" smtClean="0">
                <a:latin typeface="Georgia" pitchFamily="18" charset="0"/>
              </a:rPr>
              <a:t>India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cxnSp>
        <p:nvCxnSpPr>
          <p:cNvPr id="5" name="Elbow Connector 4"/>
          <p:cNvCxnSpPr>
            <a:stCxn id="16" idx="3"/>
            <a:endCxn id="17" idx="0"/>
          </p:cNvCxnSpPr>
          <p:nvPr/>
        </p:nvCxnSpPr>
        <p:spPr>
          <a:xfrm>
            <a:off x="4066899" y="2042160"/>
            <a:ext cx="914400" cy="1767840"/>
          </a:xfrm>
          <a:prstGeom prst="bentConnector2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30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7611" y="611047"/>
            <a:ext cx="8911687" cy="1280890"/>
          </a:xfrm>
        </p:spPr>
        <p:txBody>
          <a:bodyPr/>
          <a:lstStyle/>
          <a:p>
            <a:pPr algn="ctr"/>
            <a:r>
              <a:rPr lang="en-US" sz="2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Fragmentation of Activities – Case Study II</a:t>
            </a:r>
            <a:endParaRPr lang="en-US" sz="26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420852" y="1546058"/>
            <a:ext cx="0" cy="482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80202" y="1546058"/>
            <a:ext cx="5194298" cy="50673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r>
              <a:rPr lang="en-US" sz="1700" b="1" dirty="0">
                <a:latin typeface="Georgia" panose="02040502050405020303" pitchFamily="18" charset="0"/>
              </a:rPr>
              <a:t>Mechanics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FCO and ICO are closely related enterprises.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Georgia" pitchFamily="18" charset="0"/>
              </a:rPr>
              <a:t>FCO maintains a </a:t>
            </a:r>
            <a:r>
              <a:rPr lang="en-US" sz="1700" dirty="0" smtClean="0">
                <a:latin typeface="Georgia" pitchFamily="18" charset="0"/>
              </a:rPr>
              <a:t>small warehouse </a:t>
            </a:r>
            <a:r>
              <a:rPr lang="en-US" sz="1700" dirty="0">
                <a:latin typeface="Georgia" pitchFamily="18" charset="0"/>
              </a:rPr>
              <a:t>in India and performs </a:t>
            </a:r>
            <a:r>
              <a:rPr lang="en-US" sz="1700" dirty="0" smtClean="0">
                <a:latin typeface="Georgia" pitchFamily="18" charset="0"/>
              </a:rPr>
              <a:t>delivery of goods sold by FCO to ICO.</a:t>
            </a:r>
            <a:endParaRPr lang="en-US" sz="1700" dirty="0">
              <a:latin typeface="Georgia" pitchFamily="18" charset="0"/>
            </a:endParaRP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Georgia" pitchFamily="18" charset="0"/>
              </a:rPr>
              <a:t>ICO is engaged in selling goods in India and ICO buy goods from FCO.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Items stored in FCO’s warehouse are identical to some of the items displayed in the store owned by ICO.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sz="1700" dirty="0">
              <a:latin typeface="Georgia" pitchFamily="18" charset="0"/>
            </a:endParaRP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sz="1700" b="1" dirty="0">
              <a:latin typeface="Georgia" pitchFamily="18" charset="0"/>
            </a:endParaRPr>
          </a:p>
          <a:p>
            <a:pPr indent="-274320" algn="just">
              <a:spcAft>
                <a:spcPts val="900"/>
              </a:spcAft>
            </a:pPr>
            <a:endParaRPr lang="en-US" sz="1700" dirty="0" smtClean="0">
              <a:latin typeface="Georgia" pitchFamily="18" charset="0"/>
            </a:endParaRPr>
          </a:p>
        </p:txBody>
      </p:sp>
      <p:sp>
        <p:nvSpPr>
          <p:cNvPr id="16" name="Text Box 106"/>
          <p:cNvSpPr txBox="1">
            <a:spLocks noChangeArrowheads="1"/>
          </p:cNvSpPr>
          <p:nvPr/>
        </p:nvSpPr>
        <p:spPr bwMode="auto">
          <a:xfrm>
            <a:off x="3113309" y="1752600"/>
            <a:ext cx="1371600" cy="5791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rgbClr val="000000"/>
            </a:solidFill>
          </a:ln>
        </p:spPr>
        <p:txBody>
          <a:bodyPr vert="horz" wrap="square" lIns="91429" tIns="45715" rIns="91429" bIns="45715" rtlCol="0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10187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cs typeface="+mn-cs"/>
              </a:rPr>
              <a:t>FCO (manufacturer</a:t>
            </a:r>
            <a:r>
              <a:rPr kumimoji="0" lang="en-US" sz="12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cs typeface="+mn-cs"/>
              </a:rPr>
              <a:t> and seller)</a:t>
            </a:r>
            <a:endParaRPr kumimoji="0" lang="en-US" sz="1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cs typeface="+mn-cs"/>
            </a:endParaRPr>
          </a:p>
        </p:txBody>
      </p:sp>
      <p:sp>
        <p:nvSpPr>
          <p:cNvPr id="17" name="Text Box 106"/>
          <p:cNvSpPr txBox="1">
            <a:spLocks noChangeArrowheads="1"/>
          </p:cNvSpPr>
          <p:nvPr/>
        </p:nvSpPr>
        <p:spPr bwMode="auto">
          <a:xfrm>
            <a:off x="3132902" y="3810000"/>
            <a:ext cx="1371600" cy="579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0000"/>
            </a:solidFill>
          </a:ln>
        </p:spPr>
        <p:txBody>
          <a:bodyPr vert="horz" wrap="square" lIns="91429" tIns="45715" rIns="91429" bIns="45715" rtlCol="0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10187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rgbClr val="000000"/>
                </a:solidFill>
                <a:latin typeface="Georgia"/>
              </a:rPr>
              <a:t>I CO (Seller)</a:t>
            </a:r>
          </a:p>
        </p:txBody>
      </p:sp>
      <p:sp>
        <p:nvSpPr>
          <p:cNvPr id="18" name="Text Box 106"/>
          <p:cNvSpPr txBox="1">
            <a:spLocks noChangeArrowheads="1"/>
          </p:cNvSpPr>
          <p:nvPr/>
        </p:nvSpPr>
        <p:spPr bwMode="auto">
          <a:xfrm>
            <a:off x="1532702" y="3810000"/>
            <a:ext cx="1371600" cy="57912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rgbClr val="000000"/>
            </a:solidFill>
          </a:ln>
        </p:spPr>
        <p:txBody>
          <a:bodyPr vert="horz" wrap="square" lIns="91429" tIns="45715" rIns="91429" bIns="45715" rtlCol="0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10187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cs typeface="+mn-cs"/>
              </a:rPr>
              <a:t>F CO’s small warehouse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1532702" y="2857500"/>
            <a:ext cx="4097387" cy="3266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11629" y="2478314"/>
            <a:ext cx="838200" cy="466405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r>
              <a:rPr lang="en-US" sz="1200" dirty="0" smtClean="0">
                <a:latin typeface="Georgia" pitchFamily="18" charset="0"/>
              </a:rPr>
              <a:t>Outside India</a:t>
            </a:r>
          </a:p>
          <a:p>
            <a:pPr indent="-274320">
              <a:spcAft>
                <a:spcPts val="900"/>
              </a:spcAft>
            </a:pPr>
            <a:r>
              <a:rPr lang="en-US" sz="1200" dirty="0" smtClean="0">
                <a:latin typeface="Georgia" pitchFamily="18" charset="0"/>
              </a:rPr>
              <a:t>India</a:t>
            </a:r>
          </a:p>
        </p:txBody>
      </p:sp>
      <p:sp>
        <p:nvSpPr>
          <p:cNvPr id="23" name="Text Box 106"/>
          <p:cNvSpPr txBox="1">
            <a:spLocks noChangeArrowheads="1"/>
          </p:cNvSpPr>
          <p:nvPr/>
        </p:nvSpPr>
        <p:spPr bwMode="auto">
          <a:xfrm>
            <a:off x="4968236" y="3808911"/>
            <a:ext cx="1371600" cy="579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0000"/>
            </a:solidFill>
          </a:ln>
        </p:spPr>
        <p:txBody>
          <a:bodyPr vert="horz" wrap="square" lIns="91429" tIns="45715" rIns="91429" bIns="45715" rtlCol="0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10187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rgbClr val="000000"/>
                </a:solidFill>
                <a:latin typeface="Georgia"/>
              </a:rPr>
              <a:t>Customer</a:t>
            </a:r>
            <a:endParaRPr kumimoji="0" lang="en-US" sz="1200" b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</a:endParaRPr>
          </a:p>
        </p:txBody>
      </p:sp>
      <p:cxnSp>
        <p:nvCxnSpPr>
          <p:cNvPr id="14" name="Straight Arrow Connector 13"/>
          <p:cNvCxnSpPr>
            <a:stCxn id="17" idx="3"/>
            <a:endCxn id="23" idx="1"/>
          </p:cNvCxnSpPr>
          <p:nvPr/>
        </p:nvCxnSpPr>
        <p:spPr>
          <a:xfrm flipV="1">
            <a:off x="4504502" y="4098471"/>
            <a:ext cx="463734" cy="10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930555" y="2331720"/>
            <a:ext cx="27296" cy="14771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541486" y="2972888"/>
            <a:ext cx="448750" cy="174171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r>
              <a:rPr lang="en-US" sz="1200" dirty="0" smtClean="0">
                <a:latin typeface="Georgia" pitchFamily="18" charset="0"/>
              </a:rPr>
              <a:t>100%</a:t>
            </a:r>
          </a:p>
        </p:txBody>
      </p:sp>
      <p:cxnSp>
        <p:nvCxnSpPr>
          <p:cNvPr id="6" name="Elbow Connector 5"/>
          <p:cNvCxnSpPr>
            <a:stCxn id="16" idx="1"/>
            <a:endCxn id="18" idx="0"/>
          </p:cNvCxnSpPr>
          <p:nvPr/>
        </p:nvCxnSpPr>
        <p:spPr>
          <a:xfrm rot="10800000" flipV="1">
            <a:off x="2218503" y="2042160"/>
            <a:ext cx="894807" cy="1767840"/>
          </a:xfrm>
          <a:prstGeom prst="bentConnector2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851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9233" y="2270030"/>
            <a:ext cx="8911687" cy="1280890"/>
          </a:xfrm>
        </p:spPr>
        <p:txBody>
          <a:bodyPr/>
          <a:lstStyle/>
          <a:p>
            <a:pPr algn="ctr"/>
            <a:r>
              <a:rPr lang="en-US" b="1" dirty="0" smtClean="0">
                <a:latin typeface="Georgia" panose="02040502050405020303" pitchFamily="18" charset="0"/>
              </a:rPr>
              <a:t>Splitting of contracts</a:t>
            </a:r>
            <a:endParaRPr lang="en-US" b="1" dirty="0">
              <a:latin typeface="Georgia" panose="020405020504050203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4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7611" y="611047"/>
            <a:ext cx="8911687" cy="1280890"/>
          </a:xfrm>
        </p:spPr>
        <p:txBody>
          <a:bodyPr/>
          <a:lstStyle/>
          <a:p>
            <a:pPr algn="ctr"/>
            <a:r>
              <a:rPr lang="en-US" sz="2600" b="1" dirty="0" smtClean="0">
                <a:latin typeface="Georgia" panose="02040502050405020303" pitchFamily="18" charset="0"/>
              </a:rPr>
              <a:t>Splitting of contracts – Case Study I</a:t>
            </a:r>
            <a:endParaRPr lang="en-US" sz="2600" b="1" dirty="0">
              <a:latin typeface="Georgia" panose="02040502050405020303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420852" y="1546058"/>
            <a:ext cx="0" cy="482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80202" y="1546058"/>
            <a:ext cx="5194298" cy="50673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r>
              <a:rPr lang="en-US" sz="1700" b="1" dirty="0">
                <a:latin typeface="Georgia" panose="02040502050405020303" pitchFamily="18" charset="0"/>
              </a:rPr>
              <a:t>Mechanics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FCO and FCO1 are closely related enterprises.</a:t>
            </a:r>
            <a:endParaRPr lang="en-US" sz="1700" dirty="0">
              <a:latin typeface="Georgia" pitchFamily="18" charset="0"/>
            </a:endParaRP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FCO is awarded contract for the construction of power plant for ICO. The contract period is 22 months.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During the negotiation of the contract, the project is divided into 2 different contracts each lasting 11 months and concluded with FCO and FCO1.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FCO would be contractually liable for the entire contract with ICO.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sz="1700" b="1" dirty="0">
              <a:latin typeface="Georgia" pitchFamily="18" charset="0"/>
            </a:endParaRPr>
          </a:p>
          <a:p>
            <a:pPr indent="-274320" algn="just">
              <a:spcAft>
                <a:spcPts val="900"/>
              </a:spcAft>
            </a:pPr>
            <a:endParaRPr lang="en-US" sz="1700" dirty="0" smtClean="0">
              <a:latin typeface="Georgia" pitchFamily="18" charset="0"/>
            </a:endParaRPr>
          </a:p>
        </p:txBody>
      </p:sp>
      <p:sp>
        <p:nvSpPr>
          <p:cNvPr id="16" name="Text Box 106"/>
          <p:cNvSpPr txBox="1">
            <a:spLocks noChangeArrowheads="1"/>
          </p:cNvSpPr>
          <p:nvPr/>
        </p:nvSpPr>
        <p:spPr bwMode="auto">
          <a:xfrm>
            <a:off x="1530166" y="1616120"/>
            <a:ext cx="1371600" cy="5791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rgbClr val="000000"/>
            </a:solidFill>
          </a:ln>
        </p:spPr>
        <p:txBody>
          <a:bodyPr vert="horz" wrap="square" lIns="91429" tIns="45715" rIns="91429" bIns="45715" rtlCol="0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10187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cs typeface="+mn-cs"/>
              </a:rPr>
              <a:t>FCO</a:t>
            </a:r>
            <a:endParaRPr kumimoji="0" lang="en-US" sz="1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cs typeface="+mn-cs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532702" y="2857500"/>
            <a:ext cx="4097387" cy="3266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102701" y="2492831"/>
            <a:ext cx="838200" cy="466405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r>
              <a:rPr lang="en-US" sz="1200" dirty="0" smtClean="0">
                <a:latin typeface="Georgia" pitchFamily="18" charset="0"/>
              </a:rPr>
              <a:t>Outside India</a:t>
            </a:r>
          </a:p>
          <a:p>
            <a:pPr indent="-274320">
              <a:spcAft>
                <a:spcPts val="900"/>
              </a:spcAft>
            </a:pPr>
            <a:r>
              <a:rPr lang="en-US" sz="1200" dirty="0" smtClean="0">
                <a:latin typeface="Georgia" pitchFamily="18" charset="0"/>
              </a:rPr>
              <a:t>India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37584" y="1904794"/>
            <a:ext cx="428903" cy="25631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r>
              <a:rPr lang="en-US" sz="1200" dirty="0" smtClean="0">
                <a:latin typeface="Georgia" pitchFamily="18" charset="0"/>
              </a:rPr>
              <a:t>100%</a:t>
            </a:r>
          </a:p>
        </p:txBody>
      </p:sp>
      <p:sp>
        <p:nvSpPr>
          <p:cNvPr id="20" name="Text Box 106"/>
          <p:cNvSpPr txBox="1">
            <a:spLocks noChangeArrowheads="1"/>
          </p:cNvSpPr>
          <p:nvPr/>
        </p:nvSpPr>
        <p:spPr bwMode="auto">
          <a:xfrm>
            <a:off x="3816389" y="1615864"/>
            <a:ext cx="1371600" cy="579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0000"/>
            </a:solidFill>
          </a:ln>
        </p:spPr>
        <p:txBody>
          <a:bodyPr vert="horz" wrap="square" lIns="91429" tIns="45715" rIns="91429" bIns="45715" rtlCol="0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10187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rgbClr val="000000"/>
                </a:solidFill>
                <a:latin typeface="Georgia"/>
              </a:rPr>
              <a:t>FCO1</a:t>
            </a:r>
            <a:endParaRPr kumimoji="0" lang="en-US" sz="1200" b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</a:endParaRPr>
          </a:p>
        </p:txBody>
      </p:sp>
      <p:cxnSp>
        <p:nvCxnSpPr>
          <p:cNvPr id="4" name="Straight Arrow Connector 3"/>
          <p:cNvCxnSpPr>
            <a:stCxn id="16" idx="3"/>
            <a:endCxn id="20" idx="1"/>
          </p:cNvCxnSpPr>
          <p:nvPr/>
        </p:nvCxnSpPr>
        <p:spPr>
          <a:xfrm flipV="1">
            <a:off x="2901766" y="1905424"/>
            <a:ext cx="914623" cy="2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23" name="Text Box 106"/>
          <p:cNvSpPr txBox="1">
            <a:spLocks noChangeArrowheads="1"/>
          </p:cNvSpPr>
          <p:nvPr/>
        </p:nvSpPr>
        <p:spPr bwMode="auto">
          <a:xfrm>
            <a:off x="2673277" y="3705875"/>
            <a:ext cx="1371600" cy="579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0000"/>
            </a:solidFill>
          </a:ln>
        </p:spPr>
        <p:txBody>
          <a:bodyPr vert="horz" wrap="square" lIns="91429" tIns="45715" rIns="91429" bIns="45715" rtlCol="0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10187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rgbClr val="000000"/>
                </a:solidFill>
                <a:latin typeface="Georgia"/>
              </a:rPr>
              <a:t>ICO</a:t>
            </a:r>
            <a:endParaRPr kumimoji="0" lang="en-US" sz="1200" b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</a:endParaRPr>
          </a:p>
        </p:txBody>
      </p:sp>
      <p:cxnSp>
        <p:nvCxnSpPr>
          <p:cNvPr id="24" name="Elbow Connector 23"/>
          <p:cNvCxnSpPr>
            <a:stCxn id="16" idx="2"/>
            <a:endCxn id="23" idx="1"/>
          </p:cNvCxnSpPr>
          <p:nvPr/>
        </p:nvCxnSpPr>
        <p:spPr>
          <a:xfrm rot="16200000" flipH="1">
            <a:off x="1544524" y="2866681"/>
            <a:ext cx="1800195" cy="45731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endCxn id="23" idx="3"/>
          </p:cNvCxnSpPr>
          <p:nvPr/>
        </p:nvCxnSpPr>
        <p:spPr>
          <a:xfrm rot="5400000">
            <a:off x="3416850" y="2823010"/>
            <a:ext cx="1800452" cy="544398"/>
          </a:xfrm>
          <a:prstGeom prst="bentConnector2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8183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7611" y="611047"/>
            <a:ext cx="8911687" cy="1280890"/>
          </a:xfrm>
        </p:spPr>
        <p:txBody>
          <a:bodyPr/>
          <a:lstStyle/>
          <a:p>
            <a:pPr algn="ctr"/>
            <a:r>
              <a:rPr lang="en-US" sz="2600" b="1" dirty="0" smtClean="0">
                <a:latin typeface="Georgia" panose="02040502050405020303" pitchFamily="18" charset="0"/>
              </a:rPr>
              <a:t>Splitting of contracts – Case Study II</a:t>
            </a:r>
            <a:endParaRPr lang="en-US" sz="2600" b="1" dirty="0">
              <a:latin typeface="Georgia" panose="02040502050405020303" pitchFamily="18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420852" y="1546058"/>
            <a:ext cx="0" cy="482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680202" y="1546058"/>
            <a:ext cx="5194298" cy="50673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r>
              <a:rPr lang="en-US" sz="1700" b="1" dirty="0">
                <a:latin typeface="Georgia" panose="02040502050405020303" pitchFamily="18" charset="0"/>
              </a:rPr>
              <a:t>Mechanics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FCO and ICO are closely related enterprises.</a:t>
            </a:r>
            <a:endParaRPr lang="en-US" sz="1700" dirty="0">
              <a:latin typeface="Georgia" pitchFamily="18" charset="0"/>
            </a:endParaRP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FCO submits bid for the construction of power plant for ICO1. The contract period is 22 months.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During the negotiation of the contract, the project is divided into 2 different parts – onshore work allotted to ICO and offshore work allotted to FCO, each lasting for 11 months.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FCO would be contractually liable for the entire contract with ICO1.</a:t>
            </a:r>
          </a:p>
          <a:p>
            <a:pPr algn="just">
              <a:spcAft>
                <a:spcPts val="900"/>
              </a:spcAft>
            </a:pPr>
            <a:endParaRPr lang="en-US" sz="1700" dirty="0" smtClean="0">
              <a:latin typeface="Georgia" pitchFamily="18" charset="0"/>
            </a:endParaRP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sz="1700" b="1" dirty="0">
              <a:latin typeface="Georgia" pitchFamily="18" charset="0"/>
            </a:endParaRPr>
          </a:p>
          <a:p>
            <a:pPr indent="-274320" algn="just">
              <a:spcAft>
                <a:spcPts val="900"/>
              </a:spcAft>
            </a:pPr>
            <a:endParaRPr lang="en-US" sz="1700" dirty="0" smtClean="0">
              <a:latin typeface="Georgia" pitchFamily="18" charset="0"/>
            </a:endParaRPr>
          </a:p>
        </p:txBody>
      </p:sp>
      <p:sp>
        <p:nvSpPr>
          <p:cNvPr id="16" name="Text Box 106"/>
          <p:cNvSpPr txBox="1">
            <a:spLocks noChangeArrowheads="1"/>
          </p:cNvSpPr>
          <p:nvPr/>
        </p:nvSpPr>
        <p:spPr bwMode="auto">
          <a:xfrm>
            <a:off x="2540005" y="1752600"/>
            <a:ext cx="1711818" cy="5791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12700">
            <a:solidFill>
              <a:srgbClr val="000000"/>
            </a:solidFill>
          </a:ln>
        </p:spPr>
        <p:txBody>
          <a:bodyPr vert="horz" wrap="square" lIns="91429" tIns="45715" rIns="91429" bIns="45715" rtlCol="0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10187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cs typeface="+mn-cs"/>
              </a:rPr>
              <a:t>FCO</a:t>
            </a:r>
            <a:endParaRPr kumimoji="0" lang="en-US" sz="1200" b="0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cs typeface="+mn-cs"/>
            </a:endParaRPr>
          </a:p>
        </p:txBody>
      </p:sp>
      <p:sp>
        <p:nvSpPr>
          <p:cNvPr id="17" name="Text Box 106"/>
          <p:cNvSpPr txBox="1">
            <a:spLocks noChangeArrowheads="1"/>
          </p:cNvSpPr>
          <p:nvPr/>
        </p:nvSpPr>
        <p:spPr bwMode="auto">
          <a:xfrm>
            <a:off x="1918245" y="3810000"/>
            <a:ext cx="1371600" cy="579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0000"/>
            </a:solidFill>
          </a:ln>
        </p:spPr>
        <p:txBody>
          <a:bodyPr vert="horz" wrap="square" lIns="91429" tIns="45715" rIns="91429" bIns="45715" rtlCol="0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10187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rgbClr val="000000"/>
                </a:solidFill>
                <a:latin typeface="Georgia"/>
              </a:rPr>
              <a:t>I CO1</a:t>
            </a:r>
            <a:endParaRPr kumimoji="0" lang="en-US" sz="1200" b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1532702" y="2857500"/>
            <a:ext cx="4097387" cy="3266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69685" y="2492829"/>
            <a:ext cx="838200" cy="466405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r>
              <a:rPr lang="en-US" sz="1200" dirty="0" smtClean="0">
                <a:latin typeface="Georgia" pitchFamily="18" charset="0"/>
              </a:rPr>
              <a:t>Outside India</a:t>
            </a:r>
          </a:p>
          <a:p>
            <a:pPr indent="-274320">
              <a:spcAft>
                <a:spcPts val="900"/>
              </a:spcAft>
            </a:pPr>
            <a:r>
              <a:rPr lang="en-US" sz="1200" dirty="0" smtClean="0">
                <a:latin typeface="Georgia" pitchFamily="18" charset="0"/>
              </a:rPr>
              <a:t>India</a:t>
            </a:r>
          </a:p>
        </p:txBody>
      </p:sp>
      <p:sp>
        <p:nvSpPr>
          <p:cNvPr id="20" name="Text Box 106"/>
          <p:cNvSpPr txBox="1">
            <a:spLocks noChangeArrowheads="1"/>
          </p:cNvSpPr>
          <p:nvPr/>
        </p:nvSpPr>
        <p:spPr bwMode="auto">
          <a:xfrm>
            <a:off x="4413710" y="3829139"/>
            <a:ext cx="1371600" cy="579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0000"/>
            </a:solidFill>
          </a:ln>
        </p:spPr>
        <p:txBody>
          <a:bodyPr vert="horz" wrap="square" lIns="91429" tIns="45715" rIns="91429" bIns="45715" rtlCol="0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10187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noProof="0" dirty="0" smtClean="0">
                <a:solidFill>
                  <a:srgbClr val="000000"/>
                </a:solidFill>
                <a:latin typeface="Georgia"/>
              </a:rPr>
              <a:t>I CO</a:t>
            </a:r>
            <a:endParaRPr kumimoji="0" lang="en-US" sz="1200" b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</a:endParaRPr>
          </a:p>
        </p:txBody>
      </p:sp>
      <p:cxnSp>
        <p:nvCxnSpPr>
          <p:cNvPr id="8" name="Straight Arrow Connector 7"/>
          <p:cNvCxnSpPr>
            <a:stCxn id="17" idx="3"/>
            <a:endCxn id="20" idx="1"/>
          </p:cNvCxnSpPr>
          <p:nvPr/>
        </p:nvCxnSpPr>
        <p:spPr>
          <a:xfrm>
            <a:off x="3289845" y="4099560"/>
            <a:ext cx="1123865" cy="19139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888343" y="2331720"/>
            <a:ext cx="29028" cy="149741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452753" y="3023260"/>
            <a:ext cx="428903" cy="25631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r>
              <a:rPr lang="en-US" sz="1200" dirty="0" smtClean="0">
                <a:latin typeface="Georgia" pitchFamily="18" charset="0"/>
              </a:rPr>
              <a:t>100%</a:t>
            </a:r>
          </a:p>
        </p:txBody>
      </p:sp>
      <p:cxnSp>
        <p:nvCxnSpPr>
          <p:cNvPr id="5" name="Elbow Connector 4"/>
          <p:cNvCxnSpPr>
            <a:stCxn id="16" idx="3"/>
          </p:cNvCxnSpPr>
          <p:nvPr/>
        </p:nvCxnSpPr>
        <p:spPr>
          <a:xfrm>
            <a:off x="4251823" y="2042160"/>
            <a:ext cx="629833" cy="1767840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06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9233" y="2270030"/>
            <a:ext cx="8911687" cy="1280890"/>
          </a:xfrm>
        </p:spPr>
        <p:txBody>
          <a:bodyPr/>
          <a:lstStyle/>
          <a:p>
            <a:pPr algn="ctr"/>
            <a:r>
              <a:rPr lang="en-US" b="1" dirty="0" smtClean="0">
                <a:latin typeface="Georgia" panose="02040502050405020303" pitchFamily="18" charset="0"/>
              </a:rPr>
              <a:t>Agency PE</a:t>
            </a:r>
            <a:endParaRPr lang="en-US" b="1" dirty="0">
              <a:latin typeface="Georgia" panose="020405020504050203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49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600" b="1" dirty="0" smtClean="0">
                <a:latin typeface="Georgia" panose="02040502050405020303" pitchFamily="18" charset="0"/>
              </a:rPr>
              <a:t>Agency PE – Case Study I</a:t>
            </a:r>
            <a:endParaRPr lang="en-US" sz="2600" b="1" dirty="0">
              <a:latin typeface="Georgia" panose="02040502050405020303" pitchFamily="18" charset="0"/>
            </a:endParaRPr>
          </a:p>
        </p:txBody>
      </p:sp>
      <p:sp>
        <p:nvSpPr>
          <p:cNvPr id="6" name="Rectangle 5"/>
          <p:cNvSpPr/>
          <p:nvPr/>
        </p:nvSpPr>
        <p:spPr bwMode="ltGray">
          <a:xfrm>
            <a:off x="2853602" y="1787659"/>
            <a:ext cx="1366491" cy="4939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18799"/>
            <a:r>
              <a:rPr lang="en-US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FCO</a:t>
            </a:r>
          </a:p>
        </p:txBody>
      </p:sp>
      <p:sp>
        <p:nvSpPr>
          <p:cNvPr id="7" name="Rectangle 6"/>
          <p:cNvSpPr/>
          <p:nvPr/>
        </p:nvSpPr>
        <p:spPr bwMode="ltGray">
          <a:xfrm>
            <a:off x="2848493" y="3560760"/>
            <a:ext cx="1366491" cy="49398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18799"/>
            <a:r>
              <a:rPr lang="en-US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ICO</a:t>
            </a:r>
          </a:p>
        </p:txBody>
      </p:sp>
      <p:sp>
        <p:nvSpPr>
          <p:cNvPr id="8" name="Rectangle 7"/>
          <p:cNvSpPr/>
          <p:nvPr/>
        </p:nvSpPr>
        <p:spPr bwMode="ltGray">
          <a:xfrm>
            <a:off x="2900709" y="4954316"/>
            <a:ext cx="1366491" cy="4939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18799"/>
            <a:r>
              <a:rPr lang="en-US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Customers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530600" y="4051300"/>
            <a:ext cx="1139" cy="903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155849" y="2281643"/>
            <a:ext cx="28158" cy="1279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436895" y="1429690"/>
            <a:ext cx="0" cy="52167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81200" y="3086100"/>
            <a:ext cx="4254500" cy="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ltGray">
          <a:xfrm>
            <a:off x="4056409" y="3134228"/>
            <a:ext cx="857250" cy="381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India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583709" y="1429689"/>
            <a:ext cx="5432595" cy="5040005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r>
              <a:rPr lang="en-US" sz="1700" b="1" dirty="0">
                <a:latin typeface="Georgia" panose="02040502050405020303" pitchFamily="18" charset="0"/>
              </a:rPr>
              <a:t>Mechanics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FCO sells various products and services worldwide through its websites. FCO and ICO are related enterprise.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ICO’s employees habitually send emails, make telephone calls to or visit large organizations in order to convince them to buy FCO’s products.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>
                <a:latin typeface="Georgia" pitchFamily="18" charset="0"/>
              </a:rPr>
              <a:t>Remuneration of ICO’s employees is partially based on the revenues derived by FCO.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ICO’s employees indicate the price that will be payable for the goods/services and contract will be concluded online with FCO.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ICO’s employees also provide the customers with standard terms and conditions and convince the customer to purchase the goods/service</a:t>
            </a:r>
            <a:r>
              <a:rPr lang="en-US" sz="1700" dirty="0">
                <a:latin typeface="Georgia" pitchFamily="18" charset="0"/>
              </a:rPr>
              <a:t> </a:t>
            </a:r>
            <a:r>
              <a:rPr lang="en-US" sz="1700" dirty="0" smtClean="0">
                <a:latin typeface="Georgia" pitchFamily="18" charset="0"/>
              </a:rPr>
              <a:t>without material modifications in terms of arrangement.</a:t>
            </a:r>
          </a:p>
        </p:txBody>
      </p:sp>
      <p:sp>
        <p:nvSpPr>
          <p:cNvPr id="17" name="Rectangle 16"/>
          <p:cNvSpPr/>
          <p:nvPr/>
        </p:nvSpPr>
        <p:spPr bwMode="ltGray">
          <a:xfrm>
            <a:off x="1991242" y="2616602"/>
            <a:ext cx="1107557" cy="381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Service Fees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3695700" y="2281644"/>
            <a:ext cx="12700" cy="12791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rved Left Arrow 27"/>
          <p:cNvSpPr/>
          <p:nvPr/>
        </p:nvSpPr>
        <p:spPr>
          <a:xfrm>
            <a:off x="4267200" y="2044700"/>
            <a:ext cx="939800" cy="3403600"/>
          </a:xfrm>
          <a:prstGeom prst="curvedLeftArrow">
            <a:avLst/>
          </a:prstGeom>
          <a:solidFill>
            <a:srgbClr val="A530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ltGray">
          <a:xfrm>
            <a:off x="4018309" y="2611441"/>
            <a:ext cx="857250" cy="39845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Outside India</a:t>
            </a:r>
          </a:p>
        </p:txBody>
      </p:sp>
      <p:sp>
        <p:nvSpPr>
          <p:cNvPr id="31" name="Rectangle 30"/>
          <p:cNvSpPr/>
          <p:nvPr/>
        </p:nvSpPr>
        <p:spPr bwMode="ltGray">
          <a:xfrm>
            <a:off x="5180791" y="3807752"/>
            <a:ext cx="1256104" cy="381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Online sale of goods/services</a:t>
            </a:r>
          </a:p>
        </p:txBody>
      </p:sp>
      <p:sp>
        <p:nvSpPr>
          <p:cNvPr id="32" name="Rectangle 31"/>
          <p:cNvSpPr/>
          <p:nvPr/>
        </p:nvSpPr>
        <p:spPr bwMode="ltGray">
          <a:xfrm>
            <a:off x="1684422" y="4063332"/>
            <a:ext cx="1681356" cy="69055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Facilitation of sales without formal conclusion of contracts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224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600" b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Agency PE – Case Study II</a:t>
            </a:r>
            <a:endParaRPr lang="en-US" sz="2600" b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6" name="Rectangle 5"/>
          <p:cNvSpPr/>
          <p:nvPr/>
        </p:nvSpPr>
        <p:spPr bwMode="ltGray">
          <a:xfrm>
            <a:off x="2853602" y="1787659"/>
            <a:ext cx="1366491" cy="4939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18799"/>
            <a:r>
              <a:rPr lang="en-US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FCO</a:t>
            </a:r>
          </a:p>
        </p:txBody>
      </p:sp>
      <p:sp>
        <p:nvSpPr>
          <p:cNvPr id="7" name="Rectangle 6"/>
          <p:cNvSpPr/>
          <p:nvPr/>
        </p:nvSpPr>
        <p:spPr bwMode="ltGray">
          <a:xfrm>
            <a:off x="2848493" y="3560760"/>
            <a:ext cx="1366491" cy="493984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18799"/>
            <a:r>
              <a:rPr lang="en-US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ICO</a:t>
            </a:r>
          </a:p>
        </p:txBody>
      </p:sp>
      <p:sp>
        <p:nvSpPr>
          <p:cNvPr id="8" name="Rectangle 7"/>
          <p:cNvSpPr/>
          <p:nvPr/>
        </p:nvSpPr>
        <p:spPr bwMode="ltGray">
          <a:xfrm>
            <a:off x="2900709" y="4954316"/>
            <a:ext cx="1366491" cy="4939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18799"/>
            <a:r>
              <a:rPr lang="en-US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Customers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530600" y="4051300"/>
            <a:ext cx="1139" cy="903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155849" y="2281643"/>
            <a:ext cx="28158" cy="12791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420852" y="1546058"/>
            <a:ext cx="0" cy="482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81200" y="3086100"/>
            <a:ext cx="4254500" cy="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ltGray">
          <a:xfrm>
            <a:off x="4056409" y="3134228"/>
            <a:ext cx="857250" cy="381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India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80202" y="1497930"/>
            <a:ext cx="5194298" cy="50673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r>
              <a:rPr lang="en-US" sz="1700" b="1" dirty="0">
                <a:latin typeface="Georgia" panose="02040502050405020303" pitchFamily="18" charset="0"/>
              </a:rPr>
              <a:t>Mechanics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FCO sells various products and services worldwide.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ICO who is an independent enterprise engaged in agency business.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ICO plays the principal role which leads to conclusion of contracts for FCO.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Alternatively, ICO is a closely related enterprise.</a:t>
            </a:r>
          </a:p>
          <a:p>
            <a:pPr algn="just">
              <a:spcAft>
                <a:spcPts val="900"/>
              </a:spcAft>
            </a:pPr>
            <a:endParaRPr lang="en-US" sz="1700" dirty="0" smtClean="0">
              <a:latin typeface="Georgia" pitchFamily="18" charset="0"/>
            </a:endParaRPr>
          </a:p>
        </p:txBody>
      </p:sp>
      <p:sp>
        <p:nvSpPr>
          <p:cNvPr id="17" name="Rectangle 16"/>
          <p:cNvSpPr/>
          <p:nvPr/>
        </p:nvSpPr>
        <p:spPr bwMode="ltGray">
          <a:xfrm>
            <a:off x="1991242" y="2616602"/>
            <a:ext cx="1107557" cy="381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Commission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H="1" flipV="1">
            <a:off x="3695700" y="2281644"/>
            <a:ext cx="12700" cy="127911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Curved Left Arrow 27"/>
          <p:cNvSpPr/>
          <p:nvPr/>
        </p:nvSpPr>
        <p:spPr>
          <a:xfrm>
            <a:off x="4267200" y="2044700"/>
            <a:ext cx="939800" cy="3403600"/>
          </a:xfrm>
          <a:prstGeom prst="curvedLeftArrow">
            <a:avLst/>
          </a:prstGeom>
          <a:solidFill>
            <a:srgbClr val="A5301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2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ltGray">
          <a:xfrm>
            <a:off x="4018309" y="2611441"/>
            <a:ext cx="857250" cy="39845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Outside India</a:t>
            </a:r>
          </a:p>
        </p:txBody>
      </p:sp>
      <p:sp>
        <p:nvSpPr>
          <p:cNvPr id="31" name="Rectangle 30"/>
          <p:cNvSpPr/>
          <p:nvPr/>
        </p:nvSpPr>
        <p:spPr bwMode="ltGray">
          <a:xfrm>
            <a:off x="5180791" y="3807752"/>
            <a:ext cx="1256104" cy="381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Sale of goods/services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092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9233" y="2270030"/>
            <a:ext cx="8911687" cy="1280890"/>
          </a:xfrm>
        </p:spPr>
        <p:txBody>
          <a:bodyPr/>
          <a:lstStyle/>
          <a:p>
            <a:r>
              <a:rPr lang="en-US" b="1" dirty="0" smtClean="0">
                <a:latin typeface="Georgia" panose="02040502050405020303" pitchFamily="18" charset="0"/>
              </a:rPr>
              <a:t>PE exemption for specific activities</a:t>
            </a:r>
            <a:endParaRPr lang="en-US" b="1" dirty="0">
              <a:latin typeface="Georgia" panose="020405020504050203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90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>
                <a:latin typeface="Georgia" panose="02040502050405020303" pitchFamily="18" charset="0"/>
              </a:rPr>
              <a:t>Preparatory and Auxiliary Services – Case Study I</a:t>
            </a:r>
            <a:endParaRPr lang="en-US" sz="2600" b="1" dirty="0">
              <a:latin typeface="Georgia" panose="02040502050405020303" pitchFamily="18" charset="0"/>
            </a:endParaRPr>
          </a:p>
        </p:txBody>
      </p:sp>
      <p:sp>
        <p:nvSpPr>
          <p:cNvPr id="6" name="Rectangle 5"/>
          <p:cNvSpPr/>
          <p:nvPr/>
        </p:nvSpPr>
        <p:spPr bwMode="ltGray">
          <a:xfrm>
            <a:off x="2853602" y="1787659"/>
            <a:ext cx="1366491" cy="4939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18799"/>
            <a:r>
              <a:rPr lang="en-US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FCO</a:t>
            </a:r>
          </a:p>
        </p:txBody>
      </p:sp>
      <p:sp>
        <p:nvSpPr>
          <p:cNvPr id="7" name="Rectangle 6"/>
          <p:cNvSpPr/>
          <p:nvPr/>
        </p:nvSpPr>
        <p:spPr bwMode="ltGray">
          <a:xfrm>
            <a:off x="2848493" y="3560760"/>
            <a:ext cx="1366491" cy="63024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18799"/>
            <a:r>
              <a:rPr lang="en-US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FCO’s Purchasing office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420852" y="1546058"/>
            <a:ext cx="0" cy="482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81200" y="3086100"/>
            <a:ext cx="4254500" cy="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ltGray">
          <a:xfrm>
            <a:off x="4056409" y="3134228"/>
            <a:ext cx="857250" cy="381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India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80202" y="1546058"/>
            <a:ext cx="5194298" cy="50673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r>
              <a:rPr lang="en-US" sz="1700" b="1" dirty="0">
                <a:latin typeface="Georgia" panose="02040502050405020303" pitchFamily="18" charset="0"/>
              </a:rPr>
              <a:t>Mechanics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FCO sells products in different parts of the world.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FCO is the buyer of the product from India and maintains purchase office in India.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The employees who work at purchase office have special knowledge of the product and visit producers in India to determine the type/quality of the products according to international standards.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sz="1700" b="1" dirty="0" smtClean="0">
              <a:latin typeface="Georgia" pitchFamily="18" charset="0"/>
            </a:endParaRP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sz="1700" b="1" dirty="0" smtClean="0">
              <a:latin typeface="Georgia" pitchFamily="18" charset="0"/>
            </a:endParaRP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endParaRPr lang="en-US" sz="1700" b="1" dirty="0">
              <a:latin typeface="Georgia" pitchFamily="18" charset="0"/>
            </a:endParaRPr>
          </a:p>
          <a:p>
            <a:pPr indent="-274320" algn="just">
              <a:spcAft>
                <a:spcPts val="900"/>
              </a:spcAft>
            </a:pPr>
            <a:endParaRPr lang="en-US" sz="1700" dirty="0" smtClean="0">
              <a:latin typeface="Georgia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ltGray">
          <a:xfrm>
            <a:off x="4018309" y="2611441"/>
            <a:ext cx="857250" cy="39845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Outside India</a:t>
            </a:r>
          </a:p>
        </p:txBody>
      </p:sp>
      <p:cxnSp>
        <p:nvCxnSpPr>
          <p:cNvPr id="4" name="Straight Arrow Connector 3"/>
          <p:cNvCxnSpPr>
            <a:stCxn id="6" idx="2"/>
            <a:endCxn id="7" idx="0"/>
          </p:cNvCxnSpPr>
          <p:nvPr/>
        </p:nvCxnSpPr>
        <p:spPr>
          <a:xfrm flipH="1">
            <a:off x="3531739" y="2281643"/>
            <a:ext cx="5109" cy="12791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44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>
                <a:latin typeface="Georgia" panose="02040502050405020303" pitchFamily="18" charset="0"/>
              </a:rPr>
              <a:t>Preparatory and Auxiliary Services – Case Study II</a:t>
            </a:r>
            <a:endParaRPr lang="en-US" sz="2600" b="1" dirty="0">
              <a:latin typeface="Georgia" panose="02040502050405020303" pitchFamily="18" charset="0"/>
            </a:endParaRPr>
          </a:p>
        </p:txBody>
      </p:sp>
      <p:sp>
        <p:nvSpPr>
          <p:cNvPr id="6" name="Rectangle 5"/>
          <p:cNvSpPr/>
          <p:nvPr/>
        </p:nvSpPr>
        <p:spPr bwMode="ltGray">
          <a:xfrm>
            <a:off x="2853602" y="1787659"/>
            <a:ext cx="1366491" cy="4939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18799"/>
            <a:r>
              <a:rPr lang="en-US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FCO</a:t>
            </a:r>
          </a:p>
        </p:txBody>
      </p:sp>
      <p:sp>
        <p:nvSpPr>
          <p:cNvPr id="7" name="Rectangle 6"/>
          <p:cNvSpPr/>
          <p:nvPr/>
        </p:nvSpPr>
        <p:spPr bwMode="ltGray">
          <a:xfrm>
            <a:off x="2848493" y="3560760"/>
            <a:ext cx="1366491" cy="63024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18799"/>
            <a:r>
              <a:rPr lang="en-US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FCO’s Office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420852" y="1546058"/>
            <a:ext cx="0" cy="482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81200" y="3086100"/>
            <a:ext cx="4254500" cy="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ltGray">
          <a:xfrm>
            <a:off x="4056409" y="3134228"/>
            <a:ext cx="857250" cy="381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India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80202" y="1546058"/>
            <a:ext cx="5194298" cy="50673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r>
              <a:rPr lang="en-US" sz="1700" b="1" dirty="0">
                <a:latin typeface="Georgia" panose="02040502050405020303" pitchFamily="18" charset="0"/>
              </a:rPr>
              <a:t>Mechanics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FCO is an investment fund.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FCO has an office in India.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Office in India is engaged in collecting information on possible investment and also preparing reports, plans etc. on the particular fund.</a:t>
            </a:r>
          </a:p>
        </p:txBody>
      </p:sp>
      <p:sp>
        <p:nvSpPr>
          <p:cNvPr id="13" name="Rectangle 12"/>
          <p:cNvSpPr/>
          <p:nvPr/>
        </p:nvSpPr>
        <p:spPr bwMode="ltGray">
          <a:xfrm>
            <a:off x="4018309" y="2611441"/>
            <a:ext cx="857250" cy="39845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Outside India</a:t>
            </a:r>
          </a:p>
        </p:txBody>
      </p:sp>
      <p:cxnSp>
        <p:nvCxnSpPr>
          <p:cNvPr id="4" name="Straight Arrow Connector 3"/>
          <p:cNvCxnSpPr>
            <a:stCxn id="6" idx="2"/>
            <a:endCxn id="7" idx="0"/>
          </p:cNvCxnSpPr>
          <p:nvPr/>
        </p:nvCxnSpPr>
        <p:spPr>
          <a:xfrm flipH="1">
            <a:off x="3531739" y="2281643"/>
            <a:ext cx="5109" cy="12791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89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>
                <a:latin typeface="Georgia" panose="02040502050405020303" pitchFamily="18" charset="0"/>
              </a:rPr>
              <a:t>Preparatory and Auxiliary Services – Case Study III</a:t>
            </a:r>
            <a:endParaRPr lang="en-US" sz="2600" b="1" dirty="0">
              <a:latin typeface="Georgia" panose="02040502050405020303" pitchFamily="18" charset="0"/>
            </a:endParaRPr>
          </a:p>
        </p:txBody>
      </p:sp>
      <p:sp>
        <p:nvSpPr>
          <p:cNvPr id="6" name="Rectangle 5"/>
          <p:cNvSpPr/>
          <p:nvPr/>
        </p:nvSpPr>
        <p:spPr bwMode="ltGray">
          <a:xfrm>
            <a:off x="2853602" y="1787659"/>
            <a:ext cx="1366491" cy="493984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18799"/>
            <a:r>
              <a:rPr lang="en-US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FCO</a:t>
            </a:r>
          </a:p>
        </p:txBody>
      </p:sp>
      <p:sp>
        <p:nvSpPr>
          <p:cNvPr id="7" name="Rectangle 6"/>
          <p:cNvSpPr/>
          <p:nvPr/>
        </p:nvSpPr>
        <p:spPr bwMode="ltGray">
          <a:xfrm>
            <a:off x="2471122" y="3575274"/>
            <a:ext cx="1366491" cy="630240"/>
          </a:xfrm>
          <a:prstGeom prst="rect">
            <a:avLst/>
          </a:prstGeom>
          <a:solidFill>
            <a:schemeClr val="bg1">
              <a:lumMod val="8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1018799"/>
            <a:r>
              <a:rPr lang="en-US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Customer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420852" y="1546058"/>
            <a:ext cx="0" cy="4826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81200" y="3086100"/>
            <a:ext cx="4254500" cy="0"/>
          </a:xfrm>
          <a:prstGeom prst="line">
            <a:avLst/>
          </a:prstGeom>
          <a:ln w="19050"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ltGray">
          <a:xfrm>
            <a:off x="5284711" y="3038692"/>
            <a:ext cx="857250" cy="381000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India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680202" y="1546058"/>
            <a:ext cx="5194298" cy="5067300"/>
          </a:xfrm>
          <a:prstGeom prst="rect">
            <a:avLst/>
          </a:prstGeom>
          <a:noFill/>
        </p:spPr>
        <p:txBody>
          <a:bodyPr vert="horz" wrap="square" lIns="0" tIns="0" rIns="0" bIns="0" rtlCol="0">
            <a:noAutofit/>
          </a:bodyPr>
          <a:lstStyle/>
          <a:p>
            <a:pPr indent="-274320">
              <a:spcAft>
                <a:spcPts val="900"/>
              </a:spcAft>
            </a:pPr>
            <a:r>
              <a:rPr lang="en-US" sz="1700" b="1" dirty="0">
                <a:latin typeface="Georgia" panose="02040502050405020303" pitchFamily="18" charset="0"/>
              </a:rPr>
              <a:t>Mechanics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FCO is engaged in selling of goods online and conclude contracts with customers online.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FCO through its employees, maintains a warehouse in India for delivery purposes.</a:t>
            </a:r>
          </a:p>
          <a:p>
            <a:pPr marL="285750" indent="-285750" algn="just"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en-US" sz="1700" dirty="0" smtClean="0">
                <a:latin typeface="Georgia" pitchFamily="18" charset="0"/>
              </a:rPr>
              <a:t>There is no other business operations of FCO in India.</a:t>
            </a:r>
          </a:p>
          <a:p>
            <a:pPr indent="-274320" algn="just">
              <a:spcAft>
                <a:spcPts val="900"/>
              </a:spcAft>
            </a:pPr>
            <a:endParaRPr lang="en-US" sz="1700" dirty="0" smtClean="0">
              <a:latin typeface="Georgia" pitchFamily="18" charset="0"/>
            </a:endParaRPr>
          </a:p>
        </p:txBody>
      </p:sp>
      <p:sp>
        <p:nvSpPr>
          <p:cNvPr id="13" name="Rectangle 12"/>
          <p:cNvSpPr/>
          <p:nvPr/>
        </p:nvSpPr>
        <p:spPr bwMode="ltGray">
          <a:xfrm>
            <a:off x="5273905" y="2611441"/>
            <a:ext cx="857250" cy="39845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Outside India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3197909" y="2281643"/>
            <a:ext cx="5109" cy="12791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106"/>
          <p:cNvSpPr txBox="1">
            <a:spLocks noChangeArrowheads="1"/>
          </p:cNvSpPr>
          <p:nvPr/>
        </p:nvSpPr>
        <p:spPr bwMode="auto">
          <a:xfrm>
            <a:off x="4623048" y="3624994"/>
            <a:ext cx="1371600" cy="5791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0000"/>
            </a:solidFill>
          </a:ln>
        </p:spPr>
        <p:txBody>
          <a:bodyPr vert="horz" wrap="square" lIns="91429" tIns="45715" rIns="91429" bIns="45715" rtlCol="0" anchor="ctr">
            <a:no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1018705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0" dirty="0" smtClean="0">
                <a:solidFill>
                  <a:srgbClr val="000000"/>
                </a:solidFill>
                <a:latin typeface="Georgia"/>
              </a:rPr>
              <a:t>Warehouse*</a:t>
            </a:r>
            <a:endParaRPr kumimoji="0" lang="en-US" sz="1200" b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</a:endParaRPr>
          </a:p>
        </p:txBody>
      </p:sp>
      <p:sp>
        <p:nvSpPr>
          <p:cNvPr id="20" name="Rectangle 19"/>
          <p:cNvSpPr/>
          <p:nvPr/>
        </p:nvSpPr>
        <p:spPr bwMode="ltGray">
          <a:xfrm>
            <a:off x="3791468" y="3950435"/>
            <a:ext cx="857250" cy="398459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  <a:latin typeface="Georgia" panose="02040502050405020303" pitchFamily="18" charset="0"/>
              </a:rPr>
              <a:t>Delivery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311579" y="5554636"/>
            <a:ext cx="4338594" cy="4783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i="1" dirty="0" smtClean="0">
                <a:solidFill>
                  <a:schemeClr val="tx1"/>
                </a:solidFill>
                <a:latin typeface="Georgia" panose="02040502050405020303" pitchFamily="18" charset="0"/>
              </a:rPr>
              <a:t>* Warehouse maintained by FCO or alternatively warehouse belongs to third party</a:t>
            </a:r>
            <a:endParaRPr lang="en-US" sz="1200" i="1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cxnSp>
        <p:nvCxnSpPr>
          <p:cNvPr id="9" name="Straight Arrow Connector 8"/>
          <p:cNvCxnSpPr>
            <a:stCxn id="16" idx="1"/>
          </p:cNvCxnSpPr>
          <p:nvPr/>
        </p:nvCxnSpPr>
        <p:spPr>
          <a:xfrm flipH="1">
            <a:off x="3837613" y="3914554"/>
            <a:ext cx="78543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6" idx="3"/>
            <a:endCxn id="16" idx="0"/>
          </p:cNvCxnSpPr>
          <p:nvPr/>
        </p:nvCxnSpPr>
        <p:spPr>
          <a:xfrm>
            <a:off x="4220093" y="2034651"/>
            <a:ext cx="1088755" cy="1590343"/>
          </a:xfrm>
          <a:prstGeom prst="bentConnector2">
            <a:avLst/>
          </a:prstGeom>
          <a:ln>
            <a:prstDash val="sys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057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9233" y="2270030"/>
            <a:ext cx="8911687" cy="1280890"/>
          </a:xfrm>
        </p:spPr>
        <p:txBody>
          <a:bodyPr/>
          <a:lstStyle/>
          <a:p>
            <a:pPr algn="ctr"/>
            <a:r>
              <a:rPr lang="en-US" b="1" dirty="0" smtClean="0">
                <a:latin typeface="Georgia" panose="02040502050405020303" pitchFamily="18" charset="0"/>
              </a:rPr>
              <a:t>Anti-Fragmentation Rule</a:t>
            </a:r>
            <a:endParaRPr lang="en-US" b="1" dirty="0">
              <a:latin typeface="Georgia" panose="02040502050405020303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5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solidFill>
          <a:srgbClr val="A53010"/>
        </a:solidFill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1709</TotalTime>
  <Words>781</Words>
  <Application>Microsoft Office PowerPoint</Application>
  <PresentationFormat>Custom</PresentationFormat>
  <Paragraphs>129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Wisp</vt:lpstr>
      <vt:lpstr>BEPS Action Plan -7 Preventing the Artificial Avoidance of PE Status</vt:lpstr>
      <vt:lpstr>Agency PE</vt:lpstr>
      <vt:lpstr>Agency PE – Case Study I</vt:lpstr>
      <vt:lpstr>Agency PE – Case Study II</vt:lpstr>
      <vt:lpstr>PE exemption for specific activities</vt:lpstr>
      <vt:lpstr>Preparatory and Auxiliary Services – Case Study I</vt:lpstr>
      <vt:lpstr>Preparatory and Auxiliary Services – Case Study II</vt:lpstr>
      <vt:lpstr>Preparatory and Auxiliary Services – Case Study III</vt:lpstr>
      <vt:lpstr>Anti-Fragmentation Rule</vt:lpstr>
      <vt:lpstr>Fragmentation of Activities – Case Study I</vt:lpstr>
      <vt:lpstr>Fragmentation of Activities – Case Study II</vt:lpstr>
      <vt:lpstr>Splitting of contracts</vt:lpstr>
      <vt:lpstr>Splitting of contracts – Case Study I</vt:lpstr>
      <vt:lpstr>Splitting of contracts – Case Study II</vt:lpstr>
    </vt:vector>
  </TitlesOfParts>
  <Company>PricewaterhouseCoopers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BEPS Action Plan -7</dc:title>
  <dc:creator>Shobita Sardana</dc:creator>
  <cp:lastModifiedBy>User</cp:lastModifiedBy>
  <cp:revision>182</cp:revision>
  <cp:lastPrinted>2018-04-11T15:33:10Z</cp:lastPrinted>
  <dcterms:created xsi:type="dcterms:W3CDTF">2018-04-08T13:17:55Z</dcterms:created>
  <dcterms:modified xsi:type="dcterms:W3CDTF">2018-05-02T12:31:08Z</dcterms:modified>
</cp:coreProperties>
</file>