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07" r:id="rId2"/>
    <p:sldId id="256" r:id="rId3"/>
    <p:sldId id="284" r:id="rId4"/>
    <p:sldId id="299" r:id="rId5"/>
    <p:sldId id="275" r:id="rId6"/>
    <p:sldId id="298" r:id="rId7"/>
    <p:sldId id="300" r:id="rId8"/>
    <p:sldId id="302" r:id="rId9"/>
    <p:sldId id="304" r:id="rId10"/>
    <p:sldId id="305" r:id="rId11"/>
    <p:sldId id="301" r:id="rId12"/>
    <p:sldId id="257" r:id="rId13"/>
    <p:sldId id="736" r:id="rId14"/>
    <p:sldId id="782" r:id="rId15"/>
    <p:sldId id="781" r:id="rId16"/>
    <p:sldId id="751" r:id="rId17"/>
    <p:sldId id="752" r:id="rId18"/>
    <p:sldId id="780" r:id="rId19"/>
    <p:sldId id="750" r:id="rId20"/>
    <p:sldId id="783" r:id="rId21"/>
    <p:sldId id="768" r:id="rId22"/>
    <p:sldId id="779" r:id="rId23"/>
    <p:sldId id="769" r:id="rId24"/>
    <p:sldId id="770" r:id="rId25"/>
    <p:sldId id="737" r:id="rId26"/>
    <p:sldId id="262" r:id="rId27"/>
    <p:sldId id="784" r:id="rId28"/>
    <p:sldId id="258" r:id="rId29"/>
    <p:sldId id="263" r:id="rId30"/>
    <p:sldId id="259" r:id="rId31"/>
    <p:sldId id="260" r:id="rId32"/>
    <p:sldId id="261" r:id="rId33"/>
  </p:sldIdLst>
  <p:sldSz cx="9144000" cy="5143500" type="screen16x9"/>
  <p:notesSz cx="7010400" cy="9296400"/>
  <p:defaultTextStyle>
    <a:defPPr>
      <a:defRPr lang="en-US"/>
    </a:defPPr>
    <a:lvl1pPr algn="l" rtl="0" fontAlgn="base">
      <a:spcBef>
        <a:spcPct val="0"/>
      </a:spcBef>
      <a:spcAft>
        <a:spcPct val="0"/>
      </a:spcAft>
      <a:defRPr sz="2100" kern="1200">
        <a:solidFill>
          <a:schemeClr val="tx1"/>
        </a:solidFill>
        <a:latin typeface="Arial" charset="0"/>
        <a:ea typeface="+mn-ea"/>
        <a:cs typeface="+mn-cs"/>
      </a:defRPr>
    </a:lvl1pPr>
    <a:lvl2pPr marL="342900" algn="l" rtl="0" fontAlgn="base">
      <a:spcBef>
        <a:spcPct val="0"/>
      </a:spcBef>
      <a:spcAft>
        <a:spcPct val="0"/>
      </a:spcAft>
      <a:defRPr sz="2100" kern="1200">
        <a:solidFill>
          <a:schemeClr val="tx1"/>
        </a:solidFill>
        <a:latin typeface="Arial" charset="0"/>
        <a:ea typeface="+mn-ea"/>
        <a:cs typeface="+mn-cs"/>
      </a:defRPr>
    </a:lvl2pPr>
    <a:lvl3pPr marL="685800" algn="l" rtl="0" fontAlgn="base">
      <a:spcBef>
        <a:spcPct val="0"/>
      </a:spcBef>
      <a:spcAft>
        <a:spcPct val="0"/>
      </a:spcAft>
      <a:defRPr sz="2100" kern="1200">
        <a:solidFill>
          <a:schemeClr val="tx1"/>
        </a:solidFill>
        <a:latin typeface="Arial" charset="0"/>
        <a:ea typeface="+mn-ea"/>
        <a:cs typeface="+mn-cs"/>
      </a:defRPr>
    </a:lvl3pPr>
    <a:lvl4pPr marL="1028700" algn="l" rtl="0" fontAlgn="base">
      <a:spcBef>
        <a:spcPct val="0"/>
      </a:spcBef>
      <a:spcAft>
        <a:spcPct val="0"/>
      </a:spcAft>
      <a:defRPr sz="2100" kern="1200">
        <a:solidFill>
          <a:schemeClr val="tx1"/>
        </a:solidFill>
        <a:latin typeface="Arial" charset="0"/>
        <a:ea typeface="+mn-ea"/>
        <a:cs typeface="+mn-cs"/>
      </a:defRPr>
    </a:lvl4pPr>
    <a:lvl5pPr marL="1371600" algn="l" rtl="0" fontAlgn="base">
      <a:spcBef>
        <a:spcPct val="0"/>
      </a:spcBef>
      <a:spcAft>
        <a:spcPct val="0"/>
      </a:spcAft>
      <a:defRPr sz="2100" kern="1200">
        <a:solidFill>
          <a:schemeClr val="tx1"/>
        </a:solidFill>
        <a:latin typeface="Arial" charset="0"/>
        <a:ea typeface="+mn-ea"/>
        <a:cs typeface="+mn-cs"/>
      </a:defRPr>
    </a:lvl5pPr>
    <a:lvl6pPr marL="1714500" algn="l" defTabSz="685800" rtl="0" eaLnBrk="1" latinLnBrk="0" hangingPunct="1">
      <a:defRPr sz="2100" kern="1200">
        <a:solidFill>
          <a:schemeClr val="tx1"/>
        </a:solidFill>
        <a:latin typeface="Arial" charset="0"/>
        <a:ea typeface="+mn-ea"/>
        <a:cs typeface="+mn-cs"/>
      </a:defRPr>
    </a:lvl6pPr>
    <a:lvl7pPr marL="2057400" algn="l" defTabSz="685800" rtl="0" eaLnBrk="1" latinLnBrk="0" hangingPunct="1">
      <a:defRPr sz="2100" kern="1200">
        <a:solidFill>
          <a:schemeClr val="tx1"/>
        </a:solidFill>
        <a:latin typeface="Arial" charset="0"/>
        <a:ea typeface="+mn-ea"/>
        <a:cs typeface="+mn-cs"/>
      </a:defRPr>
    </a:lvl7pPr>
    <a:lvl8pPr marL="2400300" algn="l" defTabSz="685800" rtl="0" eaLnBrk="1" latinLnBrk="0" hangingPunct="1">
      <a:defRPr sz="2100" kern="1200">
        <a:solidFill>
          <a:schemeClr val="tx1"/>
        </a:solidFill>
        <a:latin typeface="Arial" charset="0"/>
        <a:ea typeface="+mn-ea"/>
        <a:cs typeface="+mn-cs"/>
      </a:defRPr>
    </a:lvl8pPr>
    <a:lvl9pPr marL="2743200" algn="l" defTabSz="685800" rtl="0" eaLnBrk="1" latinLnBrk="0" hangingPunct="1">
      <a:defRPr sz="21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Untitled Section" id="{5A273BCA-5DEA-4D65-B780-75B0B4EE3ED1}">
          <p14:sldIdLst>
            <p14:sldId id="307"/>
            <p14:sldId id="256"/>
            <p14:sldId id="284"/>
            <p14:sldId id="299"/>
            <p14:sldId id="275"/>
            <p14:sldId id="298"/>
            <p14:sldId id="300"/>
            <p14:sldId id="302"/>
            <p14:sldId id="304"/>
            <p14:sldId id="305"/>
            <p14:sldId id="301"/>
            <p14:sldId id="257"/>
            <p14:sldId id="736"/>
            <p14:sldId id="782"/>
            <p14:sldId id="781"/>
            <p14:sldId id="751"/>
            <p14:sldId id="752"/>
            <p14:sldId id="780"/>
            <p14:sldId id="750"/>
            <p14:sldId id="783"/>
            <p14:sldId id="768"/>
            <p14:sldId id="779"/>
            <p14:sldId id="769"/>
            <p14:sldId id="770"/>
            <p14:sldId id="737"/>
            <p14:sldId id="262"/>
            <p14:sldId id="784"/>
            <p14:sldId id="258"/>
            <p14:sldId id="263"/>
            <p14:sldId id="259"/>
            <p14:sldId id="260"/>
            <p14:sldId id="261"/>
          </p14:sldIdLst>
        </p14:section>
      </p14:sectionLst>
    </p:ext>
    <p:ext uri="{EFAFB233-063F-42B5-8137-9DF3F51BA10A}">
      <p15:sldGuideLst xmlns:p15="http://schemas.microsoft.com/office/powerpoint/2012/main" xmlns="">
        <p15:guide id="1" orient="horz" pos="228" userDrawn="1">
          <p15:clr>
            <a:srgbClr val="A4A3A4"/>
          </p15:clr>
        </p15:guide>
        <p15:guide id="2" pos="312" userDrawn="1">
          <p15:clr>
            <a:srgbClr val="A4A3A4"/>
          </p15:clr>
        </p15:guide>
        <p15:guide id="3" orient="horz" pos="852" userDrawn="1">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D7F"/>
    <a:srgbClr val="E9E5DF"/>
    <a:srgbClr val="00A7B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56" autoAdjust="0"/>
    <p:restoredTop sz="96433" autoAdjust="0"/>
  </p:normalViewPr>
  <p:slideViewPr>
    <p:cSldViewPr snapToGrid="0">
      <p:cViewPr>
        <p:scale>
          <a:sx n="125" d="100"/>
          <a:sy n="125" d="100"/>
        </p:scale>
        <p:origin x="-96" y="-72"/>
      </p:cViewPr>
      <p:guideLst>
        <p:guide orient="horz" pos="228"/>
        <p:guide orient="horz" pos="852"/>
        <p:guide pos="312"/>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88" d="100"/>
          <a:sy n="88" d="100"/>
        </p:scale>
        <p:origin x="-3858" y="-12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789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789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789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768372C4-2749-46F5-A082-10657467D07E}" type="slidenum">
              <a:rPr lang="en-US"/>
              <a:pPr>
                <a:defRPr/>
              </a:pPr>
              <a:t>‹#›</a:t>
            </a:fld>
            <a:endParaRPr lang="en-US"/>
          </a:p>
        </p:txBody>
      </p:sp>
    </p:spTree>
    <p:extLst>
      <p:ext uri="{BB962C8B-B14F-4D97-AF65-F5344CB8AC3E}">
        <p14:creationId xmlns:p14="http://schemas.microsoft.com/office/powerpoint/2010/main" val="213900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993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994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772E25AE-7BE6-49D0-BDEF-32EA38243953}" type="slidenum">
              <a:rPr lang="en-US"/>
              <a:pPr>
                <a:defRPr/>
              </a:pPr>
              <a:t>‹#›</a:t>
            </a:fld>
            <a:endParaRPr lang="en-US"/>
          </a:p>
        </p:txBody>
      </p:sp>
    </p:spTree>
    <p:extLst>
      <p:ext uri="{BB962C8B-B14F-4D97-AF65-F5344CB8AC3E}">
        <p14:creationId xmlns:p14="http://schemas.microsoft.com/office/powerpoint/2010/main" val="2551087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Times New Roman" pitchFamily="18" charset="0"/>
        <a:ea typeface="+mn-ea"/>
        <a:cs typeface="+mn-cs"/>
      </a:defRPr>
    </a:lvl1pPr>
    <a:lvl2pPr marL="342900" algn="l" rtl="0" eaLnBrk="0" fontAlgn="base" hangingPunct="0">
      <a:spcBef>
        <a:spcPct val="30000"/>
      </a:spcBef>
      <a:spcAft>
        <a:spcPct val="0"/>
      </a:spcAft>
      <a:defRPr sz="900" kern="1200">
        <a:solidFill>
          <a:schemeClr val="tx1"/>
        </a:solidFill>
        <a:latin typeface="Times New Roman" pitchFamily="18" charset="0"/>
        <a:ea typeface="+mn-ea"/>
        <a:cs typeface="+mn-cs"/>
      </a:defRPr>
    </a:lvl2pPr>
    <a:lvl3pPr marL="685800" algn="l" rtl="0" eaLnBrk="0" fontAlgn="base" hangingPunct="0">
      <a:spcBef>
        <a:spcPct val="30000"/>
      </a:spcBef>
      <a:spcAft>
        <a:spcPct val="0"/>
      </a:spcAft>
      <a:defRPr sz="900" kern="1200">
        <a:solidFill>
          <a:schemeClr val="tx1"/>
        </a:solidFill>
        <a:latin typeface="Times New Roman" pitchFamily="18" charset="0"/>
        <a:ea typeface="+mn-ea"/>
        <a:cs typeface="+mn-cs"/>
      </a:defRPr>
    </a:lvl3pPr>
    <a:lvl4pPr marL="1028700" algn="l" rtl="0" eaLnBrk="0" fontAlgn="base" hangingPunct="0">
      <a:spcBef>
        <a:spcPct val="30000"/>
      </a:spcBef>
      <a:spcAft>
        <a:spcPct val="0"/>
      </a:spcAft>
      <a:defRPr sz="900" kern="1200">
        <a:solidFill>
          <a:schemeClr val="tx1"/>
        </a:solidFill>
        <a:latin typeface="Times New Roman" pitchFamily="18" charset="0"/>
        <a:ea typeface="+mn-ea"/>
        <a:cs typeface="+mn-cs"/>
      </a:defRPr>
    </a:lvl4pPr>
    <a:lvl5pPr marL="1371600" algn="l" rtl="0" eaLnBrk="0" fontAlgn="base" hangingPunct="0">
      <a:spcBef>
        <a:spcPct val="30000"/>
      </a:spcBef>
      <a:spcAft>
        <a:spcPct val="0"/>
      </a:spcAft>
      <a:defRPr sz="900" kern="1200">
        <a:solidFill>
          <a:schemeClr val="tx1"/>
        </a:solidFill>
        <a:latin typeface="Times New Roman" pitchFamily="18"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2</a:t>
            </a:fld>
            <a:endParaRPr lang="en-US"/>
          </a:p>
        </p:txBody>
      </p:sp>
    </p:spTree>
    <p:extLst>
      <p:ext uri="{BB962C8B-B14F-4D97-AF65-F5344CB8AC3E}">
        <p14:creationId xmlns:p14="http://schemas.microsoft.com/office/powerpoint/2010/main" val="2575134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12</a:t>
            </a:fld>
            <a:endParaRPr lang="en-GB" dirty="0"/>
          </a:p>
        </p:txBody>
      </p:sp>
      <p:sp>
        <p:nvSpPr>
          <p:cNvPr id="5" name="Date Placeholder 4"/>
          <p:cNvSpPr>
            <a:spLocks noGrp="1"/>
          </p:cNvSpPr>
          <p:nvPr>
            <p:ph type="dt" idx="11"/>
          </p:nvPr>
        </p:nvSpPr>
        <p:spPr/>
        <p:txBody>
          <a:bodyPr/>
          <a:lstStyle/>
          <a:p>
            <a:pPr>
              <a:defRPr/>
            </a:pPr>
            <a:endParaRPr lang="en-GB" dirty="0"/>
          </a:p>
        </p:txBody>
      </p:sp>
    </p:spTree>
    <p:extLst>
      <p:ext uri="{BB962C8B-B14F-4D97-AF65-F5344CB8AC3E}">
        <p14:creationId xmlns:p14="http://schemas.microsoft.com/office/powerpoint/2010/main" val="3532121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13</a:t>
            </a:fld>
            <a:endParaRPr lang="en-GB" dirty="0"/>
          </a:p>
        </p:txBody>
      </p:sp>
      <p:sp>
        <p:nvSpPr>
          <p:cNvPr id="5" name="Date Placeholder 4"/>
          <p:cNvSpPr>
            <a:spLocks noGrp="1"/>
          </p:cNvSpPr>
          <p:nvPr>
            <p:ph type="dt" idx="11"/>
          </p:nvPr>
        </p:nvSpPr>
        <p:spPr/>
        <p:txBody>
          <a:bodyPr/>
          <a:lstStyle/>
          <a:p>
            <a:pPr>
              <a:defRPr/>
            </a:pPr>
            <a:endParaRPr lang="en-GB" dirty="0"/>
          </a:p>
        </p:txBody>
      </p:sp>
    </p:spTree>
    <p:extLst>
      <p:ext uri="{BB962C8B-B14F-4D97-AF65-F5344CB8AC3E}">
        <p14:creationId xmlns:p14="http://schemas.microsoft.com/office/powerpoint/2010/main" val="2147222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14</a:t>
            </a:fld>
            <a:endParaRPr lang="en-GB" dirty="0"/>
          </a:p>
        </p:txBody>
      </p:sp>
      <p:sp>
        <p:nvSpPr>
          <p:cNvPr id="5" name="Date Placeholder 4"/>
          <p:cNvSpPr>
            <a:spLocks noGrp="1"/>
          </p:cNvSpPr>
          <p:nvPr>
            <p:ph type="dt" idx="11"/>
          </p:nvPr>
        </p:nvSpPr>
        <p:spPr/>
        <p:txBody>
          <a:bodyPr/>
          <a:lstStyle/>
          <a:p>
            <a:pPr>
              <a:defRPr/>
            </a:pPr>
            <a:endParaRPr lang="en-GB" dirty="0"/>
          </a:p>
        </p:txBody>
      </p:sp>
    </p:spTree>
    <p:extLst>
      <p:ext uri="{BB962C8B-B14F-4D97-AF65-F5344CB8AC3E}">
        <p14:creationId xmlns:p14="http://schemas.microsoft.com/office/powerpoint/2010/main" val="2991004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15</a:t>
            </a:fld>
            <a:endParaRPr lang="en-GB" dirty="0"/>
          </a:p>
        </p:txBody>
      </p:sp>
      <p:sp>
        <p:nvSpPr>
          <p:cNvPr id="5" name="Date Placeholder 4"/>
          <p:cNvSpPr>
            <a:spLocks noGrp="1"/>
          </p:cNvSpPr>
          <p:nvPr>
            <p:ph type="dt" idx="11"/>
          </p:nvPr>
        </p:nvSpPr>
        <p:spPr/>
        <p:txBody>
          <a:bodyPr/>
          <a:lstStyle/>
          <a:p>
            <a:pPr>
              <a:defRPr/>
            </a:pPr>
            <a:endParaRPr lang="en-GB" dirty="0"/>
          </a:p>
        </p:txBody>
      </p:sp>
    </p:spTree>
    <p:extLst>
      <p:ext uri="{BB962C8B-B14F-4D97-AF65-F5344CB8AC3E}">
        <p14:creationId xmlns:p14="http://schemas.microsoft.com/office/powerpoint/2010/main" val="4064953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pPr marL="0" indent="0" algn="just">
              <a:buNone/>
            </a:pPr>
            <a:r>
              <a:rPr lang="en-US" sz="1200" dirty="0"/>
              <a:t>Under US-Ireland treaty, Interest and Royalties arising in a Contracting State (say U.S.) and beneficially owned by a resident of the other Contracting State (Ireland) may be taxed only in that other State (Ireland).</a:t>
            </a:r>
          </a:p>
          <a:p>
            <a:pPr marL="0" indent="0" algn="just">
              <a:buNone/>
            </a:pPr>
            <a:endParaRPr lang="en-US" sz="1200"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16</a:t>
            </a:fld>
            <a:endParaRPr lang="en-GB" dirty="0"/>
          </a:p>
        </p:txBody>
      </p:sp>
      <p:sp>
        <p:nvSpPr>
          <p:cNvPr id="5" name="Date Placeholder 4"/>
          <p:cNvSpPr>
            <a:spLocks noGrp="1"/>
          </p:cNvSpPr>
          <p:nvPr>
            <p:ph type="dt" idx="11"/>
          </p:nvPr>
        </p:nvSpPr>
        <p:spPr/>
        <p:txBody>
          <a:bodyPr/>
          <a:lstStyle/>
          <a:p>
            <a:pPr>
              <a:defRPr/>
            </a:pPr>
            <a:endParaRPr lang="en-GB" dirty="0"/>
          </a:p>
        </p:txBody>
      </p:sp>
    </p:spTree>
    <p:extLst>
      <p:ext uri="{BB962C8B-B14F-4D97-AF65-F5344CB8AC3E}">
        <p14:creationId xmlns:p14="http://schemas.microsoft.com/office/powerpoint/2010/main" val="4238315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pPr marL="0" indent="0" algn="just">
              <a:buNone/>
            </a:pPr>
            <a:endParaRPr lang="en-US" sz="1200" dirty="0"/>
          </a:p>
          <a:p>
            <a:pPr marL="0" indent="0" algn="just">
              <a:buNone/>
            </a:pPr>
            <a:r>
              <a:rPr lang="en-US" sz="1200" dirty="0"/>
              <a:t>In order to prevent companies from stripping earnings out of the U.S. through cross-border tax deductible payments to foreign affiliates, BEAT is effectively structured as an alternative minimum tax.</a:t>
            </a:r>
          </a:p>
          <a:p>
            <a:pPr marL="0" indent="0" algn="just">
              <a:buNone/>
            </a:pPr>
            <a:r>
              <a:rPr lang="en-US" sz="1200" dirty="0"/>
              <a:t>So, it results in computation of tax liability under an alternative methodology in addition to the regular methodology.</a:t>
            </a:r>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17</a:t>
            </a:fld>
            <a:endParaRPr lang="en-GB" dirty="0"/>
          </a:p>
        </p:txBody>
      </p:sp>
      <p:sp>
        <p:nvSpPr>
          <p:cNvPr id="5" name="Date Placeholder 4"/>
          <p:cNvSpPr>
            <a:spLocks noGrp="1"/>
          </p:cNvSpPr>
          <p:nvPr>
            <p:ph type="dt" idx="11"/>
          </p:nvPr>
        </p:nvSpPr>
        <p:spPr/>
        <p:txBody>
          <a:bodyPr/>
          <a:lstStyle/>
          <a:p>
            <a:pPr>
              <a:defRPr/>
            </a:pPr>
            <a:endParaRPr lang="en-GB" dirty="0"/>
          </a:p>
        </p:txBody>
      </p:sp>
    </p:spTree>
    <p:extLst>
      <p:ext uri="{BB962C8B-B14F-4D97-AF65-F5344CB8AC3E}">
        <p14:creationId xmlns:p14="http://schemas.microsoft.com/office/powerpoint/2010/main" val="2004195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18</a:t>
            </a:fld>
            <a:endParaRPr lang="en-GB" dirty="0"/>
          </a:p>
        </p:txBody>
      </p:sp>
      <p:sp>
        <p:nvSpPr>
          <p:cNvPr id="5" name="Date Placeholder 4"/>
          <p:cNvSpPr>
            <a:spLocks noGrp="1"/>
          </p:cNvSpPr>
          <p:nvPr>
            <p:ph type="dt" idx="11"/>
          </p:nvPr>
        </p:nvSpPr>
        <p:spPr/>
        <p:txBody>
          <a:bodyPr/>
          <a:lstStyle/>
          <a:p>
            <a:pPr>
              <a:defRPr/>
            </a:pPr>
            <a:endParaRPr lang="en-GB" dirty="0"/>
          </a:p>
        </p:txBody>
      </p:sp>
    </p:spTree>
    <p:extLst>
      <p:ext uri="{BB962C8B-B14F-4D97-AF65-F5344CB8AC3E}">
        <p14:creationId xmlns:p14="http://schemas.microsoft.com/office/powerpoint/2010/main" val="2989221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19</a:t>
            </a:fld>
            <a:endParaRPr lang="en-GB" dirty="0"/>
          </a:p>
        </p:txBody>
      </p:sp>
      <p:sp>
        <p:nvSpPr>
          <p:cNvPr id="5" name="Date Placeholder 4"/>
          <p:cNvSpPr>
            <a:spLocks noGrp="1"/>
          </p:cNvSpPr>
          <p:nvPr>
            <p:ph type="dt" idx="11"/>
          </p:nvPr>
        </p:nvSpPr>
        <p:spPr/>
        <p:txBody>
          <a:bodyPr/>
          <a:lstStyle/>
          <a:p>
            <a:pPr>
              <a:defRPr/>
            </a:pPr>
            <a:endParaRPr lang="en-GB" dirty="0"/>
          </a:p>
        </p:txBody>
      </p:sp>
    </p:spTree>
    <p:extLst>
      <p:ext uri="{BB962C8B-B14F-4D97-AF65-F5344CB8AC3E}">
        <p14:creationId xmlns:p14="http://schemas.microsoft.com/office/powerpoint/2010/main" val="3480134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20</a:t>
            </a:fld>
            <a:endParaRPr lang="en-GB" dirty="0"/>
          </a:p>
        </p:txBody>
      </p:sp>
      <p:sp>
        <p:nvSpPr>
          <p:cNvPr id="5" name="Date Placeholder 4"/>
          <p:cNvSpPr>
            <a:spLocks noGrp="1"/>
          </p:cNvSpPr>
          <p:nvPr>
            <p:ph type="dt" idx="11"/>
          </p:nvPr>
        </p:nvSpPr>
        <p:spPr/>
        <p:txBody>
          <a:bodyPr/>
          <a:lstStyle/>
          <a:p>
            <a:pPr>
              <a:defRPr/>
            </a:pPr>
            <a:endParaRPr lang="en-GB" dirty="0"/>
          </a:p>
        </p:txBody>
      </p:sp>
    </p:spTree>
    <p:extLst>
      <p:ext uri="{BB962C8B-B14F-4D97-AF65-F5344CB8AC3E}">
        <p14:creationId xmlns:p14="http://schemas.microsoft.com/office/powerpoint/2010/main" val="2629026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21</a:t>
            </a:fld>
            <a:endParaRPr lang="en-GB" dirty="0"/>
          </a:p>
        </p:txBody>
      </p:sp>
      <p:sp>
        <p:nvSpPr>
          <p:cNvPr id="5" name="Date Placeholder 4"/>
          <p:cNvSpPr>
            <a:spLocks noGrp="1"/>
          </p:cNvSpPr>
          <p:nvPr>
            <p:ph type="dt" idx="11"/>
          </p:nvPr>
        </p:nvSpPr>
        <p:spPr/>
        <p:txBody>
          <a:bodyPr/>
          <a:lstStyle/>
          <a:p>
            <a:pPr>
              <a:defRPr/>
            </a:pPr>
            <a:endParaRPr lang="en-GB" dirty="0"/>
          </a:p>
        </p:txBody>
      </p:sp>
    </p:spTree>
    <p:extLst>
      <p:ext uri="{BB962C8B-B14F-4D97-AF65-F5344CB8AC3E}">
        <p14:creationId xmlns:p14="http://schemas.microsoft.com/office/powerpoint/2010/main" val="32380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3</a:t>
            </a:fld>
            <a:endParaRPr lang="en-US"/>
          </a:p>
        </p:txBody>
      </p:sp>
    </p:spTree>
    <p:extLst>
      <p:ext uri="{BB962C8B-B14F-4D97-AF65-F5344CB8AC3E}">
        <p14:creationId xmlns:p14="http://schemas.microsoft.com/office/powerpoint/2010/main" val="103632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22</a:t>
            </a:fld>
            <a:endParaRPr lang="en-GB" dirty="0"/>
          </a:p>
        </p:txBody>
      </p:sp>
      <p:sp>
        <p:nvSpPr>
          <p:cNvPr id="5" name="Date Placeholder 4"/>
          <p:cNvSpPr>
            <a:spLocks noGrp="1"/>
          </p:cNvSpPr>
          <p:nvPr>
            <p:ph type="dt" idx="11"/>
          </p:nvPr>
        </p:nvSpPr>
        <p:spPr/>
        <p:txBody>
          <a:bodyPr/>
          <a:lstStyle/>
          <a:p>
            <a:pPr>
              <a:defRPr/>
            </a:pPr>
            <a:endParaRPr lang="en-GB" dirty="0"/>
          </a:p>
        </p:txBody>
      </p:sp>
    </p:spTree>
    <p:extLst>
      <p:ext uri="{BB962C8B-B14F-4D97-AF65-F5344CB8AC3E}">
        <p14:creationId xmlns:p14="http://schemas.microsoft.com/office/powerpoint/2010/main" val="3486545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23</a:t>
            </a:fld>
            <a:endParaRPr lang="en-GB" dirty="0"/>
          </a:p>
        </p:txBody>
      </p:sp>
      <p:sp>
        <p:nvSpPr>
          <p:cNvPr id="5" name="Date Placeholder 4"/>
          <p:cNvSpPr>
            <a:spLocks noGrp="1"/>
          </p:cNvSpPr>
          <p:nvPr>
            <p:ph type="dt" idx="11"/>
          </p:nvPr>
        </p:nvSpPr>
        <p:spPr/>
        <p:txBody>
          <a:bodyPr/>
          <a:lstStyle/>
          <a:p>
            <a:pPr>
              <a:defRPr/>
            </a:pPr>
            <a:endParaRPr lang="en-GB" dirty="0"/>
          </a:p>
        </p:txBody>
      </p:sp>
    </p:spTree>
    <p:extLst>
      <p:ext uri="{BB962C8B-B14F-4D97-AF65-F5344CB8AC3E}">
        <p14:creationId xmlns:p14="http://schemas.microsoft.com/office/powerpoint/2010/main" val="3637156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24</a:t>
            </a:fld>
            <a:endParaRPr lang="en-GB" dirty="0"/>
          </a:p>
        </p:txBody>
      </p:sp>
      <p:sp>
        <p:nvSpPr>
          <p:cNvPr id="5" name="Date Placeholder 4"/>
          <p:cNvSpPr>
            <a:spLocks noGrp="1"/>
          </p:cNvSpPr>
          <p:nvPr>
            <p:ph type="dt" idx="11"/>
          </p:nvPr>
        </p:nvSpPr>
        <p:spPr/>
        <p:txBody>
          <a:bodyPr/>
          <a:lstStyle/>
          <a:p>
            <a:pPr>
              <a:defRPr/>
            </a:pPr>
            <a:endParaRPr lang="en-GB" dirty="0"/>
          </a:p>
        </p:txBody>
      </p:sp>
    </p:spTree>
    <p:extLst>
      <p:ext uri="{BB962C8B-B14F-4D97-AF65-F5344CB8AC3E}">
        <p14:creationId xmlns:p14="http://schemas.microsoft.com/office/powerpoint/2010/main" val="2266979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25</a:t>
            </a:fld>
            <a:endParaRPr lang="en-GB" dirty="0"/>
          </a:p>
        </p:txBody>
      </p:sp>
      <p:sp>
        <p:nvSpPr>
          <p:cNvPr id="5" name="Date Placeholder 4"/>
          <p:cNvSpPr>
            <a:spLocks noGrp="1"/>
          </p:cNvSpPr>
          <p:nvPr>
            <p:ph type="dt" idx="11"/>
          </p:nvPr>
        </p:nvSpPr>
        <p:spPr/>
        <p:txBody>
          <a:bodyPr/>
          <a:lstStyle/>
          <a:p>
            <a:pPr>
              <a:defRPr/>
            </a:pPr>
            <a:endParaRPr lang="en-GB" dirty="0"/>
          </a:p>
        </p:txBody>
      </p:sp>
    </p:spTree>
    <p:extLst>
      <p:ext uri="{BB962C8B-B14F-4D97-AF65-F5344CB8AC3E}">
        <p14:creationId xmlns:p14="http://schemas.microsoft.com/office/powerpoint/2010/main" val="1737457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30</a:t>
            </a:fld>
            <a:endParaRPr lang="en-US" dirty="0"/>
          </a:p>
        </p:txBody>
      </p:sp>
    </p:spTree>
    <p:extLst>
      <p:ext uri="{BB962C8B-B14F-4D97-AF65-F5344CB8AC3E}">
        <p14:creationId xmlns:p14="http://schemas.microsoft.com/office/powerpoint/2010/main" val="1592950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4</a:t>
            </a:fld>
            <a:endParaRPr lang="en-US"/>
          </a:p>
        </p:txBody>
      </p:sp>
    </p:spTree>
    <p:extLst>
      <p:ext uri="{BB962C8B-B14F-4D97-AF65-F5344CB8AC3E}">
        <p14:creationId xmlns:p14="http://schemas.microsoft.com/office/powerpoint/2010/main" val="1094082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6</a:t>
            </a:fld>
            <a:endParaRPr lang="en-US"/>
          </a:p>
        </p:txBody>
      </p:sp>
    </p:spTree>
    <p:extLst>
      <p:ext uri="{BB962C8B-B14F-4D97-AF65-F5344CB8AC3E}">
        <p14:creationId xmlns:p14="http://schemas.microsoft.com/office/powerpoint/2010/main" val="26693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7</a:t>
            </a:fld>
            <a:endParaRPr lang="en-US"/>
          </a:p>
        </p:txBody>
      </p:sp>
    </p:spTree>
    <p:extLst>
      <p:ext uri="{BB962C8B-B14F-4D97-AF65-F5344CB8AC3E}">
        <p14:creationId xmlns:p14="http://schemas.microsoft.com/office/powerpoint/2010/main" val="1211107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8</a:t>
            </a:fld>
            <a:endParaRPr lang="en-US"/>
          </a:p>
        </p:txBody>
      </p:sp>
    </p:spTree>
    <p:extLst>
      <p:ext uri="{BB962C8B-B14F-4D97-AF65-F5344CB8AC3E}">
        <p14:creationId xmlns:p14="http://schemas.microsoft.com/office/powerpoint/2010/main" val="3668713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9</a:t>
            </a:fld>
            <a:endParaRPr lang="en-US"/>
          </a:p>
        </p:txBody>
      </p:sp>
    </p:spTree>
    <p:extLst>
      <p:ext uri="{BB962C8B-B14F-4D97-AF65-F5344CB8AC3E}">
        <p14:creationId xmlns:p14="http://schemas.microsoft.com/office/powerpoint/2010/main" val="251200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10</a:t>
            </a:fld>
            <a:endParaRPr lang="en-US"/>
          </a:p>
        </p:txBody>
      </p:sp>
    </p:spTree>
    <p:extLst>
      <p:ext uri="{BB962C8B-B14F-4D97-AF65-F5344CB8AC3E}">
        <p14:creationId xmlns:p14="http://schemas.microsoft.com/office/powerpoint/2010/main" val="3272646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11</a:t>
            </a:fld>
            <a:endParaRPr lang="en-US"/>
          </a:p>
        </p:txBody>
      </p:sp>
    </p:spTree>
    <p:extLst>
      <p:ext uri="{BB962C8B-B14F-4D97-AF65-F5344CB8AC3E}">
        <p14:creationId xmlns:p14="http://schemas.microsoft.com/office/powerpoint/2010/main" val="2648918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13" name="Straight Connector 12"/>
          <p:cNvCxnSpPr/>
          <p:nvPr userDrawn="1"/>
        </p:nvCxnSpPr>
        <p:spPr>
          <a:xfrm>
            <a:off x="488420" y="4887834"/>
            <a:ext cx="2585759" cy="1678"/>
          </a:xfrm>
          <a:prstGeom prst="line">
            <a:avLst/>
          </a:prstGeom>
          <a:ln w="19050">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14" name="Copyright"/>
          <p:cNvSpPr txBox="1"/>
          <p:nvPr userDrawn="1"/>
        </p:nvSpPr>
        <p:spPr>
          <a:xfrm>
            <a:off x="683751" y="4905628"/>
            <a:ext cx="2397588" cy="184666"/>
          </a:xfrm>
          <a:prstGeom prst="rect">
            <a:avLst/>
          </a:prstGeom>
          <a:noFill/>
        </p:spPr>
        <p:txBody>
          <a:bodyPr wrap="square" lIns="0" rIns="0" rtlCol="0">
            <a:spAutoFit/>
          </a:bodyPr>
          <a:lstStyle/>
          <a:p>
            <a:r>
              <a:rPr lang="en-US" sz="600" b="0">
                <a:solidFill>
                  <a:schemeClr val="tx2"/>
                </a:solidFill>
              </a:rPr>
              <a:t>©2018 Grant Thornton India LLP. All rights reserved.</a:t>
            </a:r>
            <a:endParaRPr lang="en-GB" sz="600" b="0" dirty="0">
              <a:solidFill>
                <a:schemeClr val="tx2"/>
              </a:solidFill>
            </a:endParaRPr>
          </a:p>
        </p:txBody>
      </p:sp>
      <p:sp>
        <p:nvSpPr>
          <p:cNvPr id="15" name="Slide Number Placeholder 5"/>
          <p:cNvSpPr txBox="1">
            <a:spLocks/>
          </p:cNvSpPr>
          <p:nvPr userDrawn="1"/>
        </p:nvSpPr>
        <p:spPr>
          <a:xfrm>
            <a:off x="488420" y="4889512"/>
            <a:ext cx="166756" cy="207229"/>
          </a:xfrm>
          <a:prstGeom prst="rect">
            <a:avLst/>
          </a:prstGeom>
        </p:spPr>
        <p:txBody>
          <a:bodyPr lIns="0" rIns="0"/>
          <a:lstStyle>
            <a:defPPr>
              <a:defRPr lang="en-US"/>
            </a:defPPr>
            <a:lvl1pPr algn="l" rtl="0" fontAlgn="base">
              <a:spcBef>
                <a:spcPct val="0"/>
              </a:spcBef>
              <a:spcAft>
                <a:spcPct val="0"/>
              </a:spcAft>
              <a:defRPr sz="700" b="1" kern="1200">
                <a:solidFill>
                  <a:schemeClr val="tx1"/>
                </a:solidFill>
                <a:latin typeface="Arial" charset="0"/>
                <a:ea typeface="+mn-ea"/>
                <a:cs typeface="+mn-cs"/>
              </a:defRPr>
            </a:lvl1pPr>
            <a:lvl2pPr marL="342900" algn="l" rtl="0" fontAlgn="base">
              <a:spcBef>
                <a:spcPct val="0"/>
              </a:spcBef>
              <a:spcAft>
                <a:spcPct val="0"/>
              </a:spcAft>
              <a:defRPr sz="2100" kern="1200">
                <a:solidFill>
                  <a:schemeClr val="tx1"/>
                </a:solidFill>
                <a:latin typeface="Arial" charset="0"/>
                <a:ea typeface="+mn-ea"/>
                <a:cs typeface="+mn-cs"/>
              </a:defRPr>
            </a:lvl2pPr>
            <a:lvl3pPr marL="685800" algn="l" rtl="0" fontAlgn="base">
              <a:spcBef>
                <a:spcPct val="0"/>
              </a:spcBef>
              <a:spcAft>
                <a:spcPct val="0"/>
              </a:spcAft>
              <a:defRPr sz="2100" kern="1200">
                <a:solidFill>
                  <a:schemeClr val="tx1"/>
                </a:solidFill>
                <a:latin typeface="Arial" charset="0"/>
                <a:ea typeface="+mn-ea"/>
                <a:cs typeface="+mn-cs"/>
              </a:defRPr>
            </a:lvl3pPr>
            <a:lvl4pPr marL="1028700" algn="l" rtl="0" fontAlgn="base">
              <a:spcBef>
                <a:spcPct val="0"/>
              </a:spcBef>
              <a:spcAft>
                <a:spcPct val="0"/>
              </a:spcAft>
              <a:defRPr sz="2100" kern="1200">
                <a:solidFill>
                  <a:schemeClr val="tx1"/>
                </a:solidFill>
                <a:latin typeface="Arial" charset="0"/>
                <a:ea typeface="+mn-ea"/>
                <a:cs typeface="+mn-cs"/>
              </a:defRPr>
            </a:lvl4pPr>
            <a:lvl5pPr marL="1371600" algn="l" rtl="0" fontAlgn="base">
              <a:spcBef>
                <a:spcPct val="0"/>
              </a:spcBef>
              <a:spcAft>
                <a:spcPct val="0"/>
              </a:spcAft>
              <a:defRPr sz="2100" kern="1200">
                <a:solidFill>
                  <a:schemeClr val="tx1"/>
                </a:solidFill>
                <a:latin typeface="Arial" charset="0"/>
                <a:ea typeface="+mn-ea"/>
                <a:cs typeface="+mn-cs"/>
              </a:defRPr>
            </a:lvl5pPr>
            <a:lvl6pPr marL="1714500" algn="l" defTabSz="685800" rtl="0" eaLnBrk="1" latinLnBrk="0" hangingPunct="1">
              <a:defRPr sz="2100" kern="1200">
                <a:solidFill>
                  <a:schemeClr val="tx1"/>
                </a:solidFill>
                <a:latin typeface="Arial" charset="0"/>
                <a:ea typeface="+mn-ea"/>
                <a:cs typeface="+mn-cs"/>
              </a:defRPr>
            </a:lvl6pPr>
            <a:lvl7pPr marL="2057400" algn="l" defTabSz="685800" rtl="0" eaLnBrk="1" latinLnBrk="0" hangingPunct="1">
              <a:defRPr sz="2100" kern="1200">
                <a:solidFill>
                  <a:schemeClr val="tx1"/>
                </a:solidFill>
                <a:latin typeface="Arial" charset="0"/>
                <a:ea typeface="+mn-ea"/>
                <a:cs typeface="+mn-cs"/>
              </a:defRPr>
            </a:lvl7pPr>
            <a:lvl8pPr marL="2400300" algn="l" defTabSz="685800" rtl="0" eaLnBrk="1" latinLnBrk="0" hangingPunct="1">
              <a:defRPr sz="2100" kern="1200">
                <a:solidFill>
                  <a:schemeClr val="tx1"/>
                </a:solidFill>
                <a:latin typeface="Arial" charset="0"/>
                <a:ea typeface="+mn-ea"/>
                <a:cs typeface="+mn-cs"/>
              </a:defRPr>
            </a:lvl8pPr>
            <a:lvl9pPr marL="2743200" algn="l" defTabSz="685800" rtl="0" eaLnBrk="1" latinLnBrk="0" hangingPunct="1">
              <a:defRPr sz="2100" kern="1200">
                <a:solidFill>
                  <a:schemeClr val="tx1"/>
                </a:solidFill>
                <a:latin typeface="Arial" charset="0"/>
                <a:ea typeface="+mn-ea"/>
                <a:cs typeface="+mn-cs"/>
              </a:defRPr>
            </a:lvl9pPr>
          </a:lstStyle>
          <a:p>
            <a:fld id="{2B8EE54B-3F47-064B-A553-EA9C9EAD2777}"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0364" y="270272"/>
            <a:ext cx="8423275" cy="107989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60364" y="1620441"/>
            <a:ext cx="8423275" cy="314802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4" y="270274"/>
            <a:ext cx="2105025" cy="460295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60363" y="270274"/>
            <a:ext cx="6165850" cy="460295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28650" y="1370013"/>
            <a:ext cx="788670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8920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98D3AFA-8D09-4157-A4C2-156562714D6A}" type="datetimeFigureOut">
              <a:rPr lang="en-IN" smtClean="0"/>
              <a:t>02-05-2018</a:t>
            </a:fld>
            <a:endParaRPr lang="en-IN"/>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IN"/>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7CDE1A6-ADED-47A0-8FA8-41C5FAED12FB}" type="slidenum">
              <a:rPr lang="en-IN" smtClean="0"/>
              <a:t>‹#›</a:t>
            </a:fld>
            <a:endParaRPr lang="en-IN"/>
          </a:p>
        </p:txBody>
      </p:sp>
    </p:spTree>
    <p:extLst>
      <p:ext uri="{BB962C8B-B14F-4D97-AF65-F5344CB8AC3E}">
        <p14:creationId xmlns:p14="http://schemas.microsoft.com/office/powerpoint/2010/main" val="3427383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868045"/>
            <a:ext cx="8229600" cy="3698240"/>
          </a:xfrm>
        </p:spPr>
        <p:txBody>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400">
                <a:solidFill>
                  <a:schemeClr val="accent1">
                    <a:lumMod val="75000"/>
                  </a:schemeClr>
                </a:solidFill>
              </a:defRPr>
            </a:lvl4pPr>
            <a:lvl5pPr>
              <a:defRPr sz="14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p:txBody>
          <a:bodyPr/>
          <a:lstStyle>
            <a:lvl1pPr>
              <a:defRPr sz="2200">
                <a:solidFill>
                  <a:srgbClr val="21409A"/>
                </a:solidFill>
              </a:defRPr>
            </a:lvl1pPr>
          </a:lstStyle>
          <a:p>
            <a:r>
              <a:rPr lang="en-US" dirty="0"/>
              <a:t>Click to edit Master title style</a:t>
            </a:r>
            <a:endParaRPr lang="en-GB" dirty="0"/>
          </a:p>
        </p:txBody>
      </p:sp>
      <p:sp>
        <p:nvSpPr>
          <p:cNvPr id="7" name="Slide Number Placeholder 5"/>
          <p:cNvSpPr>
            <a:spLocks noGrp="1"/>
          </p:cNvSpPr>
          <p:nvPr>
            <p:ph type="sldNum" sz="quarter" idx="4"/>
          </p:nvPr>
        </p:nvSpPr>
        <p:spPr bwMode="gray">
          <a:xfrm>
            <a:off x="4403725" y="4835525"/>
            <a:ext cx="336550" cy="273050"/>
          </a:xfrm>
          <a:prstGeom prst="rect">
            <a:avLst/>
          </a:prstGeom>
        </p:spPr>
        <p:txBody>
          <a:bodyPr vert="horz" lIns="91440" tIns="45720" rIns="91440" bIns="45720" rtlCol="0" anchor="ctr"/>
          <a:lstStyle>
            <a:lvl1pPr algn="ctr" fontAlgn="auto">
              <a:spcBef>
                <a:spcPts val="0"/>
              </a:spcBef>
              <a:spcAft>
                <a:spcPts val="0"/>
              </a:spcAft>
              <a:defRPr sz="700">
                <a:solidFill>
                  <a:schemeClr val="bg1"/>
                </a:solidFill>
                <a:latin typeface="Arial" pitchFamily="34" charset="0"/>
                <a:cs typeface="Arial" pitchFamily="34" charset="0"/>
              </a:defRPr>
            </a:lvl1pPr>
          </a:lstStyle>
          <a:p>
            <a:pPr>
              <a:defRPr/>
            </a:pPr>
            <a:fld id="{C4CB27F2-16A8-4A19-9A49-FC3C1D46B430}" type="slidenum">
              <a:rPr lang="en-GB" smtClean="0"/>
              <a:pPr>
                <a:defRPr/>
              </a:pPr>
              <a:t>‹#›</a:t>
            </a:fld>
            <a:endParaRPr lang="en-GB" dirty="0"/>
          </a:p>
        </p:txBody>
      </p:sp>
    </p:spTree>
    <p:extLst>
      <p:ext uri="{BB962C8B-B14F-4D97-AF65-F5344CB8AC3E}">
        <p14:creationId xmlns:p14="http://schemas.microsoft.com/office/powerpoint/2010/main" val="230705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868045"/>
            <a:ext cx="8229600" cy="3698240"/>
          </a:xfrm>
        </p:spPr>
        <p:txBody>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400">
                <a:solidFill>
                  <a:schemeClr val="accent1">
                    <a:lumMod val="75000"/>
                  </a:schemeClr>
                </a:solidFill>
              </a:defRPr>
            </a:lvl4pPr>
            <a:lvl5pPr>
              <a:defRPr sz="14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p:txBody>
          <a:bodyPr/>
          <a:lstStyle>
            <a:lvl1pPr>
              <a:defRPr sz="2200">
                <a:solidFill>
                  <a:srgbClr val="21409A"/>
                </a:solidFill>
              </a:defRPr>
            </a:lvl1pPr>
          </a:lstStyle>
          <a:p>
            <a:r>
              <a:rPr lang="en-US" dirty="0"/>
              <a:t>Click to edit Master title style</a:t>
            </a:r>
            <a:endParaRPr lang="en-GB" dirty="0"/>
          </a:p>
        </p:txBody>
      </p:sp>
      <p:sp>
        <p:nvSpPr>
          <p:cNvPr id="7" name="Slide Number Placeholder 5"/>
          <p:cNvSpPr>
            <a:spLocks noGrp="1"/>
          </p:cNvSpPr>
          <p:nvPr>
            <p:ph type="sldNum" sz="quarter" idx="4"/>
          </p:nvPr>
        </p:nvSpPr>
        <p:spPr bwMode="gray">
          <a:xfrm>
            <a:off x="4403725" y="4835525"/>
            <a:ext cx="336550" cy="273050"/>
          </a:xfrm>
          <a:prstGeom prst="rect">
            <a:avLst/>
          </a:prstGeom>
        </p:spPr>
        <p:txBody>
          <a:bodyPr vert="horz" lIns="91440" tIns="45720" rIns="91440" bIns="45720" rtlCol="0" anchor="ctr"/>
          <a:lstStyle>
            <a:lvl1pPr algn="ctr" fontAlgn="auto">
              <a:spcBef>
                <a:spcPts val="0"/>
              </a:spcBef>
              <a:spcAft>
                <a:spcPts val="0"/>
              </a:spcAft>
              <a:defRPr sz="700">
                <a:solidFill>
                  <a:schemeClr val="bg1"/>
                </a:solidFill>
                <a:latin typeface="Arial" pitchFamily="34" charset="0"/>
                <a:cs typeface="Arial" pitchFamily="34" charset="0"/>
              </a:defRPr>
            </a:lvl1pPr>
          </a:lstStyle>
          <a:p>
            <a:pPr>
              <a:defRPr/>
            </a:pPr>
            <a:fld id="{C4CB27F2-16A8-4A19-9A49-FC3C1D46B430}" type="slidenum">
              <a:rPr lang="en-GB" smtClean="0"/>
              <a:pPr>
                <a:defRPr/>
              </a:pPr>
              <a:t>‹#›</a:t>
            </a:fld>
            <a:endParaRPr lang="en-GB" dirty="0"/>
          </a:p>
        </p:txBody>
      </p:sp>
    </p:spTree>
    <p:extLst>
      <p:ext uri="{BB962C8B-B14F-4D97-AF65-F5344CB8AC3E}">
        <p14:creationId xmlns:p14="http://schemas.microsoft.com/office/powerpoint/2010/main" val="1590594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868045"/>
            <a:ext cx="8229600" cy="3698240"/>
          </a:xfrm>
        </p:spPr>
        <p:txBody>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400">
                <a:solidFill>
                  <a:schemeClr val="accent1">
                    <a:lumMod val="75000"/>
                  </a:schemeClr>
                </a:solidFill>
              </a:defRPr>
            </a:lvl4pPr>
            <a:lvl5pPr>
              <a:defRPr sz="14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p:txBody>
          <a:bodyPr/>
          <a:lstStyle>
            <a:lvl1pPr>
              <a:defRPr sz="2200">
                <a:solidFill>
                  <a:srgbClr val="21409A"/>
                </a:solidFill>
              </a:defRPr>
            </a:lvl1pPr>
          </a:lstStyle>
          <a:p>
            <a:r>
              <a:rPr lang="en-US" dirty="0"/>
              <a:t>Click to edit Master title style</a:t>
            </a:r>
            <a:endParaRPr lang="en-GB" dirty="0"/>
          </a:p>
        </p:txBody>
      </p:sp>
      <p:sp>
        <p:nvSpPr>
          <p:cNvPr id="7" name="Slide Number Placeholder 5"/>
          <p:cNvSpPr>
            <a:spLocks noGrp="1"/>
          </p:cNvSpPr>
          <p:nvPr>
            <p:ph type="sldNum" sz="quarter" idx="4"/>
          </p:nvPr>
        </p:nvSpPr>
        <p:spPr bwMode="gray">
          <a:xfrm>
            <a:off x="4403725" y="4835525"/>
            <a:ext cx="336550" cy="273050"/>
          </a:xfrm>
          <a:prstGeom prst="rect">
            <a:avLst/>
          </a:prstGeom>
        </p:spPr>
        <p:txBody>
          <a:bodyPr vert="horz" lIns="91440" tIns="45720" rIns="91440" bIns="45720" rtlCol="0" anchor="ctr"/>
          <a:lstStyle>
            <a:lvl1pPr algn="ctr" fontAlgn="auto">
              <a:spcBef>
                <a:spcPts val="0"/>
              </a:spcBef>
              <a:spcAft>
                <a:spcPts val="0"/>
              </a:spcAft>
              <a:defRPr sz="700">
                <a:solidFill>
                  <a:schemeClr val="bg1"/>
                </a:solidFill>
                <a:latin typeface="Arial" pitchFamily="34" charset="0"/>
                <a:cs typeface="Arial" pitchFamily="34" charset="0"/>
              </a:defRPr>
            </a:lvl1pPr>
          </a:lstStyle>
          <a:p>
            <a:pPr>
              <a:defRPr/>
            </a:pPr>
            <a:fld id="{C4CB27F2-16A8-4A19-9A49-FC3C1D46B430}" type="slidenum">
              <a:rPr lang="en-GB" smtClean="0"/>
              <a:pPr>
                <a:defRPr/>
              </a:pPr>
              <a:t>‹#›</a:t>
            </a:fld>
            <a:endParaRPr lang="en-GB" dirty="0"/>
          </a:p>
        </p:txBody>
      </p:sp>
    </p:spTree>
    <p:extLst>
      <p:ext uri="{BB962C8B-B14F-4D97-AF65-F5344CB8AC3E}">
        <p14:creationId xmlns:p14="http://schemas.microsoft.com/office/powerpoint/2010/main" val="1702716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868045"/>
            <a:ext cx="8229600" cy="3698240"/>
          </a:xfrm>
        </p:spPr>
        <p:txBody>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400">
                <a:solidFill>
                  <a:schemeClr val="accent1">
                    <a:lumMod val="75000"/>
                  </a:schemeClr>
                </a:solidFill>
              </a:defRPr>
            </a:lvl4pPr>
            <a:lvl5pPr>
              <a:defRPr sz="14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p:txBody>
          <a:bodyPr/>
          <a:lstStyle>
            <a:lvl1pPr>
              <a:defRPr sz="2200">
                <a:solidFill>
                  <a:srgbClr val="21409A"/>
                </a:solidFill>
              </a:defRPr>
            </a:lvl1pPr>
          </a:lstStyle>
          <a:p>
            <a:r>
              <a:rPr lang="en-US" dirty="0"/>
              <a:t>Click to edit Master title style</a:t>
            </a:r>
            <a:endParaRPr lang="en-GB" dirty="0"/>
          </a:p>
        </p:txBody>
      </p:sp>
      <p:sp>
        <p:nvSpPr>
          <p:cNvPr id="7" name="Slide Number Placeholder 5"/>
          <p:cNvSpPr>
            <a:spLocks noGrp="1"/>
          </p:cNvSpPr>
          <p:nvPr>
            <p:ph type="sldNum" sz="quarter" idx="4"/>
          </p:nvPr>
        </p:nvSpPr>
        <p:spPr bwMode="gray">
          <a:xfrm>
            <a:off x="4403725" y="4835525"/>
            <a:ext cx="336550" cy="273050"/>
          </a:xfrm>
          <a:prstGeom prst="rect">
            <a:avLst/>
          </a:prstGeom>
        </p:spPr>
        <p:txBody>
          <a:bodyPr vert="horz" lIns="91440" tIns="45720" rIns="91440" bIns="45720" rtlCol="0" anchor="ctr"/>
          <a:lstStyle>
            <a:lvl1pPr algn="ctr" fontAlgn="auto">
              <a:spcBef>
                <a:spcPts val="0"/>
              </a:spcBef>
              <a:spcAft>
                <a:spcPts val="0"/>
              </a:spcAft>
              <a:defRPr sz="700">
                <a:solidFill>
                  <a:schemeClr val="bg1"/>
                </a:solidFill>
                <a:latin typeface="Arial" pitchFamily="34" charset="0"/>
                <a:cs typeface="Arial" pitchFamily="34" charset="0"/>
              </a:defRPr>
            </a:lvl1pPr>
          </a:lstStyle>
          <a:p>
            <a:pPr>
              <a:defRPr/>
            </a:pPr>
            <a:fld id="{C4CB27F2-16A8-4A19-9A49-FC3C1D46B430}" type="slidenum">
              <a:rPr lang="en-GB" smtClean="0"/>
              <a:pPr>
                <a:defRPr/>
              </a:pPr>
              <a:t>‹#›</a:t>
            </a:fld>
            <a:endParaRPr lang="en-GB" dirty="0"/>
          </a:p>
        </p:txBody>
      </p:sp>
    </p:spTree>
    <p:extLst>
      <p:ext uri="{BB962C8B-B14F-4D97-AF65-F5344CB8AC3E}">
        <p14:creationId xmlns:p14="http://schemas.microsoft.com/office/powerpoint/2010/main" val="2829053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868045"/>
            <a:ext cx="8229600" cy="3698240"/>
          </a:xfrm>
        </p:spPr>
        <p:txBody>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400">
                <a:solidFill>
                  <a:schemeClr val="accent1">
                    <a:lumMod val="75000"/>
                  </a:schemeClr>
                </a:solidFill>
              </a:defRPr>
            </a:lvl4pPr>
            <a:lvl5pPr>
              <a:defRPr sz="14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p:txBody>
          <a:bodyPr/>
          <a:lstStyle>
            <a:lvl1pPr>
              <a:defRPr sz="2200">
                <a:solidFill>
                  <a:srgbClr val="21409A"/>
                </a:solidFill>
              </a:defRPr>
            </a:lvl1pPr>
          </a:lstStyle>
          <a:p>
            <a:r>
              <a:rPr lang="en-US" dirty="0"/>
              <a:t>Click to edit Master title style</a:t>
            </a:r>
            <a:endParaRPr lang="en-GB" dirty="0"/>
          </a:p>
        </p:txBody>
      </p:sp>
      <p:sp>
        <p:nvSpPr>
          <p:cNvPr id="7" name="Slide Number Placeholder 5"/>
          <p:cNvSpPr>
            <a:spLocks noGrp="1"/>
          </p:cNvSpPr>
          <p:nvPr>
            <p:ph type="sldNum" sz="quarter" idx="4"/>
          </p:nvPr>
        </p:nvSpPr>
        <p:spPr bwMode="gray">
          <a:xfrm>
            <a:off x="4403725" y="4835525"/>
            <a:ext cx="336550" cy="273050"/>
          </a:xfrm>
          <a:prstGeom prst="rect">
            <a:avLst/>
          </a:prstGeom>
        </p:spPr>
        <p:txBody>
          <a:bodyPr vert="horz" lIns="91440" tIns="45720" rIns="91440" bIns="45720" rtlCol="0" anchor="ctr"/>
          <a:lstStyle>
            <a:lvl1pPr algn="ctr" fontAlgn="auto">
              <a:spcBef>
                <a:spcPts val="0"/>
              </a:spcBef>
              <a:spcAft>
                <a:spcPts val="0"/>
              </a:spcAft>
              <a:defRPr sz="700">
                <a:solidFill>
                  <a:schemeClr val="bg1"/>
                </a:solidFill>
                <a:latin typeface="Arial" pitchFamily="34" charset="0"/>
                <a:cs typeface="Arial" pitchFamily="34" charset="0"/>
              </a:defRPr>
            </a:lvl1pPr>
          </a:lstStyle>
          <a:p>
            <a:pPr>
              <a:defRPr/>
            </a:pPr>
            <a:fld id="{C4CB27F2-16A8-4A19-9A49-FC3C1D46B430}" type="slidenum">
              <a:rPr lang="en-GB" smtClean="0"/>
              <a:pPr>
                <a:defRPr/>
              </a:pPr>
              <a:t>‹#›</a:t>
            </a:fld>
            <a:endParaRPr lang="en-GB" dirty="0"/>
          </a:p>
        </p:txBody>
      </p:sp>
    </p:spTree>
    <p:extLst>
      <p:ext uri="{BB962C8B-B14F-4D97-AF65-F5344CB8AC3E}">
        <p14:creationId xmlns:p14="http://schemas.microsoft.com/office/powerpoint/2010/main" val="311728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868045"/>
            <a:ext cx="8229600" cy="3698240"/>
          </a:xfrm>
        </p:spPr>
        <p:txBody>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400">
                <a:solidFill>
                  <a:schemeClr val="accent1">
                    <a:lumMod val="75000"/>
                  </a:schemeClr>
                </a:solidFill>
              </a:defRPr>
            </a:lvl4pPr>
            <a:lvl5pPr>
              <a:defRPr sz="14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p:txBody>
          <a:bodyPr/>
          <a:lstStyle>
            <a:lvl1pPr>
              <a:defRPr sz="2200">
                <a:solidFill>
                  <a:srgbClr val="21409A"/>
                </a:solidFill>
              </a:defRPr>
            </a:lvl1pPr>
          </a:lstStyle>
          <a:p>
            <a:r>
              <a:rPr lang="en-US" dirty="0"/>
              <a:t>Click to edit Master title style</a:t>
            </a:r>
            <a:endParaRPr lang="en-GB" dirty="0"/>
          </a:p>
        </p:txBody>
      </p:sp>
      <p:sp>
        <p:nvSpPr>
          <p:cNvPr id="7" name="Slide Number Placeholder 5"/>
          <p:cNvSpPr>
            <a:spLocks noGrp="1"/>
          </p:cNvSpPr>
          <p:nvPr>
            <p:ph type="sldNum" sz="quarter" idx="4"/>
          </p:nvPr>
        </p:nvSpPr>
        <p:spPr bwMode="gray">
          <a:xfrm>
            <a:off x="4403725" y="4835525"/>
            <a:ext cx="336550" cy="273050"/>
          </a:xfrm>
          <a:prstGeom prst="rect">
            <a:avLst/>
          </a:prstGeom>
        </p:spPr>
        <p:txBody>
          <a:bodyPr vert="horz" lIns="91440" tIns="45720" rIns="91440" bIns="45720" rtlCol="0" anchor="ctr"/>
          <a:lstStyle>
            <a:lvl1pPr algn="ctr" fontAlgn="auto">
              <a:spcBef>
                <a:spcPts val="0"/>
              </a:spcBef>
              <a:spcAft>
                <a:spcPts val="0"/>
              </a:spcAft>
              <a:defRPr sz="700">
                <a:solidFill>
                  <a:schemeClr val="bg1"/>
                </a:solidFill>
                <a:latin typeface="Arial" pitchFamily="34" charset="0"/>
                <a:cs typeface="Arial" pitchFamily="34" charset="0"/>
              </a:defRPr>
            </a:lvl1pPr>
          </a:lstStyle>
          <a:p>
            <a:pPr>
              <a:defRPr/>
            </a:pPr>
            <a:fld id="{C4CB27F2-16A8-4A19-9A49-FC3C1D46B430}" type="slidenum">
              <a:rPr lang="en-GB" smtClean="0"/>
              <a:pPr>
                <a:defRPr/>
              </a:pPr>
              <a:t>‹#›</a:t>
            </a:fld>
            <a:endParaRPr lang="en-GB" dirty="0"/>
          </a:p>
        </p:txBody>
      </p:sp>
    </p:spTree>
    <p:extLst>
      <p:ext uri="{BB962C8B-B14F-4D97-AF65-F5344CB8AC3E}">
        <p14:creationId xmlns:p14="http://schemas.microsoft.com/office/powerpoint/2010/main" val="513475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868045"/>
            <a:ext cx="8229600" cy="3698240"/>
          </a:xfrm>
        </p:spPr>
        <p:txBody>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400">
                <a:solidFill>
                  <a:schemeClr val="accent1">
                    <a:lumMod val="75000"/>
                  </a:schemeClr>
                </a:solidFill>
              </a:defRPr>
            </a:lvl4pPr>
            <a:lvl5pPr>
              <a:defRPr sz="14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p:txBody>
          <a:bodyPr/>
          <a:lstStyle>
            <a:lvl1pPr>
              <a:defRPr sz="2200">
                <a:solidFill>
                  <a:srgbClr val="21409A"/>
                </a:solidFill>
              </a:defRPr>
            </a:lvl1pPr>
          </a:lstStyle>
          <a:p>
            <a:r>
              <a:rPr lang="en-US" dirty="0"/>
              <a:t>Click to edit Master title style</a:t>
            </a:r>
            <a:endParaRPr lang="en-GB" dirty="0"/>
          </a:p>
        </p:txBody>
      </p:sp>
      <p:sp>
        <p:nvSpPr>
          <p:cNvPr id="7" name="Slide Number Placeholder 5"/>
          <p:cNvSpPr>
            <a:spLocks noGrp="1"/>
          </p:cNvSpPr>
          <p:nvPr>
            <p:ph type="sldNum" sz="quarter" idx="4"/>
          </p:nvPr>
        </p:nvSpPr>
        <p:spPr bwMode="gray">
          <a:xfrm>
            <a:off x="4403725" y="4835525"/>
            <a:ext cx="336550" cy="273050"/>
          </a:xfrm>
          <a:prstGeom prst="rect">
            <a:avLst/>
          </a:prstGeom>
        </p:spPr>
        <p:txBody>
          <a:bodyPr vert="horz" lIns="91440" tIns="45720" rIns="91440" bIns="45720" rtlCol="0" anchor="ctr"/>
          <a:lstStyle>
            <a:lvl1pPr algn="ctr" fontAlgn="auto">
              <a:spcBef>
                <a:spcPts val="0"/>
              </a:spcBef>
              <a:spcAft>
                <a:spcPts val="0"/>
              </a:spcAft>
              <a:defRPr sz="700">
                <a:solidFill>
                  <a:schemeClr val="bg1"/>
                </a:solidFill>
                <a:latin typeface="Arial" pitchFamily="34" charset="0"/>
                <a:cs typeface="Arial" pitchFamily="34" charset="0"/>
              </a:defRPr>
            </a:lvl1pPr>
          </a:lstStyle>
          <a:p>
            <a:pPr>
              <a:defRPr/>
            </a:pPr>
            <a:fld id="{C4CB27F2-16A8-4A19-9A49-FC3C1D46B430}" type="slidenum">
              <a:rPr lang="en-GB" smtClean="0"/>
              <a:pPr>
                <a:defRPr/>
              </a:pPr>
              <a:t>‹#›</a:t>
            </a:fld>
            <a:endParaRPr lang="en-GB" dirty="0"/>
          </a:p>
        </p:txBody>
      </p:sp>
    </p:spTree>
    <p:extLst>
      <p:ext uri="{BB962C8B-B14F-4D97-AF65-F5344CB8AC3E}">
        <p14:creationId xmlns:p14="http://schemas.microsoft.com/office/powerpoint/2010/main" val="2656301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868045"/>
            <a:ext cx="8229600" cy="3698240"/>
          </a:xfrm>
        </p:spPr>
        <p:txBody>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400">
                <a:solidFill>
                  <a:schemeClr val="accent1">
                    <a:lumMod val="75000"/>
                  </a:schemeClr>
                </a:solidFill>
              </a:defRPr>
            </a:lvl4pPr>
            <a:lvl5pPr>
              <a:defRPr sz="14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p:txBody>
          <a:bodyPr/>
          <a:lstStyle>
            <a:lvl1pPr>
              <a:defRPr sz="2200">
                <a:solidFill>
                  <a:srgbClr val="21409A"/>
                </a:solidFill>
              </a:defRPr>
            </a:lvl1pPr>
          </a:lstStyle>
          <a:p>
            <a:r>
              <a:rPr lang="en-US" dirty="0"/>
              <a:t>Click to edit Master title style</a:t>
            </a:r>
            <a:endParaRPr lang="en-GB" dirty="0"/>
          </a:p>
        </p:txBody>
      </p:sp>
      <p:sp>
        <p:nvSpPr>
          <p:cNvPr id="7" name="Slide Number Placeholder 5"/>
          <p:cNvSpPr>
            <a:spLocks noGrp="1"/>
          </p:cNvSpPr>
          <p:nvPr>
            <p:ph type="sldNum" sz="quarter" idx="4"/>
          </p:nvPr>
        </p:nvSpPr>
        <p:spPr bwMode="gray">
          <a:xfrm>
            <a:off x="4403725" y="4835525"/>
            <a:ext cx="336550" cy="273050"/>
          </a:xfrm>
          <a:prstGeom prst="rect">
            <a:avLst/>
          </a:prstGeom>
        </p:spPr>
        <p:txBody>
          <a:bodyPr vert="horz" lIns="91440" tIns="45720" rIns="91440" bIns="45720" rtlCol="0" anchor="ctr"/>
          <a:lstStyle>
            <a:lvl1pPr algn="ctr" fontAlgn="auto">
              <a:spcBef>
                <a:spcPts val="0"/>
              </a:spcBef>
              <a:spcAft>
                <a:spcPts val="0"/>
              </a:spcAft>
              <a:defRPr sz="700">
                <a:solidFill>
                  <a:schemeClr val="bg1"/>
                </a:solidFill>
                <a:latin typeface="Arial" pitchFamily="34" charset="0"/>
                <a:cs typeface="Arial" pitchFamily="34" charset="0"/>
              </a:defRPr>
            </a:lvl1pPr>
          </a:lstStyle>
          <a:p>
            <a:pPr>
              <a:defRPr/>
            </a:pPr>
            <a:fld id="{C4CB27F2-16A8-4A19-9A49-FC3C1D46B430}" type="slidenum">
              <a:rPr lang="en-GB" smtClean="0"/>
              <a:pPr>
                <a:defRPr/>
              </a:pPr>
              <a:t>‹#›</a:t>
            </a:fld>
            <a:endParaRPr lang="en-GB" dirty="0"/>
          </a:p>
        </p:txBody>
      </p:sp>
    </p:spTree>
    <p:extLst>
      <p:ext uri="{BB962C8B-B14F-4D97-AF65-F5344CB8AC3E}">
        <p14:creationId xmlns:p14="http://schemas.microsoft.com/office/powerpoint/2010/main" val="3344030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868045"/>
            <a:ext cx="8229600" cy="3698240"/>
          </a:xfrm>
        </p:spPr>
        <p:txBody>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400">
                <a:solidFill>
                  <a:schemeClr val="accent1">
                    <a:lumMod val="75000"/>
                  </a:schemeClr>
                </a:solidFill>
              </a:defRPr>
            </a:lvl4pPr>
            <a:lvl5pPr>
              <a:defRPr sz="14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p:txBody>
          <a:bodyPr/>
          <a:lstStyle>
            <a:lvl1pPr>
              <a:defRPr sz="2200">
                <a:solidFill>
                  <a:srgbClr val="21409A"/>
                </a:solidFill>
              </a:defRPr>
            </a:lvl1pPr>
          </a:lstStyle>
          <a:p>
            <a:r>
              <a:rPr lang="en-US" dirty="0"/>
              <a:t>Click to edit Master title style</a:t>
            </a:r>
            <a:endParaRPr lang="en-GB" dirty="0"/>
          </a:p>
        </p:txBody>
      </p:sp>
      <p:sp>
        <p:nvSpPr>
          <p:cNvPr id="7" name="Slide Number Placeholder 5"/>
          <p:cNvSpPr>
            <a:spLocks noGrp="1"/>
          </p:cNvSpPr>
          <p:nvPr>
            <p:ph type="sldNum" sz="quarter" idx="4"/>
          </p:nvPr>
        </p:nvSpPr>
        <p:spPr bwMode="gray">
          <a:xfrm>
            <a:off x="4403725" y="4835525"/>
            <a:ext cx="336550" cy="273050"/>
          </a:xfrm>
          <a:prstGeom prst="rect">
            <a:avLst/>
          </a:prstGeom>
        </p:spPr>
        <p:txBody>
          <a:bodyPr vert="horz" lIns="91440" tIns="45720" rIns="91440" bIns="45720" rtlCol="0" anchor="ctr"/>
          <a:lstStyle>
            <a:lvl1pPr algn="ctr" fontAlgn="auto">
              <a:spcBef>
                <a:spcPts val="0"/>
              </a:spcBef>
              <a:spcAft>
                <a:spcPts val="0"/>
              </a:spcAft>
              <a:defRPr sz="700">
                <a:solidFill>
                  <a:schemeClr val="bg1"/>
                </a:solidFill>
                <a:latin typeface="Arial" pitchFamily="34" charset="0"/>
                <a:cs typeface="Arial" pitchFamily="34" charset="0"/>
              </a:defRPr>
            </a:lvl1pPr>
          </a:lstStyle>
          <a:p>
            <a:pPr>
              <a:defRPr/>
            </a:pPr>
            <a:fld id="{C4CB27F2-16A8-4A19-9A49-FC3C1D46B430}" type="slidenum">
              <a:rPr lang="en-GB" smtClean="0"/>
              <a:pPr>
                <a:defRPr/>
              </a:pPr>
              <a:t>‹#›</a:t>
            </a:fld>
            <a:endParaRPr lang="en-GB" dirty="0"/>
          </a:p>
        </p:txBody>
      </p:sp>
    </p:spTree>
    <p:extLst>
      <p:ext uri="{BB962C8B-B14F-4D97-AF65-F5344CB8AC3E}">
        <p14:creationId xmlns:p14="http://schemas.microsoft.com/office/powerpoint/2010/main" val="214285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868045"/>
            <a:ext cx="8229600" cy="3698240"/>
          </a:xfrm>
        </p:spPr>
        <p:txBody>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400">
                <a:solidFill>
                  <a:schemeClr val="accent1">
                    <a:lumMod val="75000"/>
                  </a:schemeClr>
                </a:solidFill>
              </a:defRPr>
            </a:lvl4pPr>
            <a:lvl5pPr>
              <a:defRPr sz="14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p:txBody>
          <a:bodyPr/>
          <a:lstStyle>
            <a:lvl1pPr>
              <a:defRPr sz="2200">
                <a:solidFill>
                  <a:srgbClr val="21409A"/>
                </a:solidFill>
              </a:defRPr>
            </a:lvl1pPr>
          </a:lstStyle>
          <a:p>
            <a:r>
              <a:rPr lang="en-US" dirty="0"/>
              <a:t>Click to edit Master title style</a:t>
            </a:r>
            <a:endParaRPr lang="en-GB" dirty="0"/>
          </a:p>
        </p:txBody>
      </p:sp>
      <p:sp>
        <p:nvSpPr>
          <p:cNvPr id="7" name="Slide Number Placeholder 5"/>
          <p:cNvSpPr>
            <a:spLocks noGrp="1"/>
          </p:cNvSpPr>
          <p:nvPr>
            <p:ph type="sldNum" sz="quarter" idx="4"/>
          </p:nvPr>
        </p:nvSpPr>
        <p:spPr bwMode="gray">
          <a:xfrm>
            <a:off x="4403725" y="4835525"/>
            <a:ext cx="336550" cy="273050"/>
          </a:xfrm>
          <a:prstGeom prst="rect">
            <a:avLst/>
          </a:prstGeom>
        </p:spPr>
        <p:txBody>
          <a:bodyPr vert="horz" lIns="91440" tIns="45720" rIns="91440" bIns="45720" rtlCol="0" anchor="ctr"/>
          <a:lstStyle>
            <a:lvl1pPr algn="ctr" fontAlgn="auto">
              <a:spcBef>
                <a:spcPts val="0"/>
              </a:spcBef>
              <a:spcAft>
                <a:spcPts val="0"/>
              </a:spcAft>
              <a:defRPr sz="700">
                <a:solidFill>
                  <a:schemeClr val="bg1"/>
                </a:solidFill>
                <a:latin typeface="Arial" pitchFamily="34" charset="0"/>
                <a:cs typeface="Arial" pitchFamily="34" charset="0"/>
              </a:defRPr>
            </a:lvl1pPr>
          </a:lstStyle>
          <a:p>
            <a:pPr>
              <a:defRPr/>
            </a:pPr>
            <a:fld id="{C4CB27F2-16A8-4A19-9A49-FC3C1D46B430}" type="slidenum">
              <a:rPr lang="en-GB" smtClean="0"/>
              <a:pPr>
                <a:defRPr/>
              </a:pPr>
              <a:t>‹#›</a:t>
            </a:fld>
            <a:endParaRPr lang="en-GB" dirty="0"/>
          </a:p>
        </p:txBody>
      </p:sp>
    </p:spTree>
    <p:extLst>
      <p:ext uri="{BB962C8B-B14F-4D97-AF65-F5344CB8AC3E}">
        <p14:creationId xmlns:p14="http://schemas.microsoft.com/office/powerpoint/2010/main" val="4123814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868045"/>
            <a:ext cx="8229600" cy="3698240"/>
          </a:xfrm>
        </p:spPr>
        <p:txBody>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400">
                <a:solidFill>
                  <a:schemeClr val="accent1">
                    <a:lumMod val="75000"/>
                  </a:schemeClr>
                </a:solidFill>
              </a:defRPr>
            </a:lvl4pPr>
            <a:lvl5pPr>
              <a:defRPr sz="14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p:txBody>
          <a:bodyPr/>
          <a:lstStyle>
            <a:lvl1pPr>
              <a:defRPr sz="2200">
                <a:solidFill>
                  <a:srgbClr val="21409A"/>
                </a:solidFill>
              </a:defRPr>
            </a:lvl1pPr>
          </a:lstStyle>
          <a:p>
            <a:r>
              <a:rPr lang="en-US" dirty="0"/>
              <a:t>Click to edit Master title style</a:t>
            </a:r>
            <a:endParaRPr lang="en-GB" dirty="0"/>
          </a:p>
        </p:txBody>
      </p:sp>
      <p:sp>
        <p:nvSpPr>
          <p:cNvPr id="7" name="Slide Number Placeholder 5"/>
          <p:cNvSpPr>
            <a:spLocks noGrp="1"/>
          </p:cNvSpPr>
          <p:nvPr>
            <p:ph type="sldNum" sz="quarter" idx="4"/>
          </p:nvPr>
        </p:nvSpPr>
        <p:spPr bwMode="gray">
          <a:xfrm>
            <a:off x="4403725" y="4835525"/>
            <a:ext cx="336550" cy="273050"/>
          </a:xfrm>
          <a:prstGeom prst="rect">
            <a:avLst/>
          </a:prstGeom>
        </p:spPr>
        <p:txBody>
          <a:bodyPr vert="horz" lIns="91440" tIns="45720" rIns="91440" bIns="45720" rtlCol="0" anchor="ctr"/>
          <a:lstStyle>
            <a:lvl1pPr algn="ctr" fontAlgn="auto">
              <a:spcBef>
                <a:spcPts val="0"/>
              </a:spcBef>
              <a:spcAft>
                <a:spcPts val="0"/>
              </a:spcAft>
              <a:defRPr sz="700">
                <a:solidFill>
                  <a:schemeClr val="bg1"/>
                </a:solidFill>
                <a:latin typeface="Arial" pitchFamily="34" charset="0"/>
                <a:cs typeface="Arial" pitchFamily="34" charset="0"/>
              </a:defRPr>
            </a:lvl1pPr>
          </a:lstStyle>
          <a:p>
            <a:pPr>
              <a:defRPr/>
            </a:pPr>
            <a:fld id="{C4CB27F2-16A8-4A19-9A49-FC3C1D46B430}" type="slidenum">
              <a:rPr lang="en-GB" smtClean="0"/>
              <a:pPr>
                <a:defRPr/>
              </a:pPr>
              <a:t>‹#›</a:t>
            </a:fld>
            <a:endParaRPr lang="en-GB" dirty="0"/>
          </a:p>
        </p:txBody>
      </p:sp>
    </p:spTree>
    <p:extLst>
      <p:ext uri="{BB962C8B-B14F-4D97-AF65-F5344CB8AC3E}">
        <p14:creationId xmlns:p14="http://schemas.microsoft.com/office/powerpoint/2010/main" val="1679474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868045"/>
            <a:ext cx="8229600" cy="3698240"/>
          </a:xfrm>
        </p:spPr>
        <p:txBody>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400">
                <a:solidFill>
                  <a:schemeClr val="accent1">
                    <a:lumMod val="75000"/>
                  </a:schemeClr>
                </a:solidFill>
              </a:defRPr>
            </a:lvl4pPr>
            <a:lvl5pPr>
              <a:defRPr sz="14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p:txBody>
          <a:bodyPr/>
          <a:lstStyle>
            <a:lvl1pPr>
              <a:defRPr sz="2200">
                <a:solidFill>
                  <a:srgbClr val="21409A"/>
                </a:solidFill>
              </a:defRPr>
            </a:lvl1pPr>
          </a:lstStyle>
          <a:p>
            <a:r>
              <a:rPr lang="en-US" dirty="0"/>
              <a:t>Click to edit Master title style</a:t>
            </a:r>
            <a:endParaRPr lang="en-GB" dirty="0"/>
          </a:p>
        </p:txBody>
      </p:sp>
      <p:sp>
        <p:nvSpPr>
          <p:cNvPr id="7" name="Slide Number Placeholder 5"/>
          <p:cNvSpPr>
            <a:spLocks noGrp="1"/>
          </p:cNvSpPr>
          <p:nvPr>
            <p:ph type="sldNum" sz="quarter" idx="4"/>
          </p:nvPr>
        </p:nvSpPr>
        <p:spPr bwMode="gray">
          <a:xfrm>
            <a:off x="4403725" y="4835525"/>
            <a:ext cx="336550" cy="273050"/>
          </a:xfrm>
          <a:prstGeom prst="rect">
            <a:avLst/>
          </a:prstGeom>
        </p:spPr>
        <p:txBody>
          <a:bodyPr vert="horz" lIns="91440" tIns="45720" rIns="91440" bIns="45720" rtlCol="0" anchor="ctr"/>
          <a:lstStyle>
            <a:lvl1pPr algn="ctr" fontAlgn="auto">
              <a:spcBef>
                <a:spcPts val="0"/>
              </a:spcBef>
              <a:spcAft>
                <a:spcPts val="0"/>
              </a:spcAft>
              <a:defRPr sz="700">
                <a:solidFill>
                  <a:schemeClr val="bg1"/>
                </a:solidFill>
                <a:latin typeface="Arial" pitchFamily="34" charset="0"/>
                <a:cs typeface="Arial" pitchFamily="34" charset="0"/>
              </a:defRPr>
            </a:lvl1pPr>
          </a:lstStyle>
          <a:p>
            <a:pPr>
              <a:defRPr/>
            </a:pPr>
            <a:fld id="{C4CB27F2-16A8-4A19-9A49-FC3C1D46B430}" type="slidenum">
              <a:rPr lang="en-GB" smtClean="0"/>
              <a:pPr>
                <a:defRPr/>
              </a:pPr>
              <a:t>‹#›</a:t>
            </a:fld>
            <a:endParaRPr lang="en-GB" dirty="0"/>
          </a:p>
        </p:txBody>
      </p:sp>
    </p:spTree>
    <p:extLst>
      <p:ext uri="{BB962C8B-B14F-4D97-AF65-F5344CB8AC3E}">
        <p14:creationId xmlns:p14="http://schemas.microsoft.com/office/powerpoint/2010/main" val="530386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868045"/>
            <a:ext cx="8229600" cy="3698240"/>
          </a:xfrm>
        </p:spPr>
        <p:txBody>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400">
                <a:solidFill>
                  <a:schemeClr val="accent1">
                    <a:lumMod val="75000"/>
                  </a:schemeClr>
                </a:solidFill>
              </a:defRPr>
            </a:lvl4pPr>
            <a:lvl5pPr>
              <a:defRPr sz="14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p:txBody>
          <a:bodyPr/>
          <a:lstStyle>
            <a:lvl1pPr>
              <a:defRPr sz="2200">
                <a:solidFill>
                  <a:srgbClr val="21409A"/>
                </a:solidFill>
              </a:defRPr>
            </a:lvl1pPr>
          </a:lstStyle>
          <a:p>
            <a:r>
              <a:rPr lang="en-US" dirty="0"/>
              <a:t>Click to edit Master title style</a:t>
            </a:r>
            <a:endParaRPr lang="en-GB" dirty="0"/>
          </a:p>
        </p:txBody>
      </p:sp>
      <p:sp>
        <p:nvSpPr>
          <p:cNvPr id="7" name="Slide Number Placeholder 5"/>
          <p:cNvSpPr>
            <a:spLocks noGrp="1"/>
          </p:cNvSpPr>
          <p:nvPr>
            <p:ph type="sldNum" sz="quarter" idx="4"/>
          </p:nvPr>
        </p:nvSpPr>
        <p:spPr bwMode="gray">
          <a:xfrm>
            <a:off x="4403725" y="4835525"/>
            <a:ext cx="336550" cy="273050"/>
          </a:xfrm>
          <a:prstGeom prst="rect">
            <a:avLst/>
          </a:prstGeom>
        </p:spPr>
        <p:txBody>
          <a:bodyPr vert="horz" lIns="91440" tIns="45720" rIns="91440" bIns="45720" rtlCol="0" anchor="ctr"/>
          <a:lstStyle>
            <a:lvl1pPr algn="ctr" fontAlgn="auto">
              <a:spcBef>
                <a:spcPts val="0"/>
              </a:spcBef>
              <a:spcAft>
                <a:spcPts val="0"/>
              </a:spcAft>
              <a:defRPr sz="700">
                <a:solidFill>
                  <a:schemeClr val="bg1"/>
                </a:solidFill>
                <a:latin typeface="Arial" pitchFamily="34" charset="0"/>
                <a:cs typeface="Arial" pitchFamily="34" charset="0"/>
              </a:defRPr>
            </a:lvl1pPr>
          </a:lstStyle>
          <a:p>
            <a:pPr>
              <a:defRPr/>
            </a:pPr>
            <a:fld id="{C4CB27F2-16A8-4A19-9A49-FC3C1D46B430}" type="slidenum">
              <a:rPr lang="en-GB" smtClean="0"/>
              <a:pPr>
                <a:defRPr/>
              </a:pPr>
              <a:t>‹#›</a:t>
            </a:fld>
            <a:endParaRPr lang="en-GB" dirty="0"/>
          </a:p>
        </p:txBody>
      </p:sp>
    </p:spTree>
    <p:extLst>
      <p:ext uri="{BB962C8B-B14F-4D97-AF65-F5344CB8AC3E}">
        <p14:creationId xmlns:p14="http://schemas.microsoft.com/office/powerpoint/2010/main" val="67043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8077200" cy="685800"/>
          </a:xfrm>
        </p:spPr>
        <p:txBody>
          <a:bodyPr/>
          <a:lstStyle>
            <a:lvl1pPr>
              <a:defRPr/>
            </a:lvl1pPr>
          </a:lstStyle>
          <a:p>
            <a:r>
              <a:rPr lang="en-US" noProof="0"/>
              <a:t>Click to edit Master title style</a:t>
            </a:r>
            <a:endParaRPr lang="en-AU" noProof="0"/>
          </a:p>
        </p:txBody>
      </p:sp>
      <p:sp>
        <p:nvSpPr>
          <p:cNvPr id="31" name="Content Placeholder 26"/>
          <p:cNvSpPr>
            <a:spLocks noGrp="1"/>
          </p:cNvSpPr>
          <p:nvPr>
            <p:ph sz="quarter" idx="15"/>
          </p:nvPr>
        </p:nvSpPr>
        <p:spPr>
          <a:xfrm>
            <a:off x="533400" y="1314450"/>
            <a:ext cx="8077200" cy="3314700"/>
          </a:xfrm>
        </p:spPr>
        <p:txBody>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27" name="Footer Placeholder 4"/>
          <p:cNvSpPr>
            <a:spLocks noGrp="1"/>
          </p:cNvSpPr>
          <p:nvPr>
            <p:ph type="ftr" sz="quarter" idx="3"/>
          </p:nvPr>
        </p:nvSpPr>
        <p:spPr>
          <a:xfrm>
            <a:off x="533400" y="4743450"/>
            <a:ext cx="5257800" cy="114300"/>
          </a:xfrm>
          <a:prstGeom prst="rect">
            <a:avLst/>
          </a:prstGeom>
        </p:spPr>
        <p:txBody>
          <a:bodyPr vert="horz" lIns="0" tIns="0" rIns="0" bIns="0" anchor="b" anchorCtr="0">
            <a:noAutofit/>
          </a:bodyPr>
          <a:lstStyle>
            <a:lvl1pPr algn="l">
              <a:defRPr sz="750">
                <a:solidFill>
                  <a:schemeClr val="tx1"/>
                </a:solidFill>
                <a:latin typeface="Arial" pitchFamily="34" charset="0"/>
                <a:cs typeface="Arial" pitchFamily="34" charset="0"/>
              </a:defRPr>
            </a:lvl1pPr>
          </a:lstStyle>
          <a:p>
            <a:endParaRPr lang="en-AU"/>
          </a:p>
        </p:txBody>
      </p:sp>
      <p:sp>
        <p:nvSpPr>
          <p:cNvPr id="32" name="PwCFirm"/>
          <p:cNvSpPr txBox="1"/>
          <p:nvPr/>
        </p:nvSpPr>
        <p:spPr>
          <a:xfrm>
            <a:off x="533400" y="4857750"/>
            <a:ext cx="2590800" cy="114301"/>
          </a:xfrm>
          <a:prstGeom prst="rect">
            <a:avLst/>
          </a:prstGeom>
          <a:noFill/>
        </p:spPr>
        <p:txBody>
          <a:bodyPr vert="horz" wrap="square" lIns="0" tIns="0" rIns="0" bIns="0" rtlCol="0" anchor="t" anchorCtr="0">
            <a:noAutofit/>
          </a:bodyPr>
          <a:lstStyle/>
          <a:p>
            <a:r>
              <a:rPr lang="en-AU" sz="750" noProof="0">
                <a:latin typeface="Arial" pitchFamily="34" charset="0"/>
                <a:cs typeface="Arial" pitchFamily="34" charset="0"/>
              </a:rPr>
              <a:t>PwC</a:t>
            </a:r>
            <a:endParaRPr lang="en-AU" sz="750" noProof="0" dirty="0">
              <a:latin typeface="Arial" pitchFamily="34" charset="0"/>
              <a:cs typeface="Arial" pitchFamily="34" charset="0"/>
            </a:endParaRPr>
          </a:p>
        </p:txBody>
      </p:sp>
      <p:cxnSp>
        <p:nvCxnSpPr>
          <p:cNvPr id="15" name="Shape 14"/>
          <p:cNvCxnSpPr/>
          <p:nvPr/>
        </p:nvCxnSpPr>
        <p:spPr>
          <a:xfrm rot="5400000" flipH="1" flipV="1">
            <a:off x="4441800" y="-3603599"/>
            <a:ext cx="108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4857750"/>
            <a:ext cx="1527048" cy="114300"/>
          </a:xfrm>
          <a:prstGeom prst="rect">
            <a:avLst/>
          </a:prstGeom>
        </p:spPr>
        <p:txBody>
          <a:bodyPr lIns="0" tIns="0" rIns="0" bIns="0" anchor="t" anchorCtr="0">
            <a:noAutofit/>
          </a:bodyPr>
          <a:lstStyle>
            <a:lvl1pPr algn="r">
              <a:defRPr sz="750">
                <a:solidFill>
                  <a:schemeClr val="tx1"/>
                </a:solidFill>
                <a:latin typeface="Arial" pitchFamily="34" charset="0"/>
                <a:cs typeface="Arial" pitchFamily="34" charset="0"/>
              </a:defRPr>
            </a:lvl1pPr>
          </a:lstStyle>
          <a:p>
            <a:fld id="{9EBD5762-3BDC-484D-9503-7EA6D5A9A8CE}" type="slidenum">
              <a:rPr lang="en-AU" smtClean="0"/>
              <a:pPr/>
              <a:t>‹#›</a:t>
            </a:fld>
            <a:endParaRPr lang="en-AU"/>
          </a:p>
        </p:txBody>
      </p:sp>
      <p:sp>
        <p:nvSpPr>
          <p:cNvPr id="10" name="Date Placeholder 3"/>
          <p:cNvSpPr>
            <a:spLocks noGrp="1"/>
          </p:cNvSpPr>
          <p:nvPr>
            <p:ph type="dt" sz="half" idx="2"/>
          </p:nvPr>
        </p:nvSpPr>
        <p:spPr>
          <a:xfrm>
            <a:off x="7086600" y="4743450"/>
            <a:ext cx="1524000" cy="114300"/>
          </a:xfrm>
          <a:prstGeom prst="rect">
            <a:avLst/>
          </a:prstGeom>
        </p:spPr>
        <p:txBody>
          <a:bodyPr lIns="0" tIns="0" rIns="0" bIns="0" anchor="t" anchorCtr="0">
            <a:noAutofit/>
          </a:bodyPr>
          <a:lstStyle>
            <a:lvl1pPr algn="r">
              <a:defRPr sz="750">
                <a:solidFill>
                  <a:schemeClr val="tx1"/>
                </a:solidFill>
                <a:latin typeface="Arial" pitchFamily="34" charset="0"/>
                <a:cs typeface="Arial" pitchFamily="34" charset="0"/>
              </a:defRPr>
            </a:lvl1pPr>
          </a:lstStyle>
          <a:p>
            <a:endParaRPr lang="en-AU" dirty="0"/>
          </a:p>
        </p:txBody>
      </p:sp>
    </p:spTree>
    <p:extLst>
      <p:ext uri="{BB962C8B-B14F-4D97-AF65-F5344CB8AC3E}">
        <p14:creationId xmlns:p14="http://schemas.microsoft.com/office/powerpoint/2010/main" val="275758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pyright"/>
          <p:cNvSpPr txBox="1"/>
          <p:nvPr userDrawn="1"/>
        </p:nvSpPr>
        <p:spPr>
          <a:xfrm>
            <a:off x="656201" y="4905628"/>
            <a:ext cx="2411875" cy="184666"/>
          </a:xfrm>
          <a:prstGeom prst="rect">
            <a:avLst/>
          </a:prstGeom>
          <a:noFill/>
        </p:spPr>
        <p:txBody>
          <a:bodyPr wrap="square" lIns="0" rIns="0" rtlCol="0" anchor="ctr" anchorCtr="0">
            <a:noAutofit/>
          </a:bodyPr>
          <a:lstStyle/>
          <a:p>
            <a:pPr algn="l"/>
            <a:r>
              <a:rPr lang="en-US" sz="600">
                <a:solidFill>
                  <a:schemeClr val="bg1"/>
                </a:solidFill>
              </a:rPr>
              <a:t>©2018 Grant Thornton India LLP. All rights reserved.</a:t>
            </a:r>
            <a:endParaRPr lang="en-GB" sz="600" dirty="0">
              <a:solidFill>
                <a:schemeClr val="bg1"/>
              </a:solidFill>
            </a:endParaRPr>
          </a:p>
        </p:txBody>
      </p:sp>
      <p:cxnSp>
        <p:nvCxnSpPr>
          <p:cNvPr id="4" name="Straight Connector 3"/>
          <p:cNvCxnSpPr/>
          <p:nvPr userDrawn="1"/>
        </p:nvCxnSpPr>
        <p:spPr>
          <a:xfrm>
            <a:off x="469370" y="4887834"/>
            <a:ext cx="2626255"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3"/>
          <p:cNvSpPr>
            <a:spLocks noGrp="1"/>
          </p:cNvSpPr>
          <p:nvPr>
            <p:ph type="sldNum" sz="quarter" idx="4"/>
          </p:nvPr>
        </p:nvSpPr>
        <p:spPr>
          <a:xfrm>
            <a:off x="469370" y="4906694"/>
            <a:ext cx="183600" cy="183600"/>
          </a:xfrm>
          <a:prstGeom prst="rect">
            <a:avLst/>
          </a:prstGeom>
        </p:spPr>
        <p:txBody>
          <a:bodyPr vert="horz" lIns="0" tIns="0" rIns="0" bIns="0" rtlCol="0" anchor="ctr"/>
          <a:lstStyle>
            <a:lvl1pPr algn="l">
              <a:defRPr lang="en-US" sz="600" b="1" kern="1200" smtClean="0">
                <a:solidFill>
                  <a:schemeClr val="bg1"/>
                </a:solidFill>
                <a:latin typeface="+mn-lt"/>
                <a:ea typeface="+mn-ea"/>
                <a:cs typeface="+mn-cs"/>
              </a:defRPr>
            </a:lvl1pPr>
          </a:lstStyle>
          <a:p>
            <a:fld id="{2FF48407-9AE9-463E-9826-84A5E1C60740}"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0364" y="270272"/>
            <a:ext cx="8423275" cy="107989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60364" y="1620441"/>
            <a:ext cx="4135437" cy="3252788"/>
          </a:xfrm>
          <a:prstGeom prst="rect">
            <a:avLst/>
          </a:prstGeom>
        </p:spPr>
        <p:txBody>
          <a:bodyPr/>
          <a:lstStyle>
            <a:lvl1pPr>
              <a:defRPr sz="180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20441"/>
            <a:ext cx="4135438" cy="3252788"/>
          </a:xfrm>
          <a:prstGeom prst="rect">
            <a:avLst/>
          </a:prstGeom>
        </p:spPr>
        <p:txBody>
          <a:bodyPr/>
          <a:lstStyle>
            <a:lvl1pPr>
              <a:defRPr sz="180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364" y="270272"/>
            <a:ext cx="8423275" cy="1079897"/>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488420" y="4887834"/>
            <a:ext cx="2585759" cy="1678"/>
          </a:xfrm>
          <a:prstGeom prst="line">
            <a:avLst/>
          </a:prstGeom>
          <a:ln w="19050">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3" name="Copyright"/>
          <p:cNvSpPr txBox="1"/>
          <p:nvPr userDrawn="1"/>
        </p:nvSpPr>
        <p:spPr>
          <a:xfrm>
            <a:off x="683751" y="4905628"/>
            <a:ext cx="2397588" cy="184666"/>
          </a:xfrm>
          <a:prstGeom prst="rect">
            <a:avLst/>
          </a:prstGeom>
          <a:noFill/>
        </p:spPr>
        <p:txBody>
          <a:bodyPr wrap="square" lIns="0" rIns="0" rtlCol="0">
            <a:spAutoFit/>
          </a:bodyPr>
          <a:lstStyle/>
          <a:p>
            <a:r>
              <a:rPr lang="en-GB" sz="600" b="0" dirty="0">
                <a:solidFill>
                  <a:schemeClr val="tx1"/>
                </a:solidFill>
              </a:rPr>
              <a:t>© 2017 Grant Thornton India LLP. All rights reserved.</a:t>
            </a:r>
          </a:p>
        </p:txBody>
      </p:sp>
      <p:sp>
        <p:nvSpPr>
          <p:cNvPr id="4" name="Slide Number Placeholder 5"/>
          <p:cNvSpPr txBox="1">
            <a:spLocks/>
          </p:cNvSpPr>
          <p:nvPr userDrawn="1"/>
        </p:nvSpPr>
        <p:spPr>
          <a:xfrm>
            <a:off x="488420" y="4889512"/>
            <a:ext cx="166756" cy="207229"/>
          </a:xfrm>
          <a:prstGeom prst="rect">
            <a:avLst/>
          </a:prstGeom>
        </p:spPr>
        <p:txBody>
          <a:bodyPr lIns="0" rIns="0"/>
          <a:lstStyle>
            <a:defPPr>
              <a:defRPr lang="en-US"/>
            </a:defPPr>
            <a:lvl1pPr algn="l" rtl="0" fontAlgn="base">
              <a:spcBef>
                <a:spcPct val="0"/>
              </a:spcBef>
              <a:spcAft>
                <a:spcPct val="0"/>
              </a:spcAft>
              <a:defRPr sz="700" b="1" kern="1200">
                <a:solidFill>
                  <a:schemeClr val="tx1"/>
                </a:solidFill>
                <a:latin typeface="Arial" charset="0"/>
                <a:ea typeface="+mn-ea"/>
                <a:cs typeface="+mn-cs"/>
              </a:defRPr>
            </a:lvl1pPr>
            <a:lvl2pPr marL="342900" algn="l" rtl="0" fontAlgn="base">
              <a:spcBef>
                <a:spcPct val="0"/>
              </a:spcBef>
              <a:spcAft>
                <a:spcPct val="0"/>
              </a:spcAft>
              <a:defRPr sz="2100" kern="1200">
                <a:solidFill>
                  <a:schemeClr val="tx1"/>
                </a:solidFill>
                <a:latin typeface="Arial" charset="0"/>
                <a:ea typeface="+mn-ea"/>
                <a:cs typeface="+mn-cs"/>
              </a:defRPr>
            </a:lvl2pPr>
            <a:lvl3pPr marL="685800" algn="l" rtl="0" fontAlgn="base">
              <a:spcBef>
                <a:spcPct val="0"/>
              </a:spcBef>
              <a:spcAft>
                <a:spcPct val="0"/>
              </a:spcAft>
              <a:defRPr sz="2100" kern="1200">
                <a:solidFill>
                  <a:schemeClr val="tx1"/>
                </a:solidFill>
                <a:latin typeface="Arial" charset="0"/>
                <a:ea typeface="+mn-ea"/>
                <a:cs typeface="+mn-cs"/>
              </a:defRPr>
            </a:lvl3pPr>
            <a:lvl4pPr marL="1028700" algn="l" rtl="0" fontAlgn="base">
              <a:spcBef>
                <a:spcPct val="0"/>
              </a:spcBef>
              <a:spcAft>
                <a:spcPct val="0"/>
              </a:spcAft>
              <a:defRPr sz="2100" kern="1200">
                <a:solidFill>
                  <a:schemeClr val="tx1"/>
                </a:solidFill>
                <a:latin typeface="Arial" charset="0"/>
                <a:ea typeface="+mn-ea"/>
                <a:cs typeface="+mn-cs"/>
              </a:defRPr>
            </a:lvl4pPr>
            <a:lvl5pPr marL="1371600" algn="l" rtl="0" fontAlgn="base">
              <a:spcBef>
                <a:spcPct val="0"/>
              </a:spcBef>
              <a:spcAft>
                <a:spcPct val="0"/>
              </a:spcAft>
              <a:defRPr sz="2100" kern="1200">
                <a:solidFill>
                  <a:schemeClr val="tx1"/>
                </a:solidFill>
                <a:latin typeface="Arial" charset="0"/>
                <a:ea typeface="+mn-ea"/>
                <a:cs typeface="+mn-cs"/>
              </a:defRPr>
            </a:lvl5pPr>
            <a:lvl6pPr marL="1714500" algn="l" defTabSz="685800" rtl="0" eaLnBrk="1" latinLnBrk="0" hangingPunct="1">
              <a:defRPr sz="2100" kern="1200">
                <a:solidFill>
                  <a:schemeClr val="tx1"/>
                </a:solidFill>
                <a:latin typeface="Arial" charset="0"/>
                <a:ea typeface="+mn-ea"/>
                <a:cs typeface="+mn-cs"/>
              </a:defRPr>
            </a:lvl6pPr>
            <a:lvl7pPr marL="2057400" algn="l" defTabSz="685800" rtl="0" eaLnBrk="1" latinLnBrk="0" hangingPunct="1">
              <a:defRPr sz="2100" kern="1200">
                <a:solidFill>
                  <a:schemeClr val="tx1"/>
                </a:solidFill>
                <a:latin typeface="Arial" charset="0"/>
                <a:ea typeface="+mn-ea"/>
                <a:cs typeface="+mn-cs"/>
              </a:defRPr>
            </a:lvl7pPr>
            <a:lvl8pPr marL="2400300" algn="l" defTabSz="685800" rtl="0" eaLnBrk="1" latinLnBrk="0" hangingPunct="1">
              <a:defRPr sz="2100" kern="1200">
                <a:solidFill>
                  <a:schemeClr val="tx1"/>
                </a:solidFill>
                <a:latin typeface="Arial" charset="0"/>
                <a:ea typeface="+mn-ea"/>
                <a:cs typeface="+mn-cs"/>
              </a:defRPr>
            </a:lvl8pPr>
            <a:lvl9pPr marL="2743200" algn="l" defTabSz="685800" rtl="0" eaLnBrk="1" latinLnBrk="0" hangingPunct="1">
              <a:defRPr sz="2100" kern="1200">
                <a:solidFill>
                  <a:schemeClr val="tx1"/>
                </a:solidFill>
                <a:latin typeface="Arial" charset="0"/>
                <a:ea typeface="+mn-ea"/>
                <a:cs typeface="+mn-cs"/>
              </a:defRPr>
            </a:lvl9pPr>
          </a:lstStyle>
          <a:p>
            <a:fld id="{2B8EE54B-3F47-064B-A553-EA9C9EAD2777}"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488420" y="4887834"/>
            <a:ext cx="2585759" cy="1678"/>
          </a:xfrm>
          <a:prstGeom prst="line">
            <a:avLst/>
          </a:prstGeom>
          <a:ln w="19050">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6" name="Copyright"/>
          <p:cNvSpPr txBox="1"/>
          <p:nvPr userDrawn="1"/>
        </p:nvSpPr>
        <p:spPr>
          <a:xfrm>
            <a:off x="683751" y="4905628"/>
            <a:ext cx="2397588" cy="184666"/>
          </a:xfrm>
          <a:prstGeom prst="rect">
            <a:avLst/>
          </a:prstGeom>
          <a:noFill/>
        </p:spPr>
        <p:txBody>
          <a:bodyPr wrap="square" lIns="0" rIns="0" rtlCol="0">
            <a:spAutoFit/>
          </a:bodyPr>
          <a:lstStyle/>
          <a:p>
            <a:r>
              <a:rPr lang="en-US" sz="600" b="0">
                <a:solidFill>
                  <a:schemeClr val="tx1"/>
                </a:solidFill>
              </a:rPr>
              <a:t>©2018 Grant Thornton India LLP. All rights reserved.</a:t>
            </a:r>
            <a:endParaRPr lang="en-GB" sz="600" b="0" dirty="0">
              <a:solidFill>
                <a:schemeClr val="tx1"/>
              </a:solidFill>
            </a:endParaRPr>
          </a:p>
        </p:txBody>
      </p:sp>
      <p:sp>
        <p:nvSpPr>
          <p:cNvPr id="7" name="Slide Number Placeholder 5"/>
          <p:cNvSpPr txBox="1">
            <a:spLocks/>
          </p:cNvSpPr>
          <p:nvPr userDrawn="1"/>
        </p:nvSpPr>
        <p:spPr>
          <a:xfrm>
            <a:off x="488420" y="4889512"/>
            <a:ext cx="166756" cy="207229"/>
          </a:xfrm>
          <a:prstGeom prst="rect">
            <a:avLst/>
          </a:prstGeom>
        </p:spPr>
        <p:txBody>
          <a:bodyPr lIns="0" rIns="0"/>
          <a:lstStyle>
            <a:defPPr>
              <a:defRPr lang="en-US"/>
            </a:defPPr>
            <a:lvl1pPr algn="l" rtl="0" fontAlgn="base">
              <a:spcBef>
                <a:spcPct val="0"/>
              </a:spcBef>
              <a:spcAft>
                <a:spcPct val="0"/>
              </a:spcAft>
              <a:defRPr sz="700" b="1" kern="1200">
                <a:solidFill>
                  <a:schemeClr val="tx1"/>
                </a:solidFill>
                <a:latin typeface="Arial" charset="0"/>
                <a:ea typeface="+mn-ea"/>
                <a:cs typeface="+mn-cs"/>
              </a:defRPr>
            </a:lvl1pPr>
            <a:lvl2pPr marL="342900" algn="l" rtl="0" fontAlgn="base">
              <a:spcBef>
                <a:spcPct val="0"/>
              </a:spcBef>
              <a:spcAft>
                <a:spcPct val="0"/>
              </a:spcAft>
              <a:defRPr sz="2100" kern="1200">
                <a:solidFill>
                  <a:schemeClr val="tx1"/>
                </a:solidFill>
                <a:latin typeface="Arial" charset="0"/>
                <a:ea typeface="+mn-ea"/>
                <a:cs typeface="+mn-cs"/>
              </a:defRPr>
            </a:lvl2pPr>
            <a:lvl3pPr marL="685800" algn="l" rtl="0" fontAlgn="base">
              <a:spcBef>
                <a:spcPct val="0"/>
              </a:spcBef>
              <a:spcAft>
                <a:spcPct val="0"/>
              </a:spcAft>
              <a:defRPr sz="2100" kern="1200">
                <a:solidFill>
                  <a:schemeClr val="tx1"/>
                </a:solidFill>
                <a:latin typeface="Arial" charset="0"/>
                <a:ea typeface="+mn-ea"/>
                <a:cs typeface="+mn-cs"/>
              </a:defRPr>
            </a:lvl3pPr>
            <a:lvl4pPr marL="1028700" algn="l" rtl="0" fontAlgn="base">
              <a:spcBef>
                <a:spcPct val="0"/>
              </a:spcBef>
              <a:spcAft>
                <a:spcPct val="0"/>
              </a:spcAft>
              <a:defRPr sz="2100" kern="1200">
                <a:solidFill>
                  <a:schemeClr val="tx1"/>
                </a:solidFill>
                <a:latin typeface="Arial" charset="0"/>
                <a:ea typeface="+mn-ea"/>
                <a:cs typeface="+mn-cs"/>
              </a:defRPr>
            </a:lvl4pPr>
            <a:lvl5pPr marL="1371600" algn="l" rtl="0" fontAlgn="base">
              <a:spcBef>
                <a:spcPct val="0"/>
              </a:spcBef>
              <a:spcAft>
                <a:spcPct val="0"/>
              </a:spcAft>
              <a:defRPr sz="2100" kern="1200">
                <a:solidFill>
                  <a:schemeClr val="tx1"/>
                </a:solidFill>
                <a:latin typeface="Arial" charset="0"/>
                <a:ea typeface="+mn-ea"/>
                <a:cs typeface="+mn-cs"/>
              </a:defRPr>
            </a:lvl5pPr>
            <a:lvl6pPr marL="1714500" algn="l" defTabSz="685800" rtl="0" eaLnBrk="1" latinLnBrk="0" hangingPunct="1">
              <a:defRPr sz="2100" kern="1200">
                <a:solidFill>
                  <a:schemeClr val="tx1"/>
                </a:solidFill>
                <a:latin typeface="Arial" charset="0"/>
                <a:ea typeface="+mn-ea"/>
                <a:cs typeface="+mn-cs"/>
              </a:defRPr>
            </a:lvl6pPr>
            <a:lvl7pPr marL="2057400" algn="l" defTabSz="685800" rtl="0" eaLnBrk="1" latinLnBrk="0" hangingPunct="1">
              <a:defRPr sz="2100" kern="1200">
                <a:solidFill>
                  <a:schemeClr val="tx1"/>
                </a:solidFill>
                <a:latin typeface="Arial" charset="0"/>
                <a:ea typeface="+mn-ea"/>
                <a:cs typeface="+mn-cs"/>
              </a:defRPr>
            </a:lvl7pPr>
            <a:lvl8pPr marL="2400300" algn="l" defTabSz="685800" rtl="0" eaLnBrk="1" latinLnBrk="0" hangingPunct="1">
              <a:defRPr sz="2100" kern="1200">
                <a:solidFill>
                  <a:schemeClr val="tx1"/>
                </a:solidFill>
                <a:latin typeface="Arial" charset="0"/>
                <a:ea typeface="+mn-ea"/>
                <a:cs typeface="+mn-cs"/>
              </a:defRPr>
            </a:lvl8pPr>
            <a:lvl9pPr marL="2743200" algn="l" defTabSz="685800" rtl="0" eaLnBrk="1" latinLnBrk="0" hangingPunct="1">
              <a:defRPr sz="2100" kern="1200">
                <a:solidFill>
                  <a:schemeClr val="tx1"/>
                </a:solidFill>
                <a:latin typeface="Arial" charset="0"/>
                <a:ea typeface="+mn-ea"/>
                <a:cs typeface="+mn-cs"/>
              </a:defRPr>
            </a:lvl9pPr>
          </a:lstStyle>
          <a:p>
            <a:fld id="{2B8EE54B-3F47-064B-A553-EA9C9EAD2777}" type="slidenum">
              <a:rPr lang="en-US" smtClean="0">
                <a:solidFill>
                  <a:schemeClr val="tx1"/>
                </a:solidFill>
              </a:rPr>
              <a:pPr/>
              <a:t>‹#›</a:t>
            </a:fld>
            <a:endParaRPr lang="en-US"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1" r:id="rId28"/>
  </p:sldLayoutIdLst>
  <p:txStyles>
    <p:titleStyle>
      <a:lvl1pPr algn="l" rtl="0" eaLnBrk="1" fontAlgn="base" hangingPunct="1">
        <a:spcBef>
          <a:spcPct val="0"/>
        </a:spcBef>
        <a:spcAft>
          <a:spcPct val="0"/>
        </a:spcAft>
        <a:defRPr sz="2100">
          <a:solidFill>
            <a:schemeClr val="tx2"/>
          </a:solidFill>
          <a:latin typeface="+mj-lt"/>
          <a:ea typeface="+mj-ea"/>
          <a:cs typeface="+mj-cs"/>
        </a:defRPr>
      </a:lvl1pPr>
      <a:lvl2pPr algn="l" rtl="0" eaLnBrk="1" fontAlgn="base" hangingPunct="1">
        <a:spcBef>
          <a:spcPct val="0"/>
        </a:spcBef>
        <a:spcAft>
          <a:spcPct val="0"/>
        </a:spcAft>
        <a:defRPr sz="2100">
          <a:solidFill>
            <a:schemeClr val="tx2"/>
          </a:solidFill>
          <a:latin typeface="Arial" charset="0"/>
        </a:defRPr>
      </a:lvl2pPr>
      <a:lvl3pPr algn="l" rtl="0" eaLnBrk="1" fontAlgn="base" hangingPunct="1">
        <a:spcBef>
          <a:spcPct val="0"/>
        </a:spcBef>
        <a:spcAft>
          <a:spcPct val="0"/>
        </a:spcAft>
        <a:defRPr sz="2100">
          <a:solidFill>
            <a:schemeClr val="tx2"/>
          </a:solidFill>
          <a:latin typeface="Arial" charset="0"/>
        </a:defRPr>
      </a:lvl3pPr>
      <a:lvl4pPr algn="l" rtl="0" eaLnBrk="1" fontAlgn="base" hangingPunct="1">
        <a:spcBef>
          <a:spcPct val="0"/>
        </a:spcBef>
        <a:spcAft>
          <a:spcPct val="0"/>
        </a:spcAft>
        <a:defRPr sz="2100">
          <a:solidFill>
            <a:schemeClr val="tx2"/>
          </a:solidFill>
          <a:latin typeface="Arial" charset="0"/>
        </a:defRPr>
      </a:lvl4pPr>
      <a:lvl5pPr algn="l" rtl="0" eaLnBrk="1" fontAlgn="base" hangingPunct="1">
        <a:spcBef>
          <a:spcPct val="0"/>
        </a:spcBef>
        <a:spcAft>
          <a:spcPct val="0"/>
        </a:spcAft>
        <a:defRPr sz="2100">
          <a:solidFill>
            <a:schemeClr val="tx2"/>
          </a:solidFill>
          <a:latin typeface="Arial" charset="0"/>
        </a:defRPr>
      </a:lvl5pPr>
      <a:lvl6pPr marL="342900" algn="l" rtl="0" eaLnBrk="1" fontAlgn="base" hangingPunct="1">
        <a:spcBef>
          <a:spcPct val="0"/>
        </a:spcBef>
        <a:spcAft>
          <a:spcPct val="0"/>
        </a:spcAft>
        <a:defRPr sz="2100">
          <a:solidFill>
            <a:schemeClr val="tx2"/>
          </a:solidFill>
          <a:latin typeface="Arial" charset="0"/>
        </a:defRPr>
      </a:lvl6pPr>
      <a:lvl7pPr marL="685800" algn="l" rtl="0" eaLnBrk="1" fontAlgn="base" hangingPunct="1">
        <a:spcBef>
          <a:spcPct val="0"/>
        </a:spcBef>
        <a:spcAft>
          <a:spcPct val="0"/>
        </a:spcAft>
        <a:defRPr sz="2100">
          <a:solidFill>
            <a:schemeClr val="tx2"/>
          </a:solidFill>
          <a:latin typeface="Arial" charset="0"/>
        </a:defRPr>
      </a:lvl7pPr>
      <a:lvl8pPr marL="1028700" algn="l" rtl="0" eaLnBrk="1" fontAlgn="base" hangingPunct="1">
        <a:spcBef>
          <a:spcPct val="0"/>
        </a:spcBef>
        <a:spcAft>
          <a:spcPct val="0"/>
        </a:spcAft>
        <a:defRPr sz="2100">
          <a:solidFill>
            <a:schemeClr val="tx2"/>
          </a:solidFill>
          <a:latin typeface="Arial" charset="0"/>
        </a:defRPr>
      </a:lvl8pPr>
      <a:lvl9pPr marL="1371600" algn="l" rtl="0" eaLnBrk="1" fontAlgn="base" hangingPunct="1">
        <a:spcBef>
          <a:spcPct val="0"/>
        </a:spcBef>
        <a:spcAft>
          <a:spcPct val="0"/>
        </a:spcAft>
        <a:defRPr sz="2100">
          <a:solidFill>
            <a:schemeClr val="tx2"/>
          </a:solidFill>
          <a:latin typeface="Arial" charset="0"/>
        </a:defRPr>
      </a:lvl9pPr>
    </p:titleStyle>
    <p:body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2100">
          <a:solidFill>
            <a:schemeClr val="tx1"/>
          </a:solidFill>
          <a:latin typeface="+mn-lt"/>
        </a:defRPr>
      </a:lvl3pPr>
      <a:lvl4pPr marL="1200150" indent="-171450" algn="l" rtl="0" eaLnBrk="1" fontAlgn="base" hangingPunct="1">
        <a:spcBef>
          <a:spcPct val="20000"/>
        </a:spcBef>
        <a:spcAft>
          <a:spcPct val="0"/>
        </a:spcAft>
        <a:buChar char="–"/>
        <a:defRPr sz="2100">
          <a:solidFill>
            <a:schemeClr val="tx1"/>
          </a:solidFill>
          <a:latin typeface="+mn-lt"/>
        </a:defRPr>
      </a:lvl4pPr>
      <a:lvl5pPr marL="1543050" indent="-171450" algn="l" rtl="0" eaLnBrk="1" fontAlgn="base" hangingPunct="1">
        <a:spcBef>
          <a:spcPct val="20000"/>
        </a:spcBef>
        <a:spcAft>
          <a:spcPct val="0"/>
        </a:spcAft>
        <a:buChar char="»"/>
        <a:defRPr sz="2100">
          <a:solidFill>
            <a:schemeClr val="tx1"/>
          </a:solidFill>
          <a:latin typeface="+mn-lt"/>
        </a:defRPr>
      </a:lvl5pPr>
      <a:lvl6pPr marL="1885950" indent="-171450" algn="l" rtl="0" eaLnBrk="1" fontAlgn="base" hangingPunct="1">
        <a:spcBef>
          <a:spcPct val="20000"/>
        </a:spcBef>
        <a:spcAft>
          <a:spcPct val="0"/>
        </a:spcAft>
        <a:buChar char="»"/>
        <a:defRPr sz="2100">
          <a:solidFill>
            <a:schemeClr val="tx1"/>
          </a:solidFill>
          <a:latin typeface="+mn-lt"/>
        </a:defRPr>
      </a:lvl6pPr>
      <a:lvl7pPr marL="2228850" indent="-171450" algn="l" rtl="0" eaLnBrk="1" fontAlgn="base" hangingPunct="1">
        <a:spcBef>
          <a:spcPct val="20000"/>
        </a:spcBef>
        <a:spcAft>
          <a:spcPct val="0"/>
        </a:spcAft>
        <a:buChar char="»"/>
        <a:defRPr sz="2100">
          <a:solidFill>
            <a:schemeClr val="tx1"/>
          </a:solidFill>
          <a:latin typeface="+mn-lt"/>
        </a:defRPr>
      </a:lvl7pPr>
      <a:lvl8pPr marL="2571750" indent="-171450" algn="l" rtl="0" eaLnBrk="1" fontAlgn="base" hangingPunct="1">
        <a:spcBef>
          <a:spcPct val="20000"/>
        </a:spcBef>
        <a:spcAft>
          <a:spcPct val="0"/>
        </a:spcAft>
        <a:buChar char="»"/>
        <a:defRPr sz="2100">
          <a:solidFill>
            <a:schemeClr val="tx1"/>
          </a:solidFill>
          <a:latin typeface="+mn-lt"/>
        </a:defRPr>
      </a:lvl8pPr>
      <a:lvl9pPr marL="2914650" indent="-171450" algn="l" rtl="0" eaLnBrk="1" fontAlgn="base" hangingPunct="1">
        <a:spcBef>
          <a:spcPct val="20000"/>
        </a:spcBef>
        <a:spcAft>
          <a:spcPct val="0"/>
        </a:spcAft>
        <a:buChar char="»"/>
        <a:defRPr sz="21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13897" y="1695668"/>
            <a:ext cx="7356789" cy="4205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IN" sz="2250" b="1" dirty="0">
                <a:solidFill>
                  <a:srgbClr val="DA291C"/>
                </a:solidFill>
                <a:latin typeface="Verdana" panose="020B0604030504040204" pitchFamily="34" charset="0"/>
                <a:ea typeface="Verdana" panose="020B0604030504040204" pitchFamily="34" charset="0"/>
                <a:cs typeface="Verdana" panose="020B0604030504040204" pitchFamily="34" charset="0"/>
              </a:rPr>
              <a:t>Plenary 4</a:t>
            </a:r>
            <a:br>
              <a:rPr lang="en-IN" sz="2250" b="1" dirty="0">
                <a:solidFill>
                  <a:srgbClr val="DA291C"/>
                </a:solidFill>
                <a:latin typeface="Verdana" panose="020B0604030504040204" pitchFamily="34" charset="0"/>
                <a:ea typeface="Verdana" panose="020B0604030504040204" pitchFamily="34" charset="0"/>
                <a:cs typeface="Verdana" panose="020B0604030504040204" pitchFamily="34" charset="0"/>
              </a:rPr>
            </a:br>
            <a:r>
              <a:rPr lang="en-IN" sz="2250" b="1" dirty="0">
                <a:solidFill>
                  <a:srgbClr val="DA291C"/>
                </a:solidFill>
                <a:latin typeface="Verdana" panose="020B0604030504040204" pitchFamily="34" charset="0"/>
                <a:ea typeface="Verdana" panose="020B0604030504040204" pitchFamily="34" charset="0"/>
                <a:cs typeface="Verdana" panose="020B0604030504040204" pitchFamily="34" charset="0"/>
              </a:rPr>
              <a:t/>
            </a:r>
            <a:br>
              <a:rPr lang="en-IN" sz="2250" b="1" dirty="0">
                <a:solidFill>
                  <a:srgbClr val="DA291C"/>
                </a:solidFill>
                <a:latin typeface="Verdana" panose="020B0604030504040204" pitchFamily="34" charset="0"/>
                <a:ea typeface="Verdana" panose="020B0604030504040204" pitchFamily="34" charset="0"/>
                <a:cs typeface="Verdana" panose="020B0604030504040204" pitchFamily="34" charset="0"/>
              </a:rPr>
            </a:br>
            <a:endParaRPr lang="en-IN" sz="2250" dirty="0">
              <a:solidFill>
                <a:srgbClr val="DA291C"/>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313897" y="2329377"/>
            <a:ext cx="7774508" cy="438582"/>
          </a:xfrm>
          <a:prstGeom prst="rect">
            <a:avLst/>
          </a:prstGeom>
        </p:spPr>
        <p:txBody>
          <a:bodyPr wrap="square">
            <a:spAutoFit/>
          </a:bodyPr>
          <a:lstStyle/>
          <a:p>
            <a:pPr algn="just"/>
            <a:r>
              <a:rPr lang="en-US" sz="2250" b="1" dirty="0">
                <a:solidFill>
                  <a:srgbClr val="DA291C"/>
                </a:solidFill>
                <a:latin typeface="Verdana" panose="020B0604030504040204" pitchFamily="34" charset="0"/>
                <a:ea typeface="Verdana" panose="020B0604030504040204" pitchFamily="34" charset="0"/>
                <a:cs typeface="Verdana" panose="020B0604030504040204" pitchFamily="34" charset="0"/>
              </a:rPr>
              <a:t>Global tax developments</a:t>
            </a:r>
            <a:endParaRPr lang="en-IN" sz="2250" b="1" dirty="0">
              <a:solidFill>
                <a:srgbClr val="DA291C"/>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itle 3"/>
          <p:cNvSpPr txBox="1">
            <a:spLocks/>
          </p:cNvSpPr>
          <p:nvPr/>
        </p:nvSpPr>
        <p:spPr bwMode="gray">
          <a:xfrm>
            <a:off x="418528" y="3974185"/>
            <a:ext cx="2441629" cy="902191"/>
          </a:xfrm>
          <a:prstGeom prst="rect">
            <a:avLst/>
          </a:prstGeom>
        </p:spPr>
        <p:txBody>
          <a:bodyPr vert="horz" lIns="0" tIns="0" rIns="0" bIns="0" rtlCol="0" anchor="t" anchorCtr="0">
            <a:noAutofit/>
          </a:bodyPr>
          <a:lstStyle>
            <a:lvl1pPr algn="l" defTabSz="1008400" rtl="0" eaLnBrk="1" latinLnBrk="0" hangingPunct="1">
              <a:spcBef>
                <a:spcPct val="0"/>
              </a:spcBef>
              <a:buNone/>
              <a:defRPr sz="2000" kern="1200">
                <a:solidFill>
                  <a:schemeClr val="tx1"/>
                </a:solidFill>
                <a:latin typeface="+mj-lt"/>
                <a:ea typeface="+mj-ea"/>
                <a:cs typeface="+mj-cs"/>
              </a:defRPr>
            </a:lvl1pPr>
          </a:lstStyle>
          <a:p>
            <a:pPr fontAlgn="auto">
              <a:spcAft>
                <a:spcPts val="0"/>
              </a:spcAft>
            </a:pPr>
            <a:r>
              <a:rPr lang="en-IN" b="1" dirty="0">
                <a:solidFill>
                  <a:prstClr val="black"/>
                </a:solidFill>
                <a:latin typeface="Verdana"/>
              </a:rPr>
              <a:t>April 27, 2018</a:t>
            </a:r>
          </a:p>
          <a:p>
            <a:pPr fontAlgn="auto">
              <a:spcAft>
                <a:spcPts val="0"/>
              </a:spcAft>
            </a:pPr>
            <a:r>
              <a:rPr lang="en-US" b="1" dirty="0">
                <a:solidFill>
                  <a:prstClr val="black"/>
                </a:solidFill>
                <a:latin typeface="Verdana"/>
              </a:rPr>
              <a:t>IFA, New Delhi</a:t>
            </a:r>
            <a:endParaRPr lang="en-IN" b="1" dirty="0">
              <a:solidFill>
                <a:prstClr val="black"/>
              </a:solidFill>
              <a:latin typeface="Verdana"/>
            </a:endParaRPr>
          </a:p>
        </p:txBody>
      </p:sp>
    </p:spTree>
    <p:extLst>
      <p:ext uri="{BB962C8B-B14F-4D97-AF65-F5344CB8AC3E}">
        <p14:creationId xmlns:p14="http://schemas.microsoft.com/office/powerpoint/2010/main" val="1692453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61950"/>
            <a:ext cx="7886700" cy="923330"/>
          </a:xfrm>
          <a:prstGeom prst="rect">
            <a:avLst/>
          </a:prstGeom>
        </p:spPr>
        <p:txBody>
          <a:bodyPr lIns="0" tIns="0" rIns="0" bIns="0">
            <a:spAutoFit/>
          </a:bodyPr>
          <a:lstStyle/>
          <a:p>
            <a:r>
              <a:rPr lang="en-US" sz="3000" b="1" dirty="0">
                <a:solidFill>
                  <a:srgbClr val="4F2D7F"/>
                </a:solidFill>
              </a:rPr>
              <a:t>Global Intangible Low Taxed Income (GILTI)</a:t>
            </a:r>
          </a:p>
        </p:txBody>
      </p:sp>
      <p:sp>
        <p:nvSpPr>
          <p:cNvPr id="3" name="Text Placeholder 2"/>
          <p:cNvSpPr>
            <a:spLocks noGrp="1"/>
          </p:cNvSpPr>
          <p:nvPr>
            <p:ph type="body" idx="1"/>
          </p:nvPr>
        </p:nvSpPr>
        <p:spPr>
          <a:xfrm>
            <a:off x="401781" y="1352550"/>
            <a:ext cx="5604163" cy="3262312"/>
          </a:xfrm>
        </p:spPr>
        <p:txBody>
          <a:bodyPr/>
          <a:lstStyle/>
          <a:p>
            <a:pPr marL="228600" indent="-228600" defTabSz="1219170">
              <a:spcAft>
                <a:spcPts val="300"/>
              </a:spcAft>
              <a:buFont typeface="Arial" panose="020B0604020202020204" pitchFamily="34" charset="0"/>
              <a:buChar char="•"/>
            </a:pPr>
            <a:r>
              <a:rPr lang="en-US" sz="1600" dirty="0">
                <a:latin typeface="+mj-lt"/>
              </a:rPr>
              <a:t>The new law imposes current U.S. tax on excess of foreign intangible income (broadly defined) earned by a controlled foreign corporation exceeding a routine return </a:t>
            </a:r>
          </a:p>
          <a:p>
            <a:pPr marL="457200" lvl="1" indent="-228600" defTabSz="1219170">
              <a:spcAft>
                <a:spcPts val="300"/>
              </a:spcAft>
              <a:buFont typeface="Arial" panose="020B0604020202020204" pitchFamily="34" charset="0"/>
              <a:buChar char="–"/>
            </a:pPr>
            <a:r>
              <a:rPr lang="en-US" sz="1600" dirty="0">
                <a:latin typeface="+mj-lt"/>
              </a:rPr>
              <a:t>Routine return is 10% rate of return on depreciable assets (reduced by certain interest expense)</a:t>
            </a:r>
          </a:p>
          <a:p>
            <a:pPr marL="228600" indent="-228600" defTabSz="1219170">
              <a:spcAft>
                <a:spcPts val="300"/>
              </a:spcAft>
              <a:buFont typeface="Arial" panose="020B0604020202020204" pitchFamily="34" charset="0"/>
              <a:buChar char="•"/>
            </a:pPr>
            <a:r>
              <a:rPr lang="en-US" sz="1600" dirty="0">
                <a:latin typeface="+mj-lt"/>
              </a:rPr>
              <a:t>Calculation done entity by entity and then aggregated, loss entities included</a:t>
            </a:r>
          </a:p>
          <a:p>
            <a:pPr marL="228600" indent="-228600" defTabSz="1219170">
              <a:spcAft>
                <a:spcPts val="300"/>
              </a:spcAft>
              <a:buFont typeface="Arial" panose="020B0604020202020204" pitchFamily="34" charset="0"/>
              <a:buChar char="•"/>
            </a:pPr>
            <a:r>
              <a:rPr lang="en-US" sz="1600" dirty="0">
                <a:latin typeface="+mj-lt"/>
              </a:rPr>
              <a:t>U.S. effectively connected income, Subpart F and certain other income excluded</a:t>
            </a:r>
          </a:p>
          <a:p>
            <a:pPr marL="228600" indent="-228600" defTabSz="1219170">
              <a:spcAft>
                <a:spcPts val="300"/>
              </a:spcAft>
              <a:buFont typeface="Arial" panose="020B0604020202020204" pitchFamily="34" charset="0"/>
              <a:buChar char="•"/>
            </a:pPr>
            <a:r>
              <a:rPr lang="en-US" sz="1600" dirty="0">
                <a:latin typeface="+mj-lt"/>
              </a:rPr>
              <a:t>Limited credit provided for foreign tax but only current year foreign tax with no carryover or carryback for unused taxes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4600" r="30299"/>
          <a:stretch/>
        </p:blipFill>
        <p:spPr>
          <a:xfrm>
            <a:off x="6431637" y="1352550"/>
            <a:ext cx="2161309" cy="3194392"/>
          </a:xfrm>
          <a:prstGeom prst="rect">
            <a:avLst/>
          </a:prstGeom>
        </p:spPr>
      </p:pic>
    </p:spTree>
    <p:extLst>
      <p:ext uri="{BB962C8B-B14F-4D97-AF65-F5344CB8AC3E}">
        <p14:creationId xmlns:p14="http://schemas.microsoft.com/office/powerpoint/2010/main" val="180997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61950"/>
            <a:ext cx="7886700" cy="461665"/>
          </a:xfrm>
          <a:prstGeom prst="rect">
            <a:avLst/>
          </a:prstGeom>
        </p:spPr>
        <p:txBody>
          <a:bodyPr lIns="0" tIns="0" rIns="0" bIns="0">
            <a:spAutoFit/>
          </a:bodyPr>
          <a:lstStyle/>
          <a:p>
            <a:r>
              <a:rPr lang="en-US" sz="3000" b="1" dirty="0">
                <a:solidFill>
                  <a:srgbClr val="4F2D7F"/>
                </a:solidFill>
              </a:rPr>
              <a:t>Foreign Derived Intangible Income (FDII)</a:t>
            </a:r>
          </a:p>
        </p:txBody>
      </p:sp>
      <p:sp>
        <p:nvSpPr>
          <p:cNvPr id="3" name="Text Placeholder 2"/>
          <p:cNvSpPr>
            <a:spLocks noGrp="1"/>
          </p:cNvSpPr>
          <p:nvPr>
            <p:ph type="body" idx="1"/>
          </p:nvPr>
        </p:nvSpPr>
        <p:spPr>
          <a:xfrm>
            <a:off x="431223" y="1291357"/>
            <a:ext cx="7886700" cy="3262312"/>
          </a:xfrm>
        </p:spPr>
        <p:txBody>
          <a:bodyPr/>
          <a:lstStyle/>
          <a:p>
            <a:r>
              <a:rPr lang="en-US" sz="1800" dirty="0"/>
              <a:t>An effective tax rate of 13.125% on excess returns earned directly by a U.S. corporation from foreign sales (including licenses and leases) or services</a:t>
            </a:r>
          </a:p>
          <a:p>
            <a:r>
              <a:rPr lang="en-US" sz="1800" dirty="0"/>
              <a:t>This rate would increase to 16.406% starting in 2026.</a:t>
            </a:r>
          </a:p>
          <a:p>
            <a:r>
              <a:rPr lang="en-US" sz="1800" dirty="0"/>
              <a:t>At a broad level FDII can be described as the income of a U.S. corporation </a:t>
            </a:r>
          </a:p>
          <a:p>
            <a:pPr lvl="1"/>
            <a:r>
              <a:rPr lang="en-US" sz="1800" dirty="0"/>
              <a:t>that exceeds a </a:t>
            </a:r>
            <a:r>
              <a:rPr lang="en-US" sz="1800" b="1" dirty="0"/>
              <a:t>10% return on the depreciable tangible assets </a:t>
            </a:r>
            <a:r>
              <a:rPr lang="en-US" sz="1800" dirty="0"/>
              <a:t>of the company; and</a:t>
            </a:r>
          </a:p>
          <a:p>
            <a:pPr lvl="1"/>
            <a:r>
              <a:rPr lang="en-US" sz="1800" dirty="0"/>
              <a:t>that is considered “foreign” or attributed to export of goods or services</a:t>
            </a:r>
          </a:p>
          <a:p>
            <a:r>
              <a:rPr lang="en-US" sz="1800" dirty="0"/>
              <a:t>This excess return is considered to be the "deemed intangible income" </a:t>
            </a:r>
          </a:p>
        </p:txBody>
      </p:sp>
    </p:spTree>
    <p:extLst>
      <p:ext uri="{BB962C8B-B14F-4D97-AF65-F5344CB8AC3E}">
        <p14:creationId xmlns:p14="http://schemas.microsoft.com/office/powerpoint/2010/main" val="129977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4403725" y="4835525"/>
            <a:ext cx="336550" cy="273050"/>
          </a:xfrm>
          <a:prstGeom prst="rect">
            <a:avLst/>
          </a:prstGeom>
        </p:spPr>
        <p:txBody>
          <a:bodyPr/>
          <a:lstStyle/>
          <a:p>
            <a:pPr>
              <a:defRPr/>
            </a:pPr>
            <a:fld id="{0D70D66A-DB55-4A29-A255-844B911E3F8B}" type="slidenum">
              <a:rPr lang="en-GB" smtClean="0"/>
              <a:pPr>
                <a:defRPr/>
              </a:pPr>
              <a:t>12</a:t>
            </a:fld>
            <a:endParaRPr lang="en-GB" dirty="0"/>
          </a:p>
        </p:txBody>
      </p:sp>
      <p:sp>
        <p:nvSpPr>
          <p:cNvPr id="6" name="Subtitle 2"/>
          <p:cNvSpPr txBox="1">
            <a:spLocks/>
          </p:cNvSpPr>
          <p:nvPr/>
        </p:nvSpPr>
        <p:spPr>
          <a:xfrm>
            <a:off x="1371600" y="3001010"/>
            <a:ext cx="6400800" cy="1114425"/>
          </a:xfrm>
          <a:prstGeom prst="rect">
            <a:avLst/>
          </a:prstGeom>
        </p:spPr>
        <p:txBody>
          <a:bodyPr/>
          <a:lstStyle>
            <a:lvl1pPr marL="176213" indent="-176213" algn="l" rtl="0" eaLnBrk="1" fontAlgn="base" hangingPunct="1">
              <a:spcBef>
                <a:spcPct val="0"/>
              </a:spcBef>
              <a:spcAft>
                <a:spcPts val="600"/>
              </a:spcAft>
              <a:buClr>
                <a:srgbClr val="F78E1E"/>
              </a:buClr>
              <a:buSzPct val="100000"/>
              <a:buFont typeface="Arial" pitchFamily="34" charset="0"/>
              <a:buChar char="•"/>
              <a:defRPr sz="1800" kern="1200">
                <a:solidFill>
                  <a:schemeClr val="accent1">
                    <a:lumMod val="75000"/>
                  </a:schemeClr>
                </a:solidFill>
                <a:latin typeface="Arial"/>
                <a:ea typeface="+mn-ea"/>
                <a:cs typeface="Arial"/>
              </a:defRPr>
            </a:lvl1pPr>
            <a:lvl2pPr marL="628650" indent="-171450" algn="l" rtl="0" eaLnBrk="1" fontAlgn="base" hangingPunct="1">
              <a:spcBef>
                <a:spcPct val="0"/>
              </a:spcBef>
              <a:spcAft>
                <a:spcPts val="600"/>
              </a:spcAft>
              <a:buClr>
                <a:srgbClr val="F78E1E"/>
              </a:buClr>
              <a:buSzPct val="100000"/>
              <a:buFont typeface="Arial" pitchFamily="34" charset="0"/>
              <a:buChar char="•"/>
              <a:defRPr sz="1600" kern="1200">
                <a:solidFill>
                  <a:schemeClr val="accent1">
                    <a:lumMod val="75000"/>
                  </a:schemeClr>
                </a:solidFill>
                <a:latin typeface="Arial"/>
                <a:ea typeface="+mn-ea"/>
                <a:cs typeface="Arial"/>
              </a:defRPr>
            </a:lvl2pPr>
            <a:lvl3pPr marL="1079500" indent="-165100" algn="l" rtl="0" eaLnBrk="1" fontAlgn="base" hangingPunct="1">
              <a:spcBef>
                <a:spcPct val="0"/>
              </a:spcBef>
              <a:spcAft>
                <a:spcPts val="600"/>
              </a:spcAft>
              <a:buClr>
                <a:srgbClr val="F78E1E"/>
              </a:buClr>
              <a:buSzPct val="100000"/>
              <a:buFont typeface="Arial" pitchFamily="34" charset="0"/>
              <a:buChar char="•"/>
              <a:defRPr sz="1400" kern="1200">
                <a:solidFill>
                  <a:schemeClr val="accent1">
                    <a:lumMod val="75000"/>
                  </a:schemeClr>
                </a:solidFill>
                <a:latin typeface="Arial"/>
                <a:ea typeface="+mn-ea"/>
                <a:cs typeface="Arial"/>
              </a:defRPr>
            </a:lvl3pPr>
            <a:lvl4pPr marL="1524000" indent="-152400" algn="l" rtl="0" eaLnBrk="1" fontAlgn="base" hangingPunct="1">
              <a:spcBef>
                <a:spcPct val="0"/>
              </a:spcBef>
              <a:spcAft>
                <a:spcPts val="600"/>
              </a:spcAft>
              <a:buClr>
                <a:srgbClr val="F78E1E"/>
              </a:buClr>
              <a:buSzPct val="100000"/>
              <a:buFont typeface="Arial" pitchFamily="34" charset="0"/>
              <a:buChar char="•"/>
              <a:defRPr sz="1400" kern="1200">
                <a:solidFill>
                  <a:schemeClr val="accent1">
                    <a:lumMod val="75000"/>
                  </a:schemeClr>
                </a:solidFill>
                <a:latin typeface="Arial"/>
                <a:ea typeface="+mn-ea"/>
                <a:cs typeface="Arial"/>
              </a:defRPr>
            </a:lvl4pPr>
            <a:lvl5pPr marL="1974850" indent="-146050" algn="l" rtl="0" eaLnBrk="1" fontAlgn="base" hangingPunct="1">
              <a:spcBef>
                <a:spcPct val="0"/>
              </a:spcBef>
              <a:spcAft>
                <a:spcPts val="600"/>
              </a:spcAft>
              <a:buClr>
                <a:srgbClr val="F78E1E"/>
              </a:buClr>
              <a:buSzPct val="100000"/>
              <a:buFont typeface="Arial" pitchFamily="34" charset="0"/>
              <a:buChar char="•"/>
              <a:defRPr sz="1400" kern="1200">
                <a:solidFill>
                  <a:schemeClr val="accent1">
                    <a:lumMod val="7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GB" b="1" dirty="0">
                <a:solidFill>
                  <a:schemeClr val="tx1"/>
                </a:solidFill>
              </a:rPr>
              <a:t>S. Krishnan</a:t>
            </a:r>
          </a:p>
          <a:p>
            <a:pPr marL="0" indent="0" algn="ctr">
              <a:buNone/>
              <a:defRPr/>
            </a:pPr>
            <a:r>
              <a:rPr lang="en-GB" b="1" dirty="0">
                <a:solidFill>
                  <a:schemeClr val="tx1"/>
                </a:solidFill>
              </a:rPr>
              <a:t>International Tax Consultant</a:t>
            </a:r>
          </a:p>
        </p:txBody>
      </p:sp>
      <p:sp>
        <p:nvSpPr>
          <p:cNvPr id="5" name="Title 1"/>
          <p:cNvSpPr txBox="1">
            <a:spLocks/>
          </p:cNvSpPr>
          <p:nvPr/>
        </p:nvSpPr>
        <p:spPr>
          <a:xfrm>
            <a:off x="566057" y="1485900"/>
            <a:ext cx="8153400" cy="934085"/>
          </a:xfrm>
          <a:prstGeom prst="rect">
            <a:avLst/>
          </a:prstGeom>
          <a:solidFill>
            <a:srgbClr val="002060"/>
          </a:solidFill>
        </p:spPr>
        <p:txBody>
          <a:bodyPr anchor="ctr"/>
          <a:lstStyle/>
          <a:p>
            <a:pPr algn="ctr">
              <a:lnSpc>
                <a:spcPct val="114000"/>
              </a:lnSpc>
              <a:defRPr/>
            </a:pPr>
            <a:r>
              <a:rPr lang="en-US" sz="2400" dirty="0">
                <a:solidFill>
                  <a:schemeClr val="bg1"/>
                </a:solidFill>
              </a:rPr>
              <a:t>Impact of U.S. tax reforms on </a:t>
            </a:r>
          </a:p>
          <a:p>
            <a:pPr algn="ctr">
              <a:lnSpc>
                <a:spcPct val="114000"/>
              </a:lnSpc>
              <a:defRPr/>
            </a:pPr>
            <a:r>
              <a:rPr lang="en-US" sz="2400" dirty="0">
                <a:solidFill>
                  <a:schemeClr val="bg1"/>
                </a:solidFill>
              </a:rPr>
              <a:t>Indian companies having U.S. subsidiaries</a:t>
            </a:r>
          </a:p>
        </p:txBody>
      </p:sp>
    </p:spTree>
    <p:extLst>
      <p:ext uri="{BB962C8B-B14F-4D97-AF65-F5344CB8AC3E}">
        <p14:creationId xmlns:p14="http://schemas.microsoft.com/office/powerpoint/2010/main" val="3723322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GB" b="1" dirty="0"/>
              <a:t>Reduction of federal corporate tax rate</a:t>
            </a:r>
          </a:p>
        </p:txBody>
      </p:sp>
      <p:sp>
        <p:nvSpPr>
          <p:cNvPr id="16387" name="Content Placeholder 4"/>
          <p:cNvSpPr>
            <a:spLocks noGrp="1"/>
          </p:cNvSpPr>
          <p:nvPr>
            <p:ph idx="1"/>
          </p:nvPr>
        </p:nvSpPr>
        <p:spPr>
          <a:xfrm>
            <a:off x="496661" y="610868"/>
            <a:ext cx="8229600" cy="3698240"/>
          </a:xfrm>
        </p:spPr>
        <p:txBody>
          <a:bodyPr/>
          <a:lstStyle/>
          <a:p>
            <a:pPr algn="just">
              <a:buFont typeface="Wingdings" panose="05000000000000000000" pitchFamily="2" charset="2"/>
              <a:buChar char="Ø"/>
            </a:pPr>
            <a:r>
              <a:rPr lang="en-US" sz="1600" dirty="0"/>
              <a:t> Reduction of highest federal corporate tax rate from 35% to a flat rate of 21%</a:t>
            </a:r>
          </a:p>
          <a:p>
            <a:pPr algn="just">
              <a:buFont typeface="Wingdings" panose="05000000000000000000" pitchFamily="2" charset="2"/>
              <a:buChar char="Ø"/>
            </a:pPr>
            <a:r>
              <a:rPr lang="en-US" sz="1600" dirty="0"/>
              <a:t>New U.S. corporate tax rate is lower than India’s reduced corporate tax rate of 25%</a:t>
            </a:r>
          </a:p>
          <a:p>
            <a:pPr marL="0" indent="0" algn="just">
              <a:buNone/>
            </a:pPr>
            <a:r>
              <a:rPr lang="en-US" sz="1600" dirty="0"/>
              <a:t>Impact:</a:t>
            </a:r>
          </a:p>
          <a:p>
            <a:pPr algn="just"/>
            <a:r>
              <a:rPr lang="en-US" sz="1600" dirty="0"/>
              <a:t>New U.S. corporate tax rate would result in higher after tax earnings and cash flows of U.S. subsidiaries.</a:t>
            </a:r>
          </a:p>
          <a:p>
            <a:pPr algn="just"/>
            <a:r>
              <a:rPr lang="en-US" sz="1600" dirty="0"/>
              <a:t>Indian MNCs operating in the U.S. as subsidiaries — especially in the information technology space, may want to keep more profits in the U.S. rather than repatriating to India in order to </a:t>
            </a:r>
            <a:r>
              <a:rPr lang="en-US" sz="1600" dirty="0" err="1"/>
              <a:t>minimise</a:t>
            </a:r>
            <a:r>
              <a:rPr lang="en-US" sz="1600" dirty="0"/>
              <a:t> the overall tax burden, offset the limits on business interest deduction and use those profits to expand globally.</a:t>
            </a:r>
          </a:p>
          <a:p>
            <a:pPr algn="just"/>
            <a:r>
              <a:rPr lang="en-US" sz="1600" dirty="0"/>
              <a:t>In India, new residency test applies to overseas companies based on the Place of Effective Management (POEM) rules. Under this test, foreign subsidiaries of Indian companies could be treated as tax residents of India based on the location of control and management of the U.S. subsidiary. Such companies would be taxed on their global income (subject to foreign tax credit in India in respect of foreign taxes paid on foreign source income).</a:t>
            </a:r>
          </a:p>
        </p:txBody>
      </p:sp>
      <p:sp>
        <p:nvSpPr>
          <p:cNvPr id="4" name="Slide Number Placeholder 3"/>
          <p:cNvSpPr>
            <a:spLocks noGrp="1"/>
          </p:cNvSpPr>
          <p:nvPr>
            <p:ph type="sldNum" sz="quarter" idx="4"/>
          </p:nvPr>
        </p:nvSpPr>
        <p:spPr>
          <a:xfrm>
            <a:off x="4403725" y="4835525"/>
            <a:ext cx="336550" cy="273050"/>
          </a:xfrm>
          <a:prstGeom prst="rect">
            <a:avLst/>
          </a:prstGeom>
        </p:spPr>
        <p:txBody>
          <a:bodyPr/>
          <a:lstStyle/>
          <a:p>
            <a:pPr>
              <a:defRPr/>
            </a:pPr>
            <a:fld id="{07BFE51D-65F9-4E2A-A7C6-7643E48CFB37}" type="slidenum">
              <a:rPr lang="en-GB" smtClean="0"/>
              <a:pPr>
                <a:defRPr/>
              </a:pPr>
              <a:t>13</a:t>
            </a:fld>
            <a:endParaRPr lang="en-GB" dirty="0"/>
          </a:p>
        </p:txBody>
      </p:sp>
    </p:spTree>
    <p:extLst>
      <p:ext uri="{BB962C8B-B14F-4D97-AF65-F5344CB8AC3E}">
        <p14:creationId xmlns:p14="http://schemas.microsoft.com/office/powerpoint/2010/main" val="28062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GB" b="1" dirty="0"/>
              <a:t>Reduction of federal corporate tax rate</a:t>
            </a:r>
          </a:p>
        </p:txBody>
      </p:sp>
      <p:sp>
        <p:nvSpPr>
          <p:cNvPr id="16387" name="Content Placeholder 4"/>
          <p:cNvSpPr>
            <a:spLocks noGrp="1"/>
          </p:cNvSpPr>
          <p:nvPr>
            <p:ph idx="1"/>
          </p:nvPr>
        </p:nvSpPr>
        <p:spPr>
          <a:xfrm>
            <a:off x="496661" y="610868"/>
            <a:ext cx="8229600" cy="3698240"/>
          </a:xfrm>
        </p:spPr>
        <p:txBody>
          <a:bodyPr/>
          <a:lstStyle/>
          <a:p>
            <a:pPr algn="just"/>
            <a:r>
              <a:rPr lang="en-US" sz="1600" dirty="0"/>
              <a:t>There is little incentive for the Indian tax authorities to scrutinize subsidiaries incorporated in high tax jurisdictions from a POEM perspective, since there would be little, if any, incremental tax revenues accruing to India after giving credit for overseas taxes. </a:t>
            </a:r>
          </a:p>
          <a:p>
            <a:pPr marL="180000" indent="0" algn="just">
              <a:buNone/>
            </a:pPr>
            <a:r>
              <a:rPr lang="en-US" sz="1600" dirty="0"/>
              <a:t>This may no longer hold true in the U.S. context under the new corporate tax rate structure. Hence, companies may be required to pay closer attention to POEM related risks in respect of their U.S. subsidiaries, going forward.</a:t>
            </a:r>
          </a:p>
          <a:p>
            <a:pPr algn="just"/>
            <a:endParaRPr lang="en-US" sz="1600" dirty="0"/>
          </a:p>
          <a:p>
            <a:pPr algn="just"/>
            <a:endParaRPr lang="en-US" sz="1600" dirty="0"/>
          </a:p>
        </p:txBody>
      </p:sp>
      <p:sp>
        <p:nvSpPr>
          <p:cNvPr id="4" name="Slide Number Placeholder 3"/>
          <p:cNvSpPr>
            <a:spLocks noGrp="1"/>
          </p:cNvSpPr>
          <p:nvPr>
            <p:ph type="sldNum" sz="quarter" idx="4"/>
          </p:nvPr>
        </p:nvSpPr>
        <p:spPr>
          <a:xfrm>
            <a:off x="4403725" y="4835525"/>
            <a:ext cx="336550" cy="273050"/>
          </a:xfrm>
          <a:prstGeom prst="rect">
            <a:avLst/>
          </a:prstGeom>
        </p:spPr>
        <p:txBody>
          <a:bodyPr/>
          <a:lstStyle/>
          <a:p>
            <a:pPr>
              <a:defRPr/>
            </a:pPr>
            <a:fld id="{07BFE51D-65F9-4E2A-A7C6-7643E48CFB37}" type="slidenum">
              <a:rPr lang="en-GB" smtClean="0"/>
              <a:pPr>
                <a:defRPr/>
              </a:pPr>
              <a:t>14</a:t>
            </a:fld>
            <a:endParaRPr lang="en-GB" dirty="0"/>
          </a:p>
        </p:txBody>
      </p:sp>
    </p:spTree>
    <p:extLst>
      <p:ext uri="{BB962C8B-B14F-4D97-AF65-F5344CB8AC3E}">
        <p14:creationId xmlns:p14="http://schemas.microsoft.com/office/powerpoint/2010/main" val="2251950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GB" b="1" dirty="0"/>
              <a:t>Full expensing of certain property</a:t>
            </a:r>
          </a:p>
        </p:txBody>
      </p:sp>
      <p:sp>
        <p:nvSpPr>
          <p:cNvPr id="16387" name="Content Placeholder 4"/>
          <p:cNvSpPr>
            <a:spLocks noGrp="1"/>
          </p:cNvSpPr>
          <p:nvPr>
            <p:ph idx="1"/>
          </p:nvPr>
        </p:nvSpPr>
        <p:spPr>
          <a:xfrm>
            <a:off x="482300" y="610868"/>
            <a:ext cx="8229600" cy="3698240"/>
          </a:xfrm>
        </p:spPr>
        <p:txBody>
          <a:bodyPr/>
          <a:lstStyle/>
          <a:p>
            <a:pPr algn="just"/>
            <a:r>
              <a:rPr lang="en-US" sz="1600" dirty="0"/>
              <a:t>The new tax bill allows companies to expense immediately (100% bonus depreciation) the entire cost of certain depreciable assets such as machinery and equipment acquired and placed in service after September 27, 2017 and before January 1, 2023. For qualified property placed in service in calendar years 2023, 2024, 2025, and 2026, the applicable percentage is reduced to 80%, 60%, 40%, and 20% respectively.</a:t>
            </a:r>
          </a:p>
          <a:p>
            <a:pPr algn="just"/>
            <a:r>
              <a:rPr lang="en-US" sz="1600" dirty="0"/>
              <a:t>The Act also allows otherwise qualified used property that has not been used by the taxpayer at any time prior to the acquisition and that meets certain other requirements to be fully expensed.</a:t>
            </a:r>
          </a:p>
          <a:p>
            <a:pPr marL="0" indent="0" algn="just">
              <a:buNone/>
            </a:pPr>
            <a:r>
              <a:rPr lang="en-US" sz="1600" dirty="0"/>
              <a:t>Impact: </a:t>
            </a:r>
          </a:p>
          <a:p>
            <a:pPr algn="just"/>
            <a:r>
              <a:rPr lang="en-US" sz="1600" dirty="0"/>
              <a:t>Capital intense companies will benefit from this provision and this option incentivizes them to accelerate their U.S. investments to expand their U.S. operations.</a:t>
            </a:r>
          </a:p>
          <a:p>
            <a:pPr algn="just"/>
            <a:r>
              <a:rPr lang="en-US" sz="1600" dirty="0"/>
              <a:t>New acquisitions could be made more </a:t>
            </a:r>
            <a:r>
              <a:rPr lang="en-US" sz="1600" dirty="0" err="1"/>
              <a:t>favourably</a:t>
            </a:r>
            <a:r>
              <a:rPr lang="en-US" sz="1600" dirty="0"/>
              <a:t> through “asset” purchases or “deemed asset” purchases, based on the immediate expensing rule for new asset investment.</a:t>
            </a:r>
          </a:p>
          <a:p>
            <a:pPr algn="just"/>
            <a:endParaRPr lang="en-US" sz="1600" dirty="0"/>
          </a:p>
        </p:txBody>
      </p:sp>
      <p:sp>
        <p:nvSpPr>
          <p:cNvPr id="4" name="Slide Number Placeholder 3"/>
          <p:cNvSpPr>
            <a:spLocks noGrp="1"/>
          </p:cNvSpPr>
          <p:nvPr>
            <p:ph type="sldNum" sz="quarter" idx="4"/>
          </p:nvPr>
        </p:nvSpPr>
        <p:spPr>
          <a:xfrm>
            <a:off x="4403725" y="4835525"/>
            <a:ext cx="336550" cy="273050"/>
          </a:xfrm>
          <a:prstGeom prst="rect">
            <a:avLst/>
          </a:prstGeom>
        </p:spPr>
        <p:txBody>
          <a:bodyPr/>
          <a:lstStyle/>
          <a:p>
            <a:pPr>
              <a:defRPr/>
            </a:pPr>
            <a:fld id="{07BFE51D-65F9-4E2A-A7C6-7643E48CFB37}" type="slidenum">
              <a:rPr lang="en-GB" smtClean="0"/>
              <a:pPr>
                <a:defRPr/>
              </a:pPr>
              <a:t>15</a:t>
            </a:fld>
            <a:endParaRPr lang="en-GB" dirty="0"/>
          </a:p>
        </p:txBody>
      </p:sp>
    </p:spTree>
    <p:extLst>
      <p:ext uri="{BB962C8B-B14F-4D97-AF65-F5344CB8AC3E}">
        <p14:creationId xmlns:p14="http://schemas.microsoft.com/office/powerpoint/2010/main" val="116775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b="1" dirty="0"/>
              <a:t>Base Erosion Anti-Abuse Tax (BEAT) on U.S. corporations</a:t>
            </a:r>
            <a:endParaRPr lang="en-GB" b="1" dirty="0"/>
          </a:p>
        </p:txBody>
      </p:sp>
      <p:sp>
        <p:nvSpPr>
          <p:cNvPr id="16387" name="Content Placeholder 4"/>
          <p:cNvSpPr>
            <a:spLocks noGrp="1"/>
          </p:cNvSpPr>
          <p:nvPr>
            <p:ph idx="1"/>
          </p:nvPr>
        </p:nvSpPr>
        <p:spPr>
          <a:xfrm>
            <a:off x="496661" y="610868"/>
            <a:ext cx="8229600" cy="3698240"/>
          </a:xfrm>
        </p:spPr>
        <p:txBody>
          <a:bodyPr/>
          <a:lstStyle/>
          <a:p>
            <a:pPr algn="just">
              <a:buFont typeface="Wingdings" panose="05000000000000000000" pitchFamily="2" charset="2"/>
              <a:buChar char="Ø"/>
            </a:pPr>
            <a:r>
              <a:rPr lang="en-US" sz="1600" dirty="0"/>
              <a:t>Abolition of Alternative Minimum Tax (AMT) </a:t>
            </a:r>
          </a:p>
          <a:p>
            <a:pPr algn="just">
              <a:buFont typeface="Wingdings" panose="05000000000000000000" pitchFamily="2" charset="2"/>
              <a:buChar char="Ø"/>
            </a:pPr>
            <a:r>
              <a:rPr lang="en-US" sz="1600" dirty="0"/>
              <a:t>Introduction of Base Erosion Anti-Abuse Tax (BEAT) on U.S. Corporations</a:t>
            </a:r>
          </a:p>
          <a:p>
            <a:pPr marL="0" indent="0" algn="just">
              <a:buNone/>
            </a:pPr>
            <a:r>
              <a:rPr lang="en-US" sz="1600" dirty="0"/>
              <a:t>Impact: </a:t>
            </a:r>
          </a:p>
          <a:p>
            <a:pPr algn="just"/>
            <a:r>
              <a:rPr lang="en-US" sz="1600" dirty="0"/>
              <a:t>The term ‘‘base erosion’’ generally refers to </a:t>
            </a:r>
            <a:r>
              <a:rPr lang="en-US" sz="1600" u="sng" dirty="0"/>
              <a:t>tax reduction</a:t>
            </a:r>
            <a:r>
              <a:rPr lang="en-US" sz="1600" dirty="0"/>
              <a:t> strategies adopted by MNCs that take advantage of differences between the tax rates/tax laws of different countries in order to minimize or eliminate the amount of corporate tax paid in a country.</a:t>
            </a:r>
          </a:p>
          <a:p>
            <a:pPr algn="just"/>
            <a:r>
              <a:rPr lang="en-US" sz="1600" dirty="0"/>
              <a:t>The earlier U.S. tax regime enabled U.S. based MNCs to shift income from the U.S. to lower-tax jurisdictions and to defer the repatriation of active foreign source earnings. These MNCs also reduced their U.S. tax base through cross-border payments of tax-deductible interest, royalties or other fees to a foreign parent, subsidiary, or affiliate.</a:t>
            </a:r>
          </a:p>
          <a:p>
            <a:pPr algn="just"/>
            <a:r>
              <a:rPr lang="en-US" sz="1600" dirty="0"/>
              <a:t>While a withholding tax applies to such payments, bilateral tax treaties reduced the withholding tax rates and, at times, eliminated it altogether. </a:t>
            </a:r>
            <a:r>
              <a:rPr lang="en-US" sz="1600" u="sng" dirty="0"/>
              <a:t>If a withholding tax does not apply, deductible payments of interest, royalties and management fees reduce the U.S. tax base</a:t>
            </a:r>
            <a:r>
              <a:rPr lang="en-US" sz="1600" dirty="0"/>
              <a:t>. Under the earlier U.S. tax regime, there was no minimum tax that had to be paid on certain deductible payments to a foreign affiliate.</a:t>
            </a:r>
          </a:p>
        </p:txBody>
      </p:sp>
      <p:sp>
        <p:nvSpPr>
          <p:cNvPr id="4" name="Slide Number Placeholder 3"/>
          <p:cNvSpPr>
            <a:spLocks noGrp="1"/>
          </p:cNvSpPr>
          <p:nvPr>
            <p:ph type="sldNum" sz="quarter" idx="4"/>
          </p:nvPr>
        </p:nvSpPr>
        <p:spPr>
          <a:xfrm>
            <a:off x="4403725" y="4835525"/>
            <a:ext cx="336550" cy="273050"/>
          </a:xfrm>
          <a:prstGeom prst="rect">
            <a:avLst/>
          </a:prstGeom>
        </p:spPr>
        <p:txBody>
          <a:bodyPr/>
          <a:lstStyle/>
          <a:p>
            <a:pPr>
              <a:defRPr/>
            </a:pPr>
            <a:fld id="{07BFE51D-65F9-4E2A-A7C6-7643E48CFB37}" type="slidenum">
              <a:rPr lang="en-GB" smtClean="0"/>
              <a:pPr>
                <a:defRPr/>
              </a:pPr>
              <a:t>16</a:t>
            </a:fld>
            <a:endParaRPr lang="en-GB" dirty="0"/>
          </a:p>
        </p:txBody>
      </p:sp>
    </p:spTree>
    <p:extLst>
      <p:ext uri="{BB962C8B-B14F-4D97-AF65-F5344CB8AC3E}">
        <p14:creationId xmlns:p14="http://schemas.microsoft.com/office/powerpoint/2010/main" val="3130666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b="1" dirty="0"/>
              <a:t>Base Erosion Anti-Abuse Tax (BEAT) on U.S. corporations</a:t>
            </a:r>
            <a:endParaRPr lang="en-GB" b="1" dirty="0"/>
          </a:p>
        </p:txBody>
      </p:sp>
      <p:sp>
        <p:nvSpPr>
          <p:cNvPr id="16387" name="Content Placeholder 4"/>
          <p:cNvSpPr>
            <a:spLocks noGrp="1"/>
          </p:cNvSpPr>
          <p:nvPr>
            <p:ph idx="1"/>
          </p:nvPr>
        </p:nvSpPr>
        <p:spPr>
          <a:xfrm>
            <a:off x="496661" y="610868"/>
            <a:ext cx="8229600" cy="3698240"/>
          </a:xfrm>
        </p:spPr>
        <p:txBody>
          <a:bodyPr/>
          <a:lstStyle/>
          <a:p>
            <a:pPr algn="just"/>
            <a:r>
              <a:rPr lang="en-US" sz="1600" dirty="0"/>
              <a:t>To address this lacuna, BEAT is effectively structured as an “alternative minimum tax”. </a:t>
            </a:r>
          </a:p>
          <a:p>
            <a:pPr algn="just"/>
            <a:r>
              <a:rPr lang="en-US" sz="1600" dirty="0"/>
              <a:t>BEAT applies if certain “base erosion payments” to related foreign persons for the taxable year is 3% or more of all their deductible expenses (other than the net operating loss deduction, the new dividend received deduction for foreign source dividends, the new deduction for foreign-derived intangible income and the new global intangible low-taxed income, qualified derivative payments, and certain payments for services).</a:t>
            </a:r>
          </a:p>
          <a:p>
            <a:pPr algn="just"/>
            <a:r>
              <a:rPr lang="en-US" sz="1600" dirty="0"/>
              <a:t>Generally, “base erosion payments” are tax-deductible cross-border payments such as royalties or interest to foreign related parties. It also includes any amount accrued or paid by the taxpayer to the related foreign party in connection with the acquisition of property which are subject to depreciation or amortization.</a:t>
            </a:r>
          </a:p>
          <a:p>
            <a:pPr algn="just"/>
            <a:r>
              <a:rPr lang="en-US" sz="1600" dirty="0"/>
              <a:t>Cost of goods sold would not be a base erosion payment, except when made to a related foreign affiliate.</a:t>
            </a:r>
          </a:p>
          <a:p>
            <a:pPr algn="just"/>
            <a:r>
              <a:rPr lang="en-US" sz="1600" dirty="0"/>
              <a:t>Base erosion payments exclude payments subject to full 30% U.S. withholding tax and cross-border purchases of inventory included in cost of goods sold. </a:t>
            </a:r>
          </a:p>
        </p:txBody>
      </p:sp>
      <p:sp>
        <p:nvSpPr>
          <p:cNvPr id="4" name="Slide Number Placeholder 3"/>
          <p:cNvSpPr>
            <a:spLocks noGrp="1"/>
          </p:cNvSpPr>
          <p:nvPr>
            <p:ph type="sldNum" sz="quarter" idx="4"/>
          </p:nvPr>
        </p:nvSpPr>
        <p:spPr>
          <a:xfrm>
            <a:off x="4403725" y="4835525"/>
            <a:ext cx="336550" cy="273050"/>
          </a:xfrm>
          <a:prstGeom prst="rect">
            <a:avLst/>
          </a:prstGeom>
        </p:spPr>
        <p:txBody>
          <a:bodyPr/>
          <a:lstStyle/>
          <a:p>
            <a:pPr>
              <a:defRPr/>
            </a:pPr>
            <a:fld id="{07BFE51D-65F9-4E2A-A7C6-7643E48CFB37}" type="slidenum">
              <a:rPr lang="en-GB" smtClean="0"/>
              <a:pPr>
                <a:defRPr/>
              </a:pPr>
              <a:t>17</a:t>
            </a:fld>
            <a:endParaRPr lang="en-GB" dirty="0"/>
          </a:p>
        </p:txBody>
      </p:sp>
    </p:spTree>
    <p:extLst>
      <p:ext uri="{BB962C8B-B14F-4D97-AF65-F5344CB8AC3E}">
        <p14:creationId xmlns:p14="http://schemas.microsoft.com/office/powerpoint/2010/main" val="3256057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b="1" dirty="0"/>
              <a:t>Base Erosion Anti-Abuse Tax (BEAT) on U.S. corporations</a:t>
            </a:r>
            <a:endParaRPr lang="en-GB" b="1" dirty="0"/>
          </a:p>
        </p:txBody>
      </p:sp>
      <p:sp>
        <p:nvSpPr>
          <p:cNvPr id="16387" name="Content Placeholder 4"/>
          <p:cNvSpPr>
            <a:spLocks noGrp="1"/>
          </p:cNvSpPr>
          <p:nvPr>
            <p:ph idx="1"/>
          </p:nvPr>
        </p:nvSpPr>
        <p:spPr>
          <a:xfrm>
            <a:off x="496661" y="610868"/>
            <a:ext cx="8229600" cy="3698240"/>
          </a:xfrm>
        </p:spPr>
        <p:txBody>
          <a:bodyPr/>
          <a:lstStyle/>
          <a:p>
            <a:pPr algn="just"/>
            <a:r>
              <a:rPr lang="en-US" sz="1600" dirty="0"/>
              <a:t>BEAT will not trigger if the payments are made for services or cost reimbursements that have no mark-up.</a:t>
            </a:r>
          </a:p>
          <a:p>
            <a:pPr algn="just"/>
            <a:r>
              <a:rPr lang="en-US" sz="1600" dirty="0"/>
              <a:t>BEAT will impact U.S. inbound companies that have inter-company debt, rely on services from affiliates outside the U.S. or have intellectual property held by a foreign affiliate.</a:t>
            </a:r>
          </a:p>
          <a:p>
            <a:pPr algn="just"/>
            <a:r>
              <a:rPr lang="en-US" sz="1600" dirty="0"/>
              <a:t>“Applicable taxpayers” are corporations with average annual gross receipts of at least $500 million for the three-year-tax period ending with the preceding year.</a:t>
            </a:r>
          </a:p>
          <a:p>
            <a:pPr algn="just"/>
            <a:r>
              <a:rPr lang="en-US" sz="1600" dirty="0"/>
              <a:t>All related companies with more than 50% common ownership are treated as a single corporation for purposes of these tests. However, only income earned in the United States is taken into account.</a:t>
            </a:r>
          </a:p>
          <a:p>
            <a:pPr algn="just"/>
            <a:r>
              <a:rPr lang="en-US" sz="1600" dirty="0"/>
              <a:t>BEAT would not be a withholding tax since it is a minimum tax on the U.S. taxpayer.</a:t>
            </a:r>
          </a:p>
          <a:p>
            <a:pPr algn="just"/>
            <a:r>
              <a:rPr lang="en-US" sz="1600" dirty="0"/>
              <a:t>BEAT applies if 10% of the cross-border payments to related parties exceed the U.S. company’s </a:t>
            </a:r>
            <a:r>
              <a:rPr lang="en-US" sz="1600" u="sng" dirty="0"/>
              <a:t>regular U.S. tax liability</a:t>
            </a:r>
            <a:r>
              <a:rPr lang="en-US" sz="1600" dirty="0"/>
              <a:t>.</a:t>
            </a:r>
          </a:p>
          <a:p>
            <a:pPr algn="just"/>
            <a:endParaRPr lang="en-US" sz="1600" dirty="0"/>
          </a:p>
          <a:p>
            <a:pPr algn="just"/>
            <a:endParaRPr lang="en-US" sz="1600" dirty="0"/>
          </a:p>
          <a:p>
            <a:pPr algn="just"/>
            <a:endParaRPr lang="en-US" sz="1600" dirty="0"/>
          </a:p>
        </p:txBody>
      </p:sp>
      <p:sp>
        <p:nvSpPr>
          <p:cNvPr id="4" name="Slide Number Placeholder 3"/>
          <p:cNvSpPr>
            <a:spLocks noGrp="1"/>
          </p:cNvSpPr>
          <p:nvPr>
            <p:ph type="sldNum" sz="quarter" idx="4"/>
          </p:nvPr>
        </p:nvSpPr>
        <p:spPr>
          <a:xfrm>
            <a:off x="4403725" y="4835525"/>
            <a:ext cx="336550" cy="273050"/>
          </a:xfrm>
          <a:prstGeom prst="rect">
            <a:avLst/>
          </a:prstGeom>
        </p:spPr>
        <p:txBody>
          <a:bodyPr/>
          <a:lstStyle/>
          <a:p>
            <a:pPr>
              <a:defRPr/>
            </a:pPr>
            <a:fld id="{07BFE51D-65F9-4E2A-A7C6-7643E48CFB37}" type="slidenum">
              <a:rPr lang="en-GB" smtClean="0"/>
              <a:pPr>
                <a:defRPr/>
              </a:pPr>
              <a:t>18</a:t>
            </a:fld>
            <a:endParaRPr lang="en-GB" dirty="0"/>
          </a:p>
        </p:txBody>
      </p:sp>
    </p:spTree>
    <p:extLst>
      <p:ext uri="{BB962C8B-B14F-4D97-AF65-F5344CB8AC3E}">
        <p14:creationId xmlns:p14="http://schemas.microsoft.com/office/powerpoint/2010/main" val="3212732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b="1" dirty="0"/>
              <a:t>Base Erosion Anti-Abuse Tax (BEAT) on U.S. corporations</a:t>
            </a:r>
            <a:endParaRPr lang="en-GB" b="1" dirty="0"/>
          </a:p>
        </p:txBody>
      </p:sp>
      <p:sp>
        <p:nvSpPr>
          <p:cNvPr id="16387" name="Content Placeholder 4"/>
          <p:cNvSpPr>
            <a:spLocks noGrp="1"/>
          </p:cNvSpPr>
          <p:nvPr>
            <p:ph idx="1"/>
          </p:nvPr>
        </p:nvSpPr>
        <p:spPr>
          <a:xfrm>
            <a:off x="496661" y="610868"/>
            <a:ext cx="8229600" cy="3698240"/>
          </a:xfrm>
        </p:spPr>
        <p:txBody>
          <a:bodyPr/>
          <a:lstStyle/>
          <a:p>
            <a:pPr algn="just"/>
            <a:r>
              <a:rPr lang="en-US" sz="1600" dirty="0"/>
              <a:t>Large corporations would have to calculate two amounts each year: A and B.</a:t>
            </a:r>
          </a:p>
          <a:p>
            <a:pPr marL="144000" indent="0" algn="just">
              <a:buNone/>
            </a:pPr>
            <a:r>
              <a:rPr lang="en-US" sz="1600" dirty="0"/>
              <a:t>A = the corporation’s regular </a:t>
            </a:r>
            <a:r>
              <a:rPr lang="en-US" sz="1600" u="sng" dirty="0"/>
              <a:t>tax liability</a:t>
            </a:r>
            <a:r>
              <a:rPr lang="en-US" sz="1600" dirty="0"/>
              <a:t> excluding R&amp;D tax credit (100%) and 20% of production tax credits (modified taxable income).</a:t>
            </a:r>
          </a:p>
          <a:p>
            <a:pPr marL="144000" indent="0" algn="just">
              <a:buNone/>
            </a:pPr>
            <a:r>
              <a:rPr lang="en-US" sz="1600" dirty="0"/>
              <a:t>B = 10% of the </a:t>
            </a:r>
            <a:r>
              <a:rPr lang="en-US" sz="1600" u="sng" dirty="0"/>
              <a:t>corporation’s modified taxable income</a:t>
            </a:r>
            <a:r>
              <a:rPr lang="en-US" sz="1600" dirty="0"/>
              <a:t> after adding back two amounts: deductible cross-border payments to affiliates and a percentage of any tax losses claimed that were carried from another year.</a:t>
            </a:r>
          </a:p>
          <a:p>
            <a:pPr marL="144000" indent="0" algn="just">
              <a:buNone/>
            </a:pPr>
            <a:r>
              <a:rPr lang="en-US" sz="1600" dirty="0"/>
              <a:t>If A (regular tax liability) is less than B, then the U.S. government will collect the entire difference as Base Erosion Minimum Tax (BEMT).</a:t>
            </a:r>
          </a:p>
          <a:p>
            <a:pPr algn="just"/>
            <a:r>
              <a:rPr lang="en-US" sz="1600" dirty="0"/>
              <a:t>The tax rate for calculating B will be only 5% in 2018, making 2018 a transition year.</a:t>
            </a:r>
          </a:p>
        </p:txBody>
      </p:sp>
      <p:sp>
        <p:nvSpPr>
          <p:cNvPr id="4" name="Slide Number Placeholder 3"/>
          <p:cNvSpPr>
            <a:spLocks noGrp="1"/>
          </p:cNvSpPr>
          <p:nvPr>
            <p:ph type="sldNum" sz="quarter" idx="4"/>
          </p:nvPr>
        </p:nvSpPr>
        <p:spPr>
          <a:xfrm>
            <a:off x="4403725" y="4835525"/>
            <a:ext cx="336550" cy="273050"/>
          </a:xfrm>
          <a:prstGeom prst="rect">
            <a:avLst/>
          </a:prstGeom>
        </p:spPr>
        <p:txBody>
          <a:bodyPr/>
          <a:lstStyle/>
          <a:p>
            <a:pPr>
              <a:defRPr/>
            </a:pPr>
            <a:fld id="{07BFE51D-65F9-4E2A-A7C6-7643E48CFB37}" type="slidenum">
              <a:rPr lang="en-GB" smtClean="0"/>
              <a:pPr>
                <a:defRPr/>
              </a:pPr>
              <a:t>19</a:t>
            </a:fld>
            <a:endParaRPr lang="en-GB" dirty="0"/>
          </a:p>
        </p:txBody>
      </p:sp>
    </p:spTree>
    <p:extLst>
      <p:ext uri="{BB962C8B-B14F-4D97-AF65-F5344CB8AC3E}">
        <p14:creationId xmlns:p14="http://schemas.microsoft.com/office/powerpoint/2010/main" val="227481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484909" y="1418662"/>
            <a:ext cx="6114750" cy="947952"/>
          </a:xfrm>
          <a:prstGeom prst="rect">
            <a:avLst/>
          </a:prstGeom>
        </p:spPr>
        <p:txBody>
          <a:bodyPr wrap="square" lIns="0" tIns="0" rIns="0" bIns="0">
            <a:spAutoFit/>
          </a:bodyPr>
          <a:lst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2100">
                <a:solidFill>
                  <a:schemeClr val="tx1"/>
                </a:solidFill>
                <a:latin typeface="+mn-lt"/>
              </a:defRPr>
            </a:lvl3pPr>
            <a:lvl4pPr marL="1200150" indent="-171450" algn="l" rtl="0" eaLnBrk="1" fontAlgn="base" hangingPunct="1">
              <a:spcBef>
                <a:spcPct val="20000"/>
              </a:spcBef>
              <a:spcAft>
                <a:spcPct val="0"/>
              </a:spcAft>
              <a:buChar char="–"/>
              <a:defRPr sz="2100">
                <a:solidFill>
                  <a:schemeClr val="tx1"/>
                </a:solidFill>
                <a:latin typeface="+mn-lt"/>
              </a:defRPr>
            </a:lvl4pPr>
            <a:lvl5pPr marL="1543050" indent="-171450" algn="l" rtl="0" eaLnBrk="1" fontAlgn="base" hangingPunct="1">
              <a:spcBef>
                <a:spcPct val="20000"/>
              </a:spcBef>
              <a:spcAft>
                <a:spcPct val="0"/>
              </a:spcAft>
              <a:buChar char="»"/>
              <a:defRPr sz="2100">
                <a:solidFill>
                  <a:schemeClr val="tx1"/>
                </a:solidFill>
                <a:latin typeface="+mn-lt"/>
              </a:defRPr>
            </a:lvl5pPr>
            <a:lvl6pPr marL="1885950" indent="-171450" algn="l" rtl="0" eaLnBrk="1" fontAlgn="base" hangingPunct="1">
              <a:spcBef>
                <a:spcPct val="20000"/>
              </a:spcBef>
              <a:spcAft>
                <a:spcPct val="0"/>
              </a:spcAft>
              <a:buChar char="»"/>
              <a:defRPr sz="2100">
                <a:solidFill>
                  <a:schemeClr val="tx1"/>
                </a:solidFill>
                <a:latin typeface="+mn-lt"/>
              </a:defRPr>
            </a:lvl6pPr>
            <a:lvl7pPr marL="2228850" indent="-171450" algn="l" rtl="0" eaLnBrk="1" fontAlgn="base" hangingPunct="1">
              <a:spcBef>
                <a:spcPct val="20000"/>
              </a:spcBef>
              <a:spcAft>
                <a:spcPct val="0"/>
              </a:spcAft>
              <a:buChar char="»"/>
              <a:defRPr sz="2100">
                <a:solidFill>
                  <a:schemeClr val="tx1"/>
                </a:solidFill>
                <a:latin typeface="+mn-lt"/>
              </a:defRPr>
            </a:lvl7pPr>
            <a:lvl8pPr marL="2571750" indent="-171450" algn="l" rtl="0" eaLnBrk="1" fontAlgn="base" hangingPunct="1">
              <a:spcBef>
                <a:spcPct val="20000"/>
              </a:spcBef>
              <a:spcAft>
                <a:spcPct val="0"/>
              </a:spcAft>
              <a:buChar char="»"/>
              <a:defRPr sz="2100">
                <a:solidFill>
                  <a:schemeClr val="tx1"/>
                </a:solidFill>
                <a:latin typeface="+mn-lt"/>
              </a:defRPr>
            </a:lvl8pPr>
            <a:lvl9pPr marL="2914650" indent="-171450" algn="l" rtl="0" eaLnBrk="1" fontAlgn="base" hangingPunct="1">
              <a:spcBef>
                <a:spcPct val="20000"/>
              </a:spcBef>
              <a:spcAft>
                <a:spcPct val="0"/>
              </a:spcAft>
              <a:buChar char="»"/>
              <a:defRPr sz="2100">
                <a:solidFill>
                  <a:schemeClr val="tx1"/>
                </a:solidFill>
                <a:latin typeface="+mn-lt"/>
              </a:defRPr>
            </a:lvl9pPr>
          </a:lstStyle>
          <a:p>
            <a:pPr marL="0" indent="0">
              <a:buNone/>
            </a:pPr>
            <a:r>
              <a:rPr lang="en-US" sz="4000" b="1" dirty="0">
                <a:solidFill>
                  <a:srgbClr val="4F2D7F"/>
                </a:solidFill>
                <a:latin typeface="Arial" pitchFamily="34" charset="0"/>
                <a:cs typeface="Arial" pitchFamily="34" charset="0"/>
              </a:rPr>
              <a:t>U.S. Tax Reforms</a:t>
            </a:r>
          </a:p>
          <a:p>
            <a:pPr marL="0" indent="0">
              <a:buNone/>
            </a:pPr>
            <a:r>
              <a:rPr lang="en-US" sz="1800" b="1" dirty="0">
                <a:solidFill>
                  <a:schemeClr val="tx2"/>
                </a:solidFill>
                <a:latin typeface="Arial" pitchFamily="34" charset="0"/>
                <a:cs typeface="Arial" pitchFamily="34" charset="0"/>
              </a:rPr>
              <a:t>Overview of key provisions</a:t>
            </a:r>
          </a:p>
        </p:txBody>
      </p:sp>
      <p:sp>
        <p:nvSpPr>
          <p:cNvPr id="9" name="TextBox 8"/>
          <p:cNvSpPr txBox="1"/>
          <p:nvPr/>
        </p:nvSpPr>
        <p:spPr>
          <a:xfrm>
            <a:off x="484909" y="3107138"/>
            <a:ext cx="4291445" cy="646331"/>
          </a:xfrm>
          <a:prstGeom prst="rect">
            <a:avLst/>
          </a:prstGeom>
          <a:noFill/>
        </p:spPr>
        <p:txBody>
          <a:bodyPr wrap="square" lIns="0" tIns="0" rIns="0" bIns="0" rtlCol="0">
            <a:spAutoFit/>
          </a:bodyPr>
          <a:lstStyle/>
          <a:p>
            <a:r>
              <a:rPr lang="en-US" sz="1400" b="1" dirty="0">
                <a:solidFill>
                  <a:srgbClr val="00A7B5"/>
                </a:solidFill>
                <a:latin typeface="Arial" pitchFamily="34" charset="0"/>
                <a:cs typeface="Arial" pitchFamily="34" charset="0"/>
              </a:rPr>
              <a:t>Lloyd Pinto </a:t>
            </a:r>
          </a:p>
          <a:p>
            <a:endParaRPr lang="en-US" sz="1400" dirty="0">
              <a:solidFill>
                <a:srgbClr val="00A7B5"/>
              </a:solidFill>
              <a:latin typeface="Arial" pitchFamily="34" charset="0"/>
              <a:cs typeface="Arial" pitchFamily="34" charset="0"/>
            </a:endParaRPr>
          </a:p>
          <a:p>
            <a:r>
              <a:rPr lang="en-US" sz="1400" dirty="0">
                <a:solidFill>
                  <a:srgbClr val="00A7B5"/>
                </a:solidFill>
                <a:latin typeface="Arial" pitchFamily="34" charset="0"/>
                <a:cs typeface="Arial" pitchFamily="34" charset="0"/>
              </a:rPr>
              <a:t>April 2018</a:t>
            </a:r>
          </a:p>
        </p:txBody>
      </p:sp>
      <p:sp>
        <p:nvSpPr>
          <p:cNvPr id="11" name="Rectangle 1"/>
          <p:cNvSpPr/>
          <p:nvPr/>
        </p:nvSpPr>
        <p:spPr>
          <a:xfrm>
            <a:off x="4500563" y="1177925"/>
            <a:ext cx="4643437" cy="3962400"/>
          </a:xfrm>
          <a:custGeom>
            <a:avLst/>
            <a:gdLst>
              <a:gd name="connsiteX0" fmla="*/ 0 w 5143500"/>
              <a:gd name="connsiteY0" fmla="*/ 0 h 5143500"/>
              <a:gd name="connsiteX1" fmla="*/ 5143500 w 5143500"/>
              <a:gd name="connsiteY1" fmla="*/ 0 h 5143500"/>
              <a:gd name="connsiteX2" fmla="*/ 5143500 w 5143500"/>
              <a:gd name="connsiteY2" fmla="*/ 5143500 h 5143500"/>
              <a:gd name="connsiteX3" fmla="*/ 0 w 5143500"/>
              <a:gd name="connsiteY3" fmla="*/ 5143500 h 5143500"/>
              <a:gd name="connsiteX4" fmla="*/ 0 w 5143500"/>
              <a:gd name="connsiteY4" fmla="*/ 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8254 w 5144754"/>
              <a:gd name="connsiteY0" fmla="*/ 2006600 h 5143500"/>
              <a:gd name="connsiteX1" fmla="*/ 5144754 w 5144754"/>
              <a:gd name="connsiteY1" fmla="*/ 0 h 5143500"/>
              <a:gd name="connsiteX2" fmla="*/ 5144754 w 5144754"/>
              <a:gd name="connsiteY2" fmla="*/ 5143500 h 5143500"/>
              <a:gd name="connsiteX3" fmla="*/ 1254 w 5144754"/>
              <a:gd name="connsiteY3" fmla="*/ 5143500 h 5143500"/>
              <a:gd name="connsiteX4" fmla="*/ 1398254 w 5144754"/>
              <a:gd name="connsiteY4" fmla="*/ 2006600 h 5143500"/>
              <a:gd name="connsiteX0" fmla="*/ 1419236 w 5165736"/>
              <a:gd name="connsiteY0" fmla="*/ 2006600 h 5143500"/>
              <a:gd name="connsiteX1" fmla="*/ 5165736 w 5165736"/>
              <a:gd name="connsiteY1" fmla="*/ 0 h 5143500"/>
              <a:gd name="connsiteX2" fmla="*/ 5165736 w 5165736"/>
              <a:gd name="connsiteY2" fmla="*/ 5143500 h 5143500"/>
              <a:gd name="connsiteX3" fmla="*/ 22236 w 5165736"/>
              <a:gd name="connsiteY3" fmla="*/ 5143500 h 5143500"/>
              <a:gd name="connsiteX4" fmla="*/ 1419236 w 5165736"/>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600466 w 5143766"/>
              <a:gd name="connsiteY0" fmla="*/ 2120900 h 5143500"/>
              <a:gd name="connsiteX1" fmla="*/ 5143766 w 5143766"/>
              <a:gd name="connsiteY1" fmla="*/ 0 h 5143500"/>
              <a:gd name="connsiteX2" fmla="*/ 5143766 w 5143766"/>
              <a:gd name="connsiteY2" fmla="*/ 5143500 h 5143500"/>
              <a:gd name="connsiteX3" fmla="*/ 266 w 5143766"/>
              <a:gd name="connsiteY3" fmla="*/ 5143500 h 5143500"/>
              <a:gd name="connsiteX4" fmla="*/ 1600466 w 5143766"/>
              <a:gd name="connsiteY4" fmla="*/ 21209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1105234 w 5143833"/>
              <a:gd name="connsiteY3" fmla="*/ 5143500 h 5143500"/>
              <a:gd name="connsiteX4" fmla="*/ 333 w 5143833"/>
              <a:gd name="connsiteY4" fmla="*/ 5143500 h 5143500"/>
              <a:gd name="connsiteX5" fmla="*/ 1435433 w 5143833"/>
              <a:gd name="connsiteY5" fmla="*/ 2159000 h 5143500"/>
              <a:gd name="connsiteX0" fmla="*/ 487278 w 4195678"/>
              <a:gd name="connsiteY0" fmla="*/ 2159000 h 5168900"/>
              <a:gd name="connsiteX1" fmla="*/ 4195678 w 4195678"/>
              <a:gd name="connsiteY1" fmla="*/ 0 h 5168900"/>
              <a:gd name="connsiteX2" fmla="*/ 4195678 w 4195678"/>
              <a:gd name="connsiteY2" fmla="*/ 5143500 h 5168900"/>
              <a:gd name="connsiteX3" fmla="*/ 157079 w 4195678"/>
              <a:gd name="connsiteY3" fmla="*/ 5143500 h 5168900"/>
              <a:gd name="connsiteX4" fmla="*/ 144378 w 4195678"/>
              <a:gd name="connsiteY4" fmla="*/ 5168900 h 5168900"/>
              <a:gd name="connsiteX5" fmla="*/ 487278 w 4195678"/>
              <a:gd name="connsiteY5" fmla="*/ 2159000 h 5168900"/>
              <a:gd name="connsiteX0" fmla="*/ 928533 w 4636933"/>
              <a:gd name="connsiteY0" fmla="*/ 2159000 h 5181600"/>
              <a:gd name="connsiteX1" fmla="*/ 4636933 w 4636933"/>
              <a:gd name="connsiteY1" fmla="*/ 0 h 5181600"/>
              <a:gd name="connsiteX2" fmla="*/ 4636933 w 4636933"/>
              <a:gd name="connsiteY2" fmla="*/ 5143500 h 5181600"/>
              <a:gd name="connsiteX3" fmla="*/ 598334 w 4636933"/>
              <a:gd name="connsiteY3" fmla="*/ 5143500 h 5181600"/>
              <a:gd name="connsiteX4" fmla="*/ 1433 w 4636933"/>
              <a:gd name="connsiteY4" fmla="*/ 5181600 h 5181600"/>
              <a:gd name="connsiteX5" fmla="*/ 928533 w 4636933"/>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5" fmla="*/ 927100 w 4635500"/>
              <a:gd name="connsiteY5" fmla="*/ 21590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5147 h 5145147"/>
              <a:gd name="connsiteX1" fmla="*/ 4635500 w 4635500"/>
              <a:gd name="connsiteY1" fmla="*/ 1647 h 5145147"/>
              <a:gd name="connsiteX2" fmla="*/ 4635500 w 4635500"/>
              <a:gd name="connsiteY2" fmla="*/ 5145147 h 5145147"/>
              <a:gd name="connsiteX3" fmla="*/ 596901 w 4635500"/>
              <a:gd name="connsiteY3" fmla="*/ 5145147 h 5145147"/>
              <a:gd name="connsiteX4" fmla="*/ 0 w 4635500"/>
              <a:gd name="connsiteY4" fmla="*/ 5145147 h 5145147"/>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457700"/>
              <a:gd name="connsiteY0" fmla="*/ 5143500 h 5143500"/>
              <a:gd name="connsiteX1" fmla="*/ 4457700 w 4457700"/>
              <a:gd name="connsiteY1" fmla="*/ 0 h 5143500"/>
              <a:gd name="connsiteX2" fmla="*/ 4457700 w 4457700"/>
              <a:gd name="connsiteY2" fmla="*/ 5143500 h 5143500"/>
              <a:gd name="connsiteX3" fmla="*/ 419101 w 4457700"/>
              <a:gd name="connsiteY3" fmla="*/ 5143500 h 5143500"/>
              <a:gd name="connsiteX4" fmla="*/ 0 w 4457700"/>
              <a:gd name="connsiteY4" fmla="*/ 5143500 h 51435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5143500">
                <a:moveTo>
                  <a:pt x="0" y="5130800"/>
                </a:moveTo>
                <a:cubicBezTo>
                  <a:pt x="215900" y="1136650"/>
                  <a:pt x="3012017" y="38100"/>
                  <a:pt x="4610100" y="0"/>
                </a:cubicBezTo>
                <a:lnTo>
                  <a:pt x="4610100" y="5143500"/>
                </a:lnTo>
                <a:lnTo>
                  <a:pt x="571501" y="5143500"/>
                </a:lnTo>
                <a:lnTo>
                  <a:pt x="0" y="5130800"/>
                </a:lnTo>
                <a:close/>
              </a:path>
            </a:pathLst>
          </a:custGeom>
          <a:blipFill dpi="0" rotWithShape="1">
            <a:blip r:embed="rId4"/>
            <a:srcRect/>
            <a:stretch>
              <a:fillRect r="-21000" b="-1000"/>
            </a:stretch>
          </a:blipFill>
          <a:ln>
            <a:noFill/>
          </a:ln>
          <a:effectLst/>
        </p:spPr>
        <p:style>
          <a:lnRef idx="1">
            <a:schemeClr val="accent1"/>
          </a:lnRef>
          <a:fillRef idx="3">
            <a:schemeClr val="accent1"/>
          </a:fillRef>
          <a:effectRef idx="2">
            <a:schemeClr val="accent1"/>
          </a:effectRef>
          <a:fontRef idx="minor">
            <a:schemeClr val="lt1"/>
          </a:fontRef>
        </p:style>
        <p:txBody>
          <a:bodyPr lIns="2743200" rtlCol="0" anchor="ctr"/>
          <a:lstStyle/>
          <a:p>
            <a:pPr algn="ctr"/>
            <a:endParaRPr lang="en-US"/>
          </a:p>
        </p:txBody>
      </p:sp>
    </p:spTree>
    <p:extLst>
      <p:ext uri="{BB962C8B-B14F-4D97-AF65-F5344CB8AC3E}">
        <p14:creationId xmlns:p14="http://schemas.microsoft.com/office/powerpoint/2010/main" val="860708515"/>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b="1" dirty="0"/>
              <a:t>Base Erosion Anti-Abuse Tax (BEAT) on U.S. corporations</a:t>
            </a:r>
            <a:endParaRPr lang="en-GB" b="1" dirty="0"/>
          </a:p>
        </p:txBody>
      </p:sp>
      <p:sp>
        <p:nvSpPr>
          <p:cNvPr id="16387" name="Content Placeholder 4"/>
          <p:cNvSpPr>
            <a:spLocks noGrp="1"/>
          </p:cNvSpPr>
          <p:nvPr>
            <p:ph idx="1"/>
          </p:nvPr>
        </p:nvSpPr>
        <p:spPr>
          <a:xfrm>
            <a:off x="496661" y="610868"/>
            <a:ext cx="8229600" cy="3698240"/>
          </a:xfrm>
        </p:spPr>
        <p:txBody>
          <a:bodyPr/>
          <a:lstStyle/>
          <a:p>
            <a:pPr algn="just"/>
            <a:r>
              <a:rPr lang="en-US" sz="1600" dirty="0"/>
              <a:t>Under existing U.S. transfer pricing rules, certain low-margin services—including accounting and administrative services—do not require a mark-up. Accordingly, these cost-based transactions would not be subject to BEAT. However, while no mark-up is required for U.S. tax purposes, India tax authorities may require a mark-up for such services. Consequently, the marked-up transaction would be subject to BEAT.</a:t>
            </a:r>
          </a:p>
          <a:p>
            <a:pPr algn="just"/>
            <a:r>
              <a:rPr lang="en-US" sz="1600" dirty="0"/>
              <a:t>If a group’s transfer pricing policy regarding low-margin services is to apply a mark-up, the group companies have to choose between paying BEAT in the U.S. or revising its transfer pricing policy to remove the mark-up and face the risk of tax audit in India. This would result in the Indian company incurring additional time and cost of responding to the audit along with any tax, penalties and interest that may result from an adverse audit outcome.</a:t>
            </a:r>
          </a:p>
        </p:txBody>
      </p:sp>
      <p:sp>
        <p:nvSpPr>
          <p:cNvPr id="4" name="Slide Number Placeholder 3"/>
          <p:cNvSpPr>
            <a:spLocks noGrp="1"/>
          </p:cNvSpPr>
          <p:nvPr>
            <p:ph type="sldNum" sz="quarter" idx="4"/>
          </p:nvPr>
        </p:nvSpPr>
        <p:spPr>
          <a:xfrm>
            <a:off x="4403725" y="4835525"/>
            <a:ext cx="336550" cy="273050"/>
          </a:xfrm>
          <a:prstGeom prst="rect">
            <a:avLst/>
          </a:prstGeom>
        </p:spPr>
        <p:txBody>
          <a:bodyPr/>
          <a:lstStyle/>
          <a:p>
            <a:pPr>
              <a:defRPr/>
            </a:pPr>
            <a:fld id="{07BFE51D-65F9-4E2A-A7C6-7643E48CFB37}" type="slidenum">
              <a:rPr lang="en-GB" smtClean="0"/>
              <a:pPr>
                <a:defRPr/>
              </a:pPr>
              <a:t>20</a:t>
            </a:fld>
            <a:endParaRPr lang="en-GB" dirty="0"/>
          </a:p>
        </p:txBody>
      </p:sp>
    </p:spTree>
    <p:extLst>
      <p:ext uri="{BB962C8B-B14F-4D97-AF65-F5344CB8AC3E}">
        <p14:creationId xmlns:p14="http://schemas.microsoft.com/office/powerpoint/2010/main" val="2544329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b="1" dirty="0"/>
              <a:t>Limits on business interest deductions</a:t>
            </a:r>
            <a:endParaRPr lang="en-US" dirty="0"/>
          </a:p>
        </p:txBody>
      </p:sp>
      <p:sp>
        <p:nvSpPr>
          <p:cNvPr id="16387" name="Content Placeholder 4"/>
          <p:cNvSpPr>
            <a:spLocks noGrp="1"/>
          </p:cNvSpPr>
          <p:nvPr>
            <p:ph idx="1"/>
          </p:nvPr>
        </p:nvSpPr>
        <p:spPr>
          <a:xfrm>
            <a:off x="496661" y="610868"/>
            <a:ext cx="8229600" cy="3698240"/>
          </a:xfrm>
        </p:spPr>
        <p:txBody>
          <a:bodyPr/>
          <a:lstStyle/>
          <a:p>
            <a:pPr algn="just"/>
            <a:r>
              <a:rPr lang="en-US" sz="1600" dirty="0"/>
              <a:t>Use of debt to finance U.S. operations is widespread in U.S. inbound structures. </a:t>
            </a:r>
          </a:p>
          <a:p>
            <a:pPr algn="just"/>
            <a:r>
              <a:rPr lang="en-US" sz="1600" dirty="0"/>
              <a:t>From tax year 2018, deduction for interest paid or accrued on debt allocable to a trade or business will be limited to the </a:t>
            </a:r>
            <a:r>
              <a:rPr lang="en-US" sz="1600" u="sng" dirty="0"/>
              <a:t>sum of</a:t>
            </a:r>
            <a:r>
              <a:rPr lang="en-US" sz="1600" dirty="0"/>
              <a:t>:</a:t>
            </a:r>
          </a:p>
          <a:p>
            <a:pPr marL="216000" indent="0" algn="just">
              <a:buAutoNum type="romanLcParenBoth"/>
            </a:pPr>
            <a:r>
              <a:rPr lang="en-US" sz="1600" dirty="0"/>
              <a:t> the interest income of the taxpayer allocable to a trade or business, and</a:t>
            </a:r>
          </a:p>
          <a:p>
            <a:pPr marL="216000" indent="0" algn="just">
              <a:buAutoNum type="romanLcParenBoth"/>
            </a:pPr>
            <a:r>
              <a:rPr lang="en-US" sz="1600" dirty="0"/>
              <a:t> 30% of the “adjusted taxable income” of the taxpayer for the taxable year.</a:t>
            </a:r>
          </a:p>
          <a:p>
            <a:pPr algn="just"/>
            <a:r>
              <a:rPr lang="en-US" sz="1600" dirty="0"/>
              <a:t>For tax years beginning in 2018 through 2021, adjusted taxable income is calculated by adding back interest, depreciation, amortization and depletion deductions (i.e., similar to EBITDA). From tax year 2022, adjusted taxable income is determined without adding back depreciation, amortization and depletion deductions (i.e., similar to EBIT).</a:t>
            </a:r>
          </a:p>
          <a:p>
            <a:pPr algn="just"/>
            <a:r>
              <a:rPr lang="en-US" sz="1600" dirty="0"/>
              <a:t>Disallowed interest may be carried forward to future years indefinitely.</a:t>
            </a:r>
          </a:p>
          <a:p>
            <a:pPr algn="just"/>
            <a:r>
              <a:rPr lang="en-US" sz="1600" dirty="0"/>
              <a:t>Taxpayers with average annual gross receipts of $25 million or less for the three previous tax years are exempt from the interest deduction limitation. In the case of a group of affiliated companies that file a consolidated return, the Act clarifies that the limitation applies at the consolidated tax return filing level as opposed to an entity level. </a:t>
            </a:r>
          </a:p>
          <a:p>
            <a:pPr algn="just"/>
            <a:endParaRPr lang="en-US" sz="1600" dirty="0"/>
          </a:p>
        </p:txBody>
      </p:sp>
      <p:sp>
        <p:nvSpPr>
          <p:cNvPr id="4" name="Slide Number Placeholder 3"/>
          <p:cNvSpPr>
            <a:spLocks noGrp="1"/>
          </p:cNvSpPr>
          <p:nvPr>
            <p:ph type="sldNum" sz="quarter" idx="4"/>
          </p:nvPr>
        </p:nvSpPr>
        <p:spPr>
          <a:xfrm>
            <a:off x="2249380" y="4562475"/>
            <a:ext cx="336550" cy="273050"/>
          </a:xfrm>
          <a:prstGeom prst="rect">
            <a:avLst/>
          </a:prstGeom>
        </p:spPr>
        <p:txBody>
          <a:bodyPr/>
          <a:lstStyle/>
          <a:p>
            <a:pPr>
              <a:defRPr/>
            </a:pPr>
            <a:fld id="{07BFE51D-65F9-4E2A-A7C6-7643E48CFB37}" type="slidenum">
              <a:rPr lang="en-GB" smtClean="0"/>
              <a:pPr>
                <a:defRPr/>
              </a:pPr>
              <a:t>21</a:t>
            </a:fld>
            <a:endParaRPr lang="en-GB" dirty="0"/>
          </a:p>
        </p:txBody>
      </p:sp>
    </p:spTree>
    <p:extLst>
      <p:ext uri="{BB962C8B-B14F-4D97-AF65-F5344CB8AC3E}">
        <p14:creationId xmlns:p14="http://schemas.microsoft.com/office/powerpoint/2010/main" val="2304146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b="1" dirty="0"/>
              <a:t>Limits on business interest deductions</a:t>
            </a:r>
            <a:endParaRPr lang="en-US" dirty="0"/>
          </a:p>
        </p:txBody>
      </p:sp>
      <p:sp>
        <p:nvSpPr>
          <p:cNvPr id="16387" name="Content Placeholder 4"/>
          <p:cNvSpPr>
            <a:spLocks noGrp="1"/>
          </p:cNvSpPr>
          <p:nvPr>
            <p:ph idx="1"/>
          </p:nvPr>
        </p:nvSpPr>
        <p:spPr>
          <a:xfrm>
            <a:off x="496661" y="610868"/>
            <a:ext cx="8229600" cy="3698240"/>
          </a:xfrm>
        </p:spPr>
        <p:txBody>
          <a:bodyPr/>
          <a:lstStyle/>
          <a:p>
            <a:pPr marL="0" indent="0" algn="just">
              <a:buNone/>
            </a:pPr>
            <a:r>
              <a:rPr lang="en-US" sz="1600" dirty="0"/>
              <a:t>Impact:</a:t>
            </a:r>
          </a:p>
          <a:p>
            <a:pPr algn="just"/>
            <a:r>
              <a:rPr lang="en-US" sz="1600" dirty="0"/>
              <a:t>This limitation restricts the tax benefits arising from debt structures.</a:t>
            </a:r>
          </a:p>
          <a:p>
            <a:pPr algn="just"/>
            <a:r>
              <a:rPr lang="en-US" sz="1600" dirty="0"/>
              <a:t>This limitation and the BEAT provision on related party payments may lead to re-evaluation of the capital structure of U.S. subsidiaries – both existing and proposed. </a:t>
            </a:r>
          </a:p>
        </p:txBody>
      </p:sp>
      <p:sp>
        <p:nvSpPr>
          <p:cNvPr id="4" name="Slide Number Placeholder 3"/>
          <p:cNvSpPr>
            <a:spLocks noGrp="1"/>
          </p:cNvSpPr>
          <p:nvPr>
            <p:ph type="sldNum" sz="quarter" idx="4"/>
          </p:nvPr>
        </p:nvSpPr>
        <p:spPr>
          <a:xfrm>
            <a:off x="2249380" y="4562475"/>
            <a:ext cx="336550" cy="273050"/>
          </a:xfrm>
          <a:prstGeom prst="rect">
            <a:avLst/>
          </a:prstGeom>
        </p:spPr>
        <p:txBody>
          <a:bodyPr/>
          <a:lstStyle/>
          <a:p>
            <a:pPr>
              <a:defRPr/>
            </a:pPr>
            <a:fld id="{07BFE51D-65F9-4E2A-A7C6-7643E48CFB37}" type="slidenum">
              <a:rPr lang="en-GB" smtClean="0"/>
              <a:pPr>
                <a:defRPr/>
              </a:pPr>
              <a:t>22</a:t>
            </a:fld>
            <a:endParaRPr lang="en-GB" dirty="0"/>
          </a:p>
        </p:txBody>
      </p:sp>
    </p:spTree>
    <p:extLst>
      <p:ext uri="{BB962C8B-B14F-4D97-AF65-F5344CB8AC3E}">
        <p14:creationId xmlns:p14="http://schemas.microsoft.com/office/powerpoint/2010/main" val="1175277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GB" b="1" dirty="0"/>
              <a:t>Limits on use of Net Operating Loss deduction</a:t>
            </a:r>
          </a:p>
        </p:txBody>
      </p:sp>
      <p:sp>
        <p:nvSpPr>
          <p:cNvPr id="16387" name="Content Placeholder 4"/>
          <p:cNvSpPr>
            <a:spLocks noGrp="1"/>
          </p:cNvSpPr>
          <p:nvPr>
            <p:ph idx="1"/>
          </p:nvPr>
        </p:nvSpPr>
        <p:spPr>
          <a:xfrm>
            <a:off x="496661" y="610868"/>
            <a:ext cx="8229600" cy="3698240"/>
          </a:xfrm>
        </p:spPr>
        <p:txBody>
          <a:bodyPr/>
          <a:lstStyle/>
          <a:p>
            <a:pPr algn="just"/>
            <a:r>
              <a:rPr lang="en-US" sz="1600" dirty="0"/>
              <a:t>The new provision restricts the use of NOLs to 80% of the taxpayer’s taxable income for the year, but permits taxpayers to carryforward NOLs indefinitely.</a:t>
            </a:r>
          </a:p>
          <a:p>
            <a:pPr algn="just"/>
            <a:r>
              <a:rPr lang="en-US" sz="1600" dirty="0"/>
              <a:t>Unlike in the past, the new provision </a:t>
            </a:r>
            <a:r>
              <a:rPr lang="en-US" sz="1600" b="1" dirty="0"/>
              <a:t>does</a:t>
            </a:r>
            <a:r>
              <a:rPr lang="en-US" sz="1600" dirty="0"/>
              <a:t> not allow carrybacks of NOLs to 2 prior years. </a:t>
            </a:r>
          </a:p>
          <a:p>
            <a:pPr algn="just"/>
            <a:r>
              <a:rPr lang="en-US" sz="1600" dirty="0"/>
              <a:t>The 80% limitation, indefinite carryforward rule and no carryback rule of the new provision are effective for NOLs arising in taxable years beginning after 2017.</a:t>
            </a:r>
          </a:p>
          <a:p>
            <a:pPr algn="just"/>
            <a:r>
              <a:rPr lang="en-US" sz="1600" dirty="0"/>
              <a:t>Existing net operating losses (including for 2017) can continue to be carried back two years or carried forward for up to 20 years and can offset 100% of taxable income.</a:t>
            </a:r>
          </a:p>
        </p:txBody>
      </p:sp>
      <p:sp>
        <p:nvSpPr>
          <p:cNvPr id="4" name="Slide Number Placeholder 3"/>
          <p:cNvSpPr>
            <a:spLocks noGrp="1"/>
          </p:cNvSpPr>
          <p:nvPr>
            <p:ph type="sldNum" sz="quarter" idx="4"/>
          </p:nvPr>
        </p:nvSpPr>
        <p:spPr>
          <a:xfrm>
            <a:off x="4403725" y="4835525"/>
            <a:ext cx="336550" cy="273050"/>
          </a:xfrm>
          <a:prstGeom prst="rect">
            <a:avLst/>
          </a:prstGeom>
        </p:spPr>
        <p:txBody>
          <a:bodyPr/>
          <a:lstStyle/>
          <a:p>
            <a:pPr>
              <a:defRPr/>
            </a:pPr>
            <a:fld id="{07BFE51D-65F9-4E2A-A7C6-7643E48CFB37}" type="slidenum">
              <a:rPr lang="en-GB" smtClean="0"/>
              <a:pPr>
                <a:defRPr/>
              </a:pPr>
              <a:t>23</a:t>
            </a:fld>
            <a:endParaRPr lang="en-GB" dirty="0"/>
          </a:p>
        </p:txBody>
      </p:sp>
    </p:spTree>
    <p:extLst>
      <p:ext uri="{BB962C8B-B14F-4D97-AF65-F5344CB8AC3E}">
        <p14:creationId xmlns:p14="http://schemas.microsoft.com/office/powerpoint/2010/main" val="2778258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GB" b="1" dirty="0"/>
              <a:t>Impact of U.S. tax reforms on India</a:t>
            </a:r>
          </a:p>
        </p:txBody>
      </p:sp>
      <p:sp>
        <p:nvSpPr>
          <p:cNvPr id="16387" name="Content Placeholder 4"/>
          <p:cNvSpPr>
            <a:spLocks noGrp="1"/>
          </p:cNvSpPr>
          <p:nvPr>
            <p:ph idx="1"/>
          </p:nvPr>
        </p:nvSpPr>
        <p:spPr>
          <a:xfrm>
            <a:off x="496661" y="606081"/>
            <a:ext cx="8229600" cy="3698240"/>
          </a:xfrm>
        </p:spPr>
        <p:txBody>
          <a:bodyPr/>
          <a:lstStyle/>
          <a:p>
            <a:pPr marL="180000" indent="-180000" algn="just"/>
            <a:r>
              <a:rPr lang="en-US" sz="1600" dirty="0"/>
              <a:t>As the U.S. tax system moves from a worldwide tax regime to a territorial tax regime, the Act imposes a </a:t>
            </a:r>
            <a:r>
              <a:rPr lang="en-US" sz="1600" b="1" dirty="0"/>
              <a:t>transition tax</a:t>
            </a:r>
            <a:r>
              <a:rPr lang="en-US" sz="1600" dirty="0"/>
              <a:t> on </a:t>
            </a:r>
            <a:r>
              <a:rPr lang="en-US" sz="1600" u="sng" dirty="0"/>
              <a:t>untaxed foreign earnings</a:t>
            </a:r>
            <a:r>
              <a:rPr lang="en-US" sz="1600" dirty="0"/>
              <a:t> of foreign subsidiaries of U.S. companies by </a:t>
            </a:r>
            <a:r>
              <a:rPr lang="en-US" sz="1600" b="1" dirty="0"/>
              <a:t>deeming those earnings to be repatriated. </a:t>
            </a:r>
          </a:p>
          <a:p>
            <a:pPr marL="180000" indent="-180000" algn="just">
              <a:buNone/>
            </a:pPr>
            <a:r>
              <a:rPr lang="en-US" sz="1600" dirty="0"/>
              <a:t>	The transition tax is applicable on profits of any foreign corporation in which the U.S. shareholder owns at least 10%. The U.S. parent company may elect to pay its net tax liability on the deemed repatriation over 8 years in a pre-defined ratio. </a:t>
            </a:r>
          </a:p>
          <a:p>
            <a:pPr marL="180000" indent="0" algn="just">
              <a:buNone/>
            </a:pPr>
            <a:r>
              <a:rPr lang="en-US" sz="1600" dirty="0"/>
              <a:t>Thus, income-tax may become payable in the U.S., even though the earnings from India may not have been actually repatriated to the U.S. In addition, the tax reasons for retaining profits overseas no longer remain. This could lead to actual distributions from India. Such distributions would entail payment of Dividend Distribution Tax which is not creditable against U.S. taxes, resulting in a significant tax cost for the Indian subsidiary.</a:t>
            </a:r>
          </a:p>
          <a:p>
            <a:pPr algn="just"/>
            <a:r>
              <a:rPr lang="en-US" sz="1600" dirty="0"/>
              <a:t>A lower tax rate will generally lead to increased valuations of U.S. companies. However, in the context of acquisitions, one may also need to factor in the impact of changes relating to use of NOLs, deferred taxes and other tax attributes, such as available foreign tax credits. Specifically, the new tax provisions could make tax attributes less valuable, while deferred tax liabilities would become less costly.</a:t>
            </a:r>
          </a:p>
        </p:txBody>
      </p:sp>
      <p:sp>
        <p:nvSpPr>
          <p:cNvPr id="4" name="Slide Number Placeholder 3"/>
          <p:cNvSpPr>
            <a:spLocks noGrp="1"/>
          </p:cNvSpPr>
          <p:nvPr>
            <p:ph type="sldNum" sz="quarter" idx="4"/>
          </p:nvPr>
        </p:nvSpPr>
        <p:spPr>
          <a:xfrm>
            <a:off x="4403725" y="4835525"/>
            <a:ext cx="336550" cy="273050"/>
          </a:xfrm>
          <a:prstGeom prst="rect">
            <a:avLst/>
          </a:prstGeom>
        </p:spPr>
        <p:txBody>
          <a:bodyPr/>
          <a:lstStyle/>
          <a:p>
            <a:pPr>
              <a:defRPr/>
            </a:pPr>
            <a:fld id="{07BFE51D-65F9-4E2A-A7C6-7643E48CFB37}" type="slidenum">
              <a:rPr lang="en-GB" smtClean="0"/>
              <a:pPr>
                <a:defRPr/>
              </a:pPr>
              <a:t>24</a:t>
            </a:fld>
            <a:endParaRPr lang="en-GB" dirty="0"/>
          </a:p>
        </p:txBody>
      </p:sp>
    </p:spTree>
    <p:extLst>
      <p:ext uri="{BB962C8B-B14F-4D97-AF65-F5344CB8AC3E}">
        <p14:creationId xmlns:p14="http://schemas.microsoft.com/office/powerpoint/2010/main" val="1366028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GB" b="1" dirty="0"/>
              <a:t>Impact of U.S. tax reforms on India</a:t>
            </a:r>
          </a:p>
        </p:txBody>
      </p:sp>
      <p:sp>
        <p:nvSpPr>
          <p:cNvPr id="16387" name="Content Placeholder 4"/>
          <p:cNvSpPr>
            <a:spLocks noGrp="1"/>
          </p:cNvSpPr>
          <p:nvPr>
            <p:ph idx="1"/>
          </p:nvPr>
        </p:nvSpPr>
        <p:spPr>
          <a:xfrm>
            <a:off x="496661" y="610868"/>
            <a:ext cx="8229600" cy="3698240"/>
          </a:xfrm>
        </p:spPr>
        <p:txBody>
          <a:bodyPr/>
          <a:lstStyle/>
          <a:p>
            <a:pPr algn="just"/>
            <a:r>
              <a:rPr lang="en-US" sz="1600"/>
              <a:t>With </a:t>
            </a:r>
            <a:r>
              <a:rPr lang="en-US" sz="1600" dirty="0"/>
              <a:t>the reduction in U.S. tax rates, there is increased need for U.S. corporations to evaluate their tax costs overseas, including specifically in high tax countries like India. This may warrant a rethinking of the entire India tax strategy including funding options for Indian entities, debt infusion, transfer pricing and supply chain policies, consolidation as well as repatriation options.</a:t>
            </a:r>
            <a:endParaRPr lang="en-US" sz="1200" dirty="0"/>
          </a:p>
        </p:txBody>
      </p:sp>
      <p:sp>
        <p:nvSpPr>
          <p:cNvPr id="4" name="Slide Number Placeholder 3"/>
          <p:cNvSpPr>
            <a:spLocks noGrp="1"/>
          </p:cNvSpPr>
          <p:nvPr>
            <p:ph type="sldNum" sz="quarter" idx="4"/>
          </p:nvPr>
        </p:nvSpPr>
        <p:spPr>
          <a:xfrm>
            <a:off x="4403725" y="4835525"/>
            <a:ext cx="336550" cy="273050"/>
          </a:xfrm>
          <a:prstGeom prst="rect">
            <a:avLst/>
          </a:prstGeom>
        </p:spPr>
        <p:txBody>
          <a:bodyPr/>
          <a:lstStyle/>
          <a:p>
            <a:pPr>
              <a:defRPr/>
            </a:pPr>
            <a:fld id="{07BFE51D-65F9-4E2A-A7C6-7643E48CFB37}" type="slidenum">
              <a:rPr lang="en-GB" smtClean="0"/>
              <a:pPr>
                <a:defRPr/>
              </a:pPr>
              <a:t>25</a:t>
            </a:fld>
            <a:endParaRPr lang="en-GB" dirty="0"/>
          </a:p>
        </p:txBody>
      </p:sp>
    </p:spTree>
    <p:extLst>
      <p:ext uri="{BB962C8B-B14F-4D97-AF65-F5344CB8AC3E}">
        <p14:creationId xmlns:p14="http://schemas.microsoft.com/office/powerpoint/2010/main" val="2479399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Changing Australian environment</a:t>
            </a:r>
          </a:p>
        </p:txBody>
      </p:sp>
      <p:sp>
        <p:nvSpPr>
          <p:cNvPr id="3" name="Content Placeholder 2"/>
          <p:cNvSpPr>
            <a:spLocks noGrp="1"/>
          </p:cNvSpPr>
          <p:nvPr>
            <p:ph sz="quarter" idx="15"/>
          </p:nvPr>
        </p:nvSpPr>
        <p:spPr/>
        <p:txBody>
          <a:bodyPr/>
          <a:lstStyle/>
          <a:p>
            <a:r>
              <a:rPr lang="en-AU" dirty="0"/>
              <a:t>Contraction of tax base =</a:t>
            </a:r>
          </a:p>
          <a:p>
            <a:r>
              <a:rPr lang="en-AU" dirty="0"/>
              <a:t>Attempted expansion of tax from international corporates –</a:t>
            </a:r>
          </a:p>
          <a:p>
            <a:pPr>
              <a:buFont typeface="Arial" panose="020B0604020202020204" pitchFamily="34" charset="0"/>
              <a:buChar char="•"/>
            </a:pPr>
            <a:r>
              <a:rPr lang="en-AU" dirty="0"/>
              <a:t>MAAL</a:t>
            </a:r>
          </a:p>
          <a:p>
            <a:pPr>
              <a:buFont typeface="Arial" panose="020B0604020202020204" pitchFamily="34" charset="0"/>
              <a:buChar char="•"/>
            </a:pPr>
            <a:r>
              <a:rPr lang="en-AU" dirty="0"/>
              <a:t>DPT</a:t>
            </a:r>
          </a:p>
          <a:p>
            <a:pPr>
              <a:buFont typeface="Arial" panose="020B0604020202020204" pitchFamily="34" charset="0"/>
              <a:buChar char="•"/>
            </a:pPr>
            <a:r>
              <a:rPr lang="en-AU" dirty="0"/>
              <a:t>PE</a:t>
            </a:r>
          </a:p>
          <a:p>
            <a:pPr>
              <a:buFont typeface="Arial" panose="020B0604020202020204" pitchFamily="34" charset="0"/>
              <a:buChar char="•"/>
            </a:pPr>
            <a:r>
              <a:rPr lang="en-AU" dirty="0"/>
              <a:t>Royalty</a:t>
            </a:r>
          </a:p>
          <a:p>
            <a:pPr marL="462915" lvl="1" indent="-257175">
              <a:buFont typeface="Arial" panose="020B0604020202020204" pitchFamily="34" charset="0"/>
              <a:buChar char="•"/>
            </a:pPr>
            <a:r>
              <a:rPr lang="en-AU" dirty="0"/>
              <a:t>Service fee/royalty </a:t>
            </a:r>
          </a:p>
          <a:p>
            <a:pPr marL="462915" lvl="1" indent="-257175">
              <a:buFont typeface="Arial" panose="020B0604020202020204" pitchFamily="34" charset="0"/>
              <a:buChar char="•"/>
            </a:pPr>
            <a:r>
              <a:rPr lang="en-AU" dirty="0"/>
              <a:t>“embedded royalty”</a:t>
            </a:r>
          </a:p>
          <a:p>
            <a:pPr marL="462915" lvl="1" indent="-257175">
              <a:buFont typeface="Arial" panose="020B0604020202020204" pitchFamily="34" charset="0"/>
              <a:buChar char="•"/>
            </a:pPr>
            <a:r>
              <a:rPr lang="en-AU" dirty="0"/>
              <a:t>Tech Mahindra</a:t>
            </a:r>
          </a:p>
          <a:p>
            <a:endParaRPr lang="en-AU" dirty="0"/>
          </a:p>
        </p:txBody>
      </p:sp>
      <p:sp>
        <p:nvSpPr>
          <p:cNvPr id="4" name="Footer Placeholder 3"/>
          <p:cNvSpPr>
            <a:spLocks noGrp="1"/>
          </p:cNvSpPr>
          <p:nvPr>
            <p:ph type="ftr" sz="quarter" idx="3"/>
          </p:nvPr>
        </p:nvSpPr>
        <p:spPr/>
        <p:txBody>
          <a:bodyPr/>
          <a:lstStyle/>
          <a:p>
            <a:endParaRPr lang="en-AU"/>
          </a:p>
        </p:txBody>
      </p:sp>
      <p:sp>
        <p:nvSpPr>
          <p:cNvPr id="5" name="Slide Number Placeholder 4"/>
          <p:cNvSpPr>
            <a:spLocks noGrp="1"/>
          </p:cNvSpPr>
          <p:nvPr>
            <p:ph type="sldNum" sz="quarter" idx="4"/>
          </p:nvPr>
        </p:nvSpPr>
        <p:spPr/>
        <p:txBody>
          <a:bodyPr/>
          <a:lstStyle/>
          <a:p>
            <a:fld id="{9EBD5762-3BDC-484D-9503-7EA6D5A9A8CE}" type="slidenum">
              <a:rPr lang="en-AU" smtClean="0"/>
              <a:pPr/>
              <a:t>26</a:t>
            </a:fld>
            <a:endParaRPr lang="en-AU"/>
          </a:p>
        </p:txBody>
      </p:sp>
      <p:sp>
        <p:nvSpPr>
          <p:cNvPr id="6" name="Date Placeholder 5"/>
          <p:cNvSpPr>
            <a:spLocks noGrp="1"/>
          </p:cNvSpPr>
          <p:nvPr>
            <p:ph type="dt" sz="half" idx="2"/>
          </p:nvPr>
        </p:nvSpPr>
        <p:spPr/>
        <p:txBody>
          <a:bodyPr/>
          <a:lstStyle/>
          <a:p>
            <a:endParaRPr lang="en-AU" dirty="0"/>
          </a:p>
        </p:txBody>
      </p:sp>
    </p:spTree>
    <p:extLst>
      <p:ext uri="{BB962C8B-B14F-4D97-AF65-F5344CB8AC3E}">
        <p14:creationId xmlns:p14="http://schemas.microsoft.com/office/powerpoint/2010/main" val="4209885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Tech Mahindra</a:t>
            </a:r>
            <a:br>
              <a:rPr lang="en-AU" dirty="0"/>
            </a:br>
            <a:r>
              <a:rPr lang="en-US" altLang="en-US" sz="1050" dirty="0">
                <a:solidFill>
                  <a:srgbClr val="000000"/>
                </a:solidFill>
                <a:latin typeface="athelas"/>
              </a:rPr>
              <a:t>Tech Mahindra Limited v Commissioner of Taxation [2016] FCAFC 130</a:t>
            </a:r>
            <a:r>
              <a:rPr lang="en-AU" sz="1050" dirty="0"/>
              <a:t/>
            </a:r>
            <a:br>
              <a:rPr lang="en-AU" sz="1050" dirty="0"/>
            </a:br>
            <a:r>
              <a:rPr lang="en-AU" sz="1050" dirty="0">
                <a:latin typeface="athelas"/>
              </a:rPr>
              <a:t>Tech Mahindra Limited v Commissioner of Taxation [2015] FCA 1082</a:t>
            </a:r>
            <a:br>
              <a:rPr lang="en-AU" sz="1050" dirty="0">
                <a:latin typeface="athelas"/>
              </a:rPr>
            </a:br>
            <a:r>
              <a:rPr lang="en-AU" sz="1050" dirty="0"/>
              <a:t/>
            </a:r>
            <a:br>
              <a:rPr lang="en-AU" sz="1050" dirty="0"/>
            </a:br>
            <a:endParaRPr lang="en-AU" sz="1050" dirty="0"/>
          </a:p>
        </p:txBody>
      </p:sp>
      <p:sp>
        <p:nvSpPr>
          <p:cNvPr id="3" name="Content Placeholder 2"/>
          <p:cNvSpPr>
            <a:spLocks noGrp="1"/>
          </p:cNvSpPr>
          <p:nvPr>
            <p:ph sz="quarter" idx="15"/>
          </p:nvPr>
        </p:nvSpPr>
        <p:spPr/>
        <p:txBody>
          <a:bodyPr/>
          <a:lstStyle/>
          <a:p>
            <a:r>
              <a:rPr lang="en-AU" dirty="0"/>
              <a:t>What does the decision tell us?</a:t>
            </a:r>
          </a:p>
          <a:p>
            <a:r>
              <a:rPr lang="en-AU" dirty="0"/>
              <a:t>If an Indian entity performs services in India (payments for which fall within the extended definition of royalty in the treaty) for an Australian buyer-</a:t>
            </a:r>
          </a:p>
          <a:p>
            <a:pPr>
              <a:buFont typeface="Arial" panose="020B0604020202020204" pitchFamily="34" charset="0"/>
              <a:buChar char="•"/>
            </a:pPr>
            <a:r>
              <a:rPr lang="en-AU" dirty="0"/>
              <a:t>Then, because the payments are within the royalty definition, they are deemed by the treaty </a:t>
            </a:r>
            <a:r>
              <a:rPr lang="en-AU" dirty="0">
                <a:solidFill>
                  <a:srgbClr val="FF0000"/>
                </a:solidFill>
              </a:rPr>
              <a:t>to be Australian sourced income</a:t>
            </a:r>
            <a:r>
              <a:rPr lang="en-AU" dirty="0"/>
              <a:t>.</a:t>
            </a:r>
          </a:p>
          <a:p>
            <a:pPr>
              <a:buFont typeface="Arial" panose="020B0604020202020204" pitchFamily="34" charset="0"/>
              <a:buChar char="•"/>
            </a:pPr>
            <a:r>
              <a:rPr lang="en-AU" dirty="0"/>
              <a:t>But they are </a:t>
            </a:r>
            <a:r>
              <a:rPr lang="en-AU" dirty="0">
                <a:solidFill>
                  <a:srgbClr val="FF0000"/>
                </a:solidFill>
              </a:rPr>
              <a:t>not royalties under Australian domestic law</a:t>
            </a:r>
            <a:r>
              <a:rPr lang="en-AU" dirty="0"/>
              <a:t>, simply Australian sourced services income</a:t>
            </a:r>
          </a:p>
          <a:p>
            <a:pPr>
              <a:buFont typeface="Arial" panose="020B0604020202020204" pitchFamily="34" charset="0"/>
              <a:buChar char="•"/>
            </a:pPr>
            <a:r>
              <a:rPr lang="en-AU" dirty="0"/>
              <a:t>And the Indian company </a:t>
            </a:r>
            <a:r>
              <a:rPr lang="en-AU" dirty="0">
                <a:solidFill>
                  <a:srgbClr val="FF0000"/>
                </a:solidFill>
              </a:rPr>
              <a:t>will pay tax on the profi</a:t>
            </a:r>
            <a:r>
              <a:rPr lang="en-AU" dirty="0"/>
              <a:t>t (calculated using the Australian “assessable income” rules) </a:t>
            </a:r>
            <a:r>
              <a:rPr lang="en-AU" dirty="0">
                <a:solidFill>
                  <a:srgbClr val="FF0000"/>
                </a:solidFill>
              </a:rPr>
              <a:t>from the contracts </a:t>
            </a:r>
            <a:r>
              <a:rPr lang="en-AU" dirty="0"/>
              <a:t>in Australia.</a:t>
            </a:r>
          </a:p>
          <a:p>
            <a:pPr>
              <a:buFont typeface="Arial" panose="020B0604020202020204" pitchFamily="34" charset="0"/>
              <a:buChar char="•"/>
            </a:pPr>
            <a:r>
              <a:rPr lang="en-AU" dirty="0">
                <a:solidFill>
                  <a:srgbClr val="FF0000"/>
                </a:solidFill>
              </a:rPr>
              <a:t>Even though it pays no withholding tax, and has no PE</a:t>
            </a:r>
          </a:p>
        </p:txBody>
      </p:sp>
      <p:sp>
        <p:nvSpPr>
          <p:cNvPr id="4" name="Footer Placeholder 3"/>
          <p:cNvSpPr>
            <a:spLocks noGrp="1"/>
          </p:cNvSpPr>
          <p:nvPr>
            <p:ph type="ftr" sz="quarter" idx="3"/>
          </p:nvPr>
        </p:nvSpPr>
        <p:spPr/>
        <p:txBody>
          <a:bodyPr/>
          <a:lstStyle/>
          <a:p>
            <a:endParaRPr lang="en-AU"/>
          </a:p>
        </p:txBody>
      </p:sp>
      <p:sp>
        <p:nvSpPr>
          <p:cNvPr id="5" name="Slide Number Placeholder 4"/>
          <p:cNvSpPr>
            <a:spLocks noGrp="1"/>
          </p:cNvSpPr>
          <p:nvPr>
            <p:ph type="sldNum" sz="quarter" idx="4"/>
          </p:nvPr>
        </p:nvSpPr>
        <p:spPr/>
        <p:txBody>
          <a:bodyPr/>
          <a:lstStyle/>
          <a:p>
            <a:fld id="{9EBD5762-3BDC-484D-9503-7EA6D5A9A8CE}" type="slidenum">
              <a:rPr lang="en-AU" smtClean="0"/>
              <a:pPr/>
              <a:t>27</a:t>
            </a:fld>
            <a:endParaRPr lang="en-AU"/>
          </a:p>
        </p:txBody>
      </p:sp>
      <p:sp>
        <p:nvSpPr>
          <p:cNvPr id="6" name="Date Placeholder 5"/>
          <p:cNvSpPr>
            <a:spLocks noGrp="1"/>
          </p:cNvSpPr>
          <p:nvPr>
            <p:ph type="dt" sz="half" idx="2"/>
          </p:nvPr>
        </p:nvSpPr>
        <p:spPr/>
        <p:txBody>
          <a:bodyPr/>
          <a:lstStyle/>
          <a:p>
            <a:endParaRPr lang="en-AU" dirty="0"/>
          </a:p>
        </p:txBody>
      </p:sp>
    </p:spTree>
    <p:extLst>
      <p:ext uri="{BB962C8B-B14F-4D97-AF65-F5344CB8AC3E}">
        <p14:creationId xmlns:p14="http://schemas.microsoft.com/office/powerpoint/2010/main" val="2410825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Tech Mahindra</a:t>
            </a:r>
          </a:p>
        </p:txBody>
      </p:sp>
      <p:sp>
        <p:nvSpPr>
          <p:cNvPr id="3" name="Content Placeholder 2"/>
          <p:cNvSpPr>
            <a:spLocks noGrp="1"/>
          </p:cNvSpPr>
          <p:nvPr>
            <p:ph sz="quarter" idx="15"/>
          </p:nvPr>
        </p:nvSpPr>
        <p:spPr/>
        <p:txBody>
          <a:bodyPr/>
          <a:lstStyle/>
          <a:p>
            <a:r>
              <a:rPr lang="en-AU" dirty="0"/>
              <a:t>Why?</a:t>
            </a:r>
          </a:p>
          <a:p>
            <a:r>
              <a:rPr lang="en-AU" dirty="0"/>
              <a:t>Because of Article 23:</a:t>
            </a:r>
          </a:p>
          <a:p>
            <a:pPr algn="ctr"/>
            <a:r>
              <a:rPr lang="en-AU" sz="1200" dirty="0"/>
              <a:t>Article 23</a:t>
            </a:r>
          </a:p>
          <a:p>
            <a:pPr algn="ctr"/>
            <a:r>
              <a:rPr lang="en-AU" sz="1200" dirty="0"/>
              <a:t>Source of income</a:t>
            </a:r>
          </a:p>
          <a:p>
            <a:r>
              <a:rPr lang="en-AU" sz="1200" dirty="0"/>
              <a:t>(1) Income, profits or gains derived by a resident of one of the Contracting States which, under any one or more of Articles 6 to 8, Articles 10 to 20 and Article 22 may be taxed in the other Contracting State, shall for the purposes of the law of that other State relating to its tax be deemed to be income from sources in that other State.</a:t>
            </a:r>
          </a:p>
          <a:p>
            <a:r>
              <a:rPr lang="en-AU" sz="1200" dirty="0"/>
              <a:t>(2) Income, profits or gains derived by a resident of one of the Contracting States which, under any one or more of Articles 6 to 8, Articles 10 to 20 and Article 22 may be taxed in the other Contracting State, shall for the purposes of Article 24 and of the law of the </a:t>
            </a:r>
            <a:r>
              <a:rPr lang="en-AU" sz="1200" dirty="0" err="1"/>
              <a:t>firstmentioned</a:t>
            </a:r>
            <a:r>
              <a:rPr lang="en-AU" sz="1200" dirty="0"/>
              <a:t> State relating to its tax be deemed to be income from sources in that other State.</a:t>
            </a:r>
          </a:p>
          <a:p>
            <a:r>
              <a:rPr lang="en-AU" dirty="0"/>
              <a:t> </a:t>
            </a:r>
          </a:p>
          <a:p>
            <a:endParaRPr lang="en-AU" dirty="0"/>
          </a:p>
        </p:txBody>
      </p:sp>
      <p:sp>
        <p:nvSpPr>
          <p:cNvPr id="4" name="Footer Placeholder 3"/>
          <p:cNvSpPr>
            <a:spLocks noGrp="1"/>
          </p:cNvSpPr>
          <p:nvPr>
            <p:ph type="ftr" sz="quarter" idx="3"/>
          </p:nvPr>
        </p:nvSpPr>
        <p:spPr/>
        <p:txBody>
          <a:bodyPr/>
          <a:lstStyle/>
          <a:p>
            <a:endParaRPr lang="en-AU"/>
          </a:p>
        </p:txBody>
      </p:sp>
      <p:sp>
        <p:nvSpPr>
          <p:cNvPr id="5" name="Slide Number Placeholder 4"/>
          <p:cNvSpPr>
            <a:spLocks noGrp="1"/>
          </p:cNvSpPr>
          <p:nvPr>
            <p:ph type="sldNum" sz="quarter" idx="4"/>
          </p:nvPr>
        </p:nvSpPr>
        <p:spPr/>
        <p:txBody>
          <a:bodyPr/>
          <a:lstStyle/>
          <a:p>
            <a:fld id="{9EBD5762-3BDC-484D-9503-7EA6D5A9A8CE}" type="slidenum">
              <a:rPr lang="en-AU" smtClean="0"/>
              <a:pPr/>
              <a:t>28</a:t>
            </a:fld>
            <a:endParaRPr lang="en-AU"/>
          </a:p>
        </p:txBody>
      </p:sp>
      <p:sp>
        <p:nvSpPr>
          <p:cNvPr id="6" name="Date Placeholder 5"/>
          <p:cNvSpPr>
            <a:spLocks noGrp="1"/>
          </p:cNvSpPr>
          <p:nvPr>
            <p:ph type="dt" sz="half" idx="2"/>
          </p:nvPr>
        </p:nvSpPr>
        <p:spPr/>
        <p:txBody>
          <a:bodyPr/>
          <a:lstStyle/>
          <a:p>
            <a:endParaRPr lang="en-AU" dirty="0"/>
          </a:p>
        </p:txBody>
      </p:sp>
    </p:spTree>
    <p:extLst>
      <p:ext uri="{BB962C8B-B14F-4D97-AF65-F5344CB8AC3E}">
        <p14:creationId xmlns:p14="http://schemas.microsoft.com/office/powerpoint/2010/main" val="690936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Unresolved issues</a:t>
            </a:r>
          </a:p>
        </p:txBody>
      </p:sp>
      <p:sp>
        <p:nvSpPr>
          <p:cNvPr id="3" name="Content Placeholder 2"/>
          <p:cNvSpPr>
            <a:spLocks noGrp="1"/>
          </p:cNvSpPr>
          <p:nvPr>
            <p:ph sz="quarter" idx="15"/>
          </p:nvPr>
        </p:nvSpPr>
        <p:spPr/>
        <p:txBody>
          <a:bodyPr/>
          <a:lstStyle/>
          <a:p>
            <a:r>
              <a:rPr lang="en-AU" dirty="0"/>
              <a:t>Identification of affected</a:t>
            </a:r>
          </a:p>
          <a:p>
            <a:endParaRPr lang="en-AU" dirty="0"/>
          </a:p>
          <a:p>
            <a:r>
              <a:rPr lang="en-AU" dirty="0"/>
              <a:t>Application of article 23</a:t>
            </a:r>
          </a:p>
          <a:p>
            <a:endParaRPr lang="en-AU" dirty="0"/>
          </a:p>
          <a:p>
            <a:r>
              <a:rPr lang="en-AU" dirty="0"/>
              <a:t>Calculation of profit attributed</a:t>
            </a:r>
          </a:p>
          <a:p>
            <a:endParaRPr lang="en-AU" dirty="0"/>
          </a:p>
          <a:p>
            <a:r>
              <a:rPr lang="en-AU" dirty="0"/>
              <a:t>Treatment of flow through/subcontract models</a:t>
            </a:r>
          </a:p>
          <a:p>
            <a:r>
              <a:rPr lang="en-AU" dirty="0"/>
              <a:t> </a:t>
            </a:r>
          </a:p>
        </p:txBody>
      </p:sp>
      <p:sp>
        <p:nvSpPr>
          <p:cNvPr id="4" name="Footer Placeholder 3"/>
          <p:cNvSpPr>
            <a:spLocks noGrp="1"/>
          </p:cNvSpPr>
          <p:nvPr>
            <p:ph type="ftr" sz="quarter" idx="3"/>
          </p:nvPr>
        </p:nvSpPr>
        <p:spPr/>
        <p:txBody>
          <a:bodyPr/>
          <a:lstStyle/>
          <a:p>
            <a:endParaRPr lang="en-AU"/>
          </a:p>
        </p:txBody>
      </p:sp>
      <p:sp>
        <p:nvSpPr>
          <p:cNvPr id="5" name="Slide Number Placeholder 4"/>
          <p:cNvSpPr>
            <a:spLocks noGrp="1"/>
          </p:cNvSpPr>
          <p:nvPr>
            <p:ph type="sldNum" sz="quarter" idx="4"/>
          </p:nvPr>
        </p:nvSpPr>
        <p:spPr/>
        <p:txBody>
          <a:bodyPr/>
          <a:lstStyle/>
          <a:p>
            <a:fld id="{9EBD5762-3BDC-484D-9503-7EA6D5A9A8CE}" type="slidenum">
              <a:rPr lang="en-AU" smtClean="0"/>
              <a:pPr/>
              <a:t>29</a:t>
            </a:fld>
            <a:endParaRPr lang="en-AU"/>
          </a:p>
        </p:txBody>
      </p:sp>
      <p:sp>
        <p:nvSpPr>
          <p:cNvPr id="6" name="Date Placeholder 5"/>
          <p:cNvSpPr>
            <a:spLocks noGrp="1"/>
          </p:cNvSpPr>
          <p:nvPr>
            <p:ph type="dt" sz="half" idx="2"/>
          </p:nvPr>
        </p:nvSpPr>
        <p:spPr/>
        <p:txBody>
          <a:bodyPr/>
          <a:lstStyle/>
          <a:p>
            <a:endParaRPr lang="en-AU" dirty="0"/>
          </a:p>
        </p:txBody>
      </p:sp>
    </p:spTree>
    <p:extLst>
      <p:ext uri="{BB962C8B-B14F-4D97-AF65-F5344CB8AC3E}">
        <p14:creationId xmlns:p14="http://schemas.microsoft.com/office/powerpoint/2010/main" val="30635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76238"/>
            <a:ext cx="7886700" cy="993775"/>
          </a:xfrm>
          <a:prstGeom prst="rect">
            <a:avLst/>
          </a:prstGeom>
        </p:spPr>
        <p:txBody>
          <a:bodyPr lIns="0" tIns="0" rIns="0" bIns="0">
            <a:spAutoFit/>
          </a:bodyPr>
          <a:lstStyle/>
          <a:p>
            <a:r>
              <a:rPr lang="en-US" sz="3000" b="1" dirty="0">
                <a:solidFill>
                  <a:srgbClr val="4F2D7F"/>
                </a:solidFill>
              </a:rPr>
              <a:t>Corporate Tax Rate</a:t>
            </a:r>
          </a:p>
        </p:txBody>
      </p:sp>
      <p:sp>
        <p:nvSpPr>
          <p:cNvPr id="3" name="Text Placeholder 2"/>
          <p:cNvSpPr>
            <a:spLocks noGrp="1"/>
          </p:cNvSpPr>
          <p:nvPr>
            <p:ph type="body" idx="1"/>
          </p:nvPr>
        </p:nvSpPr>
        <p:spPr>
          <a:xfrm>
            <a:off x="410440" y="1370013"/>
            <a:ext cx="6834034" cy="3262312"/>
          </a:xfrm>
        </p:spPr>
        <p:txBody>
          <a:bodyPr/>
          <a:lstStyle/>
          <a:p>
            <a:pPr>
              <a:buClr>
                <a:schemeClr val="tx1"/>
              </a:buClr>
            </a:pPr>
            <a:r>
              <a:rPr lang="en-US" sz="1800" dirty="0"/>
              <a:t>Corporate Tax Rate reduced to 21% from 35%</a:t>
            </a:r>
          </a:p>
          <a:p>
            <a:pPr>
              <a:buClr>
                <a:schemeClr val="tx1"/>
              </a:buClr>
            </a:pPr>
            <a:endParaRPr lang="en-US" sz="1800" dirty="0"/>
          </a:p>
          <a:p>
            <a:pPr>
              <a:buClr>
                <a:schemeClr val="tx1"/>
              </a:buClr>
            </a:pPr>
            <a:r>
              <a:rPr lang="en-US" sz="1800" dirty="0"/>
              <a:t>Alternate Minimum Tax Repealed</a:t>
            </a:r>
          </a:p>
          <a:p>
            <a:pPr>
              <a:buClr>
                <a:schemeClr val="tx1"/>
              </a:buClr>
            </a:pPr>
            <a:endParaRPr lang="en-US" sz="1800" dirty="0"/>
          </a:p>
          <a:p>
            <a:pPr>
              <a:buClr>
                <a:schemeClr val="tx1"/>
              </a:buClr>
            </a:pPr>
            <a:r>
              <a:rPr lang="en-US" sz="1800" dirty="0"/>
              <a:t>No changes in State tax rates</a:t>
            </a:r>
          </a:p>
          <a:p>
            <a:pPr>
              <a:buClr>
                <a:schemeClr val="tx1"/>
              </a:buClr>
            </a:pPr>
            <a:endParaRPr lang="en-US" sz="1800" dirty="0"/>
          </a:p>
          <a:p>
            <a:pPr marL="342900" lvl="1" indent="0">
              <a:buClr>
                <a:schemeClr val="tx1"/>
              </a:buClr>
              <a:buNone/>
            </a:pPr>
            <a:endParaRPr lang="en-US" sz="1800" dirty="0"/>
          </a:p>
        </p:txBody>
      </p:sp>
    </p:spTree>
    <p:extLst>
      <p:ext uri="{BB962C8B-B14F-4D97-AF65-F5344CB8AC3E}">
        <p14:creationId xmlns:p14="http://schemas.microsoft.com/office/powerpoint/2010/main" val="3198185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 Mahindra Structure</a:t>
            </a:r>
          </a:p>
        </p:txBody>
      </p:sp>
      <p:sp>
        <p:nvSpPr>
          <p:cNvPr id="7" name="Slide Number Placeholder 6"/>
          <p:cNvSpPr>
            <a:spLocks noGrp="1"/>
          </p:cNvSpPr>
          <p:nvPr>
            <p:ph type="sldNum" sz="quarter" idx="4"/>
          </p:nvPr>
        </p:nvSpPr>
        <p:spPr/>
        <p:txBody>
          <a:bodyPr/>
          <a:lstStyle/>
          <a:p>
            <a:fld id="{9EBD5762-3BDC-484D-9503-7EA6D5A9A8CE}" type="slidenum">
              <a:rPr lang="en-US" smtClean="0"/>
              <a:pPr/>
              <a:t>30</a:t>
            </a:fld>
            <a:endParaRPr lang="en-US" dirty="0"/>
          </a:p>
        </p:txBody>
      </p:sp>
      <p:sp>
        <p:nvSpPr>
          <p:cNvPr id="8" name="Date Placeholder 7"/>
          <p:cNvSpPr>
            <a:spLocks noGrp="1"/>
          </p:cNvSpPr>
          <p:nvPr>
            <p:ph type="dt" sz="half" idx="2"/>
          </p:nvPr>
        </p:nvSpPr>
        <p:spPr/>
        <p:txBody>
          <a:bodyPr/>
          <a:lstStyle/>
          <a:p>
            <a:r>
              <a:rPr lang="en-US"/>
              <a:t>April 2018</a:t>
            </a:r>
            <a:endParaRPr lang="en-US" dirty="0"/>
          </a:p>
        </p:txBody>
      </p:sp>
      <p:sp>
        <p:nvSpPr>
          <p:cNvPr id="9" name="Footer Placeholder 8"/>
          <p:cNvSpPr>
            <a:spLocks noGrp="1"/>
          </p:cNvSpPr>
          <p:nvPr>
            <p:ph type="ftr" sz="quarter" idx="3"/>
          </p:nvPr>
        </p:nvSpPr>
        <p:spPr/>
        <p:txBody>
          <a:bodyPr/>
          <a:lstStyle/>
          <a:p>
            <a:endParaRPr lang="en-US" dirty="0"/>
          </a:p>
        </p:txBody>
      </p:sp>
      <p:sp>
        <p:nvSpPr>
          <p:cNvPr id="19" name="Freeform 18"/>
          <p:cNvSpPr/>
          <p:nvPr/>
        </p:nvSpPr>
        <p:spPr bwMode="ltGray">
          <a:xfrm>
            <a:off x="1341716" y="2219653"/>
            <a:ext cx="6460569" cy="404648"/>
          </a:xfrm>
          <a:custGeom>
            <a:avLst/>
            <a:gdLst>
              <a:gd name="connsiteX0" fmla="*/ 0 w 8614092"/>
              <a:gd name="connsiteY0" fmla="*/ 384083 h 660780"/>
              <a:gd name="connsiteX1" fmla="*/ 466344 w 8614092"/>
              <a:gd name="connsiteY1" fmla="*/ 35 h 660780"/>
              <a:gd name="connsiteX2" fmla="*/ 905256 w 8614092"/>
              <a:gd name="connsiteY2" fmla="*/ 402371 h 660780"/>
              <a:gd name="connsiteX3" fmla="*/ 1307592 w 8614092"/>
              <a:gd name="connsiteY3" fmla="*/ 35 h 660780"/>
              <a:gd name="connsiteX4" fmla="*/ 1773936 w 8614092"/>
              <a:gd name="connsiteY4" fmla="*/ 393227 h 660780"/>
              <a:gd name="connsiteX5" fmla="*/ 2203704 w 8614092"/>
              <a:gd name="connsiteY5" fmla="*/ 9179 h 660780"/>
              <a:gd name="connsiteX6" fmla="*/ 2615184 w 8614092"/>
              <a:gd name="connsiteY6" fmla="*/ 393227 h 660780"/>
              <a:gd name="connsiteX7" fmla="*/ 3054096 w 8614092"/>
              <a:gd name="connsiteY7" fmla="*/ 18323 h 660780"/>
              <a:gd name="connsiteX8" fmla="*/ 3511296 w 8614092"/>
              <a:gd name="connsiteY8" fmla="*/ 402371 h 660780"/>
              <a:gd name="connsiteX9" fmla="*/ 3950208 w 8614092"/>
              <a:gd name="connsiteY9" fmla="*/ 36611 h 660780"/>
              <a:gd name="connsiteX10" fmla="*/ 4361688 w 8614092"/>
              <a:gd name="connsiteY10" fmla="*/ 402371 h 660780"/>
              <a:gd name="connsiteX11" fmla="*/ 4782312 w 8614092"/>
              <a:gd name="connsiteY11" fmla="*/ 36611 h 660780"/>
              <a:gd name="connsiteX12" fmla="*/ 5212080 w 8614092"/>
              <a:gd name="connsiteY12" fmla="*/ 438947 h 660780"/>
              <a:gd name="connsiteX13" fmla="*/ 5650992 w 8614092"/>
              <a:gd name="connsiteY13" fmla="*/ 27467 h 660780"/>
              <a:gd name="connsiteX14" fmla="*/ 6062472 w 8614092"/>
              <a:gd name="connsiteY14" fmla="*/ 429803 h 660780"/>
              <a:gd name="connsiteX15" fmla="*/ 6464808 w 8614092"/>
              <a:gd name="connsiteY15" fmla="*/ 45755 h 660780"/>
              <a:gd name="connsiteX16" fmla="*/ 6903720 w 8614092"/>
              <a:gd name="connsiteY16" fmla="*/ 411515 h 660780"/>
              <a:gd name="connsiteX17" fmla="*/ 7315200 w 8614092"/>
              <a:gd name="connsiteY17" fmla="*/ 64043 h 660780"/>
              <a:gd name="connsiteX18" fmla="*/ 7699248 w 8614092"/>
              <a:gd name="connsiteY18" fmla="*/ 420659 h 660780"/>
              <a:gd name="connsiteX19" fmla="*/ 8110728 w 8614092"/>
              <a:gd name="connsiteY19" fmla="*/ 64043 h 660780"/>
              <a:gd name="connsiteX20" fmla="*/ 8476488 w 8614092"/>
              <a:gd name="connsiteY20" fmla="*/ 466379 h 66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614092" h="660780">
                <a:moveTo>
                  <a:pt x="0" y="384083"/>
                </a:moveTo>
                <a:cubicBezTo>
                  <a:pt x="157734" y="190535"/>
                  <a:pt x="315468" y="-3013"/>
                  <a:pt x="466344" y="35"/>
                </a:cubicBezTo>
                <a:cubicBezTo>
                  <a:pt x="617220" y="3083"/>
                  <a:pt x="765048" y="402371"/>
                  <a:pt x="905256" y="402371"/>
                </a:cubicBezTo>
                <a:cubicBezTo>
                  <a:pt x="1045464" y="402371"/>
                  <a:pt x="1162812" y="1559"/>
                  <a:pt x="1307592" y="35"/>
                </a:cubicBezTo>
                <a:cubicBezTo>
                  <a:pt x="1452372" y="-1489"/>
                  <a:pt x="1624584" y="391703"/>
                  <a:pt x="1773936" y="393227"/>
                </a:cubicBezTo>
                <a:cubicBezTo>
                  <a:pt x="1923288" y="394751"/>
                  <a:pt x="2063496" y="9179"/>
                  <a:pt x="2203704" y="9179"/>
                </a:cubicBezTo>
                <a:cubicBezTo>
                  <a:pt x="2343912" y="9179"/>
                  <a:pt x="2473452" y="391703"/>
                  <a:pt x="2615184" y="393227"/>
                </a:cubicBezTo>
                <a:cubicBezTo>
                  <a:pt x="2756916" y="394751"/>
                  <a:pt x="2904744" y="16799"/>
                  <a:pt x="3054096" y="18323"/>
                </a:cubicBezTo>
                <a:cubicBezTo>
                  <a:pt x="3203448" y="19847"/>
                  <a:pt x="3361944" y="399323"/>
                  <a:pt x="3511296" y="402371"/>
                </a:cubicBezTo>
                <a:cubicBezTo>
                  <a:pt x="3660648" y="405419"/>
                  <a:pt x="3808476" y="36611"/>
                  <a:pt x="3950208" y="36611"/>
                </a:cubicBezTo>
                <a:cubicBezTo>
                  <a:pt x="4091940" y="36611"/>
                  <a:pt x="4223004" y="402371"/>
                  <a:pt x="4361688" y="402371"/>
                </a:cubicBezTo>
                <a:cubicBezTo>
                  <a:pt x="4500372" y="402371"/>
                  <a:pt x="4640580" y="30515"/>
                  <a:pt x="4782312" y="36611"/>
                </a:cubicBezTo>
                <a:cubicBezTo>
                  <a:pt x="4924044" y="42707"/>
                  <a:pt x="5067300" y="440471"/>
                  <a:pt x="5212080" y="438947"/>
                </a:cubicBezTo>
                <a:cubicBezTo>
                  <a:pt x="5356860" y="437423"/>
                  <a:pt x="5509260" y="28991"/>
                  <a:pt x="5650992" y="27467"/>
                </a:cubicBezTo>
                <a:cubicBezTo>
                  <a:pt x="5792724" y="25943"/>
                  <a:pt x="5926836" y="426755"/>
                  <a:pt x="6062472" y="429803"/>
                </a:cubicBezTo>
                <a:cubicBezTo>
                  <a:pt x="6198108" y="432851"/>
                  <a:pt x="6324600" y="48803"/>
                  <a:pt x="6464808" y="45755"/>
                </a:cubicBezTo>
                <a:cubicBezTo>
                  <a:pt x="6605016" y="42707"/>
                  <a:pt x="6761988" y="408467"/>
                  <a:pt x="6903720" y="411515"/>
                </a:cubicBezTo>
                <a:cubicBezTo>
                  <a:pt x="7045452" y="414563"/>
                  <a:pt x="7182612" y="62519"/>
                  <a:pt x="7315200" y="64043"/>
                </a:cubicBezTo>
                <a:cubicBezTo>
                  <a:pt x="7447788" y="65567"/>
                  <a:pt x="7566660" y="420659"/>
                  <a:pt x="7699248" y="420659"/>
                </a:cubicBezTo>
                <a:cubicBezTo>
                  <a:pt x="7831836" y="420659"/>
                  <a:pt x="7981188" y="56423"/>
                  <a:pt x="8110728" y="64043"/>
                </a:cubicBezTo>
                <a:cubicBezTo>
                  <a:pt x="8240268" y="71663"/>
                  <a:pt x="8894064" y="1071407"/>
                  <a:pt x="8476488" y="466379"/>
                </a:cubicBezTo>
              </a:path>
            </a:pathLst>
          </a:cu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20" name="Rectangle 19"/>
          <p:cNvSpPr/>
          <p:nvPr/>
        </p:nvSpPr>
        <p:spPr bwMode="ltGray">
          <a:xfrm>
            <a:off x="2212848" y="1205878"/>
            <a:ext cx="1364742" cy="796658"/>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5" dirty="0">
                <a:solidFill>
                  <a:schemeClr val="bg1"/>
                </a:solidFill>
                <a:latin typeface="Georgia" pitchFamily="18" charset="0"/>
              </a:rPr>
              <a:t>Indian Head Co</a:t>
            </a:r>
          </a:p>
        </p:txBody>
      </p:sp>
      <p:sp>
        <p:nvSpPr>
          <p:cNvPr id="21" name="Rectangle 20"/>
          <p:cNvSpPr/>
          <p:nvPr/>
        </p:nvSpPr>
        <p:spPr bwMode="ltGray">
          <a:xfrm>
            <a:off x="2219706" y="2966045"/>
            <a:ext cx="1357884" cy="819571"/>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5" dirty="0">
                <a:solidFill>
                  <a:schemeClr val="bg1"/>
                </a:solidFill>
                <a:latin typeface="Georgia" pitchFamily="18" charset="0"/>
              </a:rPr>
              <a:t>Australian Permanent Establishment</a:t>
            </a:r>
          </a:p>
        </p:txBody>
      </p:sp>
      <p:sp>
        <p:nvSpPr>
          <p:cNvPr id="22" name="Rectangle 21"/>
          <p:cNvSpPr/>
          <p:nvPr/>
        </p:nvSpPr>
        <p:spPr bwMode="ltGray">
          <a:xfrm>
            <a:off x="5486400" y="2966046"/>
            <a:ext cx="1293876" cy="819571"/>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5" dirty="0">
                <a:solidFill>
                  <a:schemeClr val="bg1"/>
                </a:solidFill>
                <a:latin typeface="Georgia" pitchFamily="18" charset="0"/>
              </a:rPr>
              <a:t>Australian Customers</a:t>
            </a:r>
          </a:p>
        </p:txBody>
      </p:sp>
      <p:cxnSp>
        <p:nvCxnSpPr>
          <p:cNvPr id="24" name="Straight Arrow Connector 23"/>
          <p:cNvCxnSpPr>
            <a:stCxn id="20" idx="2"/>
            <a:endCxn id="21" idx="0"/>
          </p:cNvCxnSpPr>
          <p:nvPr/>
        </p:nvCxnSpPr>
        <p:spPr>
          <a:xfrm>
            <a:off x="2895219" y="2002536"/>
            <a:ext cx="3429" cy="963509"/>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617595" y="3382137"/>
            <a:ext cx="1908810" cy="6858"/>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303270" y="2002536"/>
            <a:ext cx="2183130" cy="104241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22" idx="0"/>
            <a:endCxn id="20" idx="3"/>
          </p:cNvCxnSpPr>
          <p:nvPr/>
        </p:nvCxnSpPr>
        <p:spPr>
          <a:xfrm rot="16200000" flipV="1">
            <a:off x="4174545" y="1007252"/>
            <a:ext cx="1361838" cy="2555748"/>
          </a:xfrm>
          <a:prstGeom prst="curvedConnector2">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569964" y="1859635"/>
            <a:ext cx="813816" cy="360018"/>
          </a:xfrm>
          <a:prstGeom prst="rect">
            <a:avLst/>
          </a:prstGeom>
          <a:noFill/>
        </p:spPr>
        <p:txBody>
          <a:bodyPr wrap="square" lIns="0" tIns="0" rIns="0" bIns="0" rtlCol="0">
            <a:noAutofit/>
          </a:bodyPr>
          <a:lstStyle/>
          <a:p>
            <a:pPr indent="-205740">
              <a:spcAft>
                <a:spcPts val="675"/>
              </a:spcAft>
            </a:pPr>
            <a:r>
              <a:rPr lang="en-US" sz="1500">
                <a:latin typeface="Georgia" pitchFamily="18" charset="0"/>
              </a:rPr>
              <a:t>India</a:t>
            </a:r>
            <a:endParaRPr lang="en-US" sz="1500" dirty="0" err="1">
              <a:latin typeface="Georgia" pitchFamily="18" charset="0"/>
            </a:endParaRPr>
          </a:p>
        </p:txBody>
      </p:sp>
      <p:sp>
        <p:nvSpPr>
          <p:cNvPr id="56" name="TextBox 55"/>
          <p:cNvSpPr txBox="1"/>
          <p:nvPr/>
        </p:nvSpPr>
        <p:spPr>
          <a:xfrm>
            <a:off x="6569964" y="2563670"/>
            <a:ext cx="1344335" cy="336042"/>
          </a:xfrm>
          <a:prstGeom prst="rect">
            <a:avLst/>
          </a:prstGeom>
          <a:noFill/>
        </p:spPr>
        <p:txBody>
          <a:bodyPr wrap="square" lIns="0" tIns="0" rIns="0" bIns="0" rtlCol="0">
            <a:noAutofit/>
          </a:bodyPr>
          <a:lstStyle/>
          <a:p>
            <a:pPr indent="-205740">
              <a:spcAft>
                <a:spcPts val="675"/>
              </a:spcAft>
            </a:pPr>
            <a:r>
              <a:rPr lang="en-US" sz="1500" dirty="0">
                <a:latin typeface="Georgia" pitchFamily="18" charset="0"/>
              </a:rPr>
              <a:t>Australia</a:t>
            </a:r>
          </a:p>
        </p:txBody>
      </p:sp>
      <p:cxnSp>
        <p:nvCxnSpPr>
          <p:cNvPr id="58" name="Curved Connector 57"/>
          <p:cNvCxnSpPr>
            <a:stCxn id="22" idx="2"/>
            <a:endCxn id="21" idx="2"/>
          </p:cNvCxnSpPr>
          <p:nvPr/>
        </p:nvCxnSpPr>
        <p:spPr>
          <a:xfrm rot="5400000" flipH="1">
            <a:off x="4515993" y="2168271"/>
            <a:ext cx="1" cy="3234690"/>
          </a:xfrm>
          <a:prstGeom prst="curvedConnector3">
            <a:avLst>
              <a:gd name="adj1" fmla="val -2286000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rot="1303618">
            <a:off x="4584202" y="1789796"/>
            <a:ext cx="1453896" cy="233172"/>
          </a:xfrm>
          <a:prstGeom prst="rect">
            <a:avLst/>
          </a:prstGeom>
          <a:noFill/>
        </p:spPr>
        <p:txBody>
          <a:bodyPr wrap="square" lIns="0" tIns="0" rIns="0" bIns="0" rtlCol="0">
            <a:noAutofit/>
          </a:bodyPr>
          <a:lstStyle/>
          <a:p>
            <a:pPr indent="-205740">
              <a:spcAft>
                <a:spcPts val="675"/>
              </a:spcAft>
            </a:pPr>
            <a:r>
              <a:rPr lang="en-US" sz="1050" dirty="0">
                <a:latin typeface="Georgia" pitchFamily="18" charset="0"/>
              </a:rPr>
              <a:t>Statements of work</a:t>
            </a:r>
          </a:p>
        </p:txBody>
      </p:sp>
      <p:sp>
        <p:nvSpPr>
          <p:cNvPr id="69" name="TextBox 68"/>
          <p:cNvSpPr txBox="1"/>
          <p:nvPr/>
        </p:nvSpPr>
        <p:spPr>
          <a:xfrm rot="1488353">
            <a:off x="4790762" y="2477617"/>
            <a:ext cx="685800" cy="185167"/>
          </a:xfrm>
          <a:prstGeom prst="rect">
            <a:avLst/>
          </a:prstGeom>
          <a:noFill/>
        </p:spPr>
        <p:txBody>
          <a:bodyPr wrap="square" lIns="0" tIns="0" rIns="0" bIns="0" rtlCol="0">
            <a:noAutofit/>
          </a:bodyPr>
          <a:lstStyle/>
          <a:p>
            <a:pPr indent="-205740">
              <a:spcAft>
                <a:spcPts val="675"/>
              </a:spcAft>
            </a:pPr>
            <a:r>
              <a:rPr lang="en-US" sz="1050" dirty="0">
                <a:latin typeface="Georgia" pitchFamily="18" charset="0"/>
              </a:rPr>
              <a:t>Services</a:t>
            </a:r>
          </a:p>
        </p:txBody>
      </p:sp>
      <p:cxnSp>
        <p:nvCxnSpPr>
          <p:cNvPr id="71" name="Straight Arrow Connector 70"/>
          <p:cNvCxnSpPr/>
          <p:nvPr/>
        </p:nvCxnSpPr>
        <p:spPr>
          <a:xfrm>
            <a:off x="3577590" y="1906382"/>
            <a:ext cx="2160270" cy="1059663"/>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rot="1452234">
            <a:off x="4146909" y="2589595"/>
            <a:ext cx="646938" cy="196503"/>
          </a:xfrm>
          <a:prstGeom prst="rect">
            <a:avLst/>
          </a:prstGeom>
          <a:noFill/>
        </p:spPr>
        <p:txBody>
          <a:bodyPr wrap="square" lIns="0" tIns="0" rIns="0" bIns="0" rtlCol="0">
            <a:noAutofit/>
          </a:bodyPr>
          <a:lstStyle/>
          <a:p>
            <a:pPr indent="-205740">
              <a:spcAft>
                <a:spcPts val="675"/>
              </a:spcAft>
            </a:pPr>
            <a:r>
              <a:rPr lang="en-US" sz="1050">
                <a:latin typeface="Georgia" pitchFamily="18" charset="0"/>
              </a:rPr>
              <a:t>Invoices</a:t>
            </a:r>
            <a:endParaRPr lang="en-US" sz="1050" dirty="0" err="1">
              <a:latin typeface="Georgia" pitchFamily="18" charset="0"/>
            </a:endParaRPr>
          </a:p>
        </p:txBody>
      </p:sp>
      <p:sp>
        <p:nvSpPr>
          <p:cNvPr id="73" name="TextBox 72"/>
          <p:cNvSpPr txBox="1"/>
          <p:nvPr/>
        </p:nvSpPr>
        <p:spPr>
          <a:xfrm>
            <a:off x="4249787" y="3156040"/>
            <a:ext cx="685800" cy="185167"/>
          </a:xfrm>
          <a:prstGeom prst="rect">
            <a:avLst/>
          </a:prstGeom>
          <a:noFill/>
        </p:spPr>
        <p:txBody>
          <a:bodyPr wrap="square" lIns="0" tIns="0" rIns="0" bIns="0" rtlCol="0">
            <a:noAutofit/>
          </a:bodyPr>
          <a:lstStyle/>
          <a:p>
            <a:pPr indent="-205740">
              <a:spcAft>
                <a:spcPts val="675"/>
              </a:spcAft>
            </a:pPr>
            <a:r>
              <a:rPr lang="en-US" sz="1050" dirty="0">
                <a:latin typeface="Georgia" pitchFamily="18" charset="0"/>
              </a:rPr>
              <a:t>Services</a:t>
            </a:r>
          </a:p>
        </p:txBody>
      </p:sp>
      <p:sp>
        <p:nvSpPr>
          <p:cNvPr id="74" name="TextBox 73"/>
          <p:cNvSpPr txBox="1"/>
          <p:nvPr/>
        </p:nvSpPr>
        <p:spPr>
          <a:xfrm>
            <a:off x="3899916" y="4053078"/>
            <a:ext cx="1501902" cy="552110"/>
          </a:xfrm>
          <a:prstGeom prst="rect">
            <a:avLst/>
          </a:prstGeom>
          <a:noFill/>
        </p:spPr>
        <p:txBody>
          <a:bodyPr wrap="square" lIns="0" tIns="0" rIns="0" bIns="0" rtlCol="0">
            <a:noAutofit/>
          </a:bodyPr>
          <a:lstStyle/>
          <a:p>
            <a:pPr indent="-205740">
              <a:spcAft>
                <a:spcPts val="675"/>
              </a:spcAft>
            </a:pPr>
            <a:r>
              <a:rPr lang="en-US" sz="1050" dirty="0">
                <a:latin typeface="Georgia" pitchFamily="18" charset="0"/>
              </a:rPr>
              <a:t>Payment for services (Australian bank account controlled by Indian Head Co)</a:t>
            </a:r>
          </a:p>
        </p:txBody>
      </p:sp>
    </p:spTree>
    <p:extLst>
      <p:ext uri="{BB962C8B-B14F-4D97-AF65-F5344CB8AC3E}">
        <p14:creationId xmlns:p14="http://schemas.microsoft.com/office/powerpoint/2010/main" val="1188663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Australian subsidiary structure</a:t>
            </a:r>
          </a:p>
        </p:txBody>
      </p:sp>
      <p:sp>
        <p:nvSpPr>
          <p:cNvPr id="4" name="Footer Placeholder 3"/>
          <p:cNvSpPr>
            <a:spLocks noGrp="1"/>
          </p:cNvSpPr>
          <p:nvPr>
            <p:ph type="ftr" sz="quarter" idx="3"/>
          </p:nvPr>
        </p:nvSpPr>
        <p:spPr/>
        <p:txBody>
          <a:bodyPr/>
          <a:lstStyle/>
          <a:p>
            <a:endParaRPr lang="en-US" dirty="0"/>
          </a:p>
        </p:txBody>
      </p:sp>
      <p:sp>
        <p:nvSpPr>
          <p:cNvPr id="5" name="Slide Number Placeholder 4"/>
          <p:cNvSpPr>
            <a:spLocks noGrp="1"/>
          </p:cNvSpPr>
          <p:nvPr>
            <p:ph type="sldNum" sz="quarter" idx="4"/>
          </p:nvPr>
        </p:nvSpPr>
        <p:spPr/>
        <p:txBody>
          <a:bodyPr/>
          <a:lstStyle/>
          <a:p>
            <a:fld id="{9EBD5762-3BDC-484D-9503-7EA6D5A9A8CE}" type="slidenum">
              <a:rPr lang="en-US" smtClean="0"/>
              <a:pPr/>
              <a:t>31</a:t>
            </a:fld>
            <a:endParaRPr lang="en-US" dirty="0"/>
          </a:p>
        </p:txBody>
      </p:sp>
      <p:sp>
        <p:nvSpPr>
          <p:cNvPr id="6" name="Date Placeholder 5"/>
          <p:cNvSpPr>
            <a:spLocks noGrp="1"/>
          </p:cNvSpPr>
          <p:nvPr>
            <p:ph type="dt" sz="half" idx="2"/>
          </p:nvPr>
        </p:nvSpPr>
        <p:spPr/>
        <p:txBody>
          <a:bodyPr/>
          <a:lstStyle/>
          <a:p>
            <a:r>
              <a:rPr lang="en-US"/>
              <a:t>April 2018</a:t>
            </a:r>
            <a:endParaRPr lang="en-US" dirty="0"/>
          </a:p>
        </p:txBody>
      </p:sp>
      <p:sp>
        <p:nvSpPr>
          <p:cNvPr id="7" name="Freeform 6"/>
          <p:cNvSpPr/>
          <p:nvPr/>
        </p:nvSpPr>
        <p:spPr bwMode="ltGray">
          <a:xfrm>
            <a:off x="1341716" y="2219653"/>
            <a:ext cx="6460569" cy="404648"/>
          </a:xfrm>
          <a:custGeom>
            <a:avLst/>
            <a:gdLst>
              <a:gd name="connsiteX0" fmla="*/ 0 w 8614092"/>
              <a:gd name="connsiteY0" fmla="*/ 384083 h 660780"/>
              <a:gd name="connsiteX1" fmla="*/ 466344 w 8614092"/>
              <a:gd name="connsiteY1" fmla="*/ 35 h 660780"/>
              <a:gd name="connsiteX2" fmla="*/ 905256 w 8614092"/>
              <a:gd name="connsiteY2" fmla="*/ 402371 h 660780"/>
              <a:gd name="connsiteX3" fmla="*/ 1307592 w 8614092"/>
              <a:gd name="connsiteY3" fmla="*/ 35 h 660780"/>
              <a:gd name="connsiteX4" fmla="*/ 1773936 w 8614092"/>
              <a:gd name="connsiteY4" fmla="*/ 393227 h 660780"/>
              <a:gd name="connsiteX5" fmla="*/ 2203704 w 8614092"/>
              <a:gd name="connsiteY5" fmla="*/ 9179 h 660780"/>
              <a:gd name="connsiteX6" fmla="*/ 2615184 w 8614092"/>
              <a:gd name="connsiteY6" fmla="*/ 393227 h 660780"/>
              <a:gd name="connsiteX7" fmla="*/ 3054096 w 8614092"/>
              <a:gd name="connsiteY7" fmla="*/ 18323 h 660780"/>
              <a:gd name="connsiteX8" fmla="*/ 3511296 w 8614092"/>
              <a:gd name="connsiteY8" fmla="*/ 402371 h 660780"/>
              <a:gd name="connsiteX9" fmla="*/ 3950208 w 8614092"/>
              <a:gd name="connsiteY9" fmla="*/ 36611 h 660780"/>
              <a:gd name="connsiteX10" fmla="*/ 4361688 w 8614092"/>
              <a:gd name="connsiteY10" fmla="*/ 402371 h 660780"/>
              <a:gd name="connsiteX11" fmla="*/ 4782312 w 8614092"/>
              <a:gd name="connsiteY11" fmla="*/ 36611 h 660780"/>
              <a:gd name="connsiteX12" fmla="*/ 5212080 w 8614092"/>
              <a:gd name="connsiteY12" fmla="*/ 438947 h 660780"/>
              <a:gd name="connsiteX13" fmla="*/ 5650992 w 8614092"/>
              <a:gd name="connsiteY13" fmla="*/ 27467 h 660780"/>
              <a:gd name="connsiteX14" fmla="*/ 6062472 w 8614092"/>
              <a:gd name="connsiteY14" fmla="*/ 429803 h 660780"/>
              <a:gd name="connsiteX15" fmla="*/ 6464808 w 8614092"/>
              <a:gd name="connsiteY15" fmla="*/ 45755 h 660780"/>
              <a:gd name="connsiteX16" fmla="*/ 6903720 w 8614092"/>
              <a:gd name="connsiteY16" fmla="*/ 411515 h 660780"/>
              <a:gd name="connsiteX17" fmla="*/ 7315200 w 8614092"/>
              <a:gd name="connsiteY17" fmla="*/ 64043 h 660780"/>
              <a:gd name="connsiteX18" fmla="*/ 7699248 w 8614092"/>
              <a:gd name="connsiteY18" fmla="*/ 420659 h 660780"/>
              <a:gd name="connsiteX19" fmla="*/ 8110728 w 8614092"/>
              <a:gd name="connsiteY19" fmla="*/ 64043 h 660780"/>
              <a:gd name="connsiteX20" fmla="*/ 8476488 w 8614092"/>
              <a:gd name="connsiteY20" fmla="*/ 466379 h 66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614092" h="660780">
                <a:moveTo>
                  <a:pt x="0" y="384083"/>
                </a:moveTo>
                <a:cubicBezTo>
                  <a:pt x="157734" y="190535"/>
                  <a:pt x="315468" y="-3013"/>
                  <a:pt x="466344" y="35"/>
                </a:cubicBezTo>
                <a:cubicBezTo>
                  <a:pt x="617220" y="3083"/>
                  <a:pt x="765048" y="402371"/>
                  <a:pt x="905256" y="402371"/>
                </a:cubicBezTo>
                <a:cubicBezTo>
                  <a:pt x="1045464" y="402371"/>
                  <a:pt x="1162812" y="1559"/>
                  <a:pt x="1307592" y="35"/>
                </a:cubicBezTo>
                <a:cubicBezTo>
                  <a:pt x="1452372" y="-1489"/>
                  <a:pt x="1624584" y="391703"/>
                  <a:pt x="1773936" y="393227"/>
                </a:cubicBezTo>
                <a:cubicBezTo>
                  <a:pt x="1923288" y="394751"/>
                  <a:pt x="2063496" y="9179"/>
                  <a:pt x="2203704" y="9179"/>
                </a:cubicBezTo>
                <a:cubicBezTo>
                  <a:pt x="2343912" y="9179"/>
                  <a:pt x="2473452" y="391703"/>
                  <a:pt x="2615184" y="393227"/>
                </a:cubicBezTo>
                <a:cubicBezTo>
                  <a:pt x="2756916" y="394751"/>
                  <a:pt x="2904744" y="16799"/>
                  <a:pt x="3054096" y="18323"/>
                </a:cubicBezTo>
                <a:cubicBezTo>
                  <a:pt x="3203448" y="19847"/>
                  <a:pt x="3361944" y="399323"/>
                  <a:pt x="3511296" y="402371"/>
                </a:cubicBezTo>
                <a:cubicBezTo>
                  <a:pt x="3660648" y="405419"/>
                  <a:pt x="3808476" y="36611"/>
                  <a:pt x="3950208" y="36611"/>
                </a:cubicBezTo>
                <a:cubicBezTo>
                  <a:pt x="4091940" y="36611"/>
                  <a:pt x="4223004" y="402371"/>
                  <a:pt x="4361688" y="402371"/>
                </a:cubicBezTo>
                <a:cubicBezTo>
                  <a:pt x="4500372" y="402371"/>
                  <a:pt x="4640580" y="30515"/>
                  <a:pt x="4782312" y="36611"/>
                </a:cubicBezTo>
                <a:cubicBezTo>
                  <a:pt x="4924044" y="42707"/>
                  <a:pt x="5067300" y="440471"/>
                  <a:pt x="5212080" y="438947"/>
                </a:cubicBezTo>
                <a:cubicBezTo>
                  <a:pt x="5356860" y="437423"/>
                  <a:pt x="5509260" y="28991"/>
                  <a:pt x="5650992" y="27467"/>
                </a:cubicBezTo>
                <a:cubicBezTo>
                  <a:pt x="5792724" y="25943"/>
                  <a:pt x="5926836" y="426755"/>
                  <a:pt x="6062472" y="429803"/>
                </a:cubicBezTo>
                <a:cubicBezTo>
                  <a:pt x="6198108" y="432851"/>
                  <a:pt x="6324600" y="48803"/>
                  <a:pt x="6464808" y="45755"/>
                </a:cubicBezTo>
                <a:cubicBezTo>
                  <a:pt x="6605016" y="42707"/>
                  <a:pt x="6761988" y="408467"/>
                  <a:pt x="6903720" y="411515"/>
                </a:cubicBezTo>
                <a:cubicBezTo>
                  <a:pt x="7045452" y="414563"/>
                  <a:pt x="7182612" y="62519"/>
                  <a:pt x="7315200" y="64043"/>
                </a:cubicBezTo>
                <a:cubicBezTo>
                  <a:pt x="7447788" y="65567"/>
                  <a:pt x="7566660" y="420659"/>
                  <a:pt x="7699248" y="420659"/>
                </a:cubicBezTo>
                <a:cubicBezTo>
                  <a:pt x="7831836" y="420659"/>
                  <a:pt x="7981188" y="56423"/>
                  <a:pt x="8110728" y="64043"/>
                </a:cubicBezTo>
                <a:cubicBezTo>
                  <a:pt x="8240268" y="71663"/>
                  <a:pt x="8894064" y="1071407"/>
                  <a:pt x="8476488" y="466379"/>
                </a:cubicBezTo>
              </a:path>
            </a:pathLst>
          </a:cu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8" name="Rectangle 7"/>
          <p:cNvSpPr/>
          <p:nvPr/>
        </p:nvSpPr>
        <p:spPr bwMode="ltGray">
          <a:xfrm>
            <a:off x="2219706" y="1002934"/>
            <a:ext cx="1364742" cy="796658"/>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5" dirty="0">
                <a:solidFill>
                  <a:schemeClr val="bg1"/>
                </a:solidFill>
                <a:latin typeface="Georgia" pitchFamily="18" charset="0"/>
              </a:rPr>
              <a:t>Indian Head Co</a:t>
            </a:r>
          </a:p>
        </p:txBody>
      </p:sp>
      <p:sp>
        <p:nvSpPr>
          <p:cNvPr id="9" name="Rectangle 8"/>
          <p:cNvSpPr/>
          <p:nvPr/>
        </p:nvSpPr>
        <p:spPr bwMode="ltGray">
          <a:xfrm>
            <a:off x="2226564" y="2624301"/>
            <a:ext cx="1357884" cy="819571"/>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5" dirty="0">
                <a:solidFill>
                  <a:schemeClr val="bg1"/>
                </a:solidFill>
                <a:latin typeface="Georgia" pitchFamily="18" charset="0"/>
              </a:rPr>
              <a:t>Australian Subsidiary</a:t>
            </a:r>
          </a:p>
        </p:txBody>
      </p:sp>
      <p:sp>
        <p:nvSpPr>
          <p:cNvPr id="10" name="Rectangle 9"/>
          <p:cNvSpPr/>
          <p:nvPr/>
        </p:nvSpPr>
        <p:spPr bwMode="ltGray">
          <a:xfrm>
            <a:off x="5164074" y="2624301"/>
            <a:ext cx="1293876" cy="819571"/>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5" dirty="0">
                <a:solidFill>
                  <a:schemeClr val="bg1"/>
                </a:solidFill>
                <a:latin typeface="Georgia" pitchFamily="18" charset="0"/>
              </a:rPr>
              <a:t>Australian Customer</a:t>
            </a:r>
          </a:p>
        </p:txBody>
      </p:sp>
      <p:sp>
        <p:nvSpPr>
          <p:cNvPr id="11" name="TextBox 10"/>
          <p:cNvSpPr txBox="1"/>
          <p:nvPr/>
        </p:nvSpPr>
        <p:spPr>
          <a:xfrm>
            <a:off x="6569964" y="1859635"/>
            <a:ext cx="813816" cy="360018"/>
          </a:xfrm>
          <a:prstGeom prst="rect">
            <a:avLst/>
          </a:prstGeom>
          <a:noFill/>
        </p:spPr>
        <p:txBody>
          <a:bodyPr wrap="square" lIns="0" tIns="0" rIns="0" bIns="0" rtlCol="0">
            <a:noAutofit/>
          </a:bodyPr>
          <a:lstStyle/>
          <a:p>
            <a:pPr indent="-205740">
              <a:spcAft>
                <a:spcPts val="675"/>
              </a:spcAft>
            </a:pPr>
            <a:r>
              <a:rPr lang="en-US" sz="1500" dirty="0">
                <a:latin typeface="Georgia" pitchFamily="18" charset="0"/>
              </a:rPr>
              <a:t>India</a:t>
            </a:r>
          </a:p>
        </p:txBody>
      </p:sp>
      <p:sp>
        <p:nvSpPr>
          <p:cNvPr id="12" name="TextBox 11"/>
          <p:cNvSpPr txBox="1"/>
          <p:nvPr/>
        </p:nvSpPr>
        <p:spPr>
          <a:xfrm>
            <a:off x="6569964" y="2563670"/>
            <a:ext cx="1344335" cy="336042"/>
          </a:xfrm>
          <a:prstGeom prst="rect">
            <a:avLst/>
          </a:prstGeom>
          <a:noFill/>
        </p:spPr>
        <p:txBody>
          <a:bodyPr wrap="square" lIns="0" tIns="0" rIns="0" bIns="0" rtlCol="0">
            <a:noAutofit/>
          </a:bodyPr>
          <a:lstStyle/>
          <a:p>
            <a:pPr indent="-205740">
              <a:spcAft>
                <a:spcPts val="675"/>
              </a:spcAft>
            </a:pPr>
            <a:r>
              <a:rPr lang="en-US" sz="1500" dirty="0">
                <a:latin typeface="Georgia" pitchFamily="18" charset="0"/>
              </a:rPr>
              <a:t>Australia</a:t>
            </a:r>
          </a:p>
        </p:txBody>
      </p:sp>
      <p:cxnSp>
        <p:nvCxnSpPr>
          <p:cNvPr id="14" name="Straight Arrow Connector 13"/>
          <p:cNvCxnSpPr/>
          <p:nvPr/>
        </p:nvCxnSpPr>
        <p:spPr>
          <a:xfrm flipV="1">
            <a:off x="2528316" y="1799592"/>
            <a:ext cx="0" cy="824709"/>
          </a:xfrm>
          <a:prstGeom prst="straightConnector1">
            <a:avLst/>
          </a:prstGeom>
          <a:ln w="158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220974" y="1799592"/>
            <a:ext cx="0" cy="824709"/>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1"/>
            <a:endCxn id="9" idx="3"/>
          </p:cNvCxnSpPr>
          <p:nvPr/>
        </p:nvCxnSpPr>
        <p:spPr>
          <a:xfrm flipH="1">
            <a:off x="3584448" y="3034087"/>
            <a:ext cx="1579626"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a:off x="3584448" y="3454268"/>
            <a:ext cx="1579626" cy="9525"/>
          </a:xfrm>
          <a:prstGeom prst="curvedConnector3">
            <a:avLst/>
          </a:prstGeom>
          <a:ln w="158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rot="16200000" flipH="1">
            <a:off x="3873437" y="1986356"/>
            <a:ext cx="9525" cy="2905506"/>
          </a:xfrm>
          <a:prstGeom prst="curvedConnector3">
            <a:avLst>
              <a:gd name="adj1" fmla="val 5544000"/>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5400000">
            <a:off x="4692968" y="1979213"/>
            <a:ext cx="9525" cy="2905506"/>
          </a:xfrm>
          <a:prstGeom prst="curvedConnector3">
            <a:avLst>
              <a:gd name="adj1" fmla="val 12168000"/>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8" idx="3"/>
            <a:endCxn id="10" idx="0"/>
          </p:cNvCxnSpPr>
          <p:nvPr/>
        </p:nvCxnSpPr>
        <p:spPr>
          <a:xfrm>
            <a:off x="3584448" y="1401264"/>
            <a:ext cx="2226564" cy="1223038"/>
          </a:xfrm>
          <a:prstGeom prst="straightConnector1">
            <a:avLst/>
          </a:prstGeom>
          <a:ln w="158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rot="1499936">
            <a:off x="4525106" y="1893361"/>
            <a:ext cx="891540" cy="208536"/>
          </a:xfrm>
          <a:prstGeom prst="rect">
            <a:avLst/>
          </a:prstGeom>
          <a:noFill/>
        </p:spPr>
        <p:txBody>
          <a:bodyPr wrap="square" lIns="0" tIns="0" rIns="0" bIns="0" rtlCol="0">
            <a:noAutofit/>
          </a:bodyPr>
          <a:lstStyle/>
          <a:p>
            <a:pPr indent="-205740">
              <a:spcAft>
                <a:spcPts val="675"/>
              </a:spcAft>
            </a:pPr>
            <a:r>
              <a:rPr lang="en-US" sz="1050" dirty="0">
                <a:latin typeface="Georgia" pitchFamily="18" charset="0"/>
              </a:rPr>
              <a:t>Services</a:t>
            </a:r>
          </a:p>
        </p:txBody>
      </p:sp>
      <p:sp>
        <p:nvSpPr>
          <p:cNvPr id="49" name="TextBox 48"/>
          <p:cNvSpPr txBox="1"/>
          <p:nvPr/>
        </p:nvSpPr>
        <p:spPr>
          <a:xfrm>
            <a:off x="3714918" y="2563669"/>
            <a:ext cx="1392007" cy="470417"/>
          </a:xfrm>
          <a:prstGeom prst="rect">
            <a:avLst/>
          </a:prstGeom>
          <a:noFill/>
        </p:spPr>
        <p:txBody>
          <a:bodyPr wrap="square" lIns="0" tIns="0" rIns="0" bIns="0" rtlCol="0">
            <a:noAutofit/>
          </a:bodyPr>
          <a:lstStyle/>
          <a:p>
            <a:pPr indent="-205740">
              <a:spcAft>
                <a:spcPts val="675"/>
              </a:spcAft>
            </a:pPr>
            <a:r>
              <a:rPr lang="en-US" sz="1050" dirty="0">
                <a:latin typeface="Georgia" pitchFamily="18" charset="0"/>
              </a:rPr>
              <a:t>Statements of work (which allow the </a:t>
            </a:r>
            <a:r>
              <a:rPr lang="en-US" sz="1050" dirty="0" err="1">
                <a:latin typeface="Georgia" pitchFamily="18" charset="0"/>
              </a:rPr>
              <a:t>Aus</a:t>
            </a:r>
            <a:r>
              <a:rPr lang="en-US" sz="1050" dirty="0">
                <a:latin typeface="Georgia" pitchFamily="18" charset="0"/>
              </a:rPr>
              <a:t> sub to procure services from other Group </a:t>
            </a:r>
            <a:r>
              <a:rPr lang="en-US" sz="1050" dirty="0" err="1">
                <a:latin typeface="Georgia" pitchFamily="18" charset="0"/>
              </a:rPr>
              <a:t>Co’s</a:t>
            </a:r>
            <a:r>
              <a:rPr lang="en-US" sz="1050" dirty="0">
                <a:latin typeface="Georgia" pitchFamily="18" charset="0"/>
              </a:rPr>
              <a:t>)</a:t>
            </a:r>
          </a:p>
        </p:txBody>
      </p:sp>
      <p:sp>
        <p:nvSpPr>
          <p:cNvPr id="50" name="TextBox 49"/>
          <p:cNvSpPr txBox="1"/>
          <p:nvPr/>
        </p:nvSpPr>
        <p:spPr>
          <a:xfrm>
            <a:off x="3824478" y="3453397"/>
            <a:ext cx="905256" cy="208775"/>
          </a:xfrm>
          <a:prstGeom prst="rect">
            <a:avLst/>
          </a:prstGeom>
          <a:noFill/>
        </p:spPr>
        <p:txBody>
          <a:bodyPr wrap="square" lIns="0" tIns="0" rIns="0" bIns="0" rtlCol="0">
            <a:noAutofit/>
          </a:bodyPr>
          <a:lstStyle/>
          <a:p>
            <a:pPr indent="-205740">
              <a:spcAft>
                <a:spcPts val="675"/>
              </a:spcAft>
            </a:pPr>
            <a:r>
              <a:rPr lang="en-US" sz="1050" dirty="0">
                <a:latin typeface="Georgia" pitchFamily="18" charset="0"/>
              </a:rPr>
              <a:t>Services</a:t>
            </a:r>
          </a:p>
        </p:txBody>
      </p:sp>
      <p:sp>
        <p:nvSpPr>
          <p:cNvPr id="51" name="TextBox 50"/>
          <p:cNvSpPr txBox="1"/>
          <p:nvPr/>
        </p:nvSpPr>
        <p:spPr>
          <a:xfrm>
            <a:off x="3559302" y="3791098"/>
            <a:ext cx="637794" cy="186269"/>
          </a:xfrm>
          <a:prstGeom prst="rect">
            <a:avLst/>
          </a:prstGeom>
          <a:noFill/>
        </p:spPr>
        <p:txBody>
          <a:bodyPr wrap="square" lIns="0" tIns="0" rIns="0" bIns="0" rtlCol="0">
            <a:noAutofit/>
          </a:bodyPr>
          <a:lstStyle/>
          <a:p>
            <a:pPr indent="-205740">
              <a:spcAft>
                <a:spcPts val="675"/>
              </a:spcAft>
            </a:pPr>
            <a:r>
              <a:rPr lang="en-US" sz="1050" dirty="0">
                <a:latin typeface="Georgia" pitchFamily="18" charset="0"/>
              </a:rPr>
              <a:t>Invoices</a:t>
            </a:r>
          </a:p>
        </p:txBody>
      </p:sp>
      <p:sp>
        <p:nvSpPr>
          <p:cNvPr id="52" name="TextBox 51"/>
          <p:cNvSpPr txBox="1"/>
          <p:nvPr/>
        </p:nvSpPr>
        <p:spPr>
          <a:xfrm>
            <a:off x="4410921" y="4225377"/>
            <a:ext cx="1162348" cy="312864"/>
          </a:xfrm>
          <a:prstGeom prst="rect">
            <a:avLst/>
          </a:prstGeom>
          <a:noFill/>
        </p:spPr>
        <p:txBody>
          <a:bodyPr wrap="square" lIns="0" tIns="0" rIns="0" bIns="0" rtlCol="0">
            <a:noAutofit/>
          </a:bodyPr>
          <a:lstStyle/>
          <a:p>
            <a:pPr indent="-205740">
              <a:spcAft>
                <a:spcPts val="675"/>
              </a:spcAft>
            </a:pPr>
            <a:r>
              <a:rPr lang="en-US" sz="1050" dirty="0">
                <a:latin typeface="Georgia" pitchFamily="18" charset="0"/>
              </a:rPr>
              <a:t>Payment for services</a:t>
            </a:r>
          </a:p>
        </p:txBody>
      </p:sp>
      <p:sp>
        <p:nvSpPr>
          <p:cNvPr id="53" name="TextBox 52"/>
          <p:cNvSpPr txBox="1"/>
          <p:nvPr/>
        </p:nvSpPr>
        <p:spPr>
          <a:xfrm>
            <a:off x="6313932" y="3667029"/>
            <a:ext cx="1531620" cy="1090668"/>
          </a:xfrm>
          <a:prstGeom prst="rect">
            <a:avLst/>
          </a:prstGeom>
          <a:noFill/>
          <a:ln w="15875">
            <a:solidFill>
              <a:schemeClr val="accent1"/>
            </a:solidFill>
          </a:ln>
        </p:spPr>
        <p:txBody>
          <a:bodyPr wrap="square" lIns="0" tIns="0" rIns="0" bIns="0" rtlCol="0">
            <a:noAutofit/>
          </a:bodyPr>
          <a:lstStyle/>
          <a:p>
            <a:pPr indent="-205740">
              <a:spcAft>
                <a:spcPts val="675"/>
              </a:spcAft>
            </a:pPr>
            <a:r>
              <a:rPr lang="en-US" sz="1050" i="1" dirty="0">
                <a:latin typeface="Georgia" pitchFamily="18" charset="0"/>
              </a:rPr>
              <a:t>Key differences from TM:</a:t>
            </a:r>
          </a:p>
          <a:p>
            <a:pPr marL="480060" lvl="1" indent="-342900">
              <a:spcAft>
                <a:spcPts val="675"/>
              </a:spcAft>
              <a:buAutoNum type="arabicPeriod"/>
            </a:pPr>
            <a:r>
              <a:rPr lang="en-US" sz="1050" i="1" dirty="0">
                <a:latin typeface="Georgia" pitchFamily="18" charset="0"/>
              </a:rPr>
              <a:t>Contracting parties</a:t>
            </a:r>
          </a:p>
          <a:p>
            <a:pPr marL="480060" lvl="1" indent="-342900">
              <a:spcAft>
                <a:spcPts val="675"/>
              </a:spcAft>
              <a:buAutoNum type="arabicPeriod"/>
            </a:pPr>
            <a:r>
              <a:rPr lang="en-US" sz="1050" i="1" dirty="0">
                <a:latin typeface="Georgia" pitchFamily="18" charset="0"/>
              </a:rPr>
              <a:t>Invoices</a:t>
            </a:r>
          </a:p>
          <a:p>
            <a:pPr marL="480060" lvl="1" indent="-342900">
              <a:spcAft>
                <a:spcPts val="675"/>
              </a:spcAft>
              <a:buAutoNum type="arabicPeriod"/>
            </a:pPr>
            <a:r>
              <a:rPr lang="en-US" sz="1050" i="1" dirty="0">
                <a:latin typeface="Georgia" pitchFamily="18" charset="0"/>
              </a:rPr>
              <a:t>Payment</a:t>
            </a:r>
          </a:p>
        </p:txBody>
      </p:sp>
      <p:sp>
        <p:nvSpPr>
          <p:cNvPr id="54" name="TextBox 53"/>
          <p:cNvSpPr txBox="1"/>
          <p:nvPr/>
        </p:nvSpPr>
        <p:spPr>
          <a:xfrm>
            <a:off x="1593176" y="1876753"/>
            <a:ext cx="900851" cy="342900"/>
          </a:xfrm>
          <a:prstGeom prst="rect">
            <a:avLst/>
          </a:prstGeom>
          <a:noFill/>
        </p:spPr>
        <p:txBody>
          <a:bodyPr wrap="square" lIns="0" tIns="0" rIns="0" bIns="0" rtlCol="0">
            <a:noAutofit/>
          </a:bodyPr>
          <a:lstStyle/>
          <a:p>
            <a:pPr indent="-205740">
              <a:spcAft>
                <a:spcPts val="675"/>
              </a:spcAft>
            </a:pPr>
            <a:r>
              <a:rPr lang="en-US" sz="1050" dirty="0">
                <a:latin typeface="Georgia" pitchFamily="18" charset="0"/>
              </a:rPr>
              <a:t>Intercompany service fee</a:t>
            </a:r>
          </a:p>
        </p:txBody>
      </p:sp>
    </p:spTree>
    <p:extLst>
      <p:ext uri="{BB962C8B-B14F-4D97-AF65-F5344CB8AC3E}">
        <p14:creationId xmlns:p14="http://schemas.microsoft.com/office/powerpoint/2010/main" val="773124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514350"/>
            <a:ext cx="6057900" cy="685800"/>
          </a:xfrm>
        </p:spPr>
        <p:txBody>
          <a:bodyPr/>
          <a:lstStyle/>
          <a:p>
            <a:r>
              <a:rPr lang="en-US" dirty="0"/>
              <a:t>Australian PE Structure</a:t>
            </a:r>
          </a:p>
        </p:txBody>
      </p:sp>
      <p:sp>
        <p:nvSpPr>
          <p:cNvPr id="4" name="Footer Placeholder 3"/>
          <p:cNvSpPr>
            <a:spLocks noGrp="1"/>
          </p:cNvSpPr>
          <p:nvPr>
            <p:ph type="ftr" sz="quarter" idx="3"/>
          </p:nvPr>
        </p:nvSpPr>
        <p:spPr>
          <a:xfrm>
            <a:off x="1543050" y="4743450"/>
            <a:ext cx="3943350" cy="114300"/>
          </a:xfrm>
        </p:spPr>
        <p:txBody>
          <a:bodyPr/>
          <a:lstStyle/>
          <a:p>
            <a:endParaRPr lang="en-US" dirty="0"/>
          </a:p>
        </p:txBody>
      </p:sp>
      <p:sp>
        <p:nvSpPr>
          <p:cNvPr id="5" name="Slide Number Placeholder 4"/>
          <p:cNvSpPr>
            <a:spLocks noGrp="1"/>
          </p:cNvSpPr>
          <p:nvPr>
            <p:ph type="sldNum" sz="quarter" idx="4"/>
          </p:nvPr>
        </p:nvSpPr>
        <p:spPr>
          <a:xfrm>
            <a:off x="6457950" y="4857750"/>
            <a:ext cx="1145286" cy="114300"/>
          </a:xfrm>
        </p:spPr>
        <p:txBody>
          <a:bodyPr/>
          <a:lstStyle/>
          <a:p>
            <a:fld id="{9EBD5762-3BDC-484D-9503-7EA6D5A9A8CE}" type="slidenum">
              <a:rPr lang="en-US" smtClean="0"/>
              <a:pPr/>
              <a:t>32</a:t>
            </a:fld>
            <a:endParaRPr lang="en-US" dirty="0"/>
          </a:p>
        </p:txBody>
      </p:sp>
      <p:sp>
        <p:nvSpPr>
          <p:cNvPr id="6" name="Date Placeholder 5"/>
          <p:cNvSpPr>
            <a:spLocks noGrp="1"/>
          </p:cNvSpPr>
          <p:nvPr>
            <p:ph type="dt" sz="half" idx="2"/>
          </p:nvPr>
        </p:nvSpPr>
        <p:spPr>
          <a:xfrm>
            <a:off x="6457950" y="4743450"/>
            <a:ext cx="1143000" cy="114300"/>
          </a:xfrm>
        </p:spPr>
        <p:txBody>
          <a:bodyPr/>
          <a:lstStyle/>
          <a:p>
            <a:r>
              <a:rPr lang="en-US"/>
              <a:t>April 2018</a:t>
            </a:r>
            <a:endParaRPr lang="en-US" dirty="0"/>
          </a:p>
        </p:txBody>
      </p:sp>
      <p:sp>
        <p:nvSpPr>
          <p:cNvPr id="7" name="Freeform 6"/>
          <p:cNvSpPr/>
          <p:nvPr/>
        </p:nvSpPr>
        <p:spPr bwMode="ltGray">
          <a:xfrm>
            <a:off x="1341716" y="2219653"/>
            <a:ext cx="6460569" cy="404648"/>
          </a:xfrm>
          <a:custGeom>
            <a:avLst/>
            <a:gdLst>
              <a:gd name="connsiteX0" fmla="*/ 0 w 8614092"/>
              <a:gd name="connsiteY0" fmla="*/ 384083 h 660780"/>
              <a:gd name="connsiteX1" fmla="*/ 466344 w 8614092"/>
              <a:gd name="connsiteY1" fmla="*/ 35 h 660780"/>
              <a:gd name="connsiteX2" fmla="*/ 905256 w 8614092"/>
              <a:gd name="connsiteY2" fmla="*/ 402371 h 660780"/>
              <a:gd name="connsiteX3" fmla="*/ 1307592 w 8614092"/>
              <a:gd name="connsiteY3" fmla="*/ 35 h 660780"/>
              <a:gd name="connsiteX4" fmla="*/ 1773936 w 8614092"/>
              <a:gd name="connsiteY4" fmla="*/ 393227 h 660780"/>
              <a:gd name="connsiteX5" fmla="*/ 2203704 w 8614092"/>
              <a:gd name="connsiteY5" fmla="*/ 9179 h 660780"/>
              <a:gd name="connsiteX6" fmla="*/ 2615184 w 8614092"/>
              <a:gd name="connsiteY6" fmla="*/ 393227 h 660780"/>
              <a:gd name="connsiteX7" fmla="*/ 3054096 w 8614092"/>
              <a:gd name="connsiteY7" fmla="*/ 18323 h 660780"/>
              <a:gd name="connsiteX8" fmla="*/ 3511296 w 8614092"/>
              <a:gd name="connsiteY8" fmla="*/ 402371 h 660780"/>
              <a:gd name="connsiteX9" fmla="*/ 3950208 w 8614092"/>
              <a:gd name="connsiteY9" fmla="*/ 36611 h 660780"/>
              <a:gd name="connsiteX10" fmla="*/ 4361688 w 8614092"/>
              <a:gd name="connsiteY10" fmla="*/ 402371 h 660780"/>
              <a:gd name="connsiteX11" fmla="*/ 4782312 w 8614092"/>
              <a:gd name="connsiteY11" fmla="*/ 36611 h 660780"/>
              <a:gd name="connsiteX12" fmla="*/ 5212080 w 8614092"/>
              <a:gd name="connsiteY12" fmla="*/ 438947 h 660780"/>
              <a:gd name="connsiteX13" fmla="*/ 5650992 w 8614092"/>
              <a:gd name="connsiteY13" fmla="*/ 27467 h 660780"/>
              <a:gd name="connsiteX14" fmla="*/ 6062472 w 8614092"/>
              <a:gd name="connsiteY14" fmla="*/ 429803 h 660780"/>
              <a:gd name="connsiteX15" fmla="*/ 6464808 w 8614092"/>
              <a:gd name="connsiteY15" fmla="*/ 45755 h 660780"/>
              <a:gd name="connsiteX16" fmla="*/ 6903720 w 8614092"/>
              <a:gd name="connsiteY16" fmla="*/ 411515 h 660780"/>
              <a:gd name="connsiteX17" fmla="*/ 7315200 w 8614092"/>
              <a:gd name="connsiteY17" fmla="*/ 64043 h 660780"/>
              <a:gd name="connsiteX18" fmla="*/ 7699248 w 8614092"/>
              <a:gd name="connsiteY18" fmla="*/ 420659 h 660780"/>
              <a:gd name="connsiteX19" fmla="*/ 8110728 w 8614092"/>
              <a:gd name="connsiteY19" fmla="*/ 64043 h 660780"/>
              <a:gd name="connsiteX20" fmla="*/ 8476488 w 8614092"/>
              <a:gd name="connsiteY20" fmla="*/ 466379 h 66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614092" h="660780">
                <a:moveTo>
                  <a:pt x="0" y="384083"/>
                </a:moveTo>
                <a:cubicBezTo>
                  <a:pt x="157734" y="190535"/>
                  <a:pt x="315468" y="-3013"/>
                  <a:pt x="466344" y="35"/>
                </a:cubicBezTo>
                <a:cubicBezTo>
                  <a:pt x="617220" y="3083"/>
                  <a:pt x="765048" y="402371"/>
                  <a:pt x="905256" y="402371"/>
                </a:cubicBezTo>
                <a:cubicBezTo>
                  <a:pt x="1045464" y="402371"/>
                  <a:pt x="1162812" y="1559"/>
                  <a:pt x="1307592" y="35"/>
                </a:cubicBezTo>
                <a:cubicBezTo>
                  <a:pt x="1452372" y="-1489"/>
                  <a:pt x="1624584" y="391703"/>
                  <a:pt x="1773936" y="393227"/>
                </a:cubicBezTo>
                <a:cubicBezTo>
                  <a:pt x="1923288" y="394751"/>
                  <a:pt x="2063496" y="9179"/>
                  <a:pt x="2203704" y="9179"/>
                </a:cubicBezTo>
                <a:cubicBezTo>
                  <a:pt x="2343912" y="9179"/>
                  <a:pt x="2473452" y="391703"/>
                  <a:pt x="2615184" y="393227"/>
                </a:cubicBezTo>
                <a:cubicBezTo>
                  <a:pt x="2756916" y="394751"/>
                  <a:pt x="2904744" y="16799"/>
                  <a:pt x="3054096" y="18323"/>
                </a:cubicBezTo>
                <a:cubicBezTo>
                  <a:pt x="3203448" y="19847"/>
                  <a:pt x="3361944" y="399323"/>
                  <a:pt x="3511296" y="402371"/>
                </a:cubicBezTo>
                <a:cubicBezTo>
                  <a:pt x="3660648" y="405419"/>
                  <a:pt x="3808476" y="36611"/>
                  <a:pt x="3950208" y="36611"/>
                </a:cubicBezTo>
                <a:cubicBezTo>
                  <a:pt x="4091940" y="36611"/>
                  <a:pt x="4223004" y="402371"/>
                  <a:pt x="4361688" y="402371"/>
                </a:cubicBezTo>
                <a:cubicBezTo>
                  <a:pt x="4500372" y="402371"/>
                  <a:pt x="4640580" y="30515"/>
                  <a:pt x="4782312" y="36611"/>
                </a:cubicBezTo>
                <a:cubicBezTo>
                  <a:pt x="4924044" y="42707"/>
                  <a:pt x="5067300" y="440471"/>
                  <a:pt x="5212080" y="438947"/>
                </a:cubicBezTo>
                <a:cubicBezTo>
                  <a:pt x="5356860" y="437423"/>
                  <a:pt x="5509260" y="28991"/>
                  <a:pt x="5650992" y="27467"/>
                </a:cubicBezTo>
                <a:cubicBezTo>
                  <a:pt x="5792724" y="25943"/>
                  <a:pt x="5926836" y="426755"/>
                  <a:pt x="6062472" y="429803"/>
                </a:cubicBezTo>
                <a:cubicBezTo>
                  <a:pt x="6198108" y="432851"/>
                  <a:pt x="6324600" y="48803"/>
                  <a:pt x="6464808" y="45755"/>
                </a:cubicBezTo>
                <a:cubicBezTo>
                  <a:pt x="6605016" y="42707"/>
                  <a:pt x="6761988" y="408467"/>
                  <a:pt x="6903720" y="411515"/>
                </a:cubicBezTo>
                <a:cubicBezTo>
                  <a:pt x="7045452" y="414563"/>
                  <a:pt x="7182612" y="62519"/>
                  <a:pt x="7315200" y="64043"/>
                </a:cubicBezTo>
                <a:cubicBezTo>
                  <a:pt x="7447788" y="65567"/>
                  <a:pt x="7566660" y="420659"/>
                  <a:pt x="7699248" y="420659"/>
                </a:cubicBezTo>
                <a:cubicBezTo>
                  <a:pt x="7831836" y="420659"/>
                  <a:pt x="7981188" y="56423"/>
                  <a:pt x="8110728" y="64043"/>
                </a:cubicBezTo>
                <a:cubicBezTo>
                  <a:pt x="8240268" y="71663"/>
                  <a:pt x="8894064" y="1071407"/>
                  <a:pt x="8476488" y="466379"/>
                </a:cubicBezTo>
              </a:path>
            </a:pathLst>
          </a:cu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8" name="Rectangle 7"/>
          <p:cNvSpPr/>
          <p:nvPr/>
        </p:nvSpPr>
        <p:spPr bwMode="ltGray">
          <a:xfrm>
            <a:off x="2219706" y="1002934"/>
            <a:ext cx="1364742" cy="796658"/>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5" dirty="0">
                <a:solidFill>
                  <a:schemeClr val="bg1"/>
                </a:solidFill>
                <a:latin typeface="Georgia" pitchFamily="18" charset="0"/>
              </a:rPr>
              <a:t>Indian Head Co</a:t>
            </a:r>
          </a:p>
        </p:txBody>
      </p:sp>
      <p:sp>
        <p:nvSpPr>
          <p:cNvPr id="9" name="Rectangle 8"/>
          <p:cNvSpPr/>
          <p:nvPr/>
        </p:nvSpPr>
        <p:spPr bwMode="ltGray">
          <a:xfrm>
            <a:off x="2226564" y="2624301"/>
            <a:ext cx="1357884" cy="819571"/>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5" dirty="0">
                <a:solidFill>
                  <a:schemeClr val="bg1"/>
                </a:solidFill>
                <a:latin typeface="Georgia" pitchFamily="18" charset="0"/>
              </a:rPr>
              <a:t>Australian Permanent Establishment</a:t>
            </a:r>
          </a:p>
        </p:txBody>
      </p:sp>
      <p:sp>
        <p:nvSpPr>
          <p:cNvPr id="10" name="Rectangle 9"/>
          <p:cNvSpPr/>
          <p:nvPr/>
        </p:nvSpPr>
        <p:spPr bwMode="ltGray">
          <a:xfrm>
            <a:off x="5164074" y="2624301"/>
            <a:ext cx="1293876" cy="819571"/>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5" dirty="0">
                <a:solidFill>
                  <a:schemeClr val="bg1"/>
                </a:solidFill>
                <a:latin typeface="Georgia" pitchFamily="18" charset="0"/>
              </a:rPr>
              <a:t>Australian Customers</a:t>
            </a:r>
          </a:p>
        </p:txBody>
      </p:sp>
      <p:sp>
        <p:nvSpPr>
          <p:cNvPr id="12" name="TextBox 11"/>
          <p:cNvSpPr txBox="1"/>
          <p:nvPr/>
        </p:nvSpPr>
        <p:spPr>
          <a:xfrm>
            <a:off x="6569964" y="1859635"/>
            <a:ext cx="813816" cy="360018"/>
          </a:xfrm>
          <a:prstGeom prst="rect">
            <a:avLst/>
          </a:prstGeom>
          <a:noFill/>
        </p:spPr>
        <p:txBody>
          <a:bodyPr wrap="square" lIns="0" tIns="0" rIns="0" bIns="0" rtlCol="0">
            <a:noAutofit/>
          </a:bodyPr>
          <a:lstStyle/>
          <a:p>
            <a:pPr indent="-205740">
              <a:spcAft>
                <a:spcPts val="675"/>
              </a:spcAft>
            </a:pPr>
            <a:r>
              <a:rPr lang="en-US" sz="1500" dirty="0">
                <a:latin typeface="Georgia" pitchFamily="18" charset="0"/>
              </a:rPr>
              <a:t>India</a:t>
            </a:r>
          </a:p>
        </p:txBody>
      </p:sp>
      <p:sp>
        <p:nvSpPr>
          <p:cNvPr id="13" name="TextBox 12"/>
          <p:cNvSpPr txBox="1"/>
          <p:nvPr/>
        </p:nvSpPr>
        <p:spPr>
          <a:xfrm>
            <a:off x="6569964" y="2563670"/>
            <a:ext cx="1344335" cy="336042"/>
          </a:xfrm>
          <a:prstGeom prst="rect">
            <a:avLst/>
          </a:prstGeom>
          <a:noFill/>
        </p:spPr>
        <p:txBody>
          <a:bodyPr wrap="square" lIns="0" tIns="0" rIns="0" bIns="0" rtlCol="0">
            <a:noAutofit/>
          </a:bodyPr>
          <a:lstStyle/>
          <a:p>
            <a:pPr indent="-205740">
              <a:spcAft>
                <a:spcPts val="675"/>
              </a:spcAft>
            </a:pPr>
            <a:r>
              <a:rPr lang="en-US" sz="1500" dirty="0">
                <a:latin typeface="Georgia" pitchFamily="18" charset="0"/>
              </a:rPr>
              <a:t>Australia</a:t>
            </a:r>
          </a:p>
        </p:txBody>
      </p:sp>
      <p:sp>
        <p:nvSpPr>
          <p:cNvPr id="16" name="Rectangle 15"/>
          <p:cNvSpPr/>
          <p:nvPr/>
        </p:nvSpPr>
        <p:spPr bwMode="ltGray">
          <a:xfrm>
            <a:off x="5164074" y="3895344"/>
            <a:ext cx="1293876" cy="644652"/>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5" dirty="0">
                <a:solidFill>
                  <a:schemeClr val="bg1"/>
                </a:solidFill>
                <a:latin typeface="Georgia" pitchFamily="18" charset="0"/>
              </a:rPr>
              <a:t>End User Customers</a:t>
            </a:r>
          </a:p>
        </p:txBody>
      </p:sp>
      <p:cxnSp>
        <p:nvCxnSpPr>
          <p:cNvPr id="18" name="Straight Arrow Connector 17"/>
          <p:cNvCxnSpPr>
            <a:endCxn id="16" idx="1"/>
          </p:cNvCxnSpPr>
          <p:nvPr/>
        </p:nvCxnSpPr>
        <p:spPr>
          <a:xfrm>
            <a:off x="3255264" y="1799592"/>
            <a:ext cx="1908810" cy="2418078"/>
          </a:xfrm>
          <a:prstGeom prst="straightConnector1">
            <a:avLst/>
          </a:prstGeom>
          <a:ln w="158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9" idx="2"/>
          </p:cNvCxnSpPr>
          <p:nvPr/>
        </p:nvCxnSpPr>
        <p:spPr>
          <a:xfrm rot="16200000" flipH="1">
            <a:off x="3514816" y="2834563"/>
            <a:ext cx="1020686" cy="2239304"/>
          </a:xfrm>
          <a:prstGeom prst="curvedConnector2">
            <a:avLst/>
          </a:prstGeom>
          <a:ln w="158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595111" y="1251491"/>
            <a:ext cx="1834676" cy="134728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87877" y="1569244"/>
            <a:ext cx="1595461" cy="110327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0" idx="0"/>
          </p:cNvCxnSpPr>
          <p:nvPr/>
        </p:nvCxnSpPr>
        <p:spPr>
          <a:xfrm>
            <a:off x="3581019" y="1045737"/>
            <a:ext cx="2229993" cy="1578565"/>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2036343">
            <a:off x="4183986" y="1589388"/>
            <a:ext cx="1007655" cy="201137"/>
          </a:xfrm>
          <a:prstGeom prst="rect">
            <a:avLst/>
          </a:prstGeom>
          <a:noFill/>
        </p:spPr>
        <p:txBody>
          <a:bodyPr wrap="square" lIns="0" tIns="0" rIns="0" bIns="0" rtlCol="0">
            <a:noAutofit/>
          </a:bodyPr>
          <a:lstStyle/>
          <a:p>
            <a:pPr indent="-205740">
              <a:spcAft>
                <a:spcPts val="675"/>
              </a:spcAft>
            </a:pPr>
            <a:r>
              <a:rPr lang="en-US" sz="1050" dirty="0">
                <a:latin typeface="Georgia" pitchFamily="18" charset="0"/>
              </a:rPr>
              <a:t>Invoices</a:t>
            </a:r>
          </a:p>
        </p:txBody>
      </p:sp>
      <p:sp>
        <p:nvSpPr>
          <p:cNvPr id="28" name="TextBox 27"/>
          <p:cNvSpPr txBox="1"/>
          <p:nvPr/>
        </p:nvSpPr>
        <p:spPr>
          <a:xfrm rot="2090197">
            <a:off x="3462147" y="2206306"/>
            <a:ext cx="1762506" cy="371517"/>
          </a:xfrm>
          <a:prstGeom prst="rect">
            <a:avLst/>
          </a:prstGeom>
          <a:noFill/>
        </p:spPr>
        <p:txBody>
          <a:bodyPr wrap="square" lIns="0" tIns="0" rIns="0" bIns="0" rtlCol="0">
            <a:noAutofit/>
          </a:bodyPr>
          <a:lstStyle/>
          <a:p>
            <a:pPr indent="-205740">
              <a:spcAft>
                <a:spcPts val="675"/>
              </a:spcAft>
            </a:pPr>
            <a:r>
              <a:rPr lang="en-US" sz="1050" dirty="0">
                <a:latin typeface="Georgia" pitchFamily="18" charset="0"/>
              </a:rPr>
              <a:t>Statements of work (to provide services to end users)</a:t>
            </a:r>
          </a:p>
        </p:txBody>
      </p:sp>
      <p:sp>
        <p:nvSpPr>
          <p:cNvPr id="29" name="TextBox 28"/>
          <p:cNvSpPr txBox="1"/>
          <p:nvPr/>
        </p:nvSpPr>
        <p:spPr>
          <a:xfrm rot="2273539">
            <a:off x="4734717" y="2171649"/>
            <a:ext cx="732088" cy="203454"/>
          </a:xfrm>
          <a:prstGeom prst="rect">
            <a:avLst/>
          </a:prstGeom>
          <a:noFill/>
        </p:spPr>
        <p:txBody>
          <a:bodyPr wrap="square" lIns="0" tIns="0" rIns="0" bIns="0" rtlCol="0">
            <a:noAutofit/>
          </a:bodyPr>
          <a:lstStyle/>
          <a:p>
            <a:pPr indent="-205740">
              <a:spcAft>
                <a:spcPts val="675"/>
              </a:spcAft>
            </a:pPr>
            <a:r>
              <a:rPr lang="en-US" sz="1050" dirty="0">
                <a:latin typeface="Georgia" pitchFamily="18" charset="0"/>
              </a:rPr>
              <a:t>Payment</a:t>
            </a:r>
          </a:p>
        </p:txBody>
      </p:sp>
      <p:sp>
        <p:nvSpPr>
          <p:cNvPr id="30" name="TextBox 29"/>
          <p:cNvSpPr txBox="1"/>
          <p:nvPr/>
        </p:nvSpPr>
        <p:spPr>
          <a:xfrm>
            <a:off x="3843794" y="3220516"/>
            <a:ext cx="672084" cy="185645"/>
          </a:xfrm>
          <a:prstGeom prst="rect">
            <a:avLst/>
          </a:prstGeom>
          <a:noFill/>
        </p:spPr>
        <p:txBody>
          <a:bodyPr wrap="square" lIns="0" tIns="0" rIns="0" bIns="0" rtlCol="0">
            <a:noAutofit/>
          </a:bodyPr>
          <a:lstStyle/>
          <a:p>
            <a:pPr indent="-205740">
              <a:spcAft>
                <a:spcPts val="675"/>
              </a:spcAft>
            </a:pPr>
            <a:r>
              <a:rPr lang="en-US" sz="1050" dirty="0">
                <a:latin typeface="Georgia" pitchFamily="18" charset="0"/>
              </a:rPr>
              <a:t>Services</a:t>
            </a:r>
          </a:p>
        </p:txBody>
      </p:sp>
      <p:sp>
        <p:nvSpPr>
          <p:cNvPr id="31" name="TextBox 30"/>
          <p:cNvSpPr txBox="1"/>
          <p:nvPr/>
        </p:nvSpPr>
        <p:spPr>
          <a:xfrm>
            <a:off x="3499637" y="3911998"/>
            <a:ext cx="672084" cy="185645"/>
          </a:xfrm>
          <a:prstGeom prst="rect">
            <a:avLst/>
          </a:prstGeom>
          <a:noFill/>
        </p:spPr>
        <p:txBody>
          <a:bodyPr wrap="square" lIns="0" tIns="0" rIns="0" bIns="0" rtlCol="0">
            <a:noAutofit/>
          </a:bodyPr>
          <a:lstStyle/>
          <a:p>
            <a:pPr indent="-205740">
              <a:spcAft>
                <a:spcPts val="675"/>
              </a:spcAft>
            </a:pPr>
            <a:r>
              <a:rPr lang="en-US" sz="1050" dirty="0">
                <a:latin typeface="Georgia" pitchFamily="18" charset="0"/>
              </a:rPr>
              <a:t>Services</a:t>
            </a:r>
          </a:p>
        </p:txBody>
      </p:sp>
      <p:sp>
        <p:nvSpPr>
          <p:cNvPr id="32" name="TextBox 31"/>
          <p:cNvSpPr txBox="1"/>
          <p:nvPr/>
        </p:nvSpPr>
        <p:spPr>
          <a:xfrm>
            <a:off x="1266445" y="3510368"/>
            <a:ext cx="1464182" cy="1224104"/>
          </a:xfrm>
          <a:prstGeom prst="rect">
            <a:avLst/>
          </a:prstGeom>
          <a:noFill/>
          <a:ln>
            <a:solidFill>
              <a:schemeClr val="accent1"/>
            </a:solidFill>
          </a:ln>
        </p:spPr>
        <p:txBody>
          <a:bodyPr wrap="square" lIns="0" tIns="0" rIns="0" bIns="0" rtlCol="0">
            <a:noAutofit/>
          </a:bodyPr>
          <a:lstStyle/>
          <a:p>
            <a:pPr indent="-205740">
              <a:spcAft>
                <a:spcPts val="675"/>
              </a:spcAft>
            </a:pPr>
            <a:r>
              <a:rPr lang="en-US" sz="1050" i="1" dirty="0">
                <a:latin typeface="Georgia" pitchFamily="18" charset="0"/>
              </a:rPr>
              <a:t>Key differences from TM:</a:t>
            </a:r>
          </a:p>
          <a:p>
            <a:pPr marL="480060" lvl="1" indent="-342900">
              <a:spcAft>
                <a:spcPts val="675"/>
              </a:spcAft>
              <a:buFont typeface="+mj-lt"/>
              <a:buAutoNum type="arabicPeriod"/>
            </a:pPr>
            <a:r>
              <a:rPr lang="en-US" sz="1050" i="1" dirty="0">
                <a:latin typeface="Georgia" pitchFamily="18" charset="0"/>
              </a:rPr>
              <a:t>Recipient of services (end customers)</a:t>
            </a:r>
          </a:p>
          <a:p>
            <a:pPr marL="480060" lvl="1" indent="-342900">
              <a:spcAft>
                <a:spcPts val="675"/>
              </a:spcAft>
              <a:buFont typeface="+mj-lt"/>
              <a:buAutoNum type="arabicPeriod"/>
            </a:pPr>
            <a:r>
              <a:rPr lang="en-US" sz="1050" i="1" dirty="0">
                <a:latin typeface="Georgia" pitchFamily="18" charset="0"/>
              </a:rPr>
              <a:t>Payment</a:t>
            </a:r>
          </a:p>
        </p:txBody>
      </p:sp>
      <p:cxnSp>
        <p:nvCxnSpPr>
          <p:cNvPr id="34" name="Straight Connector 33"/>
          <p:cNvCxnSpPr>
            <a:stCxn id="10" idx="2"/>
            <a:endCxn id="16" idx="0"/>
          </p:cNvCxnSpPr>
          <p:nvPr/>
        </p:nvCxnSpPr>
        <p:spPr>
          <a:xfrm>
            <a:off x="5811012" y="3443872"/>
            <a:ext cx="0" cy="451472"/>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276285" y="1866184"/>
            <a:ext cx="624078" cy="344606"/>
          </a:xfrm>
          <a:prstGeom prst="rect">
            <a:avLst/>
          </a:prstGeom>
          <a:noFill/>
        </p:spPr>
        <p:txBody>
          <a:bodyPr wrap="square" lIns="0" tIns="0" rIns="0" bIns="0" rtlCol="0">
            <a:noAutofit/>
          </a:bodyPr>
          <a:lstStyle/>
          <a:p>
            <a:pPr indent="-205740">
              <a:spcAft>
                <a:spcPts val="675"/>
              </a:spcAft>
            </a:pPr>
            <a:r>
              <a:rPr lang="en-US" sz="1050" dirty="0">
                <a:latin typeface="Georgia" pitchFamily="18" charset="0"/>
              </a:rPr>
              <a:t>Cost + 7% markup </a:t>
            </a:r>
          </a:p>
        </p:txBody>
      </p:sp>
      <p:cxnSp>
        <p:nvCxnSpPr>
          <p:cNvPr id="33" name="Straight Arrow Connector 32"/>
          <p:cNvCxnSpPr/>
          <p:nvPr/>
        </p:nvCxnSpPr>
        <p:spPr>
          <a:xfrm>
            <a:off x="2967228" y="1807298"/>
            <a:ext cx="0" cy="824709"/>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69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61950"/>
            <a:ext cx="7886700" cy="461665"/>
          </a:xfrm>
          <a:prstGeom prst="rect">
            <a:avLst/>
          </a:prstGeom>
        </p:spPr>
        <p:txBody>
          <a:bodyPr lIns="0" tIns="0" rIns="0" bIns="0">
            <a:spAutoFit/>
          </a:bodyPr>
          <a:lstStyle/>
          <a:p>
            <a:r>
              <a:rPr lang="en-US" sz="3000" b="1" dirty="0">
                <a:solidFill>
                  <a:srgbClr val="4F2D7F"/>
                </a:solidFill>
              </a:rPr>
              <a:t>Limitations on Interest Deduction</a:t>
            </a:r>
          </a:p>
        </p:txBody>
      </p:sp>
      <p:sp>
        <p:nvSpPr>
          <p:cNvPr id="3" name="Text Placeholder 2"/>
          <p:cNvSpPr>
            <a:spLocks noGrp="1"/>
          </p:cNvSpPr>
          <p:nvPr>
            <p:ph type="body" idx="1"/>
          </p:nvPr>
        </p:nvSpPr>
        <p:spPr>
          <a:xfrm>
            <a:off x="410440" y="1370013"/>
            <a:ext cx="8162059" cy="3262312"/>
          </a:xfrm>
        </p:spPr>
        <p:txBody>
          <a:bodyPr/>
          <a:lstStyle/>
          <a:p>
            <a:pPr>
              <a:buClr>
                <a:schemeClr val="tx1"/>
              </a:buClr>
            </a:pPr>
            <a:r>
              <a:rPr lang="en-US" sz="1800" dirty="0"/>
              <a:t>Net interest deduction limited to 30% of Adjusted Taxable income for tax years beginning after December 31, 2017</a:t>
            </a:r>
          </a:p>
          <a:p>
            <a:pPr>
              <a:buClr>
                <a:schemeClr val="tx1"/>
              </a:buClr>
            </a:pPr>
            <a:endParaRPr lang="en-US" sz="1800" dirty="0"/>
          </a:p>
          <a:p>
            <a:pPr>
              <a:buClr>
                <a:schemeClr val="tx1"/>
              </a:buClr>
            </a:pPr>
            <a:r>
              <a:rPr lang="en-US" sz="1800" dirty="0"/>
              <a:t>Adjusted taxable income will approximately equivalent to EBITDA (Earnings before Interest, Tax, Depreciation &amp; Amortization) for first 4 years</a:t>
            </a:r>
          </a:p>
          <a:p>
            <a:pPr>
              <a:buClr>
                <a:schemeClr val="tx1"/>
              </a:buClr>
            </a:pPr>
            <a:endParaRPr lang="en-US" sz="1800" dirty="0"/>
          </a:p>
          <a:p>
            <a:pPr>
              <a:buClr>
                <a:schemeClr val="tx1"/>
              </a:buClr>
            </a:pPr>
            <a:r>
              <a:rPr lang="en-US" sz="1800" dirty="0"/>
              <a:t>Post Jan 1, 2022 – Adjusted Taxable income will be approximately equivalent to EBIT (Earnings before Interest &amp; Tax)</a:t>
            </a:r>
          </a:p>
          <a:p>
            <a:pPr>
              <a:buClr>
                <a:schemeClr val="tx1"/>
              </a:buClr>
            </a:pPr>
            <a:endParaRPr lang="en-US" sz="1800" dirty="0"/>
          </a:p>
          <a:p>
            <a:pPr>
              <a:buClr>
                <a:schemeClr val="tx1"/>
              </a:buClr>
            </a:pPr>
            <a:r>
              <a:rPr lang="en-US" sz="1800" dirty="0"/>
              <a:t>Disallowed interest expense is carried forward indefinitely</a:t>
            </a:r>
          </a:p>
        </p:txBody>
      </p:sp>
    </p:spTree>
    <p:extLst>
      <p:ext uri="{BB962C8B-B14F-4D97-AF65-F5344CB8AC3E}">
        <p14:creationId xmlns:p14="http://schemas.microsoft.com/office/powerpoint/2010/main" val="2848613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16082" y="2746291"/>
            <a:ext cx="4980710" cy="1754326"/>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5300" y="1352550"/>
            <a:ext cx="4980710" cy="1132609"/>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p:cNvSpPr txBox="1">
            <a:spLocks/>
          </p:cNvSpPr>
          <p:nvPr/>
        </p:nvSpPr>
        <p:spPr>
          <a:xfrm>
            <a:off x="472440" y="380185"/>
            <a:ext cx="8536477" cy="461665"/>
          </a:xfrm>
          <a:prstGeom prst="rect">
            <a:avLst/>
          </a:prstGeom>
        </p:spPr>
        <p:txBody>
          <a:bodyPr wrap="square" lIns="0" tIns="0" rIns="0" bIns="0">
            <a:spAutoFit/>
          </a:bodyPr>
          <a:lstStyle>
            <a:lvl1pPr algn="l" rtl="0" eaLnBrk="1" fontAlgn="base" hangingPunct="1">
              <a:spcBef>
                <a:spcPct val="0"/>
              </a:spcBef>
              <a:spcAft>
                <a:spcPct val="0"/>
              </a:spcAft>
              <a:defRPr sz="2100">
                <a:solidFill>
                  <a:schemeClr val="tx2"/>
                </a:solidFill>
                <a:latin typeface="+mj-lt"/>
                <a:ea typeface="+mj-ea"/>
                <a:cs typeface="+mj-cs"/>
              </a:defRPr>
            </a:lvl1pPr>
            <a:lvl2pPr algn="l" rtl="0" eaLnBrk="1" fontAlgn="base" hangingPunct="1">
              <a:spcBef>
                <a:spcPct val="0"/>
              </a:spcBef>
              <a:spcAft>
                <a:spcPct val="0"/>
              </a:spcAft>
              <a:defRPr sz="2100">
                <a:solidFill>
                  <a:schemeClr val="tx2"/>
                </a:solidFill>
                <a:latin typeface="Arial" charset="0"/>
              </a:defRPr>
            </a:lvl2pPr>
            <a:lvl3pPr algn="l" rtl="0" eaLnBrk="1" fontAlgn="base" hangingPunct="1">
              <a:spcBef>
                <a:spcPct val="0"/>
              </a:spcBef>
              <a:spcAft>
                <a:spcPct val="0"/>
              </a:spcAft>
              <a:defRPr sz="2100">
                <a:solidFill>
                  <a:schemeClr val="tx2"/>
                </a:solidFill>
                <a:latin typeface="Arial" charset="0"/>
              </a:defRPr>
            </a:lvl3pPr>
            <a:lvl4pPr algn="l" rtl="0" eaLnBrk="1" fontAlgn="base" hangingPunct="1">
              <a:spcBef>
                <a:spcPct val="0"/>
              </a:spcBef>
              <a:spcAft>
                <a:spcPct val="0"/>
              </a:spcAft>
              <a:defRPr sz="2100">
                <a:solidFill>
                  <a:schemeClr val="tx2"/>
                </a:solidFill>
                <a:latin typeface="Arial" charset="0"/>
              </a:defRPr>
            </a:lvl4pPr>
            <a:lvl5pPr algn="l" rtl="0" eaLnBrk="1" fontAlgn="base" hangingPunct="1">
              <a:spcBef>
                <a:spcPct val="0"/>
              </a:spcBef>
              <a:spcAft>
                <a:spcPct val="0"/>
              </a:spcAft>
              <a:defRPr sz="2100">
                <a:solidFill>
                  <a:schemeClr val="tx2"/>
                </a:solidFill>
                <a:latin typeface="Arial" charset="0"/>
              </a:defRPr>
            </a:lvl5pPr>
            <a:lvl6pPr marL="342900" algn="l" rtl="0" eaLnBrk="1" fontAlgn="base" hangingPunct="1">
              <a:spcBef>
                <a:spcPct val="0"/>
              </a:spcBef>
              <a:spcAft>
                <a:spcPct val="0"/>
              </a:spcAft>
              <a:defRPr sz="2100">
                <a:solidFill>
                  <a:schemeClr val="tx2"/>
                </a:solidFill>
                <a:latin typeface="Arial" charset="0"/>
              </a:defRPr>
            </a:lvl6pPr>
            <a:lvl7pPr marL="685800" algn="l" rtl="0" eaLnBrk="1" fontAlgn="base" hangingPunct="1">
              <a:spcBef>
                <a:spcPct val="0"/>
              </a:spcBef>
              <a:spcAft>
                <a:spcPct val="0"/>
              </a:spcAft>
              <a:defRPr sz="2100">
                <a:solidFill>
                  <a:schemeClr val="tx2"/>
                </a:solidFill>
                <a:latin typeface="Arial" charset="0"/>
              </a:defRPr>
            </a:lvl7pPr>
            <a:lvl8pPr marL="1028700" algn="l" rtl="0" eaLnBrk="1" fontAlgn="base" hangingPunct="1">
              <a:spcBef>
                <a:spcPct val="0"/>
              </a:spcBef>
              <a:spcAft>
                <a:spcPct val="0"/>
              </a:spcAft>
              <a:defRPr sz="2100">
                <a:solidFill>
                  <a:schemeClr val="tx2"/>
                </a:solidFill>
                <a:latin typeface="Arial" charset="0"/>
              </a:defRPr>
            </a:lvl8pPr>
            <a:lvl9pPr marL="1371600" algn="l" rtl="0" eaLnBrk="1" fontAlgn="base" hangingPunct="1">
              <a:spcBef>
                <a:spcPct val="0"/>
              </a:spcBef>
              <a:spcAft>
                <a:spcPct val="0"/>
              </a:spcAft>
              <a:defRPr sz="2100">
                <a:solidFill>
                  <a:schemeClr val="tx2"/>
                </a:solidFill>
                <a:latin typeface="Arial" charset="0"/>
              </a:defRPr>
            </a:lvl9pPr>
          </a:lstStyle>
          <a:p>
            <a:r>
              <a:rPr lang="en-US" sz="3000" b="1" dirty="0">
                <a:solidFill>
                  <a:srgbClr val="4F2D7F"/>
                </a:solidFill>
              </a:rPr>
              <a:t>Full Expensing on Tangible Property</a:t>
            </a:r>
          </a:p>
        </p:txBody>
      </p:sp>
      <p:sp>
        <p:nvSpPr>
          <p:cNvPr id="4" name="Text Placeholder 3"/>
          <p:cNvSpPr>
            <a:spLocks noGrp="1"/>
          </p:cNvSpPr>
          <p:nvPr>
            <p:ph type="body" idx="1"/>
          </p:nvPr>
        </p:nvSpPr>
        <p:spPr>
          <a:xfrm>
            <a:off x="671946" y="1437409"/>
            <a:ext cx="4544291" cy="912668"/>
          </a:xfrm>
        </p:spPr>
        <p:txBody>
          <a:bodyPr/>
          <a:lstStyle/>
          <a:p>
            <a:pPr marL="0" indent="0">
              <a:buClr>
                <a:schemeClr val="tx1"/>
              </a:buClr>
              <a:buNone/>
            </a:pPr>
            <a:r>
              <a:rPr lang="en-US" sz="1800" dirty="0"/>
              <a:t>100% bonus depreciation for qualified property placed in service after Sep 27, 2017 and before Jan 1 , 2023</a:t>
            </a:r>
          </a:p>
        </p:txBody>
      </p:sp>
      <p:sp>
        <p:nvSpPr>
          <p:cNvPr id="5" name="Rectangle 4"/>
          <p:cNvSpPr/>
          <p:nvPr/>
        </p:nvSpPr>
        <p:spPr>
          <a:xfrm>
            <a:off x="671947" y="2746291"/>
            <a:ext cx="4804063" cy="1754326"/>
          </a:xfrm>
          <a:prstGeom prst="rect">
            <a:avLst/>
          </a:prstGeom>
        </p:spPr>
        <p:txBody>
          <a:bodyPr wrap="square">
            <a:spAutoFit/>
          </a:bodyPr>
          <a:lstStyle/>
          <a:p>
            <a:pPr>
              <a:buClr>
                <a:schemeClr val="tx1"/>
              </a:buClr>
            </a:pPr>
            <a:r>
              <a:rPr lang="en-US" sz="1800" dirty="0"/>
              <a:t>Bonus Depreciation phases down in 5 years</a:t>
            </a:r>
          </a:p>
          <a:p>
            <a:pPr marL="228600" lvl="1" indent="-228600">
              <a:buClr>
                <a:schemeClr val="tx1"/>
              </a:buClr>
              <a:buFont typeface="Arial" panose="020B0604020202020204" pitchFamily="34" charset="0"/>
              <a:buChar char="•"/>
            </a:pPr>
            <a:r>
              <a:rPr lang="en-US" sz="1800" dirty="0"/>
              <a:t>80% in 2023</a:t>
            </a:r>
          </a:p>
          <a:p>
            <a:pPr marL="228600" lvl="1" indent="-228600">
              <a:buClr>
                <a:schemeClr val="tx1"/>
              </a:buClr>
              <a:buFont typeface="Arial" panose="020B0604020202020204" pitchFamily="34" charset="0"/>
              <a:buChar char="•"/>
            </a:pPr>
            <a:r>
              <a:rPr lang="en-US" sz="1800" dirty="0"/>
              <a:t>60% in 2024</a:t>
            </a:r>
          </a:p>
          <a:p>
            <a:pPr marL="228600" lvl="1" indent="-228600">
              <a:buClr>
                <a:schemeClr val="tx1"/>
              </a:buClr>
              <a:buFont typeface="Arial" panose="020B0604020202020204" pitchFamily="34" charset="0"/>
              <a:buChar char="•"/>
            </a:pPr>
            <a:r>
              <a:rPr lang="en-US" sz="1800" dirty="0"/>
              <a:t>40% in 2025</a:t>
            </a:r>
          </a:p>
          <a:p>
            <a:pPr marL="228600" lvl="1" indent="-228600">
              <a:buClr>
                <a:schemeClr val="tx1"/>
              </a:buClr>
              <a:buFont typeface="Arial" panose="020B0604020202020204" pitchFamily="34" charset="0"/>
              <a:buChar char="•"/>
            </a:pPr>
            <a:r>
              <a:rPr lang="en-US" sz="1800" dirty="0"/>
              <a:t>20% in 2026</a:t>
            </a:r>
          </a:p>
          <a:p>
            <a:pPr marL="228600" lvl="1" indent="-228600">
              <a:buClr>
                <a:schemeClr val="tx1"/>
              </a:buClr>
              <a:buFont typeface="Arial" panose="020B0604020202020204" pitchFamily="34" charset="0"/>
              <a:buChar char="•"/>
            </a:pPr>
            <a:r>
              <a:rPr lang="en-US" sz="1800" dirty="0"/>
              <a:t>00% in 2027</a:t>
            </a:r>
          </a:p>
        </p:txBody>
      </p:sp>
    </p:spTree>
    <p:extLst>
      <p:ext uri="{BB962C8B-B14F-4D97-AF65-F5344CB8AC3E}">
        <p14:creationId xmlns:p14="http://schemas.microsoft.com/office/powerpoint/2010/main" val="1526570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61950"/>
            <a:ext cx="7886700" cy="923330"/>
          </a:xfrm>
          <a:prstGeom prst="rect">
            <a:avLst/>
          </a:prstGeom>
        </p:spPr>
        <p:txBody>
          <a:bodyPr lIns="0" tIns="0" rIns="0" bIns="0">
            <a:spAutoFit/>
          </a:bodyPr>
          <a:lstStyle/>
          <a:p>
            <a:r>
              <a:rPr lang="en-US" sz="3000" b="1" dirty="0">
                <a:solidFill>
                  <a:srgbClr val="4F2D7F"/>
                </a:solidFill>
              </a:rPr>
              <a:t>Limitations on Net Operating Loss Deduction</a:t>
            </a:r>
          </a:p>
        </p:txBody>
      </p:sp>
      <p:sp>
        <p:nvSpPr>
          <p:cNvPr id="3" name="Text Placeholder 2"/>
          <p:cNvSpPr>
            <a:spLocks noGrp="1"/>
          </p:cNvSpPr>
          <p:nvPr>
            <p:ph type="body" idx="1"/>
          </p:nvPr>
        </p:nvSpPr>
        <p:spPr>
          <a:xfrm>
            <a:off x="495300" y="1352550"/>
            <a:ext cx="5167745" cy="3262312"/>
          </a:xfrm>
        </p:spPr>
        <p:txBody>
          <a:bodyPr/>
          <a:lstStyle/>
          <a:p>
            <a:pPr>
              <a:buClr>
                <a:schemeClr val="tx1"/>
              </a:buClr>
            </a:pPr>
            <a:r>
              <a:rPr lang="en-US" sz="1800" dirty="0"/>
              <a:t>NOL Deductions can offset </a:t>
            </a:r>
            <a:r>
              <a:rPr lang="en-US" sz="1800" dirty="0" err="1"/>
              <a:t>upto</a:t>
            </a:r>
            <a:r>
              <a:rPr lang="en-US" sz="1800" dirty="0"/>
              <a:t> 80% of Taxable Income</a:t>
            </a:r>
          </a:p>
          <a:p>
            <a:pPr>
              <a:buClr>
                <a:schemeClr val="tx1"/>
              </a:buClr>
            </a:pPr>
            <a:r>
              <a:rPr lang="en-US" sz="1800" dirty="0"/>
              <a:t>80% limit applicable for NOLs arising in tax years beginning after December 31, 2017</a:t>
            </a:r>
          </a:p>
          <a:p>
            <a:pPr>
              <a:buClr>
                <a:schemeClr val="tx1"/>
              </a:buClr>
            </a:pPr>
            <a:r>
              <a:rPr lang="en-US" sz="1800" dirty="0"/>
              <a:t>NOL Carryback provisions repealed</a:t>
            </a:r>
          </a:p>
          <a:p>
            <a:pPr>
              <a:buClr>
                <a:schemeClr val="tx1"/>
              </a:buClr>
            </a:pPr>
            <a:r>
              <a:rPr lang="en-US" sz="1800" dirty="0"/>
              <a:t>NOL Carryforward period changed from 20 years to indefinite</a:t>
            </a:r>
          </a:p>
          <a:p>
            <a:pPr>
              <a:buClr>
                <a:schemeClr val="tx1"/>
              </a:buClr>
            </a:pPr>
            <a:r>
              <a:rPr lang="en-US" sz="1800" dirty="0"/>
              <a:t>New Carryforward period applicable to NOLs arising in tax years ending after December 31, 2017</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1637" y="1352550"/>
            <a:ext cx="2127088" cy="3190009"/>
          </a:xfrm>
          <a:prstGeom prst="rect">
            <a:avLst/>
          </a:prstGeom>
        </p:spPr>
      </p:pic>
    </p:spTree>
    <p:extLst>
      <p:ext uri="{BB962C8B-B14F-4D97-AF65-F5344CB8AC3E}">
        <p14:creationId xmlns:p14="http://schemas.microsoft.com/office/powerpoint/2010/main" val="357864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61950"/>
            <a:ext cx="7886700" cy="461665"/>
          </a:xfrm>
          <a:prstGeom prst="rect">
            <a:avLst/>
          </a:prstGeom>
        </p:spPr>
        <p:txBody>
          <a:bodyPr lIns="0" tIns="0" rIns="0" bIns="0">
            <a:spAutoFit/>
          </a:bodyPr>
          <a:lstStyle/>
          <a:p>
            <a:r>
              <a:rPr lang="en-US" sz="3000" b="1" dirty="0">
                <a:solidFill>
                  <a:srgbClr val="4F2D7F"/>
                </a:solidFill>
              </a:rPr>
              <a:t>Base Erosion &amp; Anti Abuse Tax (BEAT)</a:t>
            </a:r>
          </a:p>
        </p:txBody>
      </p:sp>
      <p:sp>
        <p:nvSpPr>
          <p:cNvPr id="3" name="Text Placeholder 2"/>
          <p:cNvSpPr>
            <a:spLocks noGrp="1"/>
          </p:cNvSpPr>
          <p:nvPr>
            <p:ph type="body" idx="1"/>
          </p:nvPr>
        </p:nvSpPr>
        <p:spPr>
          <a:xfrm>
            <a:off x="391391" y="1352550"/>
            <a:ext cx="7886700" cy="3262312"/>
          </a:xfrm>
        </p:spPr>
        <p:txBody>
          <a:bodyPr/>
          <a:lstStyle/>
          <a:p>
            <a:pPr marL="228600" indent="-228600"/>
            <a:r>
              <a:rPr lang="en-US" sz="1500" dirty="0">
                <a:latin typeface="+mj-lt"/>
              </a:rPr>
              <a:t>It is a Minimum Tax due on an alternate Tax base known as Modified Taxable Income (MTI)</a:t>
            </a:r>
          </a:p>
          <a:p>
            <a:pPr marL="228600" indent="-228600"/>
            <a:r>
              <a:rPr lang="en-US" sz="1500" dirty="0">
                <a:latin typeface="+mj-lt"/>
              </a:rPr>
              <a:t>The tax base is  know as Modified taxable income (MTI) and is computed by disallowance of  related party expenses which are otherwise tax deductible </a:t>
            </a:r>
            <a:endParaRPr lang="en-US" sz="1500" b="1" dirty="0">
              <a:latin typeface="+mj-lt"/>
            </a:endParaRPr>
          </a:p>
          <a:p>
            <a:pPr marL="228600" indent="-228600"/>
            <a:r>
              <a:rPr lang="en-US" sz="1500" dirty="0">
                <a:latin typeface="+mj-lt"/>
              </a:rPr>
              <a:t>Applicability</a:t>
            </a:r>
          </a:p>
          <a:p>
            <a:pPr marL="457200" lvl="1" indent="-228600"/>
            <a:r>
              <a:rPr lang="en-US" sz="1500" b="1" dirty="0">
                <a:latin typeface="+mj-lt"/>
              </a:rPr>
              <a:t>3 year average annual US gross receipts &gt; $500 </a:t>
            </a:r>
            <a:r>
              <a:rPr lang="en-US" sz="1500" b="1" dirty="0" err="1">
                <a:latin typeface="+mj-lt"/>
              </a:rPr>
              <a:t>mn</a:t>
            </a:r>
            <a:r>
              <a:rPr lang="en-US" sz="1500" b="1" dirty="0">
                <a:latin typeface="+mj-lt"/>
              </a:rPr>
              <a:t> and</a:t>
            </a:r>
            <a:endParaRPr lang="en-US" sz="1500" dirty="0">
              <a:latin typeface="+mj-lt"/>
            </a:endParaRPr>
          </a:p>
          <a:p>
            <a:pPr marL="457200" lvl="1" indent="-228600"/>
            <a:r>
              <a:rPr lang="en-US" sz="1500" dirty="0">
                <a:latin typeface="+mj-lt"/>
              </a:rPr>
              <a:t>Deductible related party payments exceed a base-erosion threshold of 3 % of total tax deductions</a:t>
            </a:r>
          </a:p>
          <a:p>
            <a:pPr marL="228600" indent="-228600" defTabSz="1219170">
              <a:spcBef>
                <a:spcPts val="800"/>
              </a:spcBef>
              <a:buFont typeface="Arial" panose="020B0604020202020204" pitchFamily="34" charset="0"/>
              <a:buChar char="•"/>
            </a:pPr>
            <a:r>
              <a:rPr lang="en-US" sz="1500" dirty="0">
                <a:latin typeface="+mj-lt"/>
                <a:cs typeface="Arial" panose="020B0604020202020204" pitchFamily="34" charset="0"/>
              </a:rPr>
              <a:t>The tax is phased in at a rate of 5% for tax years beginning in 2018, 10% for tax years beginning from 2018 through 2025, and 12.5% for tax years beginning after Dec. 31, 2025</a:t>
            </a:r>
          </a:p>
          <a:p>
            <a:pPr marL="228600" indent="-228600"/>
            <a:r>
              <a:rPr lang="en-US" sz="1500" dirty="0">
                <a:latin typeface="+mj-lt"/>
              </a:rPr>
              <a:t>Cost of goods sold, payments for certain services at “cost” (with no markup) and qualified derivative payments may be excluded from calculations. </a:t>
            </a:r>
          </a:p>
        </p:txBody>
      </p:sp>
    </p:spTree>
    <p:extLst>
      <p:ext uri="{BB962C8B-B14F-4D97-AF65-F5344CB8AC3E}">
        <p14:creationId xmlns:p14="http://schemas.microsoft.com/office/powerpoint/2010/main" val="904535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61950"/>
            <a:ext cx="7886700" cy="461665"/>
          </a:xfrm>
          <a:prstGeom prst="rect">
            <a:avLst/>
          </a:prstGeom>
        </p:spPr>
        <p:txBody>
          <a:bodyPr lIns="0" tIns="0" rIns="0" bIns="0">
            <a:spAutoFit/>
          </a:bodyPr>
          <a:lstStyle/>
          <a:p>
            <a:r>
              <a:rPr lang="en-US" sz="3000" b="1" dirty="0">
                <a:solidFill>
                  <a:srgbClr val="4F2D7F"/>
                </a:solidFill>
              </a:rPr>
              <a:t>Dividends Received Deduction (DRD)</a:t>
            </a:r>
          </a:p>
        </p:txBody>
      </p:sp>
      <p:sp>
        <p:nvSpPr>
          <p:cNvPr id="3" name="Text Placeholder 2"/>
          <p:cNvSpPr>
            <a:spLocks noGrp="1"/>
          </p:cNvSpPr>
          <p:nvPr>
            <p:ph type="body" idx="1"/>
          </p:nvPr>
        </p:nvSpPr>
        <p:spPr>
          <a:xfrm>
            <a:off x="401782" y="1352550"/>
            <a:ext cx="7886700" cy="3262312"/>
          </a:xfrm>
        </p:spPr>
        <p:txBody>
          <a:bodyPr/>
          <a:lstStyle/>
          <a:p>
            <a:pPr marL="290513" indent="-290513" defTabSz="1219170">
              <a:spcAft>
                <a:spcPts val="30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New Sec. 245A – Establishment of participation exemption system for taxation of foreign income</a:t>
            </a:r>
          </a:p>
          <a:p>
            <a:pPr marL="290513" indent="-290513" defTabSz="1219170">
              <a:spcAft>
                <a:spcPts val="30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Participation regime is a partial territorial system that allows a deduction for the foreign source portion of dividends received by a domestic corporation which is a U.S. Shareholder of a "specified 10-percent owned foreign corporation" </a:t>
            </a:r>
          </a:p>
          <a:p>
            <a:pPr marL="290513" indent="-290513" defTabSz="1219170">
              <a:spcAft>
                <a:spcPts val="30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Specifically, it provides:</a:t>
            </a:r>
          </a:p>
          <a:p>
            <a:pPr marL="571500" lvl="1" indent="-280988" defTabSz="1219170">
              <a:spcAft>
                <a:spcPts val="30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"In the case of any dividend received from a </a:t>
            </a:r>
            <a:r>
              <a:rPr lang="en-US" sz="1600" b="1" dirty="0">
                <a:solidFill>
                  <a:srgbClr val="000000"/>
                </a:solidFill>
                <a:latin typeface="Arial" panose="020B0604020202020204" pitchFamily="34" charset="0"/>
                <a:cs typeface="Arial" panose="020B0604020202020204" pitchFamily="34" charset="0"/>
              </a:rPr>
              <a:t>specified 10-percent owned foreign corporation </a:t>
            </a:r>
            <a:r>
              <a:rPr lang="en-US" sz="1600" dirty="0">
                <a:solidFill>
                  <a:srgbClr val="000000"/>
                </a:solidFill>
                <a:latin typeface="Arial" panose="020B0604020202020204" pitchFamily="34" charset="0"/>
                <a:cs typeface="Arial" panose="020B0604020202020204" pitchFamily="34" charset="0"/>
              </a:rPr>
              <a:t>by a </a:t>
            </a:r>
            <a:r>
              <a:rPr lang="en-US" sz="1600" b="1" dirty="0">
                <a:solidFill>
                  <a:srgbClr val="000000"/>
                </a:solidFill>
                <a:latin typeface="Arial" panose="020B0604020202020204" pitchFamily="34" charset="0"/>
                <a:cs typeface="Arial" panose="020B0604020202020204" pitchFamily="34" charset="0"/>
              </a:rPr>
              <a:t>domestic corporation </a:t>
            </a:r>
            <a:r>
              <a:rPr lang="en-US" sz="1600" dirty="0">
                <a:solidFill>
                  <a:srgbClr val="000000"/>
                </a:solidFill>
                <a:latin typeface="Arial" panose="020B0604020202020204" pitchFamily="34" charset="0"/>
                <a:cs typeface="Arial" panose="020B0604020202020204" pitchFamily="34" charset="0"/>
              </a:rPr>
              <a:t>which is a United States shareholder with respect to such foreign corporation, there shall be allowed as a deduction an amount equal to the </a:t>
            </a:r>
            <a:r>
              <a:rPr lang="en-US" sz="1600" b="1" dirty="0">
                <a:solidFill>
                  <a:srgbClr val="000000"/>
                </a:solidFill>
                <a:latin typeface="Arial" panose="020B0604020202020204" pitchFamily="34" charset="0"/>
                <a:cs typeface="Arial" panose="020B0604020202020204" pitchFamily="34" charset="0"/>
              </a:rPr>
              <a:t>foreign source portion </a:t>
            </a:r>
            <a:r>
              <a:rPr lang="en-US" sz="1600" dirty="0">
                <a:solidFill>
                  <a:srgbClr val="000000"/>
                </a:solidFill>
                <a:latin typeface="Arial" panose="020B0604020202020204" pitchFamily="34" charset="0"/>
                <a:cs typeface="Arial" panose="020B0604020202020204" pitchFamily="34" charset="0"/>
              </a:rPr>
              <a:t>of such dividend."  </a:t>
            </a:r>
          </a:p>
        </p:txBody>
      </p:sp>
    </p:spTree>
    <p:extLst>
      <p:ext uri="{BB962C8B-B14F-4D97-AF65-F5344CB8AC3E}">
        <p14:creationId xmlns:p14="http://schemas.microsoft.com/office/powerpoint/2010/main" val="1722286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61950"/>
            <a:ext cx="7886700" cy="461665"/>
          </a:xfrm>
          <a:prstGeom prst="rect">
            <a:avLst/>
          </a:prstGeom>
        </p:spPr>
        <p:txBody>
          <a:bodyPr lIns="0" tIns="0" rIns="0" bIns="0">
            <a:spAutoFit/>
          </a:bodyPr>
          <a:lstStyle/>
          <a:p>
            <a:r>
              <a:rPr lang="en-US" sz="3000" b="1" dirty="0">
                <a:solidFill>
                  <a:srgbClr val="4F2D7F"/>
                </a:solidFill>
              </a:rPr>
              <a:t>One-time Transition Tax </a:t>
            </a:r>
          </a:p>
        </p:txBody>
      </p:sp>
      <p:sp>
        <p:nvSpPr>
          <p:cNvPr id="3" name="Text Placeholder 2"/>
          <p:cNvSpPr>
            <a:spLocks noGrp="1"/>
          </p:cNvSpPr>
          <p:nvPr>
            <p:ph type="body" idx="1"/>
          </p:nvPr>
        </p:nvSpPr>
        <p:spPr>
          <a:xfrm>
            <a:off x="391391" y="1352550"/>
            <a:ext cx="5676900" cy="3262312"/>
          </a:xfrm>
        </p:spPr>
        <p:txBody>
          <a:bodyPr/>
          <a:lstStyle/>
          <a:p>
            <a:pPr marL="380990" indent="-380990" defTabSz="1219170">
              <a:spcBef>
                <a:spcPts val="800"/>
              </a:spcBef>
              <a:buFont typeface="Arial" panose="020B0604020202020204" pitchFamily="34" charset="0"/>
              <a:buChar char="•"/>
            </a:pPr>
            <a:r>
              <a:rPr lang="en-US" sz="1800" dirty="0">
                <a:latin typeface="Arial" panose="020B0604020202020204" pitchFamily="34" charset="0"/>
                <a:cs typeface="Arial" panose="020B0604020202020204" pitchFamily="34" charset="0"/>
              </a:rPr>
              <a:t>Rate of tax:</a:t>
            </a:r>
          </a:p>
          <a:p>
            <a:pPr marL="990575" lvl="1" indent="-380990" defTabSz="1219170">
              <a:buFontTx/>
              <a:buChar char="-"/>
            </a:pPr>
            <a:r>
              <a:rPr lang="en-US" sz="1800" dirty="0">
                <a:latin typeface="Arial" panose="020B0604020202020204" pitchFamily="34" charset="0"/>
                <a:cs typeface="Arial" panose="020B0604020202020204" pitchFamily="34" charset="0"/>
              </a:rPr>
              <a:t>15.5% on cash and cash equivalents</a:t>
            </a:r>
          </a:p>
          <a:p>
            <a:pPr marL="990575" lvl="1" indent="-380990" defTabSz="1219170">
              <a:buFontTx/>
              <a:buChar char="-"/>
            </a:pPr>
            <a:r>
              <a:rPr lang="en-US" sz="1800" dirty="0">
                <a:latin typeface="Arial" panose="020B0604020202020204" pitchFamily="34" charset="0"/>
                <a:cs typeface="Arial" panose="020B0604020202020204" pitchFamily="34" charset="0"/>
              </a:rPr>
              <a:t>8% on non-cash assets</a:t>
            </a:r>
          </a:p>
          <a:p>
            <a:pPr marL="380990" indent="-380990" defTabSz="1219170">
              <a:spcBef>
                <a:spcPts val="667"/>
              </a:spcBef>
              <a:buFont typeface="Arial" panose="020B0604020202020204" pitchFamily="34" charset="0"/>
              <a:buChar char="•"/>
            </a:pPr>
            <a:r>
              <a:rPr lang="en-US" sz="1800" dirty="0">
                <a:latin typeface="Arial" panose="020B0604020202020204" pitchFamily="34" charset="0"/>
                <a:cs typeface="Arial" panose="020B0604020202020204" pitchFamily="34" charset="0"/>
              </a:rPr>
              <a:t>Foreign tax credits allowed after a haircut</a:t>
            </a:r>
          </a:p>
          <a:p>
            <a:pPr marL="380990" indent="-380990" defTabSz="1219170">
              <a:spcBef>
                <a:spcPts val="667"/>
              </a:spcBef>
              <a:buFont typeface="Arial" panose="020B0604020202020204" pitchFamily="34" charset="0"/>
              <a:buChar char="•"/>
            </a:pPr>
            <a:r>
              <a:rPr lang="en-US" sz="1800" dirty="0">
                <a:latin typeface="Arial" panose="020B0604020202020204" pitchFamily="34" charset="0"/>
                <a:cs typeface="Arial" panose="020B0604020202020204" pitchFamily="34" charset="0"/>
              </a:rPr>
              <a:t>Election available for tax to be payable in escalating installments over eight years </a:t>
            </a:r>
          </a:p>
          <a:p>
            <a:pPr marL="380990" indent="-380990" defTabSz="1219170">
              <a:spcBef>
                <a:spcPts val="667"/>
              </a:spcBef>
              <a:buFont typeface="Arial" panose="020B0604020202020204" pitchFamily="34" charset="0"/>
              <a:buChar char="•"/>
            </a:pPr>
            <a:r>
              <a:rPr lang="en-US" sz="1800" dirty="0">
                <a:latin typeface="Arial" panose="020B0604020202020204" pitchFamily="34" charset="0"/>
                <a:cs typeface="Arial" panose="020B0604020202020204" pitchFamily="34" charset="0"/>
              </a:rPr>
              <a:t>Deficits taken into account (may offset earnings and deficits within the same affiliated groups)</a:t>
            </a:r>
          </a:p>
          <a:p>
            <a:pPr marL="380990" indent="-380990" defTabSz="1219170">
              <a:spcBef>
                <a:spcPts val="667"/>
              </a:spcBef>
              <a:buFont typeface="Arial" panose="020B0604020202020204" pitchFamily="34" charset="0"/>
              <a:buChar char="•"/>
            </a:pPr>
            <a:r>
              <a:rPr lang="en-US" sz="1800" dirty="0">
                <a:latin typeface="Arial" panose="020B0604020202020204" pitchFamily="34" charset="0"/>
                <a:cs typeface="Arial" panose="020B0604020202020204" pitchFamily="34" charset="0"/>
              </a:rPr>
              <a:t>Election available to preserve NOLs</a:t>
            </a:r>
          </a:p>
        </p:txBody>
      </p:sp>
    </p:spTree>
    <p:extLst>
      <p:ext uri="{BB962C8B-B14F-4D97-AF65-F5344CB8AC3E}">
        <p14:creationId xmlns:p14="http://schemas.microsoft.com/office/powerpoint/2010/main" val="702984339"/>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0099FF"/>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FFFFFF"/>
    </a:dk1>
    <a:lt1>
      <a:srgbClr val="FFFFFF"/>
    </a:lt1>
    <a:dk2>
      <a:srgbClr val="000000"/>
    </a:dk2>
    <a:lt2>
      <a:srgbClr val="0099FF"/>
    </a:lt2>
    <a:accent1>
      <a:srgbClr val="0046AD"/>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blank</Template>
  <TotalTime>1947</TotalTime>
  <Words>3238</Words>
  <Application>Microsoft Office PowerPoint</Application>
  <PresentationFormat>On-screen Show (16:9)</PresentationFormat>
  <Paragraphs>274</Paragraphs>
  <Slides>32</Slides>
  <Notes>24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PowerPoint Presentation</vt:lpstr>
      <vt:lpstr>PowerPoint Presentation</vt:lpstr>
      <vt:lpstr>Corporate Tax Rate</vt:lpstr>
      <vt:lpstr>Limitations on Interest Deduction</vt:lpstr>
      <vt:lpstr>PowerPoint Presentation</vt:lpstr>
      <vt:lpstr>Limitations on Net Operating Loss Deduction</vt:lpstr>
      <vt:lpstr>Base Erosion &amp; Anti Abuse Tax (BEAT)</vt:lpstr>
      <vt:lpstr>Dividends Received Deduction (DRD)</vt:lpstr>
      <vt:lpstr>One-time Transition Tax </vt:lpstr>
      <vt:lpstr>Global Intangible Low Taxed Income (GILTI)</vt:lpstr>
      <vt:lpstr>Foreign Derived Intangible Income (FDII)</vt:lpstr>
      <vt:lpstr>PowerPoint Presentation</vt:lpstr>
      <vt:lpstr>Reduction of federal corporate tax rate</vt:lpstr>
      <vt:lpstr>Reduction of federal corporate tax rate</vt:lpstr>
      <vt:lpstr>Full expensing of certain property</vt:lpstr>
      <vt:lpstr>Base Erosion Anti-Abuse Tax (BEAT) on U.S. corporations</vt:lpstr>
      <vt:lpstr>Base Erosion Anti-Abuse Tax (BEAT) on U.S. corporations</vt:lpstr>
      <vt:lpstr>Base Erosion Anti-Abuse Tax (BEAT) on U.S. corporations</vt:lpstr>
      <vt:lpstr>Base Erosion Anti-Abuse Tax (BEAT) on U.S. corporations</vt:lpstr>
      <vt:lpstr>Base Erosion Anti-Abuse Tax (BEAT) on U.S. corporations</vt:lpstr>
      <vt:lpstr>Limits on business interest deductions</vt:lpstr>
      <vt:lpstr>Limits on business interest deductions</vt:lpstr>
      <vt:lpstr>Limits on use of Net Operating Loss deduction</vt:lpstr>
      <vt:lpstr>Impact of U.S. tax reforms on India</vt:lpstr>
      <vt:lpstr>Impact of U.S. tax reforms on India</vt:lpstr>
      <vt:lpstr>Changing Australian environment</vt:lpstr>
      <vt:lpstr>Tech Mahindra Tech Mahindra Limited v Commissioner of Taxation [2016] FCAFC 130 Tech Mahindra Limited v Commissioner of Taxation [2015] FCA 1082  </vt:lpstr>
      <vt:lpstr>Tech Mahindra</vt:lpstr>
      <vt:lpstr>Unresolved issues</vt:lpstr>
      <vt:lpstr>Tech Mahindra Structure</vt:lpstr>
      <vt:lpstr>Australian subsidiary structure</vt:lpstr>
      <vt:lpstr>Australian PE Structure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Automation and Jobs-Quo Vadis  Panel Discussion Amit Somani, Prime Venture Partners Karthik Reddy, Blume Ventures Paul Raleigh, Grant Thornton International Sameer Nigam, PhonePe In conversation with Harish H V, Grant Thornton India</dc:title>
  <dc:creator>Harish HV</dc:creator>
  <cp:lastModifiedBy>User</cp:lastModifiedBy>
  <cp:revision>141</cp:revision>
  <cp:lastPrinted>2017-06-12T06:33:45Z</cp:lastPrinted>
  <dcterms:created xsi:type="dcterms:W3CDTF">2017-05-14T13:11:57Z</dcterms:created>
  <dcterms:modified xsi:type="dcterms:W3CDTF">2018-05-02T12:26:53Z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T Templates Version">
    <vt:lpwstr>1.0</vt:lpwstr>
  </property>
</Properties>
</file>