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88" r:id="rId3"/>
    <p:sldId id="292" r:id="rId4"/>
    <p:sldId id="293" r:id="rId5"/>
    <p:sldId id="280" r:id="rId6"/>
    <p:sldId id="296" r:id="rId7"/>
    <p:sldId id="309" r:id="rId8"/>
    <p:sldId id="289" r:id="rId9"/>
    <p:sldId id="311" r:id="rId10"/>
    <p:sldId id="290" r:id="rId11"/>
    <p:sldId id="291" r:id="rId12"/>
    <p:sldId id="284" r:id="rId13"/>
    <p:sldId id="297" r:id="rId14"/>
    <p:sldId id="298" r:id="rId15"/>
    <p:sldId id="313" r:id="rId16"/>
    <p:sldId id="299" r:id="rId17"/>
    <p:sldId id="300" r:id="rId18"/>
    <p:sldId id="301" r:id="rId19"/>
    <p:sldId id="302" r:id="rId20"/>
    <p:sldId id="303" r:id="rId21"/>
    <p:sldId id="304" r:id="rId22"/>
    <p:sldId id="310" r:id="rId23"/>
    <p:sldId id="306" r:id="rId24"/>
    <p:sldId id="314" r:id="rId25"/>
    <p:sldId id="307" r:id="rId26"/>
    <p:sldId id="30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10" autoAdjust="0"/>
    <p:restoredTop sz="94660"/>
  </p:normalViewPr>
  <p:slideViewPr>
    <p:cSldViewPr snapToGrid="0">
      <p:cViewPr varScale="1">
        <p:scale>
          <a:sx n="85" d="100"/>
          <a:sy n="85" d="100"/>
        </p:scale>
        <p:origin x="-90" y="-15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5588E3-EB8A-4D89-9C8E-00C492E15DD3}" type="datetimeFigureOut">
              <a:rPr lang="en-SG" smtClean="0"/>
              <a:t>2/5/2018</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9BA9F5-E640-4211-AF69-3569D3424C52}" type="slidenum">
              <a:rPr lang="en-SG" smtClean="0"/>
              <a:t>‹#›</a:t>
            </a:fld>
            <a:endParaRPr lang="en-SG"/>
          </a:p>
        </p:txBody>
      </p:sp>
    </p:spTree>
    <p:extLst>
      <p:ext uri="{BB962C8B-B14F-4D97-AF65-F5344CB8AC3E}">
        <p14:creationId xmlns:p14="http://schemas.microsoft.com/office/powerpoint/2010/main" val="3701183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10"/>
          </p:nvPr>
        </p:nvSpPr>
        <p:spPr/>
        <p:txBody>
          <a:bodyPr/>
          <a:lstStyle/>
          <a:p>
            <a:fld id="{629BA9F5-E640-4211-AF69-3569D3424C52}" type="slidenum">
              <a:rPr lang="en-SG" smtClean="0"/>
              <a:t>4</a:t>
            </a:fld>
            <a:endParaRPr lang="en-SG"/>
          </a:p>
        </p:txBody>
      </p:sp>
    </p:spTree>
    <p:extLst>
      <p:ext uri="{BB962C8B-B14F-4D97-AF65-F5344CB8AC3E}">
        <p14:creationId xmlns:p14="http://schemas.microsoft.com/office/powerpoint/2010/main" val="27747292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5/2/2018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5/2/2018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5/2/2018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5/2/2018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5/2/2018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5/2/2018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5/2/2018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dirty="0" smtClean="0"/>
              <a:t>Singapore’s Position on BEPS Action 15: Multilateral Instrument</a:t>
            </a:r>
            <a:endParaRPr lang="en-SG" sz="4000" dirty="0"/>
          </a:p>
        </p:txBody>
      </p:sp>
      <p:sp>
        <p:nvSpPr>
          <p:cNvPr id="3" name="Subtitle 2"/>
          <p:cNvSpPr>
            <a:spLocks noGrp="1"/>
          </p:cNvSpPr>
          <p:nvPr>
            <p:ph type="subTitle" idx="1"/>
          </p:nvPr>
        </p:nvSpPr>
        <p:spPr>
          <a:xfrm>
            <a:off x="680322" y="4522829"/>
            <a:ext cx="8144134" cy="1117687"/>
          </a:xfrm>
        </p:spPr>
        <p:txBody>
          <a:bodyPr>
            <a:normAutofit lnSpcReduction="10000"/>
          </a:bodyPr>
          <a:lstStyle/>
          <a:p>
            <a:pPr algn="ctr"/>
            <a:r>
              <a:rPr lang="en-US" dirty="0"/>
              <a:t>Gurbachan </a:t>
            </a:r>
            <a:r>
              <a:rPr lang="en-US" dirty="0" smtClean="0"/>
              <a:t>Singh</a:t>
            </a:r>
            <a:endParaRPr lang="en-US" dirty="0"/>
          </a:p>
          <a:p>
            <a:pPr algn="ctr"/>
            <a:r>
              <a:rPr lang="en-US" dirty="0"/>
              <a:t>GSM Law LLP </a:t>
            </a:r>
          </a:p>
          <a:p>
            <a:pPr algn="ctr"/>
            <a:r>
              <a:rPr lang="en-US" dirty="0"/>
              <a:t>Singapore</a:t>
            </a:r>
            <a:endParaRPr lang="en-SG" dirty="0"/>
          </a:p>
          <a:p>
            <a:endParaRPr lang="en-SG" dirty="0"/>
          </a:p>
        </p:txBody>
      </p:sp>
    </p:spTree>
    <p:extLst>
      <p:ext uri="{BB962C8B-B14F-4D97-AF65-F5344CB8AC3E}">
        <p14:creationId xmlns:p14="http://schemas.microsoft.com/office/powerpoint/2010/main" val="2357631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 Hybrid Mismatches </a:t>
            </a:r>
            <a:endParaRPr lang="en-SG" dirty="0"/>
          </a:p>
        </p:txBody>
      </p:sp>
      <p:sp>
        <p:nvSpPr>
          <p:cNvPr id="3" name="Content Placeholder 2"/>
          <p:cNvSpPr>
            <a:spLocks noGrp="1"/>
          </p:cNvSpPr>
          <p:nvPr>
            <p:ph idx="1"/>
          </p:nvPr>
        </p:nvSpPr>
        <p:spPr>
          <a:xfrm>
            <a:off x="680321" y="2336872"/>
            <a:ext cx="9613861" cy="4296683"/>
          </a:xfrm>
        </p:spPr>
        <p:txBody>
          <a:bodyPr>
            <a:normAutofit/>
          </a:bodyPr>
          <a:lstStyle/>
          <a:p>
            <a:r>
              <a:rPr lang="en-US" dirty="0" smtClean="0"/>
              <a:t>Article 5 – Application of Methods for Elimination of Double Taxation </a:t>
            </a:r>
          </a:p>
          <a:p>
            <a:pPr lvl="1"/>
            <a:r>
              <a:rPr lang="en-US" dirty="0" smtClean="0"/>
              <a:t>Parties may choose Option A or B, or neither, to address problems arising from the inclusion of the exemption method in treaties with respect to income items that are not taxed in the state of source. </a:t>
            </a:r>
          </a:p>
          <a:p>
            <a:pPr lvl="2"/>
            <a:r>
              <a:rPr lang="en-US" dirty="0" smtClean="0"/>
              <a:t>Option A – Provisions of a CTA will not apply to exempt income or capital from tax for double taxation if the other jurisdiction will exempt or limit the rate at which such income or capital will be taxed. </a:t>
            </a:r>
          </a:p>
          <a:p>
            <a:pPr lvl="2"/>
            <a:r>
              <a:rPr lang="en-US" dirty="0" smtClean="0"/>
              <a:t>Option B – The exemption method will not be applied with respect to dividends that are deductible in the Contracting Jurisdiction of the payer. </a:t>
            </a:r>
          </a:p>
          <a:p>
            <a:pPr lvl="1"/>
            <a:r>
              <a:rPr lang="en-US" dirty="0" smtClean="0"/>
              <a:t>As a provision on methods for elimination of double taxation is not required to meet the minimum standard, Singapore has indicated that it will reserve the right for the entirety of </a:t>
            </a:r>
            <a:r>
              <a:rPr lang="en-SG" dirty="0"/>
              <a:t>Article 5 not to apply to its </a:t>
            </a:r>
            <a:r>
              <a:rPr lang="en-SG" dirty="0" smtClean="0"/>
              <a:t>CTAs. </a:t>
            </a:r>
            <a:endParaRPr lang="en-SG" dirty="0"/>
          </a:p>
        </p:txBody>
      </p:sp>
    </p:spTree>
    <p:extLst>
      <p:ext uri="{BB962C8B-B14F-4D97-AF65-F5344CB8AC3E}">
        <p14:creationId xmlns:p14="http://schemas.microsoft.com/office/powerpoint/2010/main" val="2625795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III. Treaty Abuse </a:t>
            </a:r>
            <a:endParaRPr lang="en-SG" dirty="0"/>
          </a:p>
        </p:txBody>
      </p:sp>
      <p:sp>
        <p:nvSpPr>
          <p:cNvPr id="3" name="Content Placeholder 2"/>
          <p:cNvSpPr>
            <a:spLocks noGrp="1"/>
          </p:cNvSpPr>
          <p:nvPr>
            <p:ph idx="1"/>
          </p:nvPr>
        </p:nvSpPr>
        <p:spPr/>
        <p:txBody>
          <a:bodyPr/>
          <a:lstStyle/>
          <a:p>
            <a:r>
              <a:rPr lang="en-US" dirty="0" smtClean="0"/>
              <a:t>Article 6 – Purpose of a Covered Tax Agreement</a:t>
            </a:r>
          </a:p>
          <a:p>
            <a:pPr lvl="1"/>
            <a:r>
              <a:rPr lang="en-US" dirty="0" smtClean="0"/>
              <a:t>The minimum standard under Action 6 requires countries to include in their DTAs an express statement that their common intention is to eliminate double taxation without creating opportunities for non-taxation or reduced taxation through tax evasion or avoidance. </a:t>
            </a:r>
          </a:p>
          <a:p>
            <a:pPr lvl="1"/>
            <a:r>
              <a:rPr lang="en-US" dirty="0" smtClean="0"/>
              <a:t>Singapore has indicated that it will include this statement in the preamble of its CTAs. It will also include the non-mandatory statement, expressing a desire to further develop economic relationship or enhance cooperation in tax matters, in its CTAs. </a:t>
            </a:r>
            <a:endParaRPr lang="en-US" dirty="0"/>
          </a:p>
          <a:p>
            <a:endParaRPr lang="en-US" dirty="0" smtClean="0"/>
          </a:p>
        </p:txBody>
      </p:sp>
    </p:spTree>
    <p:extLst>
      <p:ext uri="{BB962C8B-B14F-4D97-AF65-F5344CB8AC3E}">
        <p14:creationId xmlns:p14="http://schemas.microsoft.com/office/powerpoint/2010/main" val="3474529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III. Treaty Abuse </a:t>
            </a:r>
            <a:endParaRPr lang="en-SG" dirty="0"/>
          </a:p>
        </p:txBody>
      </p:sp>
      <p:sp>
        <p:nvSpPr>
          <p:cNvPr id="3" name="Content Placeholder 2"/>
          <p:cNvSpPr>
            <a:spLocks noGrp="1"/>
          </p:cNvSpPr>
          <p:nvPr>
            <p:ph idx="1"/>
          </p:nvPr>
        </p:nvSpPr>
        <p:spPr>
          <a:xfrm>
            <a:off x="680321" y="2336872"/>
            <a:ext cx="9613861" cy="4521127"/>
          </a:xfrm>
        </p:spPr>
        <p:txBody>
          <a:bodyPr>
            <a:normAutofit/>
          </a:bodyPr>
          <a:lstStyle/>
          <a:p>
            <a:r>
              <a:rPr lang="en-US" dirty="0" smtClean="0"/>
              <a:t>Article 7 – Prevention of Treaty Abuse </a:t>
            </a:r>
          </a:p>
          <a:p>
            <a:pPr lvl="1"/>
            <a:r>
              <a:rPr lang="en-US" dirty="0" smtClean="0"/>
              <a:t>Action 6 requires countries to implement, </a:t>
            </a:r>
            <a:r>
              <a:rPr lang="en-SG" dirty="0"/>
              <a:t>at a minimum: </a:t>
            </a:r>
            <a:endParaRPr lang="en-SG" dirty="0" smtClean="0"/>
          </a:p>
          <a:p>
            <a:pPr lvl="2"/>
            <a:r>
              <a:rPr lang="en-SG" dirty="0" smtClean="0"/>
              <a:t>(</a:t>
            </a:r>
            <a:r>
              <a:rPr lang="en-SG" dirty="0" err="1"/>
              <a:t>i</a:t>
            </a:r>
            <a:r>
              <a:rPr lang="en-SG" dirty="0"/>
              <a:t>) a </a:t>
            </a:r>
            <a:r>
              <a:rPr lang="en-SG" dirty="0" smtClean="0"/>
              <a:t>principal purpose test (“PPT”), which is a general anti-abuse rule based on the principal purpose of transactions or arrangements; </a:t>
            </a:r>
          </a:p>
          <a:p>
            <a:pPr lvl="2"/>
            <a:r>
              <a:rPr lang="en-SG" dirty="0" smtClean="0"/>
              <a:t>(</a:t>
            </a:r>
            <a:r>
              <a:rPr lang="en-SG" dirty="0"/>
              <a:t>ii) a PPT and either a simplified or detailed </a:t>
            </a:r>
            <a:r>
              <a:rPr lang="en-SG" dirty="0" smtClean="0"/>
              <a:t>limitation on benefits (“LOB”) provision, which limits the availability of treaty benefits to persons that meet certain conditions; </a:t>
            </a:r>
            <a:r>
              <a:rPr lang="en-SG" dirty="0"/>
              <a:t>or </a:t>
            </a:r>
            <a:endParaRPr lang="en-SG" dirty="0" smtClean="0"/>
          </a:p>
          <a:p>
            <a:pPr lvl="2"/>
            <a:r>
              <a:rPr lang="en-SG" dirty="0" smtClean="0"/>
              <a:t>(</a:t>
            </a:r>
            <a:r>
              <a:rPr lang="en-SG" dirty="0"/>
              <a:t>iii) a detailed LOB provision supplemented by a mechanism that would deal with conduit arrangements not already dealt with in tax treaties</a:t>
            </a:r>
            <a:r>
              <a:rPr lang="en-SG" dirty="0" smtClean="0"/>
              <a:t>.</a:t>
            </a:r>
          </a:p>
          <a:p>
            <a:pPr lvl="1"/>
            <a:r>
              <a:rPr lang="en-US" dirty="0" smtClean="0"/>
              <a:t>Singapore has indicated that it will adopt the PPT in its CTAs. The asymmetrical application of the simplified LOB provision will not be allowed. </a:t>
            </a:r>
          </a:p>
          <a:p>
            <a:pPr lvl="1"/>
            <a:r>
              <a:rPr lang="en-US" dirty="0" smtClean="0"/>
              <a:t>Singapore will also include </a:t>
            </a:r>
            <a:r>
              <a:rPr lang="en-SG" dirty="0"/>
              <a:t>the discretionary relief </a:t>
            </a:r>
            <a:r>
              <a:rPr lang="en-SG" dirty="0" smtClean="0"/>
              <a:t>provision, </a:t>
            </a:r>
            <a:r>
              <a:rPr lang="en-SG" dirty="0"/>
              <a:t>which </a:t>
            </a:r>
            <a:r>
              <a:rPr lang="en-SG" dirty="0" smtClean="0"/>
              <a:t>will give IRAS discretion </a:t>
            </a:r>
            <a:r>
              <a:rPr lang="en-SG" dirty="0"/>
              <a:t>to grant treaty benefits to a taxpayer, </a:t>
            </a:r>
            <a:r>
              <a:rPr lang="en-SG" dirty="0" smtClean="0"/>
              <a:t>upon their </a:t>
            </a:r>
            <a:r>
              <a:rPr lang="en-SG" dirty="0"/>
              <a:t>request, despite the taxpayer failing the </a:t>
            </a:r>
            <a:r>
              <a:rPr lang="en-SG" dirty="0" smtClean="0"/>
              <a:t>PPT. </a:t>
            </a:r>
            <a:endParaRPr lang="en-US" dirty="0" smtClean="0"/>
          </a:p>
          <a:p>
            <a:endParaRPr lang="en-SG" dirty="0"/>
          </a:p>
        </p:txBody>
      </p:sp>
    </p:spTree>
    <p:extLst>
      <p:ext uri="{BB962C8B-B14F-4D97-AF65-F5344CB8AC3E}">
        <p14:creationId xmlns:p14="http://schemas.microsoft.com/office/powerpoint/2010/main" val="2910171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III. Treaty Abuse </a:t>
            </a:r>
            <a:endParaRPr lang="en-SG" dirty="0"/>
          </a:p>
        </p:txBody>
      </p:sp>
      <p:sp>
        <p:nvSpPr>
          <p:cNvPr id="3" name="Content Placeholder 2"/>
          <p:cNvSpPr>
            <a:spLocks noGrp="1"/>
          </p:cNvSpPr>
          <p:nvPr>
            <p:ph idx="1"/>
          </p:nvPr>
        </p:nvSpPr>
        <p:spPr>
          <a:xfrm>
            <a:off x="680321" y="2336873"/>
            <a:ext cx="9613861" cy="4346560"/>
          </a:xfrm>
        </p:spPr>
        <p:txBody>
          <a:bodyPr>
            <a:normAutofit/>
          </a:bodyPr>
          <a:lstStyle/>
          <a:p>
            <a:r>
              <a:rPr lang="en-US" dirty="0" smtClean="0"/>
              <a:t>Article 8 – Dividend Transfer Transaction </a:t>
            </a:r>
          </a:p>
          <a:p>
            <a:pPr lvl="1"/>
            <a:r>
              <a:rPr lang="en-US" dirty="0" smtClean="0"/>
              <a:t>A minimum shareholding period of 365 days has to be satisfied in order for a company to be entitled to a reduced rate on dividends from a subsidiary. </a:t>
            </a:r>
          </a:p>
          <a:p>
            <a:pPr lvl="1"/>
            <a:r>
              <a:rPr lang="en-US" dirty="0" smtClean="0"/>
              <a:t>As a provision addressing dividend transfer transactions is not required to meet the minimum standard, Singapore has indicated that it will reserve the right for the entirety of Article 8 not to apply to its CTAs. </a:t>
            </a:r>
          </a:p>
          <a:p>
            <a:pPr lvl="1"/>
            <a:endParaRPr lang="en-US" dirty="0"/>
          </a:p>
          <a:p>
            <a:r>
              <a:rPr lang="en-US" dirty="0"/>
              <a:t>Article 9 – Capital Gains from Alienation of Shares or Interests of Entities Deriving their Value Principally from Immovable Property </a:t>
            </a:r>
          </a:p>
          <a:p>
            <a:pPr lvl="1"/>
            <a:r>
              <a:rPr lang="en-US" dirty="0"/>
              <a:t>As a provision addressing capital gains from the alienation of shares deriving their value principally from immovable property is not required to meet the minimum standard, Singapore has indicated that it will reserve the right for Article 9(1) not to apply to its CTAs. </a:t>
            </a:r>
          </a:p>
          <a:p>
            <a:endParaRPr lang="en-SG" dirty="0"/>
          </a:p>
          <a:p>
            <a:pPr lvl="1"/>
            <a:endParaRPr lang="en-US" dirty="0" smtClean="0"/>
          </a:p>
          <a:p>
            <a:endParaRPr lang="en-SG" dirty="0"/>
          </a:p>
        </p:txBody>
      </p:sp>
    </p:spTree>
    <p:extLst>
      <p:ext uri="{BB962C8B-B14F-4D97-AF65-F5344CB8AC3E}">
        <p14:creationId xmlns:p14="http://schemas.microsoft.com/office/powerpoint/2010/main" val="1281694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III. Treaty Abuse </a:t>
            </a:r>
            <a:endParaRPr lang="en-SG" dirty="0"/>
          </a:p>
        </p:txBody>
      </p:sp>
      <p:sp>
        <p:nvSpPr>
          <p:cNvPr id="3" name="Content Placeholder 2"/>
          <p:cNvSpPr>
            <a:spLocks noGrp="1"/>
          </p:cNvSpPr>
          <p:nvPr>
            <p:ph idx="1"/>
          </p:nvPr>
        </p:nvSpPr>
        <p:spPr>
          <a:xfrm>
            <a:off x="680321" y="2336872"/>
            <a:ext cx="9613861" cy="4196931"/>
          </a:xfrm>
        </p:spPr>
        <p:txBody>
          <a:bodyPr>
            <a:normAutofit/>
          </a:bodyPr>
          <a:lstStyle/>
          <a:p>
            <a:r>
              <a:rPr lang="en-SG" dirty="0"/>
              <a:t>Article </a:t>
            </a:r>
            <a:r>
              <a:rPr lang="en-SG" dirty="0" smtClean="0"/>
              <a:t>10 – Anti-abuse </a:t>
            </a:r>
            <a:r>
              <a:rPr lang="en-SG" dirty="0"/>
              <a:t>Rule for Permanent Establishments Situated in Third Jurisdictions </a:t>
            </a:r>
          </a:p>
          <a:p>
            <a:pPr lvl="1"/>
            <a:r>
              <a:rPr lang="en-US" dirty="0" smtClean="0"/>
              <a:t>Where income from permanent establishments situated in third jurisdictions are exempt from tax in the </a:t>
            </a:r>
            <a:r>
              <a:rPr lang="en-SG" dirty="0"/>
              <a:t>first Contracting Jurisdiction, benefits under the CTA shall not apply if the tax imposed on the income in the third jurisdiction is less than 60% of the tax that would be imposed in the first Contracting Jurisdiction. </a:t>
            </a:r>
            <a:endParaRPr lang="en-SG" dirty="0" smtClean="0"/>
          </a:p>
          <a:p>
            <a:pPr lvl="1"/>
            <a:r>
              <a:rPr lang="en-SG" dirty="0" smtClean="0"/>
              <a:t>As </a:t>
            </a:r>
            <a:r>
              <a:rPr lang="en-SG" dirty="0"/>
              <a:t>a provision addressing permanent establishments situated in third jurisdictions is not required to meet the minimum standard, </a:t>
            </a:r>
            <a:r>
              <a:rPr lang="en-SG" dirty="0" smtClean="0"/>
              <a:t>Singapore has indicated that it reserves the right for the entirety of Article </a:t>
            </a:r>
            <a:r>
              <a:rPr lang="en-SG" dirty="0"/>
              <a:t>10 </a:t>
            </a:r>
            <a:r>
              <a:rPr lang="en-SG" dirty="0" smtClean="0"/>
              <a:t>not to apply to its CTAs. </a:t>
            </a:r>
          </a:p>
        </p:txBody>
      </p:sp>
    </p:spTree>
    <p:extLst>
      <p:ext uri="{BB962C8B-B14F-4D97-AF65-F5344CB8AC3E}">
        <p14:creationId xmlns:p14="http://schemas.microsoft.com/office/powerpoint/2010/main" val="2872370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III. Treaty Abuse </a:t>
            </a:r>
            <a:endParaRPr lang="en-SG" dirty="0"/>
          </a:p>
        </p:txBody>
      </p:sp>
      <p:sp>
        <p:nvSpPr>
          <p:cNvPr id="3" name="Content Placeholder 2"/>
          <p:cNvSpPr>
            <a:spLocks noGrp="1"/>
          </p:cNvSpPr>
          <p:nvPr>
            <p:ph idx="1"/>
          </p:nvPr>
        </p:nvSpPr>
        <p:spPr/>
        <p:txBody>
          <a:bodyPr/>
          <a:lstStyle/>
          <a:p>
            <a:r>
              <a:rPr lang="en-US" dirty="0"/>
              <a:t>Article 11 – Application of Tax Agreements to Restrict a Party’s Right to Tax its Own Residents </a:t>
            </a:r>
          </a:p>
          <a:p>
            <a:pPr lvl="1"/>
            <a:r>
              <a:rPr lang="en-US" dirty="0"/>
              <a:t>This is a “saving clause” preserving the right of a party to tax its own residents. </a:t>
            </a:r>
          </a:p>
          <a:p>
            <a:pPr lvl="1"/>
            <a:r>
              <a:rPr lang="en-US" dirty="0"/>
              <a:t>As a saving clause is not required to meet the minimum standard, Singapore has indicated that it reserves the right for the entirety of Article 11 not to apply to its CTAs. </a:t>
            </a:r>
            <a:endParaRPr lang="en-SG" dirty="0"/>
          </a:p>
          <a:p>
            <a:endParaRPr lang="en-SG" dirty="0"/>
          </a:p>
        </p:txBody>
      </p:sp>
    </p:spTree>
    <p:extLst>
      <p:ext uri="{BB962C8B-B14F-4D97-AF65-F5344CB8AC3E}">
        <p14:creationId xmlns:p14="http://schemas.microsoft.com/office/powerpoint/2010/main" val="1056730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IV. Avoidance of Permanent Establishment Status </a:t>
            </a:r>
            <a:endParaRPr lang="en-SG" dirty="0"/>
          </a:p>
        </p:txBody>
      </p:sp>
      <p:sp>
        <p:nvSpPr>
          <p:cNvPr id="3" name="Content Placeholder 2"/>
          <p:cNvSpPr>
            <a:spLocks noGrp="1"/>
          </p:cNvSpPr>
          <p:nvPr>
            <p:ph idx="1"/>
          </p:nvPr>
        </p:nvSpPr>
        <p:spPr/>
        <p:txBody>
          <a:bodyPr/>
          <a:lstStyle/>
          <a:p>
            <a:r>
              <a:rPr lang="en-US" dirty="0" smtClean="0"/>
              <a:t>Article 12 – </a:t>
            </a:r>
            <a:r>
              <a:rPr lang="en-SG" dirty="0"/>
              <a:t>A</a:t>
            </a:r>
            <a:r>
              <a:rPr lang="en-SG" dirty="0" smtClean="0"/>
              <a:t>rtificial </a:t>
            </a:r>
            <a:r>
              <a:rPr lang="en-SG" dirty="0"/>
              <a:t>Avoidance of Permanent Establishment Status through Commissionaire Arrangements and Similar Strategies </a:t>
            </a:r>
            <a:endParaRPr lang="en-SG" dirty="0" smtClean="0"/>
          </a:p>
          <a:p>
            <a:pPr lvl="1"/>
            <a:r>
              <a:rPr lang="en-US" dirty="0" smtClean="0"/>
              <a:t>An enterprise shall be deemed to have a permanent establishment in a Contracting Jurisdiction if a person acts on behalf of the enterprise and, in doing so, habitually concludes contracts </a:t>
            </a:r>
            <a:r>
              <a:rPr lang="en-US" dirty="0"/>
              <a:t>in the Contracting </a:t>
            </a:r>
            <a:r>
              <a:rPr lang="en-US" dirty="0" smtClean="0"/>
              <a:t>Jurisdiction. </a:t>
            </a:r>
          </a:p>
          <a:p>
            <a:pPr lvl="1"/>
            <a:r>
              <a:rPr lang="en-US" dirty="0" smtClean="0"/>
              <a:t>As a provision addressing commissionaire arrangements and similar strategies is not required to meet the minimum standard, Singapore has indicated that it reserves the right for the entirety of Article 12 not to apply to its CTAs. </a:t>
            </a:r>
            <a:endParaRPr lang="en-US" dirty="0"/>
          </a:p>
        </p:txBody>
      </p:sp>
    </p:spTree>
    <p:extLst>
      <p:ext uri="{BB962C8B-B14F-4D97-AF65-F5344CB8AC3E}">
        <p14:creationId xmlns:p14="http://schemas.microsoft.com/office/powerpoint/2010/main" val="31003970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a:t>
            </a:r>
            <a:r>
              <a:rPr lang="en-US" dirty="0" smtClean="0"/>
              <a:t>IV. </a:t>
            </a:r>
            <a:r>
              <a:rPr lang="en-US" dirty="0"/>
              <a:t>Avoidance of Permanent Establishment Status </a:t>
            </a:r>
            <a:endParaRPr lang="en-SG" dirty="0"/>
          </a:p>
        </p:txBody>
      </p:sp>
      <p:sp>
        <p:nvSpPr>
          <p:cNvPr id="3" name="Content Placeholder 2"/>
          <p:cNvSpPr>
            <a:spLocks noGrp="1"/>
          </p:cNvSpPr>
          <p:nvPr>
            <p:ph idx="1"/>
          </p:nvPr>
        </p:nvSpPr>
        <p:spPr>
          <a:xfrm>
            <a:off x="680321" y="2336873"/>
            <a:ext cx="9613861" cy="4329934"/>
          </a:xfrm>
        </p:spPr>
        <p:txBody>
          <a:bodyPr>
            <a:normAutofit lnSpcReduction="10000"/>
          </a:bodyPr>
          <a:lstStyle/>
          <a:p>
            <a:r>
              <a:rPr lang="en-US" dirty="0"/>
              <a:t>Article 13 </a:t>
            </a:r>
            <a:r>
              <a:rPr lang="en-SG" dirty="0"/>
              <a:t>– Artificial Avoidance of Permanent Establishment Status through the Specific Activity </a:t>
            </a:r>
            <a:r>
              <a:rPr lang="en-SG" dirty="0" smtClean="0"/>
              <a:t>Exemptions</a:t>
            </a:r>
          </a:p>
          <a:p>
            <a:pPr lvl="1"/>
            <a:r>
              <a:rPr lang="en-SG" dirty="0" smtClean="0"/>
              <a:t>A party may choose to apply Option A or Option B, or neither, to address the artificial avoidance of permanent establishment status. </a:t>
            </a:r>
          </a:p>
          <a:p>
            <a:pPr lvl="2"/>
            <a:r>
              <a:rPr lang="en-SG" dirty="0" smtClean="0"/>
              <a:t>Option A – The term “permanent establishment” shall be deemed not to include the listed activities only if they are of a preparatory or auxiliary character. </a:t>
            </a:r>
          </a:p>
          <a:p>
            <a:pPr lvl="2"/>
            <a:r>
              <a:rPr lang="en-SG" dirty="0" smtClean="0"/>
              <a:t>Option B – Activities referred to under Option A that are intrinsically preparatory or auxiliary are not subject to the condition that they must be of a preparatory or auxiliary character. </a:t>
            </a:r>
          </a:p>
          <a:p>
            <a:pPr lvl="1"/>
            <a:r>
              <a:rPr lang="en-US" dirty="0" smtClean="0"/>
              <a:t>In addition, the fragmentation of activities between closely related parties will not result in an avoidance of permanent establishment status. </a:t>
            </a:r>
            <a:endParaRPr lang="en-SG" dirty="0"/>
          </a:p>
          <a:p>
            <a:pPr lvl="1"/>
            <a:r>
              <a:rPr lang="en-US" dirty="0" smtClean="0"/>
              <a:t>Given that provisions addressing artificial avoidance of permanent establishment status and fragmentation of activities are not required to meet the minimum standard, Singapore has indicated that it will apply Option B to its CTAs, but will reserve the right for the provision on fragmentation of activities not to apply to its CTAs. </a:t>
            </a:r>
            <a:endParaRPr lang="en-SG" dirty="0"/>
          </a:p>
          <a:p>
            <a:endParaRPr lang="en-SG" dirty="0"/>
          </a:p>
        </p:txBody>
      </p:sp>
    </p:spTree>
    <p:extLst>
      <p:ext uri="{BB962C8B-B14F-4D97-AF65-F5344CB8AC3E}">
        <p14:creationId xmlns:p14="http://schemas.microsoft.com/office/powerpoint/2010/main" val="32517079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a:t>
            </a:r>
            <a:r>
              <a:rPr lang="en-US" dirty="0" smtClean="0"/>
              <a:t>IV. </a:t>
            </a:r>
            <a:r>
              <a:rPr lang="en-US" dirty="0"/>
              <a:t>Avoidance of Permanent Establishment Status </a:t>
            </a:r>
            <a:endParaRPr lang="en-SG" dirty="0"/>
          </a:p>
        </p:txBody>
      </p:sp>
      <p:sp>
        <p:nvSpPr>
          <p:cNvPr id="3" name="Content Placeholder 2"/>
          <p:cNvSpPr>
            <a:spLocks noGrp="1"/>
          </p:cNvSpPr>
          <p:nvPr>
            <p:ph idx="1"/>
          </p:nvPr>
        </p:nvSpPr>
        <p:spPr>
          <a:xfrm>
            <a:off x="680321" y="2336872"/>
            <a:ext cx="9613861" cy="4296683"/>
          </a:xfrm>
        </p:spPr>
        <p:txBody>
          <a:bodyPr>
            <a:normAutofit lnSpcReduction="10000"/>
          </a:bodyPr>
          <a:lstStyle/>
          <a:p>
            <a:r>
              <a:rPr lang="en-SG" dirty="0"/>
              <a:t>Article 14 – Splitting-up of </a:t>
            </a:r>
            <a:r>
              <a:rPr lang="en-SG" dirty="0" smtClean="0"/>
              <a:t>Contracts</a:t>
            </a:r>
          </a:p>
          <a:p>
            <a:pPr lvl="1"/>
            <a:r>
              <a:rPr lang="en-US" dirty="0" smtClean="0"/>
              <a:t>This </a:t>
            </a:r>
            <a:r>
              <a:rPr lang="en-SG" dirty="0"/>
              <a:t>provides a method for determining whether the period referred to in </a:t>
            </a:r>
            <a:r>
              <a:rPr lang="en-SG" dirty="0" smtClean="0"/>
              <a:t>a CTA </a:t>
            </a:r>
            <a:r>
              <a:rPr lang="en-SG" dirty="0"/>
              <a:t>that stipulates a period of time after which specific projects or activities shall constitute a permanent establishment has been exceeded. </a:t>
            </a:r>
            <a:endParaRPr lang="en-SG" dirty="0" smtClean="0"/>
          </a:p>
          <a:p>
            <a:pPr lvl="1"/>
            <a:r>
              <a:rPr lang="en-SG" dirty="0" smtClean="0"/>
              <a:t>As a provision addressing splitting-up of contracts is not required to meet the minimum standard, Singapore has indicated that it will reserve the right for </a:t>
            </a:r>
            <a:r>
              <a:rPr lang="en-SG" dirty="0"/>
              <a:t>the entirety of Article </a:t>
            </a:r>
            <a:r>
              <a:rPr lang="en-SG" dirty="0" smtClean="0"/>
              <a:t>14 not </a:t>
            </a:r>
            <a:r>
              <a:rPr lang="en-SG" dirty="0"/>
              <a:t>to apply to its </a:t>
            </a:r>
            <a:r>
              <a:rPr lang="en-SG" dirty="0" smtClean="0"/>
              <a:t>CTAs. </a:t>
            </a:r>
          </a:p>
          <a:p>
            <a:pPr lvl="1"/>
            <a:endParaRPr lang="en-US" dirty="0"/>
          </a:p>
          <a:p>
            <a:r>
              <a:rPr lang="en-US" dirty="0"/>
              <a:t>Article 15 – Definition of a Person Closely Related to an Enterprise </a:t>
            </a:r>
          </a:p>
          <a:p>
            <a:pPr lvl="1"/>
            <a:r>
              <a:rPr lang="en-US" dirty="0"/>
              <a:t>This describes the conditions under which a person will be considered to be “closely related” to an enterprise for the purpose of Articles 12, 13 and 14. </a:t>
            </a:r>
          </a:p>
          <a:p>
            <a:pPr lvl="1"/>
            <a:r>
              <a:rPr lang="en-US" dirty="0"/>
              <a:t>Singapore has indicated that it will reserve the right for the entirety of Article 15 not to apply to its CTAs to which reservations in Article 12, 13 and 14 have been made. </a:t>
            </a:r>
            <a:endParaRPr lang="en-SG" dirty="0"/>
          </a:p>
          <a:p>
            <a:endParaRPr lang="en-SG" dirty="0"/>
          </a:p>
          <a:p>
            <a:pPr lvl="1"/>
            <a:endParaRPr lang="en-SG" dirty="0" smtClean="0"/>
          </a:p>
        </p:txBody>
      </p:sp>
    </p:spTree>
    <p:extLst>
      <p:ext uri="{BB962C8B-B14F-4D97-AF65-F5344CB8AC3E}">
        <p14:creationId xmlns:p14="http://schemas.microsoft.com/office/powerpoint/2010/main" val="4235448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V. Improving Dispute Resolution </a:t>
            </a:r>
            <a:endParaRPr lang="en-SG" dirty="0"/>
          </a:p>
        </p:txBody>
      </p:sp>
      <p:sp>
        <p:nvSpPr>
          <p:cNvPr id="3" name="Content Placeholder 2"/>
          <p:cNvSpPr>
            <a:spLocks noGrp="1"/>
          </p:cNvSpPr>
          <p:nvPr>
            <p:ph idx="1"/>
          </p:nvPr>
        </p:nvSpPr>
        <p:spPr/>
        <p:txBody>
          <a:bodyPr/>
          <a:lstStyle/>
          <a:p>
            <a:r>
              <a:rPr lang="en-US" dirty="0" smtClean="0"/>
              <a:t>Artificial 16 – Mutual Agreement Procedure (“MAP”) </a:t>
            </a:r>
          </a:p>
          <a:p>
            <a:pPr lvl="1"/>
            <a:r>
              <a:rPr lang="en-US" dirty="0" smtClean="0"/>
              <a:t>The minimum standard </a:t>
            </a:r>
            <a:r>
              <a:rPr lang="en-SG" dirty="0"/>
              <a:t>for improving dispute resolution</a:t>
            </a:r>
            <a:r>
              <a:rPr lang="en-US" dirty="0" smtClean="0"/>
              <a:t> under Action 14 requires jurisdictions to allow a taxpayer to present a case to the competent authority of either Contracting Jurisdiction for mutual agreement assistance. The competent authority shall endeavor to resolve the case by mutual agreement with the other competent authority. </a:t>
            </a:r>
          </a:p>
          <a:p>
            <a:pPr lvl="1"/>
            <a:r>
              <a:rPr lang="en-US" dirty="0" smtClean="0"/>
              <a:t>Singapore has indicated that it intends to </a:t>
            </a:r>
            <a:r>
              <a:rPr lang="en-SG" dirty="0"/>
              <a:t>meet the minimum </a:t>
            </a:r>
            <a:r>
              <a:rPr lang="en-SG" dirty="0" smtClean="0"/>
              <a:t>standard through the alternative method of ensuring </a:t>
            </a:r>
            <a:r>
              <a:rPr lang="en-SG" dirty="0"/>
              <a:t>that resident taxpayers can approach IRAS for mutual agreement </a:t>
            </a:r>
            <a:r>
              <a:rPr lang="en-SG" dirty="0" smtClean="0"/>
              <a:t>assistance, and that </a:t>
            </a:r>
            <a:r>
              <a:rPr lang="en-SG" dirty="0"/>
              <a:t>IRAS will implement a bilateral notification or consultation process to inform the other Contracting Jurisdiction when IRAS rejects a MAP </a:t>
            </a:r>
            <a:r>
              <a:rPr lang="en-SG" dirty="0" smtClean="0"/>
              <a:t>application. </a:t>
            </a:r>
            <a:endParaRPr lang="en-SG" dirty="0"/>
          </a:p>
        </p:txBody>
      </p:sp>
    </p:spTree>
    <p:extLst>
      <p:ext uri="{BB962C8B-B14F-4D97-AF65-F5344CB8AC3E}">
        <p14:creationId xmlns:p14="http://schemas.microsoft.com/office/powerpoint/2010/main" val="2406576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Singapore’s Position on the BEPS Project</a:t>
            </a:r>
            <a:endParaRPr lang="en-SG" dirty="0"/>
          </a:p>
        </p:txBody>
      </p:sp>
      <p:sp>
        <p:nvSpPr>
          <p:cNvPr id="3" name="Content Placeholder 2"/>
          <p:cNvSpPr>
            <a:spLocks noGrp="1"/>
          </p:cNvSpPr>
          <p:nvPr>
            <p:ph idx="1"/>
          </p:nvPr>
        </p:nvSpPr>
        <p:spPr>
          <a:xfrm>
            <a:off x="680321" y="2336873"/>
            <a:ext cx="10343994" cy="3599316"/>
          </a:xfrm>
        </p:spPr>
        <p:txBody>
          <a:bodyPr>
            <a:normAutofit/>
          </a:bodyPr>
          <a:lstStyle/>
          <a:p>
            <a:pPr marL="457200" indent="-457200">
              <a:buFont typeface="+mj-lt"/>
              <a:buAutoNum type="arabicPeriod"/>
            </a:pPr>
            <a:r>
              <a:rPr lang="en-US" dirty="0" smtClean="0"/>
              <a:t>Singapore supports the key principle underlying the BEPS Project that profits should be taxed where the real economic activities generating the profits are performed and where value is created. </a:t>
            </a:r>
          </a:p>
          <a:p>
            <a:pPr marL="457200" indent="-457200">
              <a:buFont typeface="+mj-lt"/>
              <a:buAutoNum type="arabicPeriod"/>
            </a:pPr>
            <a:endParaRPr lang="en-US" dirty="0" smtClean="0"/>
          </a:p>
          <a:p>
            <a:pPr marL="457200" indent="-457200">
              <a:buFont typeface="+mj-lt"/>
              <a:buAutoNum type="arabicPeriod" startAt="2"/>
            </a:pPr>
            <a:r>
              <a:rPr lang="en-US" dirty="0" smtClean="0"/>
              <a:t>Singapore is committed to implementing the four minimum standards under the BEPS Project. </a:t>
            </a:r>
            <a:r>
              <a:rPr lang="en-SG" dirty="0"/>
              <a:t>The minimum standards are: </a:t>
            </a:r>
          </a:p>
          <a:p>
            <a:pPr marL="914400" lvl="1" indent="-457200">
              <a:buFont typeface="+mj-lt"/>
              <a:buAutoNum type="alphaLcPeriod"/>
            </a:pPr>
            <a:r>
              <a:rPr lang="en-SG" sz="1800" dirty="0"/>
              <a:t>Action 5: Countering Harmful Tax Practices More </a:t>
            </a:r>
            <a:r>
              <a:rPr lang="en-SG" sz="1800" dirty="0" smtClean="0"/>
              <a:t>Effectively; </a:t>
            </a:r>
            <a:endParaRPr lang="en-SG" sz="1800" dirty="0"/>
          </a:p>
          <a:p>
            <a:pPr marL="914400" lvl="1" indent="-457200">
              <a:buFont typeface="+mj-lt"/>
              <a:buAutoNum type="alphaLcPeriod"/>
            </a:pPr>
            <a:r>
              <a:rPr lang="en-SG" sz="1800" dirty="0"/>
              <a:t>Action 6: Preventing the Granting of Treaty Benefits in Inappropriate </a:t>
            </a:r>
            <a:r>
              <a:rPr lang="en-SG" sz="1800" dirty="0" smtClean="0"/>
              <a:t>Circumstances; </a:t>
            </a:r>
            <a:endParaRPr lang="en-SG" sz="1800" dirty="0"/>
          </a:p>
          <a:p>
            <a:pPr marL="914400" lvl="1" indent="-457200">
              <a:buFont typeface="+mj-lt"/>
              <a:buAutoNum type="alphaLcPeriod"/>
            </a:pPr>
            <a:r>
              <a:rPr lang="en-SG" sz="1800" dirty="0"/>
              <a:t>Action 13: Transfer Pricing Documentation and Country-by-Country </a:t>
            </a:r>
            <a:r>
              <a:rPr lang="en-SG" sz="1800" dirty="0" smtClean="0"/>
              <a:t>Reporting; and  </a:t>
            </a:r>
            <a:endParaRPr lang="en-SG" sz="1800" dirty="0"/>
          </a:p>
          <a:p>
            <a:pPr marL="914400" lvl="1" indent="-457200">
              <a:buFont typeface="+mj-lt"/>
              <a:buAutoNum type="alphaLcPeriod"/>
            </a:pPr>
            <a:r>
              <a:rPr lang="en-SG" sz="1800" dirty="0"/>
              <a:t>Action 14: Making Dispute Resolution Mechanisms More </a:t>
            </a:r>
            <a:r>
              <a:rPr lang="en-SG" sz="1800" dirty="0" smtClean="0"/>
              <a:t>Effective. </a:t>
            </a:r>
            <a:endParaRPr lang="en-US" sz="1800" dirty="0" smtClean="0"/>
          </a:p>
        </p:txBody>
      </p:sp>
    </p:spTree>
    <p:extLst>
      <p:ext uri="{BB962C8B-B14F-4D97-AF65-F5344CB8AC3E}">
        <p14:creationId xmlns:p14="http://schemas.microsoft.com/office/powerpoint/2010/main" val="1509923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V. Improving Dispute Resolution </a:t>
            </a:r>
            <a:endParaRPr lang="en-SG" dirty="0"/>
          </a:p>
        </p:txBody>
      </p:sp>
      <p:sp>
        <p:nvSpPr>
          <p:cNvPr id="3" name="Content Placeholder 2"/>
          <p:cNvSpPr>
            <a:spLocks noGrp="1"/>
          </p:cNvSpPr>
          <p:nvPr>
            <p:ph idx="1"/>
          </p:nvPr>
        </p:nvSpPr>
        <p:spPr/>
        <p:txBody>
          <a:bodyPr/>
          <a:lstStyle/>
          <a:p>
            <a:r>
              <a:rPr lang="en-US" dirty="0" smtClean="0"/>
              <a:t>Article 17 – Corresponding Adjustments </a:t>
            </a:r>
          </a:p>
          <a:p>
            <a:pPr lvl="1"/>
            <a:r>
              <a:rPr lang="en-US" dirty="0" smtClean="0"/>
              <a:t>The minimum standard under Action 14 requires jurisdictions to </a:t>
            </a:r>
            <a:r>
              <a:rPr lang="en-SG" dirty="0"/>
              <a:t>provide access to the MAP in transfer pricing cases and implement the resulting mutual agreements. </a:t>
            </a:r>
            <a:endParaRPr lang="en-SG" dirty="0" smtClean="0"/>
          </a:p>
          <a:p>
            <a:pPr lvl="1"/>
            <a:r>
              <a:rPr lang="en-SG" dirty="0" smtClean="0"/>
              <a:t>In </a:t>
            </a:r>
            <a:r>
              <a:rPr lang="en-SG" dirty="0"/>
              <a:t>addition, it would be more efficient if jurisdictions also had the possibility to provide for corresponding adjustments unilaterally in cases where they find the taxpayer’s objection to be justified. </a:t>
            </a:r>
            <a:endParaRPr lang="en-SG" dirty="0" smtClean="0"/>
          </a:p>
          <a:p>
            <a:pPr lvl="1"/>
            <a:r>
              <a:rPr lang="en-US" dirty="0" smtClean="0"/>
              <a:t>Singapore has indicated that it will include a provision to allow </a:t>
            </a:r>
            <a:r>
              <a:rPr lang="en-SG" dirty="0"/>
              <a:t>jurisdictions to make corresponding adjustments and consult with one another in the event of a transfer pricing </a:t>
            </a:r>
            <a:r>
              <a:rPr lang="en-SG" dirty="0" smtClean="0"/>
              <a:t>adjustment. </a:t>
            </a:r>
            <a:endParaRPr lang="en-SG" dirty="0"/>
          </a:p>
        </p:txBody>
      </p:sp>
    </p:spTree>
    <p:extLst>
      <p:ext uri="{BB962C8B-B14F-4D97-AF65-F5344CB8AC3E}">
        <p14:creationId xmlns:p14="http://schemas.microsoft.com/office/powerpoint/2010/main" val="1209152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VI. Arbitration </a:t>
            </a:r>
            <a:endParaRPr lang="en-SG" dirty="0"/>
          </a:p>
        </p:txBody>
      </p:sp>
      <p:sp>
        <p:nvSpPr>
          <p:cNvPr id="3" name="Content Placeholder 2"/>
          <p:cNvSpPr>
            <a:spLocks noGrp="1"/>
          </p:cNvSpPr>
          <p:nvPr>
            <p:ph idx="1"/>
          </p:nvPr>
        </p:nvSpPr>
        <p:spPr>
          <a:xfrm>
            <a:off x="680321" y="2336872"/>
            <a:ext cx="9613861" cy="4521128"/>
          </a:xfrm>
        </p:spPr>
        <p:txBody>
          <a:bodyPr>
            <a:normAutofit/>
          </a:bodyPr>
          <a:lstStyle/>
          <a:p>
            <a:r>
              <a:rPr lang="en-SG" dirty="0"/>
              <a:t>Article 18 – Choice to Apply Part VI </a:t>
            </a:r>
            <a:endParaRPr lang="en-SG" dirty="0" smtClean="0"/>
          </a:p>
          <a:p>
            <a:pPr lvl="1"/>
            <a:r>
              <a:rPr lang="en-US" dirty="0" smtClean="0"/>
              <a:t>Parties may opt to apply the mandatory binding arbitration. </a:t>
            </a:r>
            <a:r>
              <a:rPr lang="en-SG" dirty="0" smtClean="0"/>
              <a:t>Part </a:t>
            </a:r>
            <a:r>
              <a:rPr lang="en-SG" dirty="0"/>
              <a:t>VI applies only if all parties to a CTA have expressly chosen to apply it. </a:t>
            </a:r>
            <a:endParaRPr lang="en-SG" dirty="0" smtClean="0"/>
          </a:p>
          <a:p>
            <a:pPr lvl="1"/>
            <a:r>
              <a:rPr lang="en-US" dirty="0" smtClean="0"/>
              <a:t>Singapore has indicated that it will apply Part VI to its CTAs. </a:t>
            </a:r>
          </a:p>
          <a:p>
            <a:pPr lvl="1"/>
            <a:endParaRPr lang="en-US" dirty="0" smtClean="0"/>
          </a:p>
          <a:p>
            <a:r>
              <a:rPr lang="en-SG" dirty="0"/>
              <a:t>Article </a:t>
            </a:r>
            <a:r>
              <a:rPr lang="en-SG" dirty="0" smtClean="0"/>
              <a:t>19 </a:t>
            </a:r>
            <a:r>
              <a:rPr lang="en-SG" dirty="0"/>
              <a:t>– Mandatory Binding Arbitration </a:t>
            </a:r>
            <a:endParaRPr lang="en-SG" dirty="0" smtClean="0"/>
          </a:p>
          <a:p>
            <a:pPr lvl="1"/>
            <a:r>
              <a:rPr lang="en-US" dirty="0" smtClean="0"/>
              <a:t>Where the competent authorities are unable to reach an agreement on a case pursuant to the MAP under the CTA within a period of two years, unresolved issues will, at the request of the person who presented the case, be submitted to arbitration. </a:t>
            </a:r>
          </a:p>
          <a:p>
            <a:pPr lvl="2"/>
            <a:endParaRPr lang="en-US" dirty="0" smtClean="0"/>
          </a:p>
          <a:p>
            <a:pPr lvl="1"/>
            <a:endParaRPr lang="en-US" dirty="0"/>
          </a:p>
          <a:p>
            <a:endParaRPr lang="en-US" dirty="0" smtClean="0"/>
          </a:p>
          <a:p>
            <a:endParaRPr lang="en-SG" dirty="0"/>
          </a:p>
        </p:txBody>
      </p:sp>
    </p:spTree>
    <p:extLst>
      <p:ext uri="{BB962C8B-B14F-4D97-AF65-F5344CB8AC3E}">
        <p14:creationId xmlns:p14="http://schemas.microsoft.com/office/powerpoint/2010/main" val="26342703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VI. Arbitration </a:t>
            </a:r>
            <a:endParaRPr lang="en-SG" dirty="0"/>
          </a:p>
        </p:txBody>
      </p:sp>
      <p:sp>
        <p:nvSpPr>
          <p:cNvPr id="3" name="Content Placeholder 2"/>
          <p:cNvSpPr>
            <a:spLocks noGrp="1"/>
          </p:cNvSpPr>
          <p:nvPr>
            <p:ph idx="1"/>
          </p:nvPr>
        </p:nvSpPr>
        <p:spPr/>
        <p:txBody>
          <a:bodyPr>
            <a:normAutofit fontScale="92500" lnSpcReduction="20000"/>
          </a:bodyPr>
          <a:lstStyle/>
          <a:p>
            <a:r>
              <a:rPr lang="en-SG" dirty="0"/>
              <a:t>Singapore has indicated the following reservations: </a:t>
            </a:r>
          </a:p>
          <a:p>
            <a:pPr lvl="1"/>
            <a:r>
              <a:rPr lang="en-SG" dirty="0"/>
              <a:t>Any unresolved issues arising from a MAP case shall not be submitted to arbitration if a decision on the issue has already been rendered by a court or administrative tribunal of either jurisdiction; </a:t>
            </a:r>
            <a:endParaRPr lang="en-SG" dirty="0" smtClean="0"/>
          </a:p>
          <a:p>
            <a:pPr lvl="1"/>
            <a:endParaRPr lang="en-SG" dirty="0"/>
          </a:p>
          <a:p>
            <a:pPr lvl="1"/>
            <a:r>
              <a:rPr lang="en-SG" dirty="0"/>
              <a:t>The arbitration process will terminate if, at any time after a request for arbitration has been made and before the arbitration panel has delivered its decision, a decision concerning the issue is rendered by a court of administrative tribunal of either </a:t>
            </a:r>
            <a:r>
              <a:rPr lang="en-SG" dirty="0" smtClean="0"/>
              <a:t>jurisdiction; </a:t>
            </a:r>
          </a:p>
          <a:p>
            <a:pPr lvl="1"/>
            <a:endParaRPr lang="en-SG" dirty="0"/>
          </a:p>
          <a:p>
            <a:pPr lvl="1"/>
            <a:r>
              <a:rPr lang="en-US" dirty="0"/>
              <a:t>Singapore will also apply the </a:t>
            </a:r>
            <a:r>
              <a:rPr lang="en-SG" dirty="0"/>
              <a:t>confidentiality provision, which provides that each person presenting the case and their advisors must agree not to disclose to any other person any information received from either jurisdiction or the arbitration panel in the course of the arbitration process. </a:t>
            </a:r>
          </a:p>
          <a:p>
            <a:endParaRPr lang="en-SG" dirty="0"/>
          </a:p>
        </p:txBody>
      </p:sp>
    </p:spTree>
    <p:extLst>
      <p:ext uri="{BB962C8B-B14F-4D97-AF65-F5344CB8AC3E}">
        <p14:creationId xmlns:p14="http://schemas.microsoft.com/office/powerpoint/2010/main" val="681241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VI. Arbitration </a:t>
            </a:r>
            <a:endParaRPr lang="en-SG" dirty="0"/>
          </a:p>
        </p:txBody>
      </p:sp>
      <p:sp>
        <p:nvSpPr>
          <p:cNvPr id="3" name="Content Placeholder 2"/>
          <p:cNvSpPr>
            <a:spLocks noGrp="1"/>
          </p:cNvSpPr>
          <p:nvPr>
            <p:ph idx="1"/>
          </p:nvPr>
        </p:nvSpPr>
        <p:spPr>
          <a:xfrm>
            <a:off x="680321" y="2336872"/>
            <a:ext cx="9613861" cy="4521127"/>
          </a:xfrm>
        </p:spPr>
        <p:txBody>
          <a:bodyPr>
            <a:normAutofit/>
          </a:bodyPr>
          <a:lstStyle/>
          <a:p>
            <a:r>
              <a:rPr lang="en-SG" dirty="0"/>
              <a:t>Article </a:t>
            </a:r>
            <a:r>
              <a:rPr lang="en-SG" dirty="0" smtClean="0"/>
              <a:t>23 </a:t>
            </a:r>
            <a:r>
              <a:rPr lang="en-SG" dirty="0"/>
              <a:t>– Type of Arbitration </a:t>
            </a:r>
            <a:r>
              <a:rPr lang="en-SG" dirty="0" smtClean="0"/>
              <a:t>Process</a:t>
            </a:r>
          </a:p>
          <a:p>
            <a:pPr lvl="1"/>
            <a:r>
              <a:rPr lang="en-US" dirty="0" smtClean="0"/>
              <a:t>“Final </a:t>
            </a:r>
            <a:r>
              <a:rPr lang="en-US" dirty="0"/>
              <a:t>offer” (also known as “last best offer” or “baseball arbitration”) – The competent authorities will each submit to the arbitration panel a proposed resolution which addresses </a:t>
            </a:r>
            <a:r>
              <a:rPr lang="en-SG" dirty="0"/>
              <a:t>the unresolved issues. </a:t>
            </a:r>
            <a:endParaRPr lang="en-US" dirty="0"/>
          </a:p>
          <a:p>
            <a:pPr lvl="1"/>
            <a:r>
              <a:rPr lang="en-US" dirty="0" smtClean="0"/>
              <a:t>“Independent </a:t>
            </a:r>
            <a:r>
              <a:rPr lang="en-US" dirty="0"/>
              <a:t>opinion” – Each competent authority must provide to the arbitration panel any information that the panel may consider necessary to reach its decision. </a:t>
            </a:r>
          </a:p>
          <a:p>
            <a:pPr lvl="1"/>
            <a:r>
              <a:rPr lang="en-US" dirty="0" smtClean="0"/>
              <a:t>By default, the “final offer” arbitration process will apply. Parties that are not willing to accept the “final offer” approach may adopt the “independent opinion” approach. </a:t>
            </a:r>
          </a:p>
          <a:p>
            <a:endParaRPr lang="en-US" dirty="0" smtClean="0"/>
          </a:p>
          <a:p>
            <a:endParaRPr lang="en-US" dirty="0"/>
          </a:p>
          <a:p>
            <a:endParaRPr lang="en-SG" dirty="0"/>
          </a:p>
        </p:txBody>
      </p:sp>
    </p:spTree>
    <p:extLst>
      <p:ext uri="{BB962C8B-B14F-4D97-AF65-F5344CB8AC3E}">
        <p14:creationId xmlns:p14="http://schemas.microsoft.com/office/powerpoint/2010/main" val="25129999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VI. Arbitration </a:t>
            </a:r>
            <a:endParaRPr lang="en-SG" dirty="0"/>
          </a:p>
        </p:txBody>
      </p:sp>
      <p:sp>
        <p:nvSpPr>
          <p:cNvPr id="3" name="Content Placeholder 2"/>
          <p:cNvSpPr>
            <a:spLocks noGrp="1"/>
          </p:cNvSpPr>
          <p:nvPr>
            <p:ph idx="1"/>
          </p:nvPr>
        </p:nvSpPr>
        <p:spPr/>
        <p:txBody>
          <a:bodyPr/>
          <a:lstStyle/>
          <a:p>
            <a:r>
              <a:rPr lang="en-US" dirty="0"/>
              <a:t>Singapore has indicated that it will adopt the “final offer” arbitration as the default mode of arbitration. </a:t>
            </a:r>
          </a:p>
          <a:p>
            <a:r>
              <a:rPr lang="en-US" dirty="0"/>
              <a:t>Where the other Contracting Jurisdiction reserves to apply the “independent opinion” arbitration, Singapore will enter into discussion with the Contracting Jurisdiction to reach an agreement on the type of arbitration process to apply. </a:t>
            </a:r>
          </a:p>
          <a:p>
            <a:endParaRPr lang="en-SG" dirty="0"/>
          </a:p>
        </p:txBody>
      </p:sp>
    </p:spTree>
    <p:extLst>
      <p:ext uri="{BB962C8B-B14F-4D97-AF65-F5344CB8AC3E}">
        <p14:creationId xmlns:p14="http://schemas.microsoft.com/office/powerpoint/2010/main" val="3313127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VI. Arbitration </a:t>
            </a:r>
            <a:endParaRPr lang="en-SG" dirty="0"/>
          </a:p>
        </p:txBody>
      </p:sp>
      <p:sp>
        <p:nvSpPr>
          <p:cNvPr id="3" name="Content Placeholder 2"/>
          <p:cNvSpPr>
            <a:spLocks noGrp="1"/>
          </p:cNvSpPr>
          <p:nvPr>
            <p:ph idx="1"/>
          </p:nvPr>
        </p:nvSpPr>
        <p:spPr/>
        <p:txBody>
          <a:bodyPr/>
          <a:lstStyle/>
          <a:p>
            <a:r>
              <a:rPr lang="en-US" dirty="0" smtClean="0"/>
              <a:t>Article 24 – Agreement on a Different Resolution </a:t>
            </a:r>
          </a:p>
          <a:p>
            <a:pPr lvl="1"/>
            <a:r>
              <a:rPr lang="en-US" dirty="0" smtClean="0"/>
              <a:t>Jurisdictions can depart from the arbitration decision and agree on a different resolution within three calendar months after the decision has been delivered to them. </a:t>
            </a:r>
          </a:p>
          <a:p>
            <a:pPr lvl="1"/>
            <a:r>
              <a:rPr lang="en-US" dirty="0" smtClean="0"/>
              <a:t>Singapore has indicated that it will apply this Article to its CTAs. </a:t>
            </a:r>
          </a:p>
        </p:txBody>
      </p:sp>
    </p:spTree>
    <p:extLst>
      <p:ext uri="{BB962C8B-B14F-4D97-AF65-F5344CB8AC3E}">
        <p14:creationId xmlns:p14="http://schemas.microsoft.com/office/powerpoint/2010/main" val="1539969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VII. Final Provisions </a:t>
            </a:r>
            <a:endParaRPr lang="en-SG" dirty="0"/>
          </a:p>
        </p:txBody>
      </p:sp>
      <p:sp>
        <p:nvSpPr>
          <p:cNvPr id="3" name="Content Placeholder 2"/>
          <p:cNvSpPr>
            <a:spLocks noGrp="1"/>
          </p:cNvSpPr>
          <p:nvPr>
            <p:ph idx="1"/>
          </p:nvPr>
        </p:nvSpPr>
        <p:spPr/>
        <p:txBody>
          <a:bodyPr/>
          <a:lstStyle/>
          <a:p>
            <a:r>
              <a:rPr lang="en-US" dirty="0" smtClean="0"/>
              <a:t>Article 28 – Reservations </a:t>
            </a:r>
          </a:p>
          <a:p>
            <a:pPr lvl="1"/>
            <a:r>
              <a:rPr lang="en-US" dirty="0" smtClean="0"/>
              <a:t>Singapore has indicated that it will reserve such that cases which are subject to its domestic general anti-avoidance rules will not be eligible for arbitration. </a:t>
            </a:r>
          </a:p>
          <a:p>
            <a:pPr lvl="1"/>
            <a:endParaRPr lang="en-US" dirty="0"/>
          </a:p>
          <a:p>
            <a:r>
              <a:rPr lang="en-US" dirty="0" smtClean="0"/>
              <a:t>Article 36 – Entry into Effect of Part VI</a:t>
            </a:r>
          </a:p>
          <a:p>
            <a:pPr lvl="1"/>
            <a:r>
              <a:rPr lang="en-US" dirty="0" smtClean="0"/>
              <a:t>Singapore has indicated that the arbitration provisions under Part VI will be available to a case presented before the entry into force of the MLI only if both jurisdictions agree that it will apply to that specific case. </a:t>
            </a:r>
            <a:endParaRPr lang="en-SG" dirty="0"/>
          </a:p>
        </p:txBody>
      </p:sp>
    </p:spTree>
    <p:extLst>
      <p:ext uri="{BB962C8B-B14F-4D97-AF65-F5344CB8AC3E}">
        <p14:creationId xmlns:p14="http://schemas.microsoft.com/office/powerpoint/2010/main" val="278403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Singapore’s Position on the BEPS Project</a:t>
            </a:r>
            <a:endParaRPr lang="en-SG" dirty="0"/>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startAt="3"/>
            </a:pPr>
            <a:r>
              <a:rPr lang="en-US" dirty="0" smtClean="0"/>
              <a:t>Countering harmful tax practices </a:t>
            </a:r>
          </a:p>
          <a:p>
            <a:pPr marL="914400" lvl="1" indent="-457200">
              <a:buFont typeface="+mj-lt"/>
              <a:buAutoNum type="alphaLcPeriod"/>
            </a:pPr>
            <a:r>
              <a:rPr lang="en-US" dirty="0" smtClean="0"/>
              <a:t>Singapore uses tax incentives to promote investment in certain areas of the economy. It has traditionally been Singapore’s approach that incentive recipients must anchor substantive operations in Singapore and contribute meaningfully to the growth of the economy. </a:t>
            </a:r>
          </a:p>
          <a:p>
            <a:pPr marL="914400" lvl="1" indent="-457200">
              <a:buFont typeface="+mj-lt"/>
              <a:buAutoNum type="alphaLcPeriod"/>
            </a:pPr>
            <a:r>
              <a:rPr lang="en-US" dirty="0" smtClean="0"/>
              <a:t>Singapore’s tax incentives are granted for defined periods of time on qualifying activities, and regularly reviewed to ensure that they remain relevant and competitive. </a:t>
            </a:r>
          </a:p>
          <a:p>
            <a:pPr marL="457200" lvl="1" indent="0">
              <a:buNone/>
            </a:pPr>
            <a:endParaRPr lang="en-US" dirty="0" smtClean="0"/>
          </a:p>
          <a:p>
            <a:pPr marL="457200" indent="-457200">
              <a:buFont typeface="+mj-lt"/>
              <a:buAutoNum type="arabicPeriod" startAt="3"/>
            </a:pPr>
            <a:r>
              <a:rPr lang="en-US" dirty="0" smtClean="0"/>
              <a:t>Preventing treaty abuse </a:t>
            </a:r>
          </a:p>
          <a:p>
            <a:pPr marL="914400" lvl="1" indent="-457200">
              <a:buFont typeface="+mj-lt"/>
              <a:buAutoNum type="alphaLcPeriod"/>
            </a:pPr>
            <a:r>
              <a:rPr lang="en-US" dirty="0" smtClean="0"/>
              <a:t>Singapore does not condone treaty shopping. Singapore has signed the Multilateral Instrument, which will modify Singapore’s DTAs to include the anti-treaty shopping provisions. </a:t>
            </a:r>
          </a:p>
        </p:txBody>
      </p:sp>
    </p:spTree>
    <p:extLst>
      <p:ext uri="{BB962C8B-B14F-4D97-AF65-F5344CB8AC3E}">
        <p14:creationId xmlns:p14="http://schemas.microsoft.com/office/powerpoint/2010/main" val="3099974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Singapore’s Position on the BEPS Project</a:t>
            </a:r>
            <a:endParaRPr lang="en-SG" dirty="0"/>
          </a:p>
        </p:txBody>
      </p:sp>
      <p:sp>
        <p:nvSpPr>
          <p:cNvPr id="3" name="Content Placeholder 2"/>
          <p:cNvSpPr>
            <a:spLocks noGrp="1"/>
          </p:cNvSpPr>
          <p:nvPr>
            <p:ph idx="1"/>
          </p:nvPr>
        </p:nvSpPr>
        <p:spPr>
          <a:xfrm>
            <a:off x="680321" y="2336873"/>
            <a:ext cx="9613861" cy="4263432"/>
          </a:xfrm>
        </p:spPr>
        <p:txBody>
          <a:bodyPr>
            <a:normAutofit fontScale="92500" lnSpcReduction="10000"/>
          </a:bodyPr>
          <a:lstStyle/>
          <a:p>
            <a:pPr marL="457200" indent="-457200">
              <a:buFont typeface="+mj-lt"/>
              <a:buAutoNum type="arabicPeriod" startAt="5"/>
            </a:pPr>
            <a:r>
              <a:rPr lang="en-US" dirty="0" smtClean="0"/>
              <a:t>Transfer </a:t>
            </a:r>
            <a:r>
              <a:rPr lang="en-US" dirty="0"/>
              <a:t>pricing documentation </a:t>
            </a:r>
            <a:endParaRPr lang="en-US" dirty="0" smtClean="0"/>
          </a:p>
          <a:p>
            <a:pPr marL="914400" lvl="1" indent="-457200">
              <a:buFont typeface="+mj-lt"/>
              <a:buAutoNum type="alphaLcPeriod"/>
            </a:pPr>
            <a:r>
              <a:rPr lang="en-US" dirty="0" smtClean="0"/>
              <a:t>Singapore adheres to the internationally agreed arm’s length principle and intends to implement Country-by-Country Reporting (“</a:t>
            </a:r>
            <a:r>
              <a:rPr lang="en-US" dirty="0" err="1" smtClean="0"/>
              <a:t>CbCR</a:t>
            </a:r>
            <a:r>
              <a:rPr lang="en-US" dirty="0" smtClean="0"/>
              <a:t>”) for Singapore-headquartered multinational enterprises with group turnover exceeding </a:t>
            </a:r>
            <a:r>
              <a:rPr lang="en-US" dirty="0" err="1" smtClean="0"/>
              <a:t>S$1,125</a:t>
            </a:r>
            <a:r>
              <a:rPr lang="en-US" dirty="0" smtClean="0"/>
              <a:t> million for financial years beginning on or after 1 January 2017. </a:t>
            </a:r>
          </a:p>
          <a:p>
            <a:pPr marL="914400" lvl="1" indent="-457200">
              <a:buFont typeface="+mj-lt"/>
              <a:buAutoNum type="alphaLcPeriod"/>
            </a:pPr>
            <a:r>
              <a:rPr lang="en-US" dirty="0" smtClean="0"/>
              <a:t>Such enterprises will be required to file the Country-by-Country (“</a:t>
            </a:r>
            <a:r>
              <a:rPr lang="en-US" dirty="0" err="1" smtClean="0"/>
              <a:t>CbC</a:t>
            </a:r>
            <a:r>
              <a:rPr lang="en-US" dirty="0" smtClean="0"/>
              <a:t>”) reports with the Inland Revenue Authority of Singapore (“IRAS”). </a:t>
            </a:r>
          </a:p>
          <a:p>
            <a:pPr marL="914400" lvl="1" indent="-457200">
              <a:buFont typeface="+mj-lt"/>
              <a:buAutoNum type="alphaLcPeriod"/>
            </a:pPr>
            <a:r>
              <a:rPr lang="en-US" dirty="0" smtClean="0"/>
              <a:t>Singapore has also committed to exchange </a:t>
            </a:r>
            <a:r>
              <a:rPr lang="en-US" dirty="0" err="1" smtClean="0"/>
              <a:t>CbC</a:t>
            </a:r>
            <a:r>
              <a:rPr lang="en-US" dirty="0" smtClean="0"/>
              <a:t> reports with its relevant treaty partners. </a:t>
            </a:r>
          </a:p>
          <a:p>
            <a:pPr marL="457200" lvl="1" indent="0">
              <a:buNone/>
            </a:pPr>
            <a:endParaRPr lang="en-US" dirty="0"/>
          </a:p>
          <a:p>
            <a:pPr marL="457200" indent="-457200">
              <a:buFont typeface="+mj-lt"/>
              <a:buAutoNum type="arabicPeriod" startAt="5"/>
            </a:pPr>
            <a:r>
              <a:rPr lang="en-US" dirty="0" smtClean="0"/>
              <a:t>Enhancing </a:t>
            </a:r>
            <a:r>
              <a:rPr lang="en-US" dirty="0"/>
              <a:t>dispute resolution </a:t>
            </a:r>
            <a:endParaRPr lang="en-US" dirty="0" smtClean="0"/>
          </a:p>
          <a:p>
            <a:pPr marL="914400" lvl="1" indent="-457200">
              <a:buFont typeface="+mj-lt"/>
              <a:buAutoNum type="alphaLcPeriod"/>
            </a:pPr>
            <a:r>
              <a:rPr lang="en-US" dirty="0" smtClean="0"/>
              <a:t>Singapore has been active in engaging foreign tax authorities to resolve cross-border tax disputes via the mutual agreement procedure (“MAP”) provided in its DTAs. </a:t>
            </a:r>
          </a:p>
          <a:p>
            <a:pPr marL="914400" lvl="1" indent="-457200">
              <a:buFont typeface="+mj-lt"/>
              <a:buAutoNum type="alphaLcPeriod"/>
            </a:pPr>
            <a:r>
              <a:rPr lang="en-US" dirty="0" smtClean="0"/>
              <a:t>Under the MLI, Singapore has opted for mandatory binding arbitration. </a:t>
            </a:r>
          </a:p>
          <a:p>
            <a:pPr marL="457200" indent="-457200">
              <a:buFont typeface="+mj-lt"/>
              <a:buAutoNum type="arabicPeriod" startAt="5"/>
            </a:pPr>
            <a:endParaRPr lang="en-US" dirty="0" smtClean="0"/>
          </a:p>
          <a:p>
            <a:pPr marL="914400" lvl="1" indent="-457200">
              <a:buFont typeface="+mj-lt"/>
              <a:buAutoNum type="alphaLcPeriod"/>
            </a:pPr>
            <a:endParaRPr lang="en-SG" dirty="0"/>
          </a:p>
          <a:p>
            <a:endParaRPr lang="en-SG" dirty="0"/>
          </a:p>
        </p:txBody>
      </p:sp>
    </p:spTree>
    <p:extLst>
      <p:ext uri="{BB962C8B-B14F-4D97-AF65-F5344CB8AC3E}">
        <p14:creationId xmlns:p14="http://schemas.microsoft.com/office/powerpoint/2010/main" val="2570786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Multilateral Convention to Implement Tax Treaty Related Measures to Prevent Base Erosion and Profit </a:t>
            </a:r>
            <a:r>
              <a:rPr lang="en-US" dirty="0" smtClean="0"/>
              <a:t>Shifting (“MLI”)</a:t>
            </a:r>
            <a:endParaRPr lang="en-US" dirty="0"/>
          </a:p>
        </p:txBody>
      </p:sp>
      <p:sp>
        <p:nvSpPr>
          <p:cNvPr id="3" name="Content Placeholder 2"/>
          <p:cNvSpPr>
            <a:spLocks noGrp="1"/>
          </p:cNvSpPr>
          <p:nvPr>
            <p:ph idx="1"/>
          </p:nvPr>
        </p:nvSpPr>
        <p:spPr>
          <a:xfrm>
            <a:off x="680321" y="2336872"/>
            <a:ext cx="9613861" cy="4313309"/>
          </a:xfrm>
        </p:spPr>
        <p:txBody>
          <a:bodyPr>
            <a:normAutofit lnSpcReduction="10000"/>
          </a:bodyPr>
          <a:lstStyle/>
          <a:p>
            <a:pPr marL="457200" indent="-457200">
              <a:buFont typeface="+mj-lt"/>
              <a:buAutoNum type="arabicPeriod"/>
            </a:pPr>
            <a:r>
              <a:rPr lang="en-SG" sz="2200" dirty="0" smtClean="0"/>
              <a:t>The </a:t>
            </a:r>
            <a:r>
              <a:rPr lang="en-SG" sz="2200" dirty="0"/>
              <a:t>MLI allows jurisdictions to transpose results from the OECD-G20 BEPS Project into their existing bilateral tax treaties. The MLI will be applied alongside existing tax treaties between two or more parties to the MLI, to modify the application of such treaties in order to implement the BEPS measures. </a:t>
            </a:r>
            <a:endParaRPr lang="en-SG" sz="2200" dirty="0" smtClean="0"/>
          </a:p>
          <a:p>
            <a:pPr marL="457200" indent="-457200">
              <a:buFont typeface="+mj-lt"/>
              <a:buAutoNum type="arabicPeriod"/>
            </a:pPr>
            <a:endParaRPr lang="en-SG" sz="2200" dirty="0" smtClean="0"/>
          </a:p>
          <a:p>
            <a:pPr marL="457200" indent="-457200">
              <a:buFont typeface="+mj-lt"/>
              <a:buAutoNum type="arabicPeriod" startAt="2"/>
            </a:pPr>
            <a:r>
              <a:rPr lang="en-SG" sz="2200" dirty="0"/>
              <a:t>The MLI provides flexibility for a jurisdiction to determine which of its DTAs it would like to amend using the MLI. </a:t>
            </a:r>
            <a:endParaRPr lang="en-SG" sz="2200" dirty="0" smtClean="0"/>
          </a:p>
          <a:p>
            <a:pPr marL="457200" indent="-457200">
              <a:buFont typeface="+mj-lt"/>
              <a:buAutoNum type="arabicPeriod" startAt="2"/>
            </a:pPr>
            <a:endParaRPr lang="en-SG" sz="2200" dirty="0"/>
          </a:p>
          <a:p>
            <a:pPr marL="457200" indent="-457200">
              <a:buFont typeface="+mj-lt"/>
              <a:buAutoNum type="arabicPeriod" startAt="2"/>
            </a:pPr>
            <a:r>
              <a:rPr lang="en-SG" sz="2200" dirty="0" smtClean="0"/>
              <a:t>The </a:t>
            </a:r>
            <a:r>
              <a:rPr lang="en-SG" sz="2200" dirty="0"/>
              <a:t>MLI will apply only to a DTA that has been specifically listed by all parties to the DTA. Such agreements are referred to as “Covered Tax Agreements” (“CTAs”) in the MLI. </a:t>
            </a:r>
            <a:r>
              <a:rPr lang="en-SG" sz="2200" dirty="0" smtClean="0"/>
              <a:t>A </a:t>
            </a:r>
            <a:r>
              <a:rPr lang="en-SG" sz="2200" dirty="0"/>
              <a:t>party to a CTA is referred to as a “Contracting Jurisdiction”. </a:t>
            </a:r>
            <a:endParaRPr lang="en-US" sz="2200" dirty="0"/>
          </a:p>
          <a:p>
            <a:endParaRPr lang="en-US" sz="2200" dirty="0"/>
          </a:p>
        </p:txBody>
      </p:sp>
    </p:spTree>
    <p:extLst>
      <p:ext uri="{BB962C8B-B14F-4D97-AF65-F5344CB8AC3E}">
        <p14:creationId xmlns:p14="http://schemas.microsoft.com/office/powerpoint/2010/main" val="2857934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and Non-mandatory provisions</a:t>
            </a:r>
            <a:endParaRPr lang="en-SG" dirty="0"/>
          </a:p>
        </p:txBody>
      </p:sp>
      <p:sp>
        <p:nvSpPr>
          <p:cNvPr id="3" name="Content Placeholder 2"/>
          <p:cNvSpPr>
            <a:spLocks noGrp="1"/>
          </p:cNvSpPr>
          <p:nvPr>
            <p:ph idx="1"/>
          </p:nvPr>
        </p:nvSpPr>
        <p:spPr>
          <a:xfrm>
            <a:off x="680321" y="2336872"/>
            <a:ext cx="9613861" cy="4379811"/>
          </a:xfrm>
        </p:spPr>
        <p:txBody>
          <a:bodyPr>
            <a:normAutofit/>
          </a:bodyPr>
          <a:lstStyle/>
          <a:p>
            <a:pPr marL="457200" indent="-457200">
              <a:buFont typeface="+mj-lt"/>
              <a:buAutoNum type="arabicPeriod" startAt="4"/>
            </a:pPr>
            <a:r>
              <a:rPr lang="en-SG" sz="2000" dirty="0" smtClean="0"/>
              <a:t>Where </a:t>
            </a:r>
            <a:r>
              <a:rPr lang="en-SG" sz="2000" dirty="0"/>
              <a:t>the </a:t>
            </a:r>
            <a:r>
              <a:rPr lang="en-SG" sz="2000" dirty="0" smtClean="0"/>
              <a:t>provision relates </a:t>
            </a:r>
            <a:r>
              <a:rPr lang="en-SG" sz="2000" dirty="0"/>
              <a:t>to a minimum standard, opting out </a:t>
            </a:r>
            <a:r>
              <a:rPr lang="en-SG" sz="2000" dirty="0" smtClean="0"/>
              <a:t>is </a:t>
            </a:r>
            <a:r>
              <a:rPr lang="en-SG" sz="2000" dirty="0"/>
              <a:t>allowed only in limited circumstances, such as where a party’s CTAs already meet the minimum standard. </a:t>
            </a:r>
          </a:p>
          <a:p>
            <a:pPr marL="457200" indent="-457200">
              <a:buFont typeface="+mj-lt"/>
              <a:buAutoNum type="arabicPeriod" startAt="4"/>
            </a:pPr>
            <a:r>
              <a:rPr lang="en-SG" sz="2000" dirty="0"/>
              <a:t>Where the </a:t>
            </a:r>
            <a:r>
              <a:rPr lang="en-SG" sz="2000" dirty="0" smtClean="0"/>
              <a:t>provision does </a:t>
            </a:r>
            <a:r>
              <a:rPr lang="en-SG" sz="2000" dirty="0"/>
              <a:t>not relate to a minimum standard, parties are generally given the flexibility to opt out of part of that </a:t>
            </a:r>
            <a:r>
              <a:rPr lang="en-SG" sz="2000" dirty="0" smtClean="0"/>
              <a:t>provision or </a:t>
            </a:r>
            <a:r>
              <a:rPr lang="en-SG" sz="2000" dirty="0"/>
              <a:t>the entire </a:t>
            </a:r>
            <a:r>
              <a:rPr lang="en-SG" sz="2000" dirty="0" smtClean="0"/>
              <a:t>provision. </a:t>
            </a:r>
            <a:r>
              <a:rPr lang="en-SG" sz="2000" dirty="0"/>
              <a:t>Accordingly, where a party has opt out of </a:t>
            </a:r>
            <a:r>
              <a:rPr lang="en-SG" sz="2000" dirty="0" smtClean="0"/>
              <a:t>a provision of </a:t>
            </a:r>
            <a:r>
              <a:rPr lang="en-SG" sz="2000" dirty="0"/>
              <a:t>the MLI, that </a:t>
            </a:r>
            <a:r>
              <a:rPr lang="en-SG" sz="2000" dirty="0" smtClean="0"/>
              <a:t>provision will </a:t>
            </a:r>
            <a:r>
              <a:rPr lang="en-SG" sz="2000" dirty="0"/>
              <a:t>not apply to any of the party’s CTAs. </a:t>
            </a:r>
            <a:endParaRPr lang="en-SG" sz="2000" dirty="0" smtClean="0"/>
          </a:p>
          <a:p>
            <a:pPr marL="457200" indent="-457200">
              <a:buFont typeface="+mj-lt"/>
              <a:buAutoNum type="arabicPeriod" startAt="4"/>
            </a:pPr>
            <a:r>
              <a:rPr lang="en-US" sz="2000" dirty="0"/>
              <a:t>The MLI does not permit parties to make treaty-by-treaty choices when they decide how they want the MLI to modify their existing tax treaties. Therefore, where a party makes a reservation under the MLI, the reservation shall apply to all the party’s CTAs. </a:t>
            </a:r>
            <a:endParaRPr lang="en-US" sz="2000" dirty="0" smtClean="0"/>
          </a:p>
          <a:p>
            <a:pPr marL="457200" indent="-457200">
              <a:buFont typeface="+mj-lt"/>
              <a:buAutoNum type="arabicPeriod" startAt="4"/>
            </a:pPr>
            <a:r>
              <a:rPr lang="en-US" sz="2000" dirty="0"/>
              <a:t>With regards to the mandatory binding arbitration provisions in Part VI of the MLI, these provisions will apply only between parties who have chosen to apply Part VI to their CTAs. </a:t>
            </a:r>
            <a:endParaRPr lang="en-SG" sz="2000" dirty="0"/>
          </a:p>
        </p:txBody>
      </p:sp>
    </p:spTree>
    <p:extLst>
      <p:ext uri="{BB962C8B-B14F-4D97-AF65-F5344CB8AC3E}">
        <p14:creationId xmlns:p14="http://schemas.microsoft.com/office/powerpoint/2010/main" val="2335351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Singapore’s Position on the </a:t>
            </a:r>
            <a:r>
              <a:rPr lang="en-US" dirty="0" smtClean="0"/>
              <a:t>MLI</a:t>
            </a:r>
            <a:endParaRPr lang="en-SG" dirty="0"/>
          </a:p>
        </p:txBody>
      </p:sp>
      <p:sp>
        <p:nvSpPr>
          <p:cNvPr id="3" name="Content Placeholder 2"/>
          <p:cNvSpPr>
            <a:spLocks noGrp="1"/>
          </p:cNvSpPr>
          <p:nvPr>
            <p:ph idx="1"/>
          </p:nvPr>
        </p:nvSpPr>
        <p:spPr/>
        <p:txBody>
          <a:bodyPr>
            <a:normAutofit/>
          </a:bodyPr>
          <a:lstStyle/>
          <a:p>
            <a:pPr marL="457200" lvl="0" indent="-457200">
              <a:buFont typeface="+mj-lt"/>
              <a:buAutoNum type="arabicPeriod" startAt="8"/>
            </a:pPr>
            <a:r>
              <a:rPr lang="en-US" sz="2200" dirty="0" smtClean="0"/>
              <a:t>At </a:t>
            </a:r>
            <a:r>
              <a:rPr lang="en-US" sz="2200" dirty="0"/>
              <a:t>the point of signing the </a:t>
            </a:r>
            <a:r>
              <a:rPr lang="en-US" sz="2200" dirty="0" smtClean="0"/>
              <a:t>MLI on 7 June 2017, </a:t>
            </a:r>
            <a:r>
              <a:rPr lang="en-US" sz="2200" dirty="0"/>
              <a:t>Singapore provided a provisional list of DTAs that Singapore would like to amend using the MLI, as well as provisional positions on the articles of the MLI. </a:t>
            </a:r>
            <a:endParaRPr lang="en-US" sz="2200" dirty="0" smtClean="0"/>
          </a:p>
          <a:p>
            <a:pPr marL="457200" lvl="0" indent="-457200">
              <a:buFont typeface="+mj-lt"/>
              <a:buAutoNum type="arabicPeriod" startAt="8"/>
            </a:pPr>
            <a:endParaRPr lang="en-SG" sz="2200" dirty="0"/>
          </a:p>
          <a:p>
            <a:pPr marL="457200" lvl="0" indent="-457200">
              <a:buFont typeface="+mj-lt"/>
              <a:buAutoNum type="arabicPeriod" startAt="8"/>
            </a:pPr>
            <a:r>
              <a:rPr lang="en-US" sz="2200" dirty="0" smtClean="0"/>
              <a:t>In </a:t>
            </a:r>
            <a:r>
              <a:rPr lang="en-US" sz="2200" dirty="0"/>
              <a:t>its provisional list of DTAs, Singapore included 68 of its 82 comprehensive DTAs after considering various factors, such as its DTA partners’ commitment to the BEPS Project.</a:t>
            </a:r>
            <a:endParaRPr lang="en-SG" sz="2200" dirty="0"/>
          </a:p>
          <a:p>
            <a:endParaRPr lang="en-SG" sz="2200" dirty="0"/>
          </a:p>
        </p:txBody>
      </p:sp>
    </p:spTree>
    <p:extLst>
      <p:ext uri="{BB962C8B-B14F-4D97-AF65-F5344CB8AC3E}">
        <p14:creationId xmlns:p14="http://schemas.microsoft.com/office/powerpoint/2010/main" val="1112343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 Hybrid Mismatches </a:t>
            </a:r>
            <a:endParaRPr lang="en-SG" dirty="0"/>
          </a:p>
        </p:txBody>
      </p:sp>
      <p:sp>
        <p:nvSpPr>
          <p:cNvPr id="3" name="Content Placeholder 2"/>
          <p:cNvSpPr>
            <a:spLocks noGrp="1"/>
          </p:cNvSpPr>
          <p:nvPr>
            <p:ph idx="1"/>
          </p:nvPr>
        </p:nvSpPr>
        <p:spPr>
          <a:xfrm>
            <a:off x="680321" y="2336872"/>
            <a:ext cx="9613861" cy="4521127"/>
          </a:xfrm>
        </p:spPr>
        <p:txBody>
          <a:bodyPr>
            <a:normAutofit/>
          </a:bodyPr>
          <a:lstStyle/>
          <a:p>
            <a:r>
              <a:rPr lang="en-US" dirty="0" smtClean="0"/>
              <a:t>Article 3 – Transparent entities</a:t>
            </a:r>
          </a:p>
          <a:p>
            <a:pPr lvl="1"/>
            <a:r>
              <a:rPr lang="en-US" dirty="0" smtClean="0"/>
              <a:t>Income derived by or through a transparent entity shall be considered to be income of a resident of a Contracting Jurisdiction, to the extent that the income is treated as that of the resident for purposes of taxation by that Contracting Jurisdiction. </a:t>
            </a:r>
          </a:p>
          <a:p>
            <a:pPr lvl="1"/>
            <a:r>
              <a:rPr lang="en-US" dirty="0" smtClean="0"/>
              <a:t>As a provision on transparent entities is not required to meet the minimum standard, Singapore has indicated that it will reserve the right for the entirety of Article 3 not to apply to its CTAs. </a:t>
            </a:r>
          </a:p>
          <a:p>
            <a:pPr lvl="1"/>
            <a:endParaRPr lang="en-US" dirty="0"/>
          </a:p>
          <a:p>
            <a:pPr lvl="1"/>
            <a:endParaRPr lang="en-SG" dirty="0"/>
          </a:p>
        </p:txBody>
      </p:sp>
    </p:spTree>
    <p:extLst>
      <p:ext uri="{BB962C8B-B14F-4D97-AF65-F5344CB8AC3E}">
        <p14:creationId xmlns:p14="http://schemas.microsoft.com/office/powerpoint/2010/main" val="3024265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 Hybrid Mismatches </a:t>
            </a:r>
            <a:endParaRPr lang="en-SG" dirty="0"/>
          </a:p>
        </p:txBody>
      </p:sp>
      <p:sp>
        <p:nvSpPr>
          <p:cNvPr id="3" name="Content Placeholder 2"/>
          <p:cNvSpPr>
            <a:spLocks noGrp="1"/>
          </p:cNvSpPr>
          <p:nvPr>
            <p:ph idx="1"/>
          </p:nvPr>
        </p:nvSpPr>
        <p:spPr/>
        <p:txBody>
          <a:bodyPr/>
          <a:lstStyle/>
          <a:p>
            <a:r>
              <a:rPr lang="en-US" dirty="0"/>
              <a:t>Article 4 – Dual Resident Entities </a:t>
            </a:r>
          </a:p>
          <a:p>
            <a:pPr lvl="1"/>
            <a:r>
              <a:rPr lang="en-US" dirty="0"/>
              <a:t>In the absence of an agreement between the competent authorities of the Contracting Jurisdictions on the treaty residence of a person resident in more than one Contracting Jurisdiction, the benefits of a CTA shall be denied to that person. </a:t>
            </a:r>
          </a:p>
          <a:p>
            <a:pPr lvl="1"/>
            <a:r>
              <a:rPr lang="en-US" dirty="0"/>
              <a:t>As a provision addressing dual resident entities is not required to meet the minimum standard, Singapore has indicated that it will reserve the right for the entirety of Article 4 not to apply to its CTAs. </a:t>
            </a:r>
          </a:p>
          <a:p>
            <a:endParaRPr lang="en-SG" dirty="0"/>
          </a:p>
        </p:txBody>
      </p:sp>
    </p:spTree>
    <p:extLst>
      <p:ext uri="{BB962C8B-B14F-4D97-AF65-F5344CB8AC3E}">
        <p14:creationId xmlns:p14="http://schemas.microsoft.com/office/powerpoint/2010/main" val="12653039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1549</TotalTime>
  <Words>2888</Words>
  <Application>Microsoft Office PowerPoint</Application>
  <PresentationFormat>Custom</PresentationFormat>
  <Paragraphs>150</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Berlin</vt:lpstr>
      <vt:lpstr>Singapore’s Position on BEPS Action 15: Multilateral Instrument</vt:lpstr>
      <vt:lpstr>Singapore’s Position on the BEPS Project</vt:lpstr>
      <vt:lpstr>Singapore’s Position on the BEPS Project</vt:lpstr>
      <vt:lpstr>Singapore’s Position on the BEPS Project</vt:lpstr>
      <vt:lpstr>Multilateral Convention to Implement Tax Treaty Related Measures to Prevent Base Erosion and Profit Shifting (“MLI”)</vt:lpstr>
      <vt:lpstr>Mandatory and Non-mandatory provisions</vt:lpstr>
      <vt:lpstr>Singapore’s Position on the MLI</vt:lpstr>
      <vt:lpstr>Part II. Hybrid Mismatches </vt:lpstr>
      <vt:lpstr>Part II. Hybrid Mismatches </vt:lpstr>
      <vt:lpstr>Part II. Hybrid Mismatches </vt:lpstr>
      <vt:lpstr>Part III. Treaty Abuse </vt:lpstr>
      <vt:lpstr>Part III. Treaty Abuse </vt:lpstr>
      <vt:lpstr>Part III. Treaty Abuse </vt:lpstr>
      <vt:lpstr>Part III. Treaty Abuse </vt:lpstr>
      <vt:lpstr>Part III. Treaty Abuse </vt:lpstr>
      <vt:lpstr>Part IV. Avoidance of Permanent Establishment Status </vt:lpstr>
      <vt:lpstr>Part IV. Avoidance of Permanent Establishment Status </vt:lpstr>
      <vt:lpstr>Part IV. Avoidance of Permanent Establishment Status </vt:lpstr>
      <vt:lpstr>Part V. Improving Dispute Resolution </vt:lpstr>
      <vt:lpstr>Part V. Improving Dispute Resolution </vt:lpstr>
      <vt:lpstr>Part VI. Arbitration </vt:lpstr>
      <vt:lpstr>Part VI. Arbitration </vt:lpstr>
      <vt:lpstr>Part VI. Arbitration </vt:lpstr>
      <vt:lpstr>Part VI. Arbitration </vt:lpstr>
      <vt:lpstr>Part VI. Arbitration </vt:lpstr>
      <vt:lpstr>Part VII. Final Provisions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Singapore’s Position on BEPS Action 15: Multilateral Instrument</dc:title>
  <dc:creator>Zhu Lin</dc:creator>
  <cp:lastModifiedBy>User</cp:lastModifiedBy>
  <cp:revision>133</cp:revision>
  <dcterms:created xsi:type="dcterms:W3CDTF">2016-11-02T09:24:45Z</dcterms:created>
  <dcterms:modified xsi:type="dcterms:W3CDTF">2018-05-02T12:23:06Z</dcterms:modified>
</cp:coreProperties>
</file>