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363" r:id="rId1"/>
  </p:sldMasterIdLst>
  <p:notesMasterIdLst>
    <p:notesMasterId r:id="rId76"/>
  </p:notesMasterIdLst>
  <p:handoutMasterIdLst>
    <p:handoutMasterId r:id="rId77"/>
  </p:handoutMasterIdLst>
  <p:sldIdLst>
    <p:sldId id="256" r:id="rId2"/>
    <p:sldId id="389" r:id="rId3"/>
    <p:sldId id="355" r:id="rId4"/>
    <p:sldId id="356" r:id="rId5"/>
    <p:sldId id="561" r:id="rId6"/>
    <p:sldId id="493" r:id="rId7"/>
    <p:sldId id="562" r:id="rId8"/>
    <p:sldId id="565" r:id="rId9"/>
    <p:sldId id="566" r:id="rId10"/>
    <p:sldId id="365" r:id="rId11"/>
    <p:sldId id="558" r:id="rId12"/>
    <p:sldId id="559" r:id="rId13"/>
    <p:sldId id="560" r:id="rId14"/>
    <p:sldId id="563" r:id="rId15"/>
    <p:sldId id="494" r:id="rId16"/>
    <p:sldId id="370" r:id="rId17"/>
    <p:sldId id="371" r:id="rId18"/>
    <p:sldId id="500" r:id="rId19"/>
    <p:sldId id="564" r:id="rId20"/>
    <p:sldId id="502" r:id="rId21"/>
    <p:sldId id="567" r:id="rId22"/>
    <p:sldId id="511" r:id="rId23"/>
    <p:sldId id="373" r:id="rId24"/>
    <p:sldId id="374" r:id="rId25"/>
    <p:sldId id="375" r:id="rId26"/>
    <p:sldId id="376" r:id="rId27"/>
    <p:sldId id="504" r:id="rId28"/>
    <p:sldId id="505" r:id="rId29"/>
    <p:sldId id="506" r:id="rId30"/>
    <p:sldId id="512" r:id="rId31"/>
    <p:sldId id="513" r:id="rId32"/>
    <p:sldId id="514" r:id="rId33"/>
    <p:sldId id="515" r:id="rId34"/>
    <p:sldId id="516" r:id="rId35"/>
    <p:sldId id="517" r:id="rId36"/>
    <p:sldId id="518" r:id="rId37"/>
    <p:sldId id="519" r:id="rId38"/>
    <p:sldId id="520" r:id="rId39"/>
    <p:sldId id="521" r:id="rId40"/>
    <p:sldId id="522" r:id="rId41"/>
    <p:sldId id="523" r:id="rId42"/>
    <p:sldId id="524" r:id="rId43"/>
    <p:sldId id="525" r:id="rId44"/>
    <p:sldId id="526" r:id="rId45"/>
    <p:sldId id="527" r:id="rId46"/>
    <p:sldId id="528" r:id="rId47"/>
    <p:sldId id="529" r:id="rId48"/>
    <p:sldId id="530" r:id="rId49"/>
    <p:sldId id="531" r:id="rId50"/>
    <p:sldId id="532" r:id="rId51"/>
    <p:sldId id="533" r:id="rId52"/>
    <p:sldId id="534" r:id="rId53"/>
    <p:sldId id="535" r:id="rId54"/>
    <p:sldId id="536" r:id="rId55"/>
    <p:sldId id="537" r:id="rId56"/>
    <p:sldId id="538" r:id="rId57"/>
    <p:sldId id="539" r:id="rId58"/>
    <p:sldId id="540" r:id="rId59"/>
    <p:sldId id="541" r:id="rId60"/>
    <p:sldId id="542" r:id="rId61"/>
    <p:sldId id="543" r:id="rId62"/>
    <p:sldId id="544" r:id="rId63"/>
    <p:sldId id="545" r:id="rId64"/>
    <p:sldId id="546" r:id="rId65"/>
    <p:sldId id="547" r:id="rId66"/>
    <p:sldId id="548" r:id="rId67"/>
    <p:sldId id="549" r:id="rId68"/>
    <p:sldId id="550" r:id="rId69"/>
    <p:sldId id="551" r:id="rId70"/>
    <p:sldId id="552" r:id="rId71"/>
    <p:sldId id="553" r:id="rId72"/>
    <p:sldId id="554" r:id="rId73"/>
    <p:sldId id="555" r:id="rId74"/>
    <p:sldId id="279" r:id="rId7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69" autoAdjust="0"/>
    <p:restoredTop sz="93967" autoAdjust="0"/>
  </p:normalViewPr>
  <p:slideViewPr>
    <p:cSldViewPr>
      <p:cViewPr>
        <p:scale>
          <a:sx n="90" d="100"/>
          <a:sy n="90" d="100"/>
        </p:scale>
        <p:origin x="-684" y="-264"/>
      </p:cViewPr>
      <p:guideLst>
        <p:guide orient="horz" pos="2160"/>
        <p:guide pos="2880"/>
      </p:guideLst>
    </p:cSldViewPr>
  </p:slideViewPr>
  <p:outlineViewPr>
    <p:cViewPr>
      <p:scale>
        <a:sx n="33" d="100"/>
        <a:sy n="33" d="100"/>
      </p:scale>
      <p:origin x="0" y="23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54" y="-96"/>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90C33-6660-4930-93F0-A1228B6D5177}"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IN"/>
        </a:p>
      </dgm:t>
    </dgm:pt>
    <dgm:pt modelId="{8074260F-5E77-480D-AF01-4006F89166F1}">
      <dgm:prSet phldrT="[Text]" custT="1"/>
      <dgm:spPr/>
      <dgm:t>
        <a:bodyPr/>
        <a:lstStyle/>
        <a:p>
          <a:r>
            <a:rPr lang="en-US" sz="2800" dirty="0" smtClean="0"/>
            <a:t>What is covered</a:t>
          </a:r>
          <a:endParaRPr lang="en-IN" sz="2800" dirty="0"/>
        </a:p>
      </dgm:t>
    </dgm:pt>
    <dgm:pt modelId="{0D9C15ED-15A5-431C-BB82-3A95E620B9F9}" type="parTrans" cxnId="{958EBDFE-ED6D-4F0C-BC3A-87567C2C73DB}">
      <dgm:prSet/>
      <dgm:spPr/>
      <dgm:t>
        <a:bodyPr/>
        <a:lstStyle/>
        <a:p>
          <a:endParaRPr lang="en-IN"/>
        </a:p>
      </dgm:t>
    </dgm:pt>
    <dgm:pt modelId="{6CF57723-1696-494A-8561-571C2E2C3B56}" type="sibTrans" cxnId="{958EBDFE-ED6D-4F0C-BC3A-87567C2C73DB}">
      <dgm:prSet/>
      <dgm:spPr/>
      <dgm:t>
        <a:bodyPr/>
        <a:lstStyle/>
        <a:p>
          <a:endParaRPr lang="en-IN"/>
        </a:p>
      </dgm:t>
    </dgm:pt>
    <dgm:pt modelId="{353E6B02-7327-4CDD-BAFD-E8FD590A7807}">
      <dgm:prSet phldrT="[Text]"/>
      <dgm:spPr/>
      <dgm:t>
        <a:bodyPr/>
        <a:lstStyle/>
        <a:p>
          <a:pPr algn="just"/>
          <a:r>
            <a:rPr lang="en-US" dirty="0" smtClean="0"/>
            <a:t>Any int. or any other sum chargeable to tax under the provisions of this Act</a:t>
          </a:r>
          <a:endParaRPr lang="en-IN" dirty="0"/>
        </a:p>
      </dgm:t>
    </dgm:pt>
    <dgm:pt modelId="{47E24278-6E6B-4EE4-A9DD-214AAFC78B5B}" type="parTrans" cxnId="{68AD4ADC-7A15-467B-8E7A-539443CD2D94}">
      <dgm:prSet/>
      <dgm:spPr/>
      <dgm:t>
        <a:bodyPr/>
        <a:lstStyle/>
        <a:p>
          <a:endParaRPr lang="en-IN"/>
        </a:p>
      </dgm:t>
    </dgm:pt>
    <dgm:pt modelId="{A7CD5F3E-1323-4CDD-953A-C4A1B224003E}" type="sibTrans" cxnId="{68AD4ADC-7A15-467B-8E7A-539443CD2D94}">
      <dgm:prSet/>
      <dgm:spPr/>
      <dgm:t>
        <a:bodyPr/>
        <a:lstStyle/>
        <a:p>
          <a:endParaRPr lang="en-IN"/>
        </a:p>
      </dgm:t>
    </dgm:pt>
    <dgm:pt modelId="{0A9A6F23-6C5B-4A3E-A359-CD981D0F05AC}">
      <dgm:prSet phldrT="[Text]" custT="1"/>
      <dgm:spPr/>
      <dgm:t>
        <a:bodyPr/>
        <a:lstStyle/>
        <a:p>
          <a:r>
            <a:rPr lang="en-US" sz="2800" dirty="0" smtClean="0"/>
            <a:t>Who are covered</a:t>
          </a:r>
          <a:endParaRPr lang="en-IN" sz="2800" dirty="0"/>
        </a:p>
      </dgm:t>
    </dgm:pt>
    <dgm:pt modelId="{3EAB51E3-AF34-461C-85F5-20F98B13B27C}" type="parTrans" cxnId="{D1343C6B-7CD6-48C6-B47A-ED0AAB4891F5}">
      <dgm:prSet/>
      <dgm:spPr/>
      <dgm:t>
        <a:bodyPr/>
        <a:lstStyle/>
        <a:p>
          <a:endParaRPr lang="en-IN"/>
        </a:p>
      </dgm:t>
    </dgm:pt>
    <dgm:pt modelId="{168D9DF5-8CCC-4621-BB56-F6316C997686}" type="sibTrans" cxnId="{D1343C6B-7CD6-48C6-B47A-ED0AAB4891F5}">
      <dgm:prSet/>
      <dgm:spPr/>
      <dgm:t>
        <a:bodyPr/>
        <a:lstStyle/>
        <a:p>
          <a:endParaRPr lang="en-IN"/>
        </a:p>
      </dgm:t>
    </dgm:pt>
    <dgm:pt modelId="{D7C5DD6B-BF2B-414D-9D6D-D382F1F34631}">
      <dgm:prSet phldrT="[Text]"/>
      <dgm:spPr/>
      <dgm:t>
        <a:bodyPr/>
        <a:lstStyle/>
        <a:p>
          <a:pPr algn="just"/>
          <a:r>
            <a:rPr lang="en-US" dirty="0" smtClean="0"/>
            <a:t>Any person responsible for paying to Non-Resident or a foreign company</a:t>
          </a:r>
          <a:endParaRPr lang="en-IN" dirty="0"/>
        </a:p>
      </dgm:t>
    </dgm:pt>
    <dgm:pt modelId="{3589A186-5FA1-4704-9A2B-43191772A2A7}" type="parTrans" cxnId="{2CB88C73-4DC4-498D-AD87-86CA0AE336A7}">
      <dgm:prSet/>
      <dgm:spPr/>
      <dgm:t>
        <a:bodyPr/>
        <a:lstStyle/>
        <a:p>
          <a:endParaRPr lang="en-IN"/>
        </a:p>
      </dgm:t>
    </dgm:pt>
    <dgm:pt modelId="{8DF00783-3672-4A35-9A8B-A4195F6CE46A}" type="sibTrans" cxnId="{2CB88C73-4DC4-498D-AD87-86CA0AE336A7}">
      <dgm:prSet/>
      <dgm:spPr/>
      <dgm:t>
        <a:bodyPr/>
        <a:lstStyle/>
        <a:p>
          <a:endParaRPr lang="en-IN"/>
        </a:p>
      </dgm:t>
    </dgm:pt>
    <dgm:pt modelId="{9729AD37-CE43-48B0-8F9E-D234D69A8370}">
      <dgm:prSet phldrT="[Text]" custT="1"/>
      <dgm:spPr/>
      <dgm:t>
        <a:bodyPr/>
        <a:lstStyle/>
        <a:p>
          <a:r>
            <a:rPr lang="en-US" sz="2400" dirty="0" smtClean="0"/>
            <a:t>When it is applicable</a:t>
          </a:r>
          <a:endParaRPr lang="en-IN" sz="2400" dirty="0"/>
        </a:p>
      </dgm:t>
    </dgm:pt>
    <dgm:pt modelId="{75DDBB40-B5CF-4595-BE4D-A48D6924BA53}" type="parTrans" cxnId="{B5E2030C-F394-4492-AD26-41036A7CCA00}">
      <dgm:prSet/>
      <dgm:spPr/>
      <dgm:t>
        <a:bodyPr/>
        <a:lstStyle/>
        <a:p>
          <a:endParaRPr lang="en-IN"/>
        </a:p>
      </dgm:t>
    </dgm:pt>
    <dgm:pt modelId="{A6E7DCAF-9573-4B34-891A-915478CDDA29}" type="sibTrans" cxnId="{B5E2030C-F394-4492-AD26-41036A7CCA00}">
      <dgm:prSet/>
      <dgm:spPr/>
      <dgm:t>
        <a:bodyPr/>
        <a:lstStyle/>
        <a:p>
          <a:endParaRPr lang="en-IN"/>
        </a:p>
      </dgm:t>
    </dgm:pt>
    <dgm:pt modelId="{01D2956F-167B-46BD-901C-F7FFB0FE6C09}">
      <dgm:prSet phldrT="[Text]" custT="1"/>
      <dgm:spPr/>
      <dgm:t>
        <a:bodyPr/>
        <a:lstStyle/>
        <a:p>
          <a:pPr algn="just"/>
          <a:r>
            <a:rPr lang="en-US" sz="1700" dirty="0" smtClean="0"/>
            <a:t>At the time of credit or at the time of payment whichever is earlier – 125 ITR 525; 211 ITR 256;</a:t>
          </a:r>
          <a:endParaRPr lang="en-IN" sz="1700" dirty="0"/>
        </a:p>
      </dgm:t>
    </dgm:pt>
    <dgm:pt modelId="{EBCBBBE0-22F6-4292-ABFC-61E9D930A352}" type="parTrans" cxnId="{A77625C6-8973-43E9-9C6F-5A505B5D35DF}">
      <dgm:prSet/>
      <dgm:spPr/>
      <dgm:t>
        <a:bodyPr/>
        <a:lstStyle/>
        <a:p>
          <a:endParaRPr lang="en-IN"/>
        </a:p>
      </dgm:t>
    </dgm:pt>
    <dgm:pt modelId="{7BBA97CE-1828-4D86-B58E-B410580D197B}" type="sibTrans" cxnId="{A77625C6-8973-43E9-9C6F-5A505B5D35DF}">
      <dgm:prSet/>
      <dgm:spPr/>
      <dgm:t>
        <a:bodyPr/>
        <a:lstStyle/>
        <a:p>
          <a:endParaRPr lang="en-IN"/>
        </a:p>
      </dgm:t>
    </dgm:pt>
    <dgm:pt modelId="{86D173C6-12BE-4B3F-8994-2038AAC2F42B}" type="pres">
      <dgm:prSet presAssocID="{4AA90C33-6660-4930-93F0-A1228B6D5177}" presName="Name0" presStyleCnt="0">
        <dgm:presLayoutVars>
          <dgm:chMax val="7"/>
          <dgm:dir/>
          <dgm:animLvl val="lvl"/>
          <dgm:resizeHandles val="exact"/>
        </dgm:presLayoutVars>
      </dgm:prSet>
      <dgm:spPr/>
      <dgm:t>
        <a:bodyPr/>
        <a:lstStyle/>
        <a:p>
          <a:endParaRPr lang="en-IN"/>
        </a:p>
      </dgm:t>
    </dgm:pt>
    <dgm:pt modelId="{B344B121-C1ED-4E1D-9E78-A312147AA0AF}" type="pres">
      <dgm:prSet presAssocID="{8074260F-5E77-480D-AF01-4006F89166F1}" presName="circle1" presStyleLbl="node1" presStyleIdx="0" presStyleCnt="3"/>
      <dgm:spPr/>
    </dgm:pt>
    <dgm:pt modelId="{C65ED6F6-F20B-4E59-AA88-CEBB59B20C7F}" type="pres">
      <dgm:prSet presAssocID="{8074260F-5E77-480D-AF01-4006F89166F1}" presName="space" presStyleCnt="0"/>
      <dgm:spPr/>
    </dgm:pt>
    <dgm:pt modelId="{269D2170-CADA-44C3-8F04-CE24F4D4612A}" type="pres">
      <dgm:prSet presAssocID="{8074260F-5E77-480D-AF01-4006F89166F1}" presName="rect1" presStyleLbl="alignAcc1" presStyleIdx="0" presStyleCnt="3" custLinFactNeighborX="18265" custLinFactNeighborY="1684"/>
      <dgm:spPr/>
      <dgm:t>
        <a:bodyPr/>
        <a:lstStyle/>
        <a:p>
          <a:endParaRPr lang="en-IN"/>
        </a:p>
      </dgm:t>
    </dgm:pt>
    <dgm:pt modelId="{71E922E6-4B28-4BF3-B64A-321D3071CA9F}" type="pres">
      <dgm:prSet presAssocID="{0A9A6F23-6C5B-4A3E-A359-CD981D0F05AC}" presName="vertSpace2" presStyleLbl="node1" presStyleIdx="0" presStyleCnt="3"/>
      <dgm:spPr/>
    </dgm:pt>
    <dgm:pt modelId="{011FC34C-031D-4FFB-95DD-4D95AD37FDAC}" type="pres">
      <dgm:prSet presAssocID="{0A9A6F23-6C5B-4A3E-A359-CD981D0F05AC}" presName="circle2" presStyleLbl="node1" presStyleIdx="1" presStyleCnt="3"/>
      <dgm:spPr/>
    </dgm:pt>
    <dgm:pt modelId="{083B1B96-8745-4572-A392-118E7E52D7C7}" type="pres">
      <dgm:prSet presAssocID="{0A9A6F23-6C5B-4A3E-A359-CD981D0F05AC}" presName="rect2" presStyleLbl="alignAcc1" presStyleIdx="1" presStyleCnt="3" custScaleY="105450"/>
      <dgm:spPr/>
      <dgm:t>
        <a:bodyPr/>
        <a:lstStyle/>
        <a:p>
          <a:endParaRPr lang="en-IN"/>
        </a:p>
      </dgm:t>
    </dgm:pt>
    <dgm:pt modelId="{AFC6F340-DF5F-46FC-8EE0-54514FD74451}" type="pres">
      <dgm:prSet presAssocID="{9729AD37-CE43-48B0-8F9E-D234D69A8370}" presName="vertSpace3" presStyleLbl="node1" presStyleIdx="1" presStyleCnt="3"/>
      <dgm:spPr/>
    </dgm:pt>
    <dgm:pt modelId="{A9D86B30-5E19-4521-A0C7-B4D04FD9882C}" type="pres">
      <dgm:prSet presAssocID="{9729AD37-CE43-48B0-8F9E-D234D69A8370}" presName="circle3" presStyleLbl="node1" presStyleIdx="2" presStyleCnt="3"/>
      <dgm:spPr/>
    </dgm:pt>
    <dgm:pt modelId="{8C0CA932-2159-4B6C-ACCB-9C975FDDE80B}" type="pres">
      <dgm:prSet presAssocID="{9729AD37-CE43-48B0-8F9E-D234D69A8370}" presName="rect3" presStyleLbl="alignAcc1" presStyleIdx="2" presStyleCnt="3"/>
      <dgm:spPr/>
      <dgm:t>
        <a:bodyPr/>
        <a:lstStyle/>
        <a:p>
          <a:endParaRPr lang="en-IN"/>
        </a:p>
      </dgm:t>
    </dgm:pt>
    <dgm:pt modelId="{F41239ED-60F9-4BCF-A3CA-1CFC7F9250CA}" type="pres">
      <dgm:prSet presAssocID="{8074260F-5E77-480D-AF01-4006F89166F1}" presName="rect1ParTx" presStyleLbl="alignAcc1" presStyleIdx="2" presStyleCnt="3">
        <dgm:presLayoutVars>
          <dgm:chMax val="1"/>
          <dgm:bulletEnabled val="1"/>
        </dgm:presLayoutVars>
      </dgm:prSet>
      <dgm:spPr/>
      <dgm:t>
        <a:bodyPr/>
        <a:lstStyle/>
        <a:p>
          <a:endParaRPr lang="en-IN"/>
        </a:p>
      </dgm:t>
    </dgm:pt>
    <dgm:pt modelId="{88F425B8-A3DA-4365-A5D9-EEFC4C890B3F}" type="pres">
      <dgm:prSet presAssocID="{8074260F-5E77-480D-AF01-4006F89166F1}" presName="rect1ChTx" presStyleLbl="alignAcc1" presStyleIdx="2" presStyleCnt="3">
        <dgm:presLayoutVars>
          <dgm:bulletEnabled val="1"/>
        </dgm:presLayoutVars>
      </dgm:prSet>
      <dgm:spPr/>
      <dgm:t>
        <a:bodyPr/>
        <a:lstStyle/>
        <a:p>
          <a:endParaRPr lang="en-IN"/>
        </a:p>
      </dgm:t>
    </dgm:pt>
    <dgm:pt modelId="{A5FDD34F-227C-421C-AD58-EE3AB75A9A8B}" type="pres">
      <dgm:prSet presAssocID="{0A9A6F23-6C5B-4A3E-A359-CD981D0F05AC}" presName="rect2ParTx" presStyleLbl="alignAcc1" presStyleIdx="2" presStyleCnt="3">
        <dgm:presLayoutVars>
          <dgm:chMax val="1"/>
          <dgm:bulletEnabled val="1"/>
        </dgm:presLayoutVars>
      </dgm:prSet>
      <dgm:spPr/>
      <dgm:t>
        <a:bodyPr/>
        <a:lstStyle/>
        <a:p>
          <a:endParaRPr lang="en-IN"/>
        </a:p>
      </dgm:t>
    </dgm:pt>
    <dgm:pt modelId="{4269064B-EE14-414D-9CF4-24A3433AB8F8}" type="pres">
      <dgm:prSet presAssocID="{0A9A6F23-6C5B-4A3E-A359-CD981D0F05AC}" presName="rect2ChTx" presStyleLbl="alignAcc1" presStyleIdx="2" presStyleCnt="3">
        <dgm:presLayoutVars>
          <dgm:bulletEnabled val="1"/>
        </dgm:presLayoutVars>
      </dgm:prSet>
      <dgm:spPr/>
      <dgm:t>
        <a:bodyPr/>
        <a:lstStyle/>
        <a:p>
          <a:endParaRPr lang="en-IN"/>
        </a:p>
      </dgm:t>
    </dgm:pt>
    <dgm:pt modelId="{26CD7314-DE45-43F8-9D8D-C2E892BBA909}" type="pres">
      <dgm:prSet presAssocID="{9729AD37-CE43-48B0-8F9E-D234D69A8370}" presName="rect3ParTx" presStyleLbl="alignAcc1" presStyleIdx="2" presStyleCnt="3">
        <dgm:presLayoutVars>
          <dgm:chMax val="1"/>
          <dgm:bulletEnabled val="1"/>
        </dgm:presLayoutVars>
      </dgm:prSet>
      <dgm:spPr/>
      <dgm:t>
        <a:bodyPr/>
        <a:lstStyle/>
        <a:p>
          <a:endParaRPr lang="en-IN"/>
        </a:p>
      </dgm:t>
    </dgm:pt>
    <dgm:pt modelId="{96E6E65C-54E7-4A67-994F-ECD0B8DC2F8E}" type="pres">
      <dgm:prSet presAssocID="{9729AD37-CE43-48B0-8F9E-D234D69A8370}" presName="rect3ChTx" presStyleLbl="alignAcc1" presStyleIdx="2" presStyleCnt="3">
        <dgm:presLayoutVars>
          <dgm:bulletEnabled val="1"/>
        </dgm:presLayoutVars>
      </dgm:prSet>
      <dgm:spPr/>
      <dgm:t>
        <a:bodyPr/>
        <a:lstStyle/>
        <a:p>
          <a:endParaRPr lang="en-IN"/>
        </a:p>
      </dgm:t>
    </dgm:pt>
  </dgm:ptLst>
  <dgm:cxnLst>
    <dgm:cxn modelId="{BC0713A4-63C6-41B2-85D1-EC8D86A745AF}" type="presOf" srcId="{9729AD37-CE43-48B0-8F9E-D234D69A8370}" destId="{8C0CA932-2159-4B6C-ACCB-9C975FDDE80B}" srcOrd="0" destOrd="0" presId="urn:microsoft.com/office/officeart/2005/8/layout/target3"/>
    <dgm:cxn modelId="{B506119F-9A94-4E72-B015-A690A41D92A8}" type="presOf" srcId="{9729AD37-CE43-48B0-8F9E-D234D69A8370}" destId="{26CD7314-DE45-43F8-9D8D-C2E892BBA909}" srcOrd="1" destOrd="0" presId="urn:microsoft.com/office/officeart/2005/8/layout/target3"/>
    <dgm:cxn modelId="{5A37E2CC-E58D-42AE-B78D-A866A9E37135}" type="presOf" srcId="{353E6B02-7327-4CDD-BAFD-E8FD590A7807}" destId="{88F425B8-A3DA-4365-A5D9-EEFC4C890B3F}" srcOrd="0" destOrd="0" presId="urn:microsoft.com/office/officeart/2005/8/layout/target3"/>
    <dgm:cxn modelId="{1953C061-3C6F-442F-B486-AF3FF5A718A4}" type="presOf" srcId="{0A9A6F23-6C5B-4A3E-A359-CD981D0F05AC}" destId="{083B1B96-8745-4572-A392-118E7E52D7C7}" srcOrd="0" destOrd="0" presId="urn:microsoft.com/office/officeart/2005/8/layout/target3"/>
    <dgm:cxn modelId="{95366430-7836-4DBB-98DC-5206B50561F9}" type="presOf" srcId="{01D2956F-167B-46BD-901C-F7FFB0FE6C09}" destId="{96E6E65C-54E7-4A67-994F-ECD0B8DC2F8E}" srcOrd="0" destOrd="0" presId="urn:microsoft.com/office/officeart/2005/8/layout/target3"/>
    <dgm:cxn modelId="{A39727A4-C1A2-4375-BB74-65BF8BE1A5B2}" type="presOf" srcId="{4AA90C33-6660-4930-93F0-A1228B6D5177}" destId="{86D173C6-12BE-4B3F-8994-2038AAC2F42B}" srcOrd="0" destOrd="0" presId="urn:microsoft.com/office/officeart/2005/8/layout/target3"/>
    <dgm:cxn modelId="{D1343C6B-7CD6-48C6-B47A-ED0AAB4891F5}" srcId="{4AA90C33-6660-4930-93F0-A1228B6D5177}" destId="{0A9A6F23-6C5B-4A3E-A359-CD981D0F05AC}" srcOrd="1" destOrd="0" parTransId="{3EAB51E3-AF34-461C-85F5-20F98B13B27C}" sibTransId="{168D9DF5-8CCC-4621-BB56-F6316C997686}"/>
    <dgm:cxn modelId="{FCC4887E-B90C-4BF6-92F8-9D59B8F2FF7D}" type="presOf" srcId="{8074260F-5E77-480D-AF01-4006F89166F1}" destId="{F41239ED-60F9-4BCF-A3CA-1CFC7F9250CA}" srcOrd="1" destOrd="0" presId="urn:microsoft.com/office/officeart/2005/8/layout/target3"/>
    <dgm:cxn modelId="{766D44AA-3B79-4ABF-93F7-C802E897877C}" type="presOf" srcId="{D7C5DD6B-BF2B-414D-9D6D-D382F1F34631}" destId="{4269064B-EE14-414D-9CF4-24A3433AB8F8}" srcOrd="0" destOrd="0" presId="urn:microsoft.com/office/officeart/2005/8/layout/target3"/>
    <dgm:cxn modelId="{FA330968-40CE-45D3-A474-A434323442C1}" type="presOf" srcId="{8074260F-5E77-480D-AF01-4006F89166F1}" destId="{269D2170-CADA-44C3-8F04-CE24F4D4612A}" srcOrd="0" destOrd="0" presId="urn:microsoft.com/office/officeart/2005/8/layout/target3"/>
    <dgm:cxn modelId="{5C668A37-0B7C-4AB5-9C31-9B91B0C02D17}" type="presOf" srcId="{0A9A6F23-6C5B-4A3E-A359-CD981D0F05AC}" destId="{A5FDD34F-227C-421C-AD58-EE3AB75A9A8B}" srcOrd="1" destOrd="0" presId="urn:microsoft.com/office/officeart/2005/8/layout/target3"/>
    <dgm:cxn modelId="{958EBDFE-ED6D-4F0C-BC3A-87567C2C73DB}" srcId="{4AA90C33-6660-4930-93F0-A1228B6D5177}" destId="{8074260F-5E77-480D-AF01-4006F89166F1}" srcOrd="0" destOrd="0" parTransId="{0D9C15ED-15A5-431C-BB82-3A95E620B9F9}" sibTransId="{6CF57723-1696-494A-8561-571C2E2C3B56}"/>
    <dgm:cxn modelId="{A77625C6-8973-43E9-9C6F-5A505B5D35DF}" srcId="{9729AD37-CE43-48B0-8F9E-D234D69A8370}" destId="{01D2956F-167B-46BD-901C-F7FFB0FE6C09}" srcOrd="0" destOrd="0" parTransId="{EBCBBBE0-22F6-4292-ABFC-61E9D930A352}" sibTransId="{7BBA97CE-1828-4D86-B58E-B410580D197B}"/>
    <dgm:cxn modelId="{B5E2030C-F394-4492-AD26-41036A7CCA00}" srcId="{4AA90C33-6660-4930-93F0-A1228B6D5177}" destId="{9729AD37-CE43-48B0-8F9E-D234D69A8370}" srcOrd="2" destOrd="0" parTransId="{75DDBB40-B5CF-4595-BE4D-A48D6924BA53}" sibTransId="{A6E7DCAF-9573-4B34-891A-915478CDDA29}"/>
    <dgm:cxn modelId="{2CB88C73-4DC4-498D-AD87-86CA0AE336A7}" srcId="{0A9A6F23-6C5B-4A3E-A359-CD981D0F05AC}" destId="{D7C5DD6B-BF2B-414D-9D6D-D382F1F34631}" srcOrd="0" destOrd="0" parTransId="{3589A186-5FA1-4704-9A2B-43191772A2A7}" sibTransId="{8DF00783-3672-4A35-9A8B-A4195F6CE46A}"/>
    <dgm:cxn modelId="{68AD4ADC-7A15-467B-8E7A-539443CD2D94}" srcId="{8074260F-5E77-480D-AF01-4006F89166F1}" destId="{353E6B02-7327-4CDD-BAFD-E8FD590A7807}" srcOrd="0" destOrd="0" parTransId="{47E24278-6E6B-4EE4-A9DD-214AAFC78B5B}" sibTransId="{A7CD5F3E-1323-4CDD-953A-C4A1B224003E}"/>
    <dgm:cxn modelId="{C54A7B00-6C1D-4365-A7B6-E32B1BFB0763}" type="presParOf" srcId="{86D173C6-12BE-4B3F-8994-2038AAC2F42B}" destId="{B344B121-C1ED-4E1D-9E78-A312147AA0AF}" srcOrd="0" destOrd="0" presId="urn:microsoft.com/office/officeart/2005/8/layout/target3"/>
    <dgm:cxn modelId="{EA89AEFF-043F-47B6-9847-53BBFD566ABD}" type="presParOf" srcId="{86D173C6-12BE-4B3F-8994-2038AAC2F42B}" destId="{C65ED6F6-F20B-4E59-AA88-CEBB59B20C7F}" srcOrd="1" destOrd="0" presId="urn:microsoft.com/office/officeart/2005/8/layout/target3"/>
    <dgm:cxn modelId="{373F14AC-6DFC-47DD-822D-43910559DB3D}" type="presParOf" srcId="{86D173C6-12BE-4B3F-8994-2038AAC2F42B}" destId="{269D2170-CADA-44C3-8F04-CE24F4D4612A}" srcOrd="2" destOrd="0" presId="urn:microsoft.com/office/officeart/2005/8/layout/target3"/>
    <dgm:cxn modelId="{DDC9A650-9AD4-4B0F-903E-117A2CDDB885}" type="presParOf" srcId="{86D173C6-12BE-4B3F-8994-2038AAC2F42B}" destId="{71E922E6-4B28-4BF3-B64A-321D3071CA9F}" srcOrd="3" destOrd="0" presId="urn:microsoft.com/office/officeart/2005/8/layout/target3"/>
    <dgm:cxn modelId="{CEFC40E8-2192-4544-A985-F7D93700A7BD}" type="presParOf" srcId="{86D173C6-12BE-4B3F-8994-2038AAC2F42B}" destId="{011FC34C-031D-4FFB-95DD-4D95AD37FDAC}" srcOrd="4" destOrd="0" presId="urn:microsoft.com/office/officeart/2005/8/layout/target3"/>
    <dgm:cxn modelId="{53DD6532-14E6-4DA1-9C3C-2927E168EF03}" type="presParOf" srcId="{86D173C6-12BE-4B3F-8994-2038AAC2F42B}" destId="{083B1B96-8745-4572-A392-118E7E52D7C7}" srcOrd="5" destOrd="0" presId="urn:microsoft.com/office/officeart/2005/8/layout/target3"/>
    <dgm:cxn modelId="{F94001F3-6A8D-4940-A83D-C453364FFC06}" type="presParOf" srcId="{86D173C6-12BE-4B3F-8994-2038AAC2F42B}" destId="{AFC6F340-DF5F-46FC-8EE0-54514FD74451}" srcOrd="6" destOrd="0" presId="urn:microsoft.com/office/officeart/2005/8/layout/target3"/>
    <dgm:cxn modelId="{A706F85D-9DD2-4D48-A8B6-2588A0792298}" type="presParOf" srcId="{86D173C6-12BE-4B3F-8994-2038AAC2F42B}" destId="{A9D86B30-5E19-4521-A0C7-B4D04FD9882C}" srcOrd="7" destOrd="0" presId="urn:microsoft.com/office/officeart/2005/8/layout/target3"/>
    <dgm:cxn modelId="{1760B0C3-64A1-4DBF-963E-EEF514A20D01}" type="presParOf" srcId="{86D173C6-12BE-4B3F-8994-2038AAC2F42B}" destId="{8C0CA932-2159-4B6C-ACCB-9C975FDDE80B}" srcOrd="8" destOrd="0" presId="urn:microsoft.com/office/officeart/2005/8/layout/target3"/>
    <dgm:cxn modelId="{2E1B1023-519B-41B3-A946-DA387655E72E}" type="presParOf" srcId="{86D173C6-12BE-4B3F-8994-2038AAC2F42B}" destId="{F41239ED-60F9-4BCF-A3CA-1CFC7F9250CA}" srcOrd="9" destOrd="0" presId="urn:microsoft.com/office/officeart/2005/8/layout/target3"/>
    <dgm:cxn modelId="{221C64BD-DCFE-4073-8F76-B9FC1EE750FA}" type="presParOf" srcId="{86D173C6-12BE-4B3F-8994-2038AAC2F42B}" destId="{88F425B8-A3DA-4365-A5D9-EEFC4C890B3F}" srcOrd="10" destOrd="0" presId="urn:microsoft.com/office/officeart/2005/8/layout/target3"/>
    <dgm:cxn modelId="{FD8078FD-6883-4EE3-B299-EDE4E75E5134}" type="presParOf" srcId="{86D173C6-12BE-4B3F-8994-2038AAC2F42B}" destId="{A5FDD34F-227C-421C-AD58-EE3AB75A9A8B}" srcOrd="11" destOrd="0" presId="urn:microsoft.com/office/officeart/2005/8/layout/target3"/>
    <dgm:cxn modelId="{3D55BDF6-A0C9-49F8-AD21-0C5E1BF04F74}" type="presParOf" srcId="{86D173C6-12BE-4B3F-8994-2038AAC2F42B}" destId="{4269064B-EE14-414D-9CF4-24A3433AB8F8}" srcOrd="12" destOrd="0" presId="urn:microsoft.com/office/officeart/2005/8/layout/target3"/>
    <dgm:cxn modelId="{8359D7D0-4376-4CE6-B316-21D5CE0FE22D}" type="presParOf" srcId="{86D173C6-12BE-4B3F-8994-2038AAC2F42B}" destId="{26CD7314-DE45-43F8-9D8D-C2E892BBA909}" srcOrd="13" destOrd="0" presId="urn:microsoft.com/office/officeart/2005/8/layout/target3"/>
    <dgm:cxn modelId="{F6EB6DDD-50F1-4447-B95D-DCCDEFC69B33}" type="presParOf" srcId="{86D173C6-12BE-4B3F-8994-2038AAC2F42B}" destId="{96E6E65C-54E7-4A67-994F-ECD0B8DC2F8E}"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44B121-C1ED-4E1D-9E78-A312147AA0AF}">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sp>
    <dsp:sp modelId="{269D2170-CADA-44C3-8F04-CE24F4D4612A}">
      <dsp:nvSpPr>
        <dsp:cNvPr id="0" name=""/>
        <dsp:cNvSpPr/>
      </dsp:nvSpPr>
      <dsp:spPr>
        <a:xfrm>
          <a:off x="2286000" y="0"/>
          <a:ext cx="5486400" cy="457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What is covered</a:t>
          </a:r>
          <a:endParaRPr lang="en-IN" sz="2800" kern="1200" dirty="0"/>
        </a:p>
      </dsp:txBody>
      <dsp:txXfrm>
        <a:off x="2286000" y="0"/>
        <a:ext cx="2743200" cy="1371602"/>
      </dsp:txXfrm>
    </dsp:sp>
    <dsp:sp modelId="{011FC34C-031D-4FFB-95DD-4D95AD37FDAC}">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sp>
    <dsp:sp modelId="{083B1B96-8745-4572-A392-118E7E52D7C7}">
      <dsp:nvSpPr>
        <dsp:cNvPr id="0" name=""/>
        <dsp:cNvSpPr/>
      </dsp:nvSpPr>
      <dsp:spPr>
        <a:xfrm>
          <a:off x="2286000" y="1290621"/>
          <a:ext cx="5486400" cy="313375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Who are covered</a:t>
          </a:r>
          <a:endParaRPr lang="en-IN" sz="2800" kern="1200" dirty="0"/>
        </a:p>
      </dsp:txBody>
      <dsp:txXfrm>
        <a:off x="2286000" y="1290621"/>
        <a:ext cx="2743200" cy="1446350"/>
      </dsp:txXfrm>
    </dsp:sp>
    <dsp:sp modelId="{A9D86B30-5E19-4521-A0C7-B4D04FD9882C}">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sp>
    <dsp:sp modelId="{8C0CA932-2159-4B6C-ACCB-9C975FDDE80B}">
      <dsp:nvSpPr>
        <dsp:cNvPr id="0" name=""/>
        <dsp:cNvSpPr/>
      </dsp:nvSpPr>
      <dsp:spPr>
        <a:xfrm>
          <a:off x="2286000" y="2743201"/>
          <a:ext cx="5486400" cy="137159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When it is applicable</a:t>
          </a:r>
          <a:endParaRPr lang="en-IN" sz="2400" kern="1200" dirty="0"/>
        </a:p>
      </dsp:txBody>
      <dsp:txXfrm>
        <a:off x="2286000" y="2743201"/>
        <a:ext cx="2743200" cy="1371598"/>
      </dsp:txXfrm>
    </dsp:sp>
    <dsp:sp modelId="{88F425B8-A3DA-4365-A5D9-EEFC4C890B3F}">
      <dsp:nvSpPr>
        <dsp:cNvPr id="0" name=""/>
        <dsp:cNvSpPr/>
      </dsp:nvSpPr>
      <dsp:spPr>
        <a:xfrm>
          <a:off x="5029199" y="0"/>
          <a:ext cx="2743200" cy="1371602"/>
        </a:xfrm>
        <a:prstGeom prst="rect">
          <a:avLst/>
        </a:prstGeom>
        <a:noFill/>
        <a:ln w="25400" cap="flat" cmpd="sng" algn="ctr">
          <a:noFill/>
          <a:miter lim="800000"/>
        </a:ln>
        <a:effectLst/>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Any int. or any other sum chargeable to tax under the provisions of this Act</a:t>
          </a:r>
          <a:endParaRPr lang="en-IN" sz="2000" kern="1200" dirty="0"/>
        </a:p>
      </dsp:txBody>
      <dsp:txXfrm>
        <a:off x="5029199" y="0"/>
        <a:ext cx="2743200" cy="1371602"/>
      </dsp:txXfrm>
    </dsp:sp>
    <dsp:sp modelId="{4269064B-EE14-414D-9CF4-24A3433AB8F8}">
      <dsp:nvSpPr>
        <dsp:cNvPr id="0" name=""/>
        <dsp:cNvSpPr/>
      </dsp:nvSpPr>
      <dsp:spPr>
        <a:xfrm>
          <a:off x="5029199" y="1371602"/>
          <a:ext cx="2743200" cy="1371598"/>
        </a:xfrm>
        <a:prstGeom prst="rect">
          <a:avLst/>
        </a:prstGeom>
        <a:noFill/>
        <a:ln w="25400" cap="flat" cmpd="sng" algn="ctr">
          <a:noFill/>
          <a:miter lim="800000"/>
        </a:ln>
        <a:effectLst/>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Any person responsible for paying to Non-Resident or a foreign company</a:t>
          </a:r>
          <a:endParaRPr lang="en-IN" sz="2000" kern="1200" dirty="0"/>
        </a:p>
      </dsp:txBody>
      <dsp:txXfrm>
        <a:off x="5029199" y="1371602"/>
        <a:ext cx="2743200" cy="1371598"/>
      </dsp:txXfrm>
    </dsp:sp>
    <dsp:sp modelId="{96E6E65C-54E7-4A67-994F-ECD0B8DC2F8E}">
      <dsp:nvSpPr>
        <dsp:cNvPr id="0" name=""/>
        <dsp:cNvSpPr/>
      </dsp:nvSpPr>
      <dsp:spPr>
        <a:xfrm>
          <a:off x="5029199" y="2743201"/>
          <a:ext cx="2743200" cy="1371598"/>
        </a:xfrm>
        <a:prstGeom prst="rect">
          <a:avLst/>
        </a:prstGeom>
        <a:noFill/>
        <a:ln w="25400" cap="flat" cmpd="sng" algn="ctr">
          <a:noFill/>
          <a:miter lim="800000"/>
        </a:ln>
        <a:effectLst/>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just" defTabSz="755650">
            <a:lnSpc>
              <a:spcPct val="90000"/>
            </a:lnSpc>
            <a:spcBef>
              <a:spcPct val="0"/>
            </a:spcBef>
            <a:spcAft>
              <a:spcPct val="15000"/>
            </a:spcAft>
            <a:buChar char="••"/>
          </a:pPr>
          <a:r>
            <a:rPr lang="en-US" sz="1700" kern="1200" dirty="0" smtClean="0"/>
            <a:t>At the time of credit or at the time of payment whichever is earlier – 125 ITR 525; 211 ITR 256;</a:t>
          </a:r>
          <a:endParaRPr lang="en-IN" sz="1700" kern="1200" dirty="0"/>
        </a:p>
      </dsp:txBody>
      <dsp:txXfrm>
        <a:off x="5029199" y="2743201"/>
        <a:ext cx="2743200" cy="137159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31" tIns="45715" rIns="91431" bIns="45715" rtlCol="0"/>
          <a:lstStyle>
            <a:lvl1pPr algn="l">
              <a:defRPr sz="1200">
                <a:latin typeface="Arial" pitchFamily="34" charset="0"/>
                <a:cs typeface="Arial" pitchFamily="34" charset="0"/>
              </a:defRPr>
            </a:lvl1pPr>
          </a:lstStyle>
          <a:p>
            <a:pPr>
              <a:defRPr/>
            </a:pPr>
            <a:r>
              <a:rPr lang="en-US"/>
              <a:t>The Chamber of Tax Consultants</a:t>
            </a:r>
          </a:p>
        </p:txBody>
      </p:sp>
      <p:sp>
        <p:nvSpPr>
          <p:cNvPr id="3" name="Date Placeholder 2"/>
          <p:cNvSpPr>
            <a:spLocks noGrp="1"/>
          </p:cNvSpPr>
          <p:nvPr>
            <p:ph type="dt" sz="quarter" idx="1"/>
          </p:nvPr>
        </p:nvSpPr>
        <p:spPr>
          <a:xfrm>
            <a:off x="3978275" y="0"/>
            <a:ext cx="3043238" cy="465138"/>
          </a:xfrm>
          <a:prstGeom prst="rect">
            <a:avLst/>
          </a:prstGeom>
        </p:spPr>
        <p:txBody>
          <a:bodyPr vert="horz" lIns="91431" tIns="45715" rIns="91431" bIns="45715" rtlCol="0"/>
          <a:lstStyle>
            <a:lvl1pPr algn="r">
              <a:defRPr sz="1200">
                <a:latin typeface="Arial" pitchFamily="34" charset="0"/>
                <a:cs typeface="Arial" pitchFamily="34" charset="0"/>
              </a:defRPr>
            </a:lvl1pPr>
          </a:lstStyle>
          <a:p>
            <a:pPr>
              <a:defRPr/>
            </a:pPr>
            <a:r>
              <a:rPr lang="en-US"/>
              <a:t>10/04/2015</a:t>
            </a:r>
          </a:p>
        </p:txBody>
      </p:sp>
      <p:sp>
        <p:nvSpPr>
          <p:cNvPr id="4" name="Footer Placeholder 3"/>
          <p:cNvSpPr>
            <a:spLocks noGrp="1"/>
          </p:cNvSpPr>
          <p:nvPr>
            <p:ph type="ftr" sz="quarter" idx="2"/>
          </p:nvPr>
        </p:nvSpPr>
        <p:spPr>
          <a:xfrm>
            <a:off x="0" y="8842375"/>
            <a:ext cx="3043238" cy="465138"/>
          </a:xfrm>
          <a:prstGeom prst="rect">
            <a:avLst/>
          </a:prstGeom>
        </p:spPr>
        <p:txBody>
          <a:bodyPr vert="horz" lIns="91431" tIns="45715" rIns="91431" bIns="45715" rtlCol="0" anchor="b"/>
          <a:lstStyle>
            <a:lvl1pPr algn="l">
              <a:defRPr sz="1200">
                <a:latin typeface="Arial" pitchFamily="34" charset="0"/>
                <a:cs typeface="Arial" pitchFamily="34" charset="0"/>
              </a:defRPr>
            </a:lvl1pPr>
          </a:lstStyle>
          <a:p>
            <a:pPr>
              <a:defRPr/>
            </a:pPr>
            <a:r>
              <a:rPr lang="en-US"/>
              <a:t>ICAI - HYDRABAD</a:t>
            </a:r>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31" tIns="45715" rIns="91431" bIns="45715" rtlCol="0" anchor="b"/>
          <a:lstStyle>
            <a:lvl1pPr algn="r">
              <a:defRPr sz="1200">
                <a:latin typeface="Arial" pitchFamily="34" charset="0"/>
                <a:cs typeface="Arial" pitchFamily="34" charset="0"/>
              </a:defRPr>
            </a:lvl1pPr>
          </a:lstStyle>
          <a:p>
            <a:pPr>
              <a:defRPr/>
            </a:pPr>
            <a:fld id="{00EA9F93-1B2B-4E5E-BF3E-7E815F858732}" type="slidenum">
              <a:rPr lang="en-US"/>
              <a:pPr>
                <a:defRPr/>
              </a:pPr>
              <a:t>‹#›</a:t>
            </a:fld>
            <a:endParaRPr lang="en-US"/>
          </a:p>
        </p:txBody>
      </p:sp>
    </p:spTree>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31" tIns="45715" rIns="91431" bIns="45715"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31" tIns="45715" rIns="91431" bIns="45715"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Tree>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7828" name="Slide Number Placeholder 3"/>
          <p:cNvSpPr>
            <a:spLocks noGrp="1"/>
          </p:cNvSpPr>
          <p:nvPr>
            <p:ph type="sldNum" sz="quarter" idx="4294967295"/>
          </p:nvPr>
        </p:nvSpPr>
        <p:spPr bwMode="auto">
          <a:xfrm>
            <a:off x="3978275" y="8842375"/>
            <a:ext cx="3043238" cy="465138"/>
          </a:xfrm>
          <a:prstGeom prst="rect">
            <a:avLst/>
          </a:prstGeom>
          <a:noFill/>
          <a:ln>
            <a:miter lim="800000"/>
            <a:headEnd/>
            <a:tailEnd/>
          </a:ln>
        </p:spPr>
        <p:txBody>
          <a:bodyPr lIns="93324" tIns="46662" rIns="93324" bIns="46662"/>
          <a:lstStyle/>
          <a:p>
            <a:fld id="{54C2A521-170D-44BA-A912-C367BF9676C8}" type="slidenum">
              <a:rPr lang="en-IN"/>
              <a:pPr/>
              <a:t>32</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7044" name="Slide Number Placeholder 3"/>
          <p:cNvSpPr>
            <a:spLocks noGrp="1"/>
          </p:cNvSpPr>
          <p:nvPr>
            <p:ph type="sldNum" sz="quarter" idx="4294967295"/>
          </p:nvPr>
        </p:nvSpPr>
        <p:spPr bwMode="auto">
          <a:xfrm>
            <a:off x="3978275" y="8842375"/>
            <a:ext cx="3043238" cy="465138"/>
          </a:xfrm>
          <a:prstGeom prst="rect">
            <a:avLst/>
          </a:prstGeom>
          <a:noFill/>
          <a:ln>
            <a:miter lim="800000"/>
            <a:headEnd/>
            <a:tailEnd/>
          </a:ln>
        </p:spPr>
        <p:txBody>
          <a:bodyPr lIns="93324" tIns="46662" rIns="93324" bIns="46662"/>
          <a:lstStyle/>
          <a:p>
            <a:fld id="{42F03C66-1692-4783-BFC4-385544819E04}" type="slidenum">
              <a:rPr lang="en-IN"/>
              <a:pPr/>
              <a:t>70</a:t>
            </a:fld>
            <a:endParaRPr lang="en-I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8068" name="Slide Number Placeholder 3"/>
          <p:cNvSpPr>
            <a:spLocks noGrp="1"/>
          </p:cNvSpPr>
          <p:nvPr>
            <p:ph type="sldNum" sz="quarter" idx="4294967295"/>
          </p:nvPr>
        </p:nvSpPr>
        <p:spPr bwMode="auto">
          <a:xfrm>
            <a:off x="3978275" y="8842375"/>
            <a:ext cx="3043238" cy="465138"/>
          </a:xfrm>
          <a:prstGeom prst="rect">
            <a:avLst/>
          </a:prstGeom>
          <a:noFill/>
          <a:ln>
            <a:miter lim="800000"/>
            <a:headEnd/>
            <a:tailEnd/>
          </a:ln>
        </p:spPr>
        <p:txBody>
          <a:bodyPr lIns="93324" tIns="46662" rIns="93324" bIns="46662"/>
          <a:lstStyle/>
          <a:p>
            <a:fld id="{B9397F3C-1B86-477D-BC2C-8D17271A3BE5}" type="slidenum">
              <a:rPr lang="en-IN"/>
              <a:pPr/>
              <a:t>71</a:t>
            </a:fld>
            <a:endParaRPr lang="en-I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diagonals"/>
          <p:cNvGrpSpPr>
            <a:grpSpLocks/>
          </p:cNvGrpSpPr>
          <p:nvPr/>
        </p:nvGrpSpPr>
        <p:grpSpPr bwMode="auto">
          <a:xfrm>
            <a:off x="5638800" y="4144963"/>
            <a:ext cx="3514725" cy="2732087"/>
            <a:chOff x="5638800" y="3108960"/>
            <a:chExt cx="3515503" cy="2048555"/>
          </a:xfrm>
        </p:grpSpPr>
        <p:cxnSp>
          <p:nvCxnSpPr>
            <p:cNvPr id="5" name="Straight Connector 4"/>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7" name="Straight Connector 6"/>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8" name="bottom lines"/>
          <p:cNvGrpSpPr>
            <a:grpSpLocks/>
          </p:cNvGrpSpPr>
          <p:nvPr/>
        </p:nvGrpSpPr>
        <p:grpSpPr bwMode="auto">
          <a:xfrm>
            <a:off x="-6350" y="6057900"/>
            <a:ext cx="4124325" cy="819150"/>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ctrTitle"/>
          </p:nvPr>
        </p:nvSpPr>
        <p:spPr>
          <a:xfrm>
            <a:off x="1219200" y="584201"/>
            <a:ext cx="6553200"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219200" y="2616200"/>
            <a:ext cx="6553200"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12" name="Date Placeholder 21"/>
          <p:cNvSpPr>
            <a:spLocks noGrp="1"/>
          </p:cNvSpPr>
          <p:nvPr>
            <p:ph type="dt" sz="half" idx="10"/>
          </p:nvPr>
        </p:nvSpPr>
        <p:spPr/>
        <p:txBody>
          <a:bodyPr/>
          <a:lstStyle>
            <a:lvl1pPr>
              <a:defRPr/>
            </a:lvl1pPr>
          </a:lstStyle>
          <a:p>
            <a:pPr>
              <a:defRPr/>
            </a:pPr>
            <a:r>
              <a:rPr lang="en-US" smtClean="0"/>
              <a:t>03/07/2015</a:t>
            </a:r>
            <a:endParaRPr lang="en-US"/>
          </a:p>
        </p:txBody>
      </p:sp>
      <p:sp>
        <p:nvSpPr>
          <p:cNvPr id="13" name="Footer Placeholder 22"/>
          <p:cNvSpPr>
            <a:spLocks noGrp="1"/>
          </p:cNvSpPr>
          <p:nvPr>
            <p:ph type="ftr" sz="quarter" idx="11"/>
          </p:nvPr>
        </p:nvSpPr>
        <p:spPr/>
        <p:txBody>
          <a:bodyPr/>
          <a:lstStyle>
            <a:lvl1pPr>
              <a:defRPr/>
            </a:lvl1pPr>
          </a:lstStyle>
          <a:p>
            <a:pPr>
              <a:defRPr/>
            </a:pPr>
            <a:r>
              <a:rPr lang="en-US" smtClean="0"/>
              <a:t>SUSHIL LAKHANI</a:t>
            </a:r>
            <a:endParaRPr lang="en-US"/>
          </a:p>
        </p:txBody>
      </p:sp>
      <p:sp>
        <p:nvSpPr>
          <p:cNvPr id="14" name="Slide Number Placeholder 23"/>
          <p:cNvSpPr>
            <a:spLocks noGrp="1"/>
          </p:cNvSpPr>
          <p:nvPr>
            <p:ph type="sldNum" sz="quarter" idx="12"/>
          </p:nvPr>
        </p:nvSpPr>
        <p:spPr/>
        <p:txBody>
          <a:bodyPr/>
          <a:lstStyle>
            <a:lvl1pPr>
              <a:defRPr/>
            </a:lvl1pPr>
          </a:lstStyle>
          <a:p>
            <a:pPr>
              <a:defRPr/>
            </a:pPr>
            <a:fld id="{A88A1416-1766-4D45-A747-D0109921CFE3}"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6" name="Slide Number Placeholder 5"/>
          <p:cNvSpPr>
            <a:spLocks noGrp="1"/>
          </p:cNvSpPr>
          <p:nvPr>
            <p:ph type="sldNum" sz="quarter" idx="12"/>
          </p:nvPr>
        </p:nvSpPr>
        <p:spPr/>
        <p:txBody>
          <a:bodyPr/>
          <a:lstStyle>
            <a:lvl1pPr>
              <a:defRPr/>
            </a:lvl1pPr>
          </a:lstStyle>
          <a:p>
            <a:pPr>
              <a:defRPr/>
            </a:pPr>
            <a:fld id="{96007B67-D98B-4E57-8D9E-D4D810D12E51}"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4200"/>
            <a:ext cx="2057400"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400" y="584200"/>
            <a:ext cx="5562600"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6" name="Slide Number Placeholder 5"/>
          <p:cNvSpPr>
            <a:spLocks noGrp="1"/>
          </p:cNvSpPr>
          <p:nvPr>
            <p:ph type="sldNum" sz="quarter" idx="12"/>
          </p:nvPr>
        </p:nvSpPr>
        <p:spPr/>
        <p:txBody>
          <a:bodyPr/>
          <a:lstStyle>
            <a:lvl1pPr>
              <a:defRPr/>
            </a:lvl1pPr>
          </a:lstStyle>
          <a:p>
            <a:pPr>
              <a:defRPr/>
            </a:pPr>
            <a:fld id="{089744B9-75B2-406B-B687-AF5245E50A88}"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6" name="Slide Number Placeholder 5"/>
          <p:cNvSpPr>
            <a:spLocks noGrp="1"/>
          </p:cNvSpPr>
          <p:nvPr>
            <p:ph type="sldNum" sz="quarter" idx="12"/>
          </p:nvPr>
        </p:nvSpPr>
        <p:spPr/>
        <p:txBody>
          <a:bodyPr/>
          <a:lstStyle>
            <a:lvl1pPr>
              <a:defRPr/>
            </a:lvl1pPr>
          </a:lstStyle>
          <a:p>
            <a:pPr>
              <a:defRPr/>
            </a:pPr>
            <a:fld id="{AB71F7D5-F1D2-4767-8827-4F5417E45CAB}"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diagonals"/>
          <p:cNvGrpSpPr>
            <a:grpSpLocks/>
          </p:cNvGrpSpPr>
          <p:nvPr/>
        </p:nvGrpSpPr>
        <p:grpSpPr bwMode="auto">
          <a:xfrm>
            <a:off x="5638800" y="4144963"/>
            <a:ext cx="3514725" cy="2732087"/>
            <a:chOff x="5638800" y="3108960"/>
            <a:chExt cx="3515503" cy="2048555"/>
          </a:xfrm>
        </p:grpSpPr>
        <p:cxnSp>
          <p:nvCxnSpPr>
            <p:cNvPr id="5" name="Straight Connector 4"/>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7" name="Straight Connector 6"/>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219200" y="2209802"/>
            <a:ext cx="6705600" cy="2764335"/>
          </a:xfrm>
        </p:spPr>
        <p:txBody>
          <a:bodyPr>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219200" y="4951267"/>
            <a:ext cx="5303520" cy="1220933"/>
          </a:xfrm>
        </p:spPr>
        <p:txBody>
          <a:bodyPr>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9"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10" name="Slide Number Placeholder 5"/>
          <p:cNvSpPr>
            <a:spLocks noGrp="1"/>
          </p:cNvSpPr>
          <p:nvPr>
            <p:ph type="sldNum" sz="quarter" idx="12"/>
          </p:nvPr>
        </p:nvSpPr>
        <p:spPr/>
        <p:txBody>
          <a:bodyPr/>
          <a:lstStyle>
            <a:lvl1pPr>
              <a:defRPr/>
            </a:lvl1pPr>
          </a:lstStyle>
          <a:p>
            <a:pPr>
              <a:defRPr/>
            </a:pPr>
            <a:fld id="{B9FC07FB-F5E8-4AC2-9377-1D7F66737308}"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1" y="1706880"/>
            <a:ext cx="3810000"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6801" y="1706880"/>
            <a:ext cx="3810000"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7" name="Slide Number Placeholder 5"/>
          <p:cNvSpPr>
            <a:spLocks noGrp="1"/>
          </p:cNvSpPr>
          <p:nvPr>
            <p:ph type="sldNum" sz="quarter" idx="12"/>
          </p:nvPr>
        </p:nvSpPr>
        <p:spPr/>
        <p:txBody>
          <a:bodyPr/>
          <a:lstStyle>
            <a:lvl1pPr>
              <a:defRPr/>
            </a:lvl1pPr>
          </a:lstStyle>
          <a:p>
            <a:pPr>
              <a:defRPr/>
            </a:pPr>
            <a:fld id="{1A19761B-23FA-4F63-B407-16401CFBC47B}"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400" y="1701800"/>
            <a:ext cx="3813048"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401" y="2717800"/>
            <a:ext cx="3810000"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3752" y="1701800"/>
            <a:ext cx="3813048"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876801" y="2717800"/>
            <a:ext cx="3810000"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9" name="Slide Number Placeholder 5"/>
          <p:cNvSpPr>
            <a:spLocks noGrp="1"/>
          </p:cNvSpPr>
          <p:nvPr>
            <p:ph type="sldNum" sz="quarter" idx="12"/>
          </p:nvPr>
        </p:nvSpPr>
        <p:spPr/>
        <p:txBody>
          <a:bodyPr/>
          <a:lstStyle>
            <a:lvl1pPr>
              <a:defRPr/>
            </a:lvl1pPr>
          </a:lstStyle>
          <a:p>
            <a:pPr>
              <a:defRPr/>
            </a:pPr>
            <a:fld id="{781F1528-7449-41BD-B1BC-B66371C8BAC1}"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5" name="Slide Number Placeholder 5"/>
          <p:cNvSpPr>
            <a:spLocks noGrp="1"/>
          </p:cNvSpPr>
          <p:nvPr>
            <p:ph type="sldNum" sz="quarter" idx="12"/>
          </p:nvPr>
        </p:nvSpPr>
        <p:spPr/>
        <p:txBody>
          <a:bodyPr/>
          <a:lstStyle>
            <a:lvl1pPr>
              <a:defRPr/>
            </a:lvl1pPr>
          </a:lstStyle>
          <a:p>
            <a:pPr>
              <a:defRPr/>
            </a:pPr>
            <a:fld id="{C59BEDCE-BDD5-4773-A5A4-07259468FCA3}"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4" name="Slide Number Placeholder 5"/>
          <p:cNvSpPr>
            <a:spLocks noGrp="1"/>
          </p:cNvSpPr>
          <p:nvPr>
            <p:ph type="sldNum" sz="quarter" idx="12"/>
          </p:nvPr>
        </p:nvSpPr>
        <p:spPr/>
        <p:txBody>
          <a:bodyPr/>
          <a:lstStyle>
            <a:lvl1pPr>
              <a:defRPr/>
            </a:lvl1pPr>
          </a:lstStyle>
          <a:p>
            <a:pPr>
              <a:defRPr/>
            </a:pPr>
            <a:fld id="{46F5B2D7-135C-421C-9025-9DAB326A62D7}"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701800"/>
            <a:ext cx="3048000" cy="2438400"/>
          </a:xfrm>
        </p:spPr>
        <p:txBody>
          <a:bodyPr>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114800" y="584200"/>
            <a:ext cx="4572000"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400" y="4241800"/>
            <a:ext cx="3048000"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7" name="Slide Number Placeholder 5"/>
          <p:cNvSpPr>
            <a:spLocks noGrp="1"/>
          </p:cNvSpPr>
          <p:nvPr>
            <p:ph type="sldNum" sz="quarter" idx="12"/>
          </p:nvPr>
        </p:nvSpPr>
        <p:spPr/>
        <p:txBody>
          <a:bodyPr/>
          <a:lstStyle>
            <a:lvl1pPr>
              <a:defRPr/>
            </a:lvl1pPr>
          </a:lstStyle>
          <a:p>
            <a:pPr>
              <a:defRPr/>
            </a:pPr>
            <a:fld id="{45685C19-A7F8-45EC-A386-923756B0F30C}"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701800"/>
            <a:ext cx="3048000" cy="2438400"/>
          </a:xfrm>
        </p:spPr>
        <p:txBody>
          <a:bodyPr>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4114800" y="584200"/>
            <a:ext cx="4572000" cy="5588000"/>
          </a:xfrm>
          <a:ln w="12700">
            <a:solidFill>
              <a:schemeClr val="bg1">
                <a:lumMod val="75000"/>
                <a:lumOff val="25000"/>
              </a:schemeClr>
            </a:solidFill>
            <a:miter lim="800000"/>
          </a:ln>
        </p:spPr>
        <p:txBody>
          <a:bodyPr rtlCol="0">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914400" y="4241800"/>
            <a:ext cx="3048000"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03/07/2015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SUSHIL LAKHANI</a:t>
            </a:r>
            <a:endParaRPr lang="en-US"/>
          </a:p>
        </p:txBody>
      </p:sp>
      <p:sp>
        <p:nvSpPr>
          <p:cNvPr id="7" name="Slide Number Placeholder 5"/>
          <p:cNvSpPr>
            <a:spLocks noGrp="1"/>
          </p:cNvSpPr>
          <p:nvPr>
            <p:ph type="sldNum" sz="quarter" idx="12"/>
          </p:nvPr>
        </p:nvSpPr>
        <p:spPr/>
        <p:txBody>
          <a:bodyPr/>
          <a:lstStyle>
            <a:lvl1pPr>
              <a:defRPr/>
            </a:lvl1pPr>
          </a:lstStyle>
          <a:p>
            <a:pPr>
              <a:defRPr/>
            </a:pPr>
            <a:fld id="{EEC24A17-0F28-4EF9-8A74-B486C9AE8D11}"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85001">
              <a:srgbClr val="2A323E"/>
            </a:gs>
            <a:gs pos="100000">
              <a:srgbClr val="3C4757"/>
            </a:gs>
          </a:gsLst>
          <a:lin ang="3600000"/>
        </a:gradFill>
        <a:effectLst/>
      </p:bgPr>
    </p:bg>
    <p:spTree>
      <p:nvGrpSpPr>
        <p:cNvPr id="1" name=""/>
        <p:cNvGrpSpPr/>
        <p:nvPr/>
      </p:nvGrpSpPr>
      <p:grpSpPr>
        <a:xfrm>
          <a:off x="0" y="0"/>
          <a:ext cx="0" cy="0"/>
          <a:chOff x="0" y="0"/>
          <a:chExt cx="0" cy="0"/>
        </a:xfrm>
      </p:grpSpPr>
      <p:grpSp>
        <p:nvGrpSpPr>
          <p:cNvPr id="1026" name="left lines"/>
          <p:cNvGrpSpPr>
            <a:grpSpLocks/>
          </p:cNvGrpSpPr>
          <p:nvPr/>
        </p:nvGrpSpPr>
        <p:grpSpPr bwMode="auto">
          <a:xfrm>
            <a:off x="-11113" y="-3175"/>
            <a:ext cx="61436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027" name="Title Placeholder 1"/>
          <p:cNvSpPr>
            <a:spLocks noGrp="1"/>
          </p:cNvSpPr>
          <p:nvPr>
            <p:ph type="title"/>
          </p:nvPr>
        </p:nvSpPr>
        <p:spPr bwMode="auto">
          <a:xfrm>
            <a:off x="914400" y="274638"/>
            <a:ext cx="7772400" cy="1223962"/>
          </a:xfrm>
          <a:prstGeom prst="rect">
            <a:avLst/>
          </a:prstGeom>
          <a:noFill/>
          <a:ln w="9525">
            <a:noFill/>
            <a:miter lim="800000"/>
            <a:headEnd/>
            <a:tailEnd/>
          </a:ln>
        </p:spPr>
        <p:txBody>
          <a:bodyPr vert="horz" wrap="square" lIns="121899" tIns="60949" rIns="121899" bIns="60949"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914400" y="1701800"/>
            <a:ext cx="7772400" cy="4462463"/>
          </a:xfrm>
          <a:prstGeom prst="rect">
            <a:avLst/>
          </a:prstGeom>
          <a:noFill/>
          <a:ln w="9525">
            <a:noFill/>
            <a:miter lim="800000"/>
            <a:headEnd/>
            <a:tailEnd/>
          </a:ln>
        </p:spPr>
        <p:txBody>
          <a:bodyPr vert="horz" wrap="square" lIns="121899" tIns="60949" rIns="121899" bIns="609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14400" y="6356350"/>
            <a:ext cx="1676400"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pPr>
              <a:defRPr/>
            </a:pPr>
            <a:r>
              <a:rPr lang="en-US" smtClean="0"/>
              <a:t>03/07/2015</a:t>
            </a:r>
            <a:endParaRPr lang="en-US"/>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pPr>
              <a:defRPr/>
            </a:pPr>
            <a:r>
              <a:rPr lang="en-US" smtClean="0"/>
              <a:t>SUSHIL LAKHANI</a:t>
            </a:r>
            <a:endParaRPr lang="en-US"/>
          </a:p>
        </p:txBody>
      </p:sp>
      <p:sp>
        <p:nvSpPr>
          <p:cNvPr id="6" name="Slide Number Placeholder 5"/>
          <p:cNvSpPr>
            <a:spLocks noGrp="1"/>
          </p:cNvSpPr>
          <p:nvPr>
            <p:ph type="sldNum" sz="quarter" idx="4"/>
          </p:nvPr>
        </p:nvSpPr>
        <p:spPr>
          <a:xfrm>
            <a:off x="7924800" y="6356350"/>
            <a:ext cx="762000"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pPr>
              <a:defRPr/>
            </a:pPr>
            <a:fld id="{5C2BCD29-92E9-432B-96CB-F77AA2D9EF7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5438" r:id="rId1"/>
    <p:sldLayoutId id="2147485429" r:id="rId2"/>
    <p:sldLayoutId id="2147485439" r:id="rId3"/>
    <p:sldLayoutId id="2147485430" r:id="rId4"/>
    <p:sldLayoutId id="2147485431" r:id="rId5"/>
    <p:sldLayoutId id="2147485432" r:id="rId6"/>
    <p:sldLayoutId id="2147485433" r:id="rId7"/>
    <p:sldLayoutId id="2147485434" r:id="rId8"/>
    <p:sldLayoutId id="2147485435" r:id="rId9"/>
    <p:sldLayoutId id="2147485436" r:id="rId10"/>
    <p:sldLayoutId id="2147485437" r:id="rId11"/>
  </p:sldLayoutIdLst>
  <p:transition spd="med">
    <p:fade/>
  </p:transition>
  <p:timing>
    <p:tnLst>
      <p:par>
        <p:cTn id="1" dur="indefinite" restart="never" nodeType="tmRoot"/>
      </p:par>
    </p:tnLst>
  </p:timing>
  <p:hf hdr="0"/>
  <p:txStyles>
    <p:titleStyle>
      <a:lvl1pPr algn="l" defTabSz="1217613" rtl="0" eaLnBrk="0" fontAlgn="base" hangingPunct="0">
        <a:lnSpc>
          <a:spcPct val="90000"/>
        </a:lnSpc>
        <a:spcBef>
          <a:spcPct val="0"/>
        </a:spcBef>
        <a:spcAft>
          <a:spcPct val="0"/>
        </a:spcAft>
        <a:defRPr sz="3600" kern="1200">
          <a:solidFill>
            <a:srgbClr val="5FA326"/>
          </a:solidFill>
          <a:latin typeface="+mj-lt"/>
          <a:ea typeface="+mj-ea"/>
          <a:cs typeface="+mj-cs"/>
        </a:defRPr>
      </a:lvl1pPr>
      <a:lvl2pPr algn="l" defTabSz="1217613" rtl="0" eaLnBrk="0" fontAlgn="base" hangingPunct="0">
        <a:lnSpc>
          <a:spcPct val="90000"/>
        </a:lnSpc>
        <a:spcBef>
          <a:spcPct val="0"/>
        </a:spcBef>
        <a:spcAft>
          <a:spcPct val="0"/>
        </a:spcAft>
        <a:defRPr sz="3600">
          <a:solidFill>
            <a:srgbClr val="5FA326"/>
          </a:solidFill>
          <a:latin typeface="Calibri" pitchFamily="34" charset="0"/>
        </a:defRPr>
      </a:lvl2pPr>
      <a:lvl3pPr algn="l" defTabSz="1217613" rtl="0" eaLnBrk="0" fontAlgn="base" hangingPunct="0">
        <a:lnSpc>
          <a:spcPct val="90000"/>
        </a:lnSpc>
        <a:spcBef>
          <a:spcPct val="0"/>
        </a:spcBef>
        <a:spcAft>
          <a:spcPct val="0"/>
        </a:spcAft>
        <a:defRPr sz="3600">
          <a:solidFill>
            <a:srgbClr val="5FA326"/>
          </a:solidFill>
          <a:latin typeface="Calibri" pitchFamily="34" charset="0"/>
        </a:defRPr>
      </a:lvl3pPr>
      <a:lvl4pPr algn="l" defTabSz="1217613" rtl="0" eaLnBrk="0" fontAlgn="base" hangingPunct="0">
        <a:lnSpc>
          <a:spcPct val="90000"/>
        </a:lnSpc>
        <a:spcBef>
          <a:spcPct val="0"/>
        </a:spcBef>
        <a:spcAft>
          <a:spcPct val="0"/>
        </a:spcAft>
        <a:defRPr sz="3600">
          <a:solidFill>
            <a:srgbClr val="5FA326"/>
          </a:solidFill>
          <a:latin typeface="Calibri" pitchFamily="34" charset="0"/>
        </a:defRPr>
      </a:lvl4pPr>
      <a:lvl5pPr algn="l" defTabSz="1217613" rtl="0" eaLnBrk="0" fontAlgn="base" hangingPunct="0">
        <a:lnSpc>
          <a:spcPct val="90000"/>
        </a:lnSpc>
        <a:spcBef>
          <a:spcPct val="0"/>
        </a:spcBef>
        <a:spcAft>
          <a:spcPct val="0"/>
        </a:spcAft>
        <a:defRPr sz="3600">
          <a:solidFill>
            <a:srgbClr val="5FA326"/>
          </a:solidFill>
          <a:latin typeface="Calibri" pitchFamily="34" charset="0"/>
        </a:defRPr>
      </a:lvl5pPr>
      <a:lvl6pPr marL="457200" algn="l" defTabSz="1217613" rtl="0" fontAlgn="base">
        <a:lnSpc>
          <a:spcPct val="90000"/>
        </a:lnSpc>
        <a:spcBef>
          <a:spcPct val="0"/>
        </a:spcBef>
        <a:spcAft>
          <a:spcPct val="0"/>
        </a:spcAft>
        <a:defRPr sz="3600">
          <a:solidFill>
            <a:srgbClr val="5FA326"/>
          </a:solidFill>
          <a:latin typeface="Calibri" pitchFamily="34" charset="0"/>
        </a:defRPr>
      </a:lvl6pPr>
      <a:lvl7pPr marL="914400" algn="l" defTabSz="1217613" rtl="0" fontAlgn="base">
        <a:lnSpc>
          <a:spcPct val="90000"/>
        </a:lnSpc>
        <a:spcBef>
          <a:spcPct val="0"/>
        </a:spcBef>
        <a:spcAft>
          <a:spcPct val="0"/>
        </a:spcAft>
        <a:defRPr sz="3600">
          <a:solidFill>
            <a:srgbClr val="5FA326"/>
          </a:solidFill>
          <a:latin typeface="Calibri" pitchFamily="34" charset="0"/>
        </a:defRPr>
      </a:lvl7pPr>
      <a:lvl8pPr marL="1371600" algn="l" defTabSz="1217613" rtl="0" fontAlgn="base">
        <a:lnSpc>
          <a:spcPct val="90000"/>
        </a:lnSpc>
        <a:spcBef>
          <a:spcPct val="0"/>
        </a:spcBef>
        <a:spcAft>
          <a:spcPct val="0"/>
        </a:spcAft>
        <a:defRPr sz="3600">
          <a:solidFill>
            <a:srgbClr val="5FA326"/>
          </a:solidFill>
          <a:latin typeface="Calibri" pitchFamily="34" charset="0"/>
        </a:defRPr>
      </a:lvl8pPr>
      <a:lvl9pPr marL="1828800" algn="l" defTabSz="1217613" rtl="0" fontAlgn="base">
        <a:lnSpc>
          <a:spcPct val="90000"/>
        </a:lnSpc>
        <a:spcBef>
          <a:spcPct val="0"/>
        </a:spcBef>
        <a:spcAft>
          <a:spcPct val="0"/>
        </a:spcAft>
        <a:defRPr sz="3600">
          <a:solidFill>
            <a:srgbClr val="5FA326"/>
          </a:solidFill>
          <a:latin typeface="Calibri" pitchFamily="34" charset="0"/>
        </a:defRPr>
      </a:lvl9pPr>
    </p:titleStyle>
    <p:bodyStyle>
      <a:lvl1pPr marL="303213" indent="-303213" algn="l" defTabSz="1217613" rtl="0" eaLnBrk="0" fontAlgn="base" hangingPunct="0">
        <a:lnSpc>
          <a:spcPct val="90000"/>
        </a:lnSpc>
        <a:spcBef>
          <a:spcPts val="1600"/>
        </a:spcBef>
        <a:spcAft>
          <a:spcPct val="0"/>
        </a:spcAft>
        <a:buClr>
          <a:schemeClr val="accent1"/>
        </a:buClr>
        <a:buSzPct val="100000"/>
        <a:buFont typeface="Arial" charset="0"/>
        <a:buChar char="•"/>
        <a:defRPr sz="2800" kern="1200">
          <a:solidFill>
            <a:schemeClr val="tx1"/>
          </a:solidFill>
          <a:latin typeface="+mn-lt"/>
          <a:ea typeface="+mn-ea"/>
          <a:cs typeface="+mn-cs"/>
        </a:defRPr>
      </a:lvl1pPr>
      <a:lvl2pPr marL="608013" indent="-230188" algn="l" defTabSz="1217613" rtl="0" eaLnBrk="0" fontAlgn="base" hangingPunct="0">
        <a:lnSpc>
          <a:spcPct val="90000"/>
        </a:lnSpc>
        <a:spcBef>
          <a:spcPts val="800"/>
        </a:spcBef>
        <a:spcAft>
          <a:spcPct val="0"/>
        </a:spcAft>
        <a:buClr>
          <a:schemeClr val="accent1"/>
        </a:buClr>
        <a:buSzPct val="80000"/>
        <a:buFont typeface="Arial" charset="0"/>
        <a:buChar char="•"/>
        <a:defRPr sz="2400" kern="1200">
          <a:solidFill>
            <a:schemeClr val="tx1"/>
          </a:solidFill>
          <a:latin typeface="+mn-lt"/>
          <a:ea typeface="+mn-ea"/>
          <a:cs typeface="+mn-cs"/>
        </a:defRPr>
      </a:lvl2pPr>
      <a:lvl3pPr marL="912813" indent="-230188" algn="l" defTabSz="1217613" rtl="0" eaLnBrk="0" fontAlgn="base" hangingPunct="0">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3pPr>
      <a:lvl4pPr marL="1217613" indent="-230188" algn="l" defTabSz="1217613" rtl="0" eaLnBrk="0" fontAlgn="base" hangingPunct="0">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4pPr>
      <a:lvl5pPr marL="1522413" indent="-230188" algn="l" defTabSz="1217613" rtl="0" eaLnBrk="0" fontAlgn="base" hangingPunct="0">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taxguru.in/wp-content/uploads/2013/08/ITA-NO.2603Mum2011.pdf"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hyperlink" Target="mailto:sushil@lsushillakhani.com"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ctrTitle"/>
          </p:nvPr>
        </p:nvSpPr>
        <p:spPr>
          <a:xfrm>
            <a:off x="685800" y="2133600"/>
            <a:ext cx="8001000" cy="1905000"/>
          </a:xfrm>
        </p:spPr>
        <p:txBody>
          <a:bodyPr>
            <a:normAutofit/>
          </a:bodyPr>
          <a:lstStyle/>
          <a:p>
            <a:pPr algn="ctr" eaLnBrk="1" hangingPunct="1">
              <a:defRPr/>
            </a:pPr>
            <a:r>
              <a:rPr lang="en-US" sz="4000" dirty="0" smtClean="0"/>
              <a:t>“Taxation of Non Residents </a:t>
            </a:r>
            <a:br>
              <a:rPr lang="en-US" sz="4000" dirty="0" smtClean="0"/>
            </a:br>
            <a:r>
              <a:rPr lang="en-US" sz="4000" dirty="0" smtClean="0"/>
              <a:t>and TDS u/s 195 – Recent Developments”</a:t>
            </a:r>
            <a:endParaRPr lang="en-US" dirty="0" smtClean="0"/>
          </a:p>
        </p:txBody>
      </p:sp>
      <p:sp>
        <p:nvSpPr>
          <p:cNvPr id="10243" name="Subtitle 2"/>
          <p:cNvSpPr>
            <a:spLocks noGrp="1"/>
          </p:cNvSpPr>
          <p:nvPr>
            <p:ph type="subTitle" idx="1"/>
          </p:nvPr>
        </p:nvSpPr>
        <p:spPr>
          <a:xfrm>
            <a:off x="4038600" y="4495800"/>
            <a:ext cx="3657600" cy="1066800"/>
          </a:xfrm>
        </p:spPr>
        <p:txBody>
          <a:bodyPr rtlCol="0">
            <a:normAutofit fontScale="92500" lnSpcReduction="10000"/>
          </a:bodyPr>
          <a:lstStyle/>
          <a:p>
            <a:pPr algn="ctr" defTabSz="1218987" eaLnBrk="1" fontAlgn="auto" hangingPunct="1">
              <a:spcBef>
                <a:spcPct val="0"/>
              </a:spcBef>
              <a:spcAft>
                <a:spcPts val="0"/>
              </a:spcAft>
              <a:buFont typeface="Wingdings 2"/>
              <a:buNone/>
              <a:defRPr/>
            </a:pPr>
            <a:r>
              <a:rPr lang="en-US" sz="2200" dirty="0" smtClean="0">
                <a:solidFill>
                  <a:schemeClr val="tx1"/>
                </a:solidFill>
                <a:latin typeface="+mj-lt"/>
              </a:rPr>
              <a:t>On 3</a:t>
            </a:r>
            <a:r>
              <a:rPr lang="en-US" sz="2200" cap="none" baseline="30000" dirty="0" smtClean="0">
                <a:solidFill>
                  <a:schemeClr val="tx1"/>
                </a:solidFill>
                <a:latin typeface="+mj-lt"/>
              </a:rPr>
              <a:t>rd</a:t>
            </a:r>
            <a:r>
              <a:rPr lang="en-US" sz="2200" dirty="0" smtClean="0">
                <a:solidFill>
                  <a:schemeClr val="tx1"/>
                </a:solidFill>
                <a:latin typeface="+mj-lt"/>
              </a:rPr>
              <a:t> </a:t>
            </a:r>
            <a:r>
              <a:rPr lang="en-US" sz="2200" cap="none" dirty="0" smtClean="0">
                <a:solidFill>
                  <a:schemeClr val="tx1"/>
                </a:solidFill>
                <a:latin typeface="+mj-lt"/>
              </a:rPr>
              <a:t>J</a:t>
            </a:r>
            <a:r>
              <a:rPr lang="en-US" sz="2200" dirty="0" smtClean="0">
                <a:solidFill>
                  <a:schemeClr val="tx1"/>
                </a:solidFill>
                <a:latin typeface="+mj-lt"/>
              </a:rPr>
              <a:t>uly 2015</a:t>
            </a:r>
          </a:p>
          <a:p>
            <a:pPr defTabSz="1218987" eaLnBrk="1" fontAlgn="auto" hangingPunct="1">
              <a:spcBef>
                <a:spcPct val="0"/>
              </a:spcBef>
              <a:spcAft>
                <a:spcPts val="0"/>
              </a:spcAft>
              <a:buFont typeface="Wingdings 2"/>
              <a:buNone/>
              <a:defRPr/>
            </a:pPr>
            <a:endParaRPr lang="en-US" dirty="0" smtClean="0">
              <a:solidFill>
                <a:schemeClr val="accent3">
                  <a:lumMod val="75000"/>
                </a:schemeClr>
              </a:solidFill>
              <a:latin typeface="+mj-lt"/>
            </a:endParaRPr>
          </a:p>
          <a:p>
            <a:pPr algn="ctr" defTabSz="1218987" eaLnBrk="1" fontAlgn="auto" hangingPunct="1">
              <a:spcBef>
                <a:spcPct val="0"/>
              </a:spcBef>
              <a:spcAft>
                <a:spcPts val="0"/>
              </a:spcAft>
              <a:buFont typeface="Wingdings 2"/>
              <a:buNone/>
              <a:defRPr/>
            </a:pPr>
            <a:r>
              <a:rPr lang="en-US" dirty="0" smtClean="0">
                <a:solidFill>
                  <a:schemeClr val="tx1"/>
                </a:solidFill>
                <a:latin typeface="+mj-lt"/>
              </a:rPr>
              <a:t>BY SUSHIL LAKHANI</a:t>
            </a:r>
          </a:p>
          <a:p>
            <a:pPr defTabSz="1218987" eaLnBrk="1" fontAlgn="auto" hangingPunct="1">
              <a:spcBef>
                <a:spcPct val="0"/>
              </a:spcBef>
              <a:spcAft>
                <a:spcPts val="0"/>
              </a:spcAft>
              <a:buFont typeface="Wingdings 2"/>
              <a:buNone/>
              <a:defRPr/>
            </a:pPr>
            <a:endParaRPr lang="en-US" sz="500" dirty="0" smtClean="0">
              <a:solidFill>
                <a:schemeClr val="accent3">
                  <a:lumMod val="75000"/>
                </a:schemeClr>
              </a:solidFill>
              <a:latin typeface="+mj-lt"/>
            </a:endParaRPr>
          </a:p>
          <a:p>
            <a:pPr defTabSz="1218987" eaLnBrk="1" fontAlgn="auto" hangingPunct="1">
              <a:spcBef>
                <a:spcPct val="0"/>
              </a:spcBef>
              <a:spcAft>
                <a:spcPts val="0"/>
              </a:spcAft>
              <a:buFont typeface="Wingdings 2"/>
              <a:buNone/>
              <a:defRPr/>
            </a:pPr>
            <a:endParaRPr lang="en-US" sz="2400" dirty="0" smtClean="0"/>
          </a:p>
          <a:p>
            <a:pPr defTabSz="1218987" eaLnBrk="1" fontAlgn="auto" hangingPunct="1">
              <a:spcBef>
                <a:spcPct val="0"/>
              </a:spcBef>
              <a:spcAft>
                <a:spcPts val="0"/>
              </a:spcAft>
              <a:buFont typeface="Wingdings 2"/>
              <a:buNone/>
              <a:defRPr/>
            </a:pPr>
            <a:endParaRPr lang="en-US" sz="2400" dirty="0" smtClean="0"/>
          </a:p>
        </p:txBody>
      </p:sp>
      <p:sp>
        <p:nvSpPr>
          <p:cNvPr id="9" name="Rectangle 11"/>
          <p:cNvSpPr>
            <a:spLocks noChangeArrowheads="1"/>
          </p:cNvSpPr>
          <p:nvPr/>
        </p:nvSpPr>
        <p:spPr bwMode="auto">
          <a:xfrm>
            <a:off x="2057400" y="1066800"/>
            <a:ext cx="4953000" cy="457200"/>
          </a:xfrm>
          <a:prstGeom prst="rect">
            <a:avLst/>
          </a:prstGeom>
          <a:noFill/>
          <a:ln w="9525">
            <a:noFill/>
            <a:miter lim="800000"/>
            <a:headEnd/>
            <a:tailEnd/>
          </a:ln>
        </p:spPr>
        <p:txBody>
          <a:bodyPr/>
          <a:lstStyle/>
          <a:p>
            <a:pPr algn="ctr">
              <a:defRPr/>
            </a:pPr>
            <a:endParaRPr lang="en-US" sz="1600" b="1" i="1" dirty="0">
              <a:effectLst>
                <a:outerShdw blurRad="38100" dist="38100" dir="2700000" algn="tl">
                  <a:srgbClr val="C0C0C0"/>
                </a:outerShdw>
              </a:effectLst>
              <a:latin typeface="Arial" pitchFamily="34" charset="0"/>
              <a:cs typeface="Arial" pitchFamily="34" charset="0"/>
            </a:endParaRPr>
          </a:p>
        </p:txBody>
      </p:sp>
      <p:sp>
        <p:nvSpPr>
          <p:cNvPr id="9225" name="TextBox 11"/>
          <p:cNvSpPr txBox="1">
            <a:spLocks noChangeArrowheads="1"/>
          </p:cNvSpPr>
          <p:nvPr/>
        </p:nvSpPr>
        <p:spPr bwMode="auto">
          <a:xfrm>
            <a:off x="1371600" y="533400"/>
            <a:ext cx="9144000" cy="646113"/>
          </a:xfrm>
          <a:prstGeom prst="rect">
            <a:avLst/>
          </a:prstGeom>
          <a:noFill/>
          <a:ln w="9525">
            <a:noFill/>
            <a:miter lim="800000"/>
            <a:headEnd/>
            <a:tailEnd/>
          </a:ln>
        </p:spPr>
        <p:txBody>
          <a:bodyPr>
            <a:spAutoFit/>
          </a:bodyPr>
          <a:lstStyle/>
          <a:p>
            <a:pPr algn="ctr">
              <a:defRPr/>
            </a:pPr>
            <a:r>
              <a:rPr lang="en-US" sz="3600" b="1" dirty="0">
                <a:solidFill>
                  <a:schemeClr val="bg2">
                    <a:lumMod val="25000"/>
                  </a:schemeClr>
                </a:solidFill>
                <a:latin typeface="Arial" pitchFamily="34" charset="0"/>
                <a:cs typeface="Arial" pitchFamily="34" charset="0"/>
              </a:rPr>
              <a:t>	</a:t>
            </a:r>
          </a:p>
        </p:txBody>
      </p:sp>
      <p:sp>
        <p:nvSpPr>
          <p:cNvPr id="4103" name="AutoShape 12" descr="data:image/jpeg;base64,/9j/4AAQSkZJRgABAQAAAQABAAD/2wCEAAkGBhIGERIQExMWFRUWDSAYGBMXDRofFBUgGBwhGBgfHhQeJzIfHRojGh4cIC8jIzMtOC0uGR4yNzA2NSYvLSkBCQoKDgwNGQ4OGSkZHSEpNSkpKSkvLCkpKSksKzQpKSkpKSwsKSkpKSkpKSkpKSkpKSkpKSkpKSkpKSkpKSkpKf/AABEIAKgAjAMBIgACEQEDEQH/xAAbAAADAAMBAQAAAAAAAAAAAAAABQYBAwQHAv/EAEAQAAIBAgMDCQYDBwIHAAAAAAECAwAEBRESBiExExUiM0FSc6HRBxQyUbHBYXGBI0JDZXKRkhaCJERUVWJj8P/EABcBAQEBAQAAAAAAAAAAAAAAAAACAQP/xAAaEQEBAAMBAQAAAAAAAAAAAAAAAQISMQMR/9oADAMBAAIRAxEAPwD0azszekqCBkM99dnMEneXz9KMA6xvD+4p/XXLKyskIOYJO8vn6UcwSd5fP0p/RU70+EHMEneXz9KOYJO8vn6U/opvT4QcwSd5fP0o5gk7y+fpT+im9PhBzBJ3l8/SjmCTvL5+lP6Kb0+EHMEneXz9KOYJO8vn6U/opvT4QcwSd5fP0o5gk7y+fpT+im9PhBzBJ3l8/SjmCTvL5+lP6Kb0+J6TA3iBYsu4Z9vZ+lLqrLzq38M/SpOumGVvWUzwDrG8P7in9IMA6xvD+4p/XPPrYKKKKhoooooCiiigKKKKAooooCiiigKKKKDTedW/hn6VJ1WXnVv4Z+lSddvNNM8A6xvD+4rixHa+4w/EUsfdA0ckWqKc3QXWVGbqFIyLjjlmDkM67cA6xvD+4rk9oD3BihS3tDck3Ss2TqrRKhBLIxIyl7FI4b8924xn1sPosURyFYGNjwVxln+TfC36E12Ugs8eOJrolsrlQRkeUhjZT889DMONbrjCZrUarWbTu6mUF4T+Gfxp/tJA7pqGnNFRmFe0+3uDJHcqbZ452idi4aEMjaT+1G9VJ4GQJmKsIpVnUMpDKRmGBzBB4EEcRQfdFFFAUUUUBRRQTlQFfE0y26l2IVQMyxIAAHEkncBUhiftKgEyWlppuLh2Kr+2CW4K5agZzuYjMdFNR3jdWLvZvlV5fE7mOZhvWB25OwjPEfsic5CO9IT+QoOubbVbxWe2AaJfivJSVtR2dA/FMc9wCbid2qk1rimM7SSBrZoYrX/qJrIh335Epb8oWy/rK/pXHebT88XtrYRYkjcrrz9zgiyh5NMx+0flN7cBpyyAP63Wzez8ey9tHaxs7ImeRkfNukSx35DtJoNywvbwFXkMjCI5uUC6tx/dG4Cpqqy86t/DP0qTrt5ppngHWN4f3FP6QYB1jeH9xT+oz62PLri3l2BmtoJsXeOGeWZgTbQhYznyhGp9W4s5/vVbgm1dpdERpfpcuTlu0E/2jAFOb3CoMSKmWKOQpnpLxKxXPLPLMbs8hw+VSVns/i1jLcRw3FtDatdNJFnbGSVQ51FQuaoF1E5ceNQ1u2ngnwmcXKNdSxyEh4o4IHWEBRvAddQRsjnk3Hsr7w/ZyO5QXFhJLZFxq0rGPd5MxnmbU9DI8c00k/OuDANtPeVMMy3U0pmaBw1qiQ6wShCy5KhDZHIZk5VyYjsXDhbFsNMUUscDM1oql5JGGRUZmQBDxGZzBzoH7bTXWBbr21LIP+atQzx/m8HWp+msfjTzCcbt8eTlbeVJU7yODl+B7QfwNcGzGPNiqsjpIJEOT61iBU90rG7aT+BpH7QtjIpre5vbdTDeRwNIs8LFJGKDUQ2n48wCN+fZQXNFSOE7F2l9FFPrupOUiVwz4rcE5MAw4OB21IxXC3ktwtzfSwWovWt47RLiUy3BjbRvuHJbJju0RkZ7szQXWJ7axW8htrdGu7kcYYciE8WU9CIf1HP5A1H7TYiSY1xC4gYyzBFsI77k7ZC3Dl3AM0q8M+iFGfCm9vDcwwJFZWqWcCzZMFfTcaRuZlieLSWPEEnflS/A71YNNvbR3czS3xZ7qVLc6ASVkbNAQVVlIA05Z576BjgOArs7I898bJWOXu+TEcgo4ojSZAJnkego3k1oxLaOXH5/dLeLDbmUW7SAm7aRYxmFzJEWkEkjo55nKu/G9m8TxACEXsTQtKvKarPTOEDAuFkUlcyuY+EceNUdhgNthbtJDBFEzDJmSBVLDjvKjfvoFOw2yv8Ap61hWZIjcDU0kqxrmWdizZNkDlvyqloooNN51b+GfpUnVZedW/hn6VJ12800zwDrG8P7in9IMA6xvD+4p/UZ9bBRRRUNI9srW0urRxeAtCHVtIJ1OwYaFXTvLM2QAHEnKp18Du8Ayktg8dq+gth9tDDy0bEaWylbo6dylst+ZYg7t/TjlxzxjNjZcUgge8kHYWz5KDP+lizfqPlVrQedTIMbZLyyMEdwGOuFEtnuZcyoJeRvgkQK24ntIz300t9vVuWa0jt57i4QlJEEaBFI465s+SXjvAJP4V9baYdzJbzXts4gkjjZiolEcExYhiZMh0nzzy4EliM99cOyDe63ZWQymR4FZ5ZoNElzJIGbMJwSOOOMDT2F8m6QoFtqt3BPFhy3E0XIWccemK5tQp+JtyyqZHyQouYUDoZ9tO5Nh58PPKW19IrCM5pLCskUzNI8ztJGMhqJfIFNJGkceFcW0Nhc38yX1sWzWX3e6gViAVjZtEh05O4TXr5MEagw3jLf27L7RXW00bPCFWOPoHl4nEjuCdSkgjQUXSCdJ6TMP3cyCzYvBY9o3e4uJrS6KxGNreOxiEcbMwOo/v6jpIAcKR0t3GrK42Ytp4lgESxqmZjMQ0NCTvzjZd6HP5ce2vPbf2d4sWkcX3JSxyfsZSiO0iHMlXlUKzDPiHUjPeOJy9VjUqACczlvOXH8chQT+AYxJDPJh9y2qaOPlI5dIAuYidIfIbhIrdFwN2eRG5shRVE+0qTmc2GIjjb4gqOf/VP+zkH99J/SragKKKKDTedW/hn6VJ1WXnVv4Z+lSddvNNM8A6xvD+4p/SDAOsbw/uKf1GfWwUUUVDUBsoffsdxiU/wooIVPyBUsR/cA072x2rl2Z5Lk7cS8pq1SPdLFDCEAObyMDkDnu+eWVJvZ5+0xDHH+eJKv+CEfeq7GsEix+LkZlzXWGHzVkOpWGe7MH57jwO6g802imu9s4FJCcokiyQRwRuXIY6DIRKRnGELMrFFJK5pwJqixnF44b2zuIpOVXk2g6IDQRl3T+Ivwyu2hcifhVuGW/nh9n93hbu0NyrZxNlLKG5ZpWdSZJGGYduTXkhllpUnIbyC1i2YitbSS3vOTEEd28sTrIU5JSxeMsdwV0LEA7xuU8aCd2kxmawuZ5bO4CLPhTXCqYVcSSwRglcjvUmBonGXdz3jcbfZSwjwyzt44iWTkQwc/FIXGtnJ7zElj+deB7eTQuxgsIrmZIArNM9y/JkJHyJAjKgnKMKuoHeF4ZCvWPZXt1/q6FovdmgNvFGvHONgVIGk5DL4eHyI3mguqKKKCR9rNr73g96PlBrH+xg32qhwS8OIW0Ex4yW6P/kob70t2+TlMMvx/L5PJCazsG/KYZYH+XxeSAUD6iiig03nVv4Z+lSdVl51b+GfpUnXbzTTPAOsbw/uKf0gwDrG8P7in9Rn1sFFFFQ1B+ztdF9jYP/dAf7pmKuZplt1LswVVGZYkAADiSTuAqF2MPu+M45Ee2SCQfqhB+1d22Wxcu0Ekc6TueT3+6O4Fu5HbnpOmQdjMHAyG7toM4ptvJIudlbSTrnvudGVso7WGZDSgf+OQPeFSWIXa4wsd1PHfyQoQ4uRHoLMTpVYIFcBFJyHKHUx1dE79QztZKZ0S2aXEBOW1mzki1x3ATeUE0aZEfiNQ7y5bhnFr9cSSJ1fEy9tcpLNbPbtrQZHPeEy1oDyineG0ZDfkQHDHhiWkljHJZ36tKZuVjWVssjERoT9pvCKQpO4kAntrGH2LW8mqG3xH3iBikyiUBiJDrWRWL6Q7L0yjBkJLDcd9Nb+8iu7vD5FmxBlIlYNyD55NH0SnQ3gj89xr4hvoffLi7a5v0hjt1gMnIPnI4clgSI8gELBACM9Tt+oOsC2+mcMZLeeaBGKtdJa6ZIypyZZbUEsGHaUHbnpAqyw3FIcYjEsMiyIeDIwI/L8CO0HhXmNndQW909zNPfwyypycVsIJPeJlQnpOBHk779w36Blm28gNMD2IuJ70Yg0k1qu7OLllae4yOY5fSOSG7dkAzb/iHYFNt9JyWGX5/l8g/uhFY2BTRhlgP5fH5oDXD7V7n3XB74/O30/5kL96f4HZ8320EJ/h2yJ/ioX7UHdRRRQabzq38M/SpOqy86t/DP0qTrt5ppngHWN4f3FP6QYB1jeH9xT+oz62CiiioahZYuZtoUkO5L3DCgOe4yQMGy/Pk/vVtcXC2qs7sFVRmzMwCqBxJJ3AUq2rwA4/BpRuTnjkEsEuXVyJ8JPzU71YdoY1owLGk2nie3uIlSdF03Fo4Byz7QDueJuKtvBH4g0HYJrTapJIwY50V9LrmG0txH5HLeGH5g0gxfZO7gdJbW7foKQA8aNMAf3RM/WJn+5IfkQ4Irkx7Yy4woQc2MIY4iS0ca5SuXJLsSTokIXcqMPiI3gcNGBe0Cezie5xHSicnpiVYGV5HiBebovwYDo5ZgExtpFBKy4xPgs0cLXbxSQo5iiksEzBkGkqqgZums5roz6B0jpKRVHs9sriF4YS87RQRaigltI+XzY58po3qJjmxLvnkWOS8WO3FPa9axPHpgfcN0k8bxhWZjHoUhGbUSrg8B0Dvrsk9qSHD/fFhJladoo7YyjVMyNpcxlQS6jjmB+lBTWOD2+zwebgxXOS5lkzkYDvyt+6PluA7AK+7DH4sRlaJCSQmpWy6EgB0tpbt0v0WHEZjsINefPs/im3D/8AFaUt2iIyO5ELAqSlvvLkNkVeQ/CxyAOWmxluLbYKBQWd2ZgqJqLzzsFCIqqd7MFCr+AAJPE0C32hJz29lhg3me7Eso+UNuQ7k/m2lR+Z+VWlTuzGCSxvLfXQHvU6gFQ2a28a70iVu3InUx/eYnsAqioCiiig03nVv4Z+lSdVl51b+GfpUnXbzTTPAOsbw/uKf0gwDrG8P7in9Rn1sFFFFQ0UpxvZuLHNLktHNH1dxE2maPPiA3Aqe1WBB7RTaigkJL7FsA3PBFfxj+JE4iuP90LZox/pI/KlmLe0qxmQxX9ldRLnvSfDiyZjtBGanL5ivQqKDye4292avPiAO/h7rLnv157su3lZMx26zTjDfaJhqqEtLa5lyfUBFhkh6RGROpgMiRxJNX+X/wBnWaCQOMYrjm6C0WzQ/wAa6lDSAfhbRk7/AOpq78C2PjwqQ3Mrvc3TLk1zLlqA7VjQdGNPwX9SaoKKAooooCiiig03nVv4Z+lSdVl51b+GfpUnXbzTTPAOsbw/uKf0gwDrG8P7in9Rn1sFFFFQ0UUUUBRRRQFFFFAUUUUBRRRQFFFFBpvOrfwz9Kk6rLzq38M/SpOu3mmt9neGyJYAHMZb67Of5O6vn61miruMoxz/ACd1fP1o5/k7q+frWaKawY5/k7q+frRz/J3V8/Ws0U1gxz/J3V8/Wjn+Tur5+tZoprBjn+Tur5+tHP8AJ3V8/Ws0U1gxz/J3V8/Wjn+Tur5+tZoprBjn+Tur5+tHP8ndXz9azRTWDHP8ndXz9aOf5O6vn61mimsHxJjjygqVXeMu3t/Wl1FFbJJw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4104" name="AutoShape 14" descr="data:image/jpeg;base64,/9j/4AAQSkZJRgABAQAAAQABAAD/2wCEAAkGBhIGERIQExMWFRUWDSAYGBMXDRofFBUgGBwhGBgfHhQeJzIfHRojGh4cIC8jIzMtOC0uGR4yNzA2NSYvLSkBCQoKDgwNGQ4OGSkZHSEpNSkpKSkvLCkpKSksKzQpKSkpKSwsKSkpKSkpKSkpKSkpKSkpKSkpKSkpKSkpKSkpKf/AABEIAKgAjAMBIgACEQEDEQH/xAAbAAADAAMBAQAAAAAAAAAAAAAABQYBAwQHAv/EAEAQAAIBAgMDCQYDBwIHAAAAAAECAwAEBRESBiExExUiM0FSc6HRBxQyUbHBYXGBI0JDZXKRkhaCJERUVWJj8P/EABcBAQEBAQAAAAAAAAAAAAAAAAACAQP/xAAaEQEBAAMBAQAAAAAAAAAAAAAAAQISMQMR/9oADAMBAAIRAxEAPwD0azszekqCBkM99dnMEneXz9KMA6xvD+4p/XXLKyskIOYJO8vn6UcwSd5fP0p/RU70+EHMEneXz9KOYJO8vn6U/opvT4QcwSd5fP0o5gk7y+fpT+im9PhBzBJ3l8/SjmCTvL5+lP6Kb0+EHMEneXz9KOYJO8vn6U/opvT4QcwSd5fP0o5gk7y+fpT+im9PhBzBJ3l8/SjmCTvL5+lP6Kb0+J6TA3iBYsu4Z9vZ+lLqrLzq38M/SpOumGVvWUzwDrG8P7in9IMA6xvD+4p/XPPrYKKKKhoooooCiiigKKKKAooooCiiigKKKKDTedW/hn6VJ1WXnVv4Z+lSddvNNM8A6xvD+4rixHa+4w/EUsfdA0ckWqKc3QXWVGbqFIyLjjlmDkM67cA6xvD+4rk9oD3BihS3tDck3Ss2TqrRKhBLIxIyl7FI4b8924xn1sPosURyFYGNjwVxln+TfC36E12Ugs8eOJrolsrlQRkeUhjZT889DMONbrjCZrUarWbTu6mUF4T+Gfxp/tJA7pqGnNFRmFe0+3uDJHcqbZ452idi4aEMjaT+1G9VJ4GQJmKsIpVnUMpDKRmGBzBB4EEcRQfdFFFAUUUUBRRQTlQFfE0y26l2IVQMyxIAAHEkncBUhiftKgEyWlppuLh2Kr+2CW4K5agZzuYjMdFNR3jdWLvZvlV5fE7mOZhvWB25OwjPEfsic5CO9IT+QoOubbVbxWe2AaJfivJSVtR2dA/FMc9wCbid2qk1rimM7SSBrZoYrX/qJrIh335Epb8oWy/rK/pXHebT88XtrYRYkjcrrz9zgiyh5NMx+0flN7cBpyyAP63Wzez8ey9tHaxs7ImeRkfNukSx35DtJoNywvbwFXkMjCI5uUC6tx/dG4Cpqqy86t/DP0qTrt5ppngHWN4f3FP6QYB1jeH9xT+oz62PLri3l2BmtoJsXeOGeWZgTbQhYznyhGp9W4s5/vVbgm1dpdERpfpcuTlu0E/2jAFOb3CoMSKmWKOQpnpLxKxXPLPLMbs8hw+VSVns/i1jLcRw3FtDatdNJFnbGSVQ51FQuaoF1E5ceNQ1u2ngnwmcXKNdSxyEh4o4IHWEBRvAddQRsjnk3Hsr7w/ZyO5QXFhJLZFxq0rGPd5MxnmbU9DI8c00k/OuDANtPeVMMy3U0pmaBw1qiQ6wShCy5KhDZHIZk5VyYjsXDhbFsNMUUscDM1oql5JGGRUZmQBDxGZzBzoH7bTXWBbr21LIP+atQzx/m8HWp+msfjTzCcbt8eTlbeVJU7yODl+B7QfwNcGzGPNiqsjpIJEOT61iBU90rG7aT+BpH7QtjIpre5vbdTDeRwNIs8LFJGKDUQ2n48wCN+fZQXNFSOE7F2l9FFPrupOUiVwz4rcE5MAw4OB21IxXC3ktwtzfSwWovWt47RLiUy3BjbRvuHJbJju0RkZ7szQXWJ7axW8htrdGu7kcYYciE8WU9CIf1HP5A1H7TYiSY1xC4gYyzBFsI77k7ZC3Dl3AM0q8M+iFGfCm9vDcwwJFZWqWcCzZMFfTcaRuZlieLSWPEEnflS/A71YNNvbR3czS3xZ7qVLc6ASVkbNAQVVlIA05Z576BjgOArs7I898bJWOXu+TEcgo4ojSZAJnkego3k1oxLaOXH5/dLeLDbmUW7SAm7aRYxmFzJEWkEkjo55nKu/G9m8TxACEXsTQtKvKarPTOEDAuFkUlcyuY+EceNUdhgNthbtJDBFEzDJmSBVLDjvKjfvoFOw2yv8Ap61hWZIjcDU0kqxrmWdizZNkDlvyqloooNN51b+GfpUnVZedW/hn6VJ12800zwDrG8P7in9IMA6xvD+4p/UZ9bBRRRUNI9srW0urRxeAtCHVtIJ1OwYaFXTvLM2QAHEnKp18Du8Ayktg8dq+gth9tDDy0bEaWylbo6dylst+ZYg7t/TjlxzxjNjZcUgge8kHYWz5KDP+lizfqPlVrQedTIMbZLyyMEdwGOuFEtnuZcyoJeRvgkQK24ntIz300t9vVuWa0jt57i4QlJEEaBFI465s+SXjvAJP4V9baYdzJbzXts4gkjjZiolEcExYhiZMh0nzzy4EliM99cOyDe63ZWQymR4FZ5ZoNElzJIGbMJwSOOOMDT2F8m6QoFtqt3BPFhy3E0XIWccemK5tQp+JtyyqZHyQouYUDoZ9tO5Nh58PPKW19IrCM5pLCskUzNI8ztJGMhqJfIFNJGkceFcW0Nhc38yX1sWzWX3e6gViAVjZtEh05O4TXr5MEagw3jLf27L7RXW00bPCFWOPoHl4nEjuCdSkgjQUXSCdJ6TMP3cyCzYvBY9o3e4uJrS6KxGNreOxiEcbMwOo/v6jpIAcKR0t3GrK42Ytp4lgESxqmZjMQ0NCTvzjZd6HP5ce2vPbf2d4sWkcX3JSxyfsZSiO0iHMlXlUKzDPiHUjPeOJy9VjUqACczlvOXH8chQT+AYxJDPJh9y2qaOPlI5dIAuYidIfIbhIrdFwN2eRG5shRVE+0qTmc2GIjjb4gqOf/VP+zkH99J/SragKKKKDTedW/hn6VJ1WXnVv4Z+lSddvNNM8A6xvD+4p/SDAOsbw/uKf1GfWwUUUVDUBsoffsdxiU/wooIVPyBUsR/cA072x2rl2Z5Lk7cS8pq1SPdLFDCEAObyMDkDnu+eWVJvZ5+0xDHH+eJKv+CEfeq7GsEix+LkZlzXWGHzVkOpWGe7MH57jwO6g802imu9s4FJCcokiyQRwRuXIY6DIRKRnGELMrFFJK5pwJqixnF44b2zuIpOVXk2g6IDQRl3T+Ivwyu2hcifhVuGW/nh9n93hbu0NyrZxNlLKG5ZpWdSZJGGYduTXkhllpUnIbyC1i2YitbSS3vOTEEd28sTrIU5JSxeMsdwV0LEA7xuU8aCd2kxmawuZ5bO4CLPhTXCqYVcSSwRglcjvUmBonGXdz3jcbfZSwjwyzt44iWTkQwc/FIXGtnJ7zElj+deB7eTQuxgsIrmZIArNM9y/JkJHyJAjKgnKMKuoHeF4ZCvWPZXt1/q6FovdmgNvFGvHONgVIGk5DL4eHyI3mguqKKKCR9rNr73g96PlBrH+xg32qhwS8OIW0Ex4yW6P/kob70t2+TlMMvx/L5PJCazsG/KYZYH+XxeSAUD6iiig03nVv4Z+lSdVl51b+GfpUnXbzTTPAOsbw/uKf0gwDrG8P7in9Rn1sFFFFQ1B+ztdF9jYP/dAf7pmKuZplt1LswVVGZYkAADiSTuAqF2MPu+M45Ee2SCQfqhB+1d22Wxcu0Ekc6TueT3+6O4Fu5HbnpOmQdjMHAyG7toM4ptvJIudlbSTrnvudGVso7WGZDSgf+OQPeFSWIXa4wsd1PHfyQoQ4uRHoLMTpVYIFcBFJyHKHUx1dE79QztZKZ0S2aXEBOW1mzki1x3ATeUE0aZEfiNQ7y5bhnFr9cSSJ1fEy9tcpLNbPbtrQZHPeEy1oDyineG0ZDfkQHDHhiWkljHJZ36tKZuVjWVssjERoT9pvCKQpO4kAntrGH2LW8mqG3xH3iBikyiUBiJDrWRWL6Q7L0yjBkJLDcd9Nb+8iu7vD5FmxBlIlYNyD55NH0SnQ3gj89xr4hvoffLi7a5v0hjt1gMnIPnI4clgSI8gELBACM9Tt+oOsC2+mcMZLeeaBGKtdJa6ZIypyZZbUEsGHaUHbnpAqyw3FIcYjEsMiyIeDIwI/L8CO0HhXmNndQW909zNPfwyypycVsIJPeJlQnpOBHk779w36Blm28gNMD2IuJ70Yg0k1qu7OLllae4yOY5fSOSG7dkAzb/iHYFNt9JyWGX5/l8g/uhFY2BTRhlgP5fH5oDXD7V7n3XB74/O30/5kL96f4HZ8320EJ/h2yJ/ioX7UHdRRRQabzq38M/SpOqy86t/DP0qTrt5ppngHWN4f3FP6QYB1jeH9xT+oz62CiiioahZYuZtoUkO5L3DCgOe4yQMGy/Pk/vVtcXC2qs7sFVRmzMwCqBxJJ3AUq2rwA4/BpRuTnjkEsEuXVyJ8JPzU71YdoY1owLGk2nie3uIlSdF03Fo4Byz7QDueJuKtvBH4g0HYJrTapJIwY50V9LrmG0txH5HLeGH5g0gxfZO7gdJbW7foKQA8aNMAf3RM/WJn+5IfkQ4Irkx7Yy4woQc2MIY4iS0ca5SuXJLsSTokIXcqMPiI3gcNGBe0Cezie5xHSicnpiVYGV5HiBebovwYDo5ZgExtpFBKy4xPgs0cLXbxSQo5iiksEzBkGkqqgZums5roz6B0jpKRVHs9sriF4YS87RQRaigltI+XzY58po3qJjmxLvnkWOS8WO3FPa9axPHpgfcN0k8bxhWZjHoUhGbUSrg8B0Dvrsk9qSHD/fFhJladoo7YyjVMyNpcxlQS6jjmB+lBTWOD2+zwebgxXOS5lkzkYDvyt+6PluA7AK+7DH4sRlaJCSQmpWy6EgB0tpbt0v0WHEZjsINefPs/im3D/8AFaUt2iIyO5ELAqSlvvLkNkVeQ/CxyAOWmxluLbYKBQWd2ZgqJqLzzsFCIqqd7MFCr+AAJPE0C32hJz29lhg3me7Eso+UNuQ7k/m2lR+Z+VWlTuzGCSxvLfXQHvU6gFQ2a28a70iVu3InUx/eYnsAqioCiiig03nVv4Z+lSdVl51b+GfpUnXbzTTPAOsbw/uKf0gwDrG8P7in9Rn1sFFFFQ0UpxvZuLHNLktHNH1dxE2maPPiA3Aqe1WBB7RTaigkJL7FsA3PBFfxj+JE4iuP90LZox/pI/KlmLe0qxmQxX9ldRLnvSfDiyZjtBGanL5ivQqKDye4292avPiAO/h7rLnv157su3lZMx26zTjDfaJhqqEtLa5lyfUBFhkh6RGROpgMiRxJNX+X/wBnWaCQOMYrjm6C0WzQ/wAa6lDSAfhbRk7/AOpq78C2PjwqQ3Mrvc3TLk1zLlqA7VjQdGNPwX9SaoKKAooooCiiig03nVv4Z+lSdVl51b+GfpUnXbzTTPAOsbw/uKf0gwDrG8P7in9Rn1sFFFFQ0UUUUBRRRQFFFFAUUUUBRRRQFFFFBpvOrfwz9Kk6rLzq38M/SpOu3mmt9neGyJYAHMZb67Of5O6vn61miruMoxz/ACd1fP1o5/k7q+frWaKawY5/k7q+frRz/J3V8/Ws0U1gxz/J3V8/Wjn+Tur5+tZoprBjn+Tur5+tHP8AJ3V8/Ws0U1gxz/J3V8/Wjn+Tur5+tZoprBjn+Tur5+tHP8ndXz9azRTWDHP8ndXz9aOf5O6vn61mimsHxJjjygqVXeMu3t/Wl1FFbJJw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4105" name="AutoShape 16" descr="data:image/jpeg;base64,/9j/4AAQSkZJRgABAQAAAQABAAD/2wCEAAkGBhIGERIQExMWFRUWDSAYGBMXDRofFBUgGBwhGBgfHhQeJzIfHRojGh4cIC8jIzMtOC0uGR4yNzA2NSYvLSkBCQoKDgwNGQ4OGSkZHSEpNSkpKSkvLCkpKSksKzQpKSkpKSwsKSkpKSkpKSkpKSkpKSkpKSkpKSkpKSkpKSkpKf/AABEIAKgAjAMBIgACEQEDEQH/xAAbAAADAAMBAQAAAAAAAAAAAAAABQYBAwQHAv/EAEAQAAIBAgMDCQYDBwIHAAAAAAECAwAEBRESBiExExUiM0FSc6HRBxQyUbHBYXGBI0JDZXKRkhaCJERUVWJj8P/EABcBAQEBAQAAAAAAAAAAAAAAAAACAQP/xAAaEQEBAAMBAQAAAAAAAAAAAAAAAQISMQMR/9oADAMBAAIRAxEAPwD0azszekqCBkM99dnMEneXz9KMA6xvD+4p/XXLKyskIOYJO8vn6UcwSd5fP0p/RU70+EHMEneXz9KOYJO8vn6U/opvT4QcwSd5fP0o5gk7y+fpT+im9PhBzBJ3l8/SjmCTvL5+lP6Kb0+EHMEneXz9KOYJO8vn6U/opvT4QcwSd5fP0o5gk7y+fpT+im9PhBzBJ3l8/SjmCTvL5+lP6Kb0+J6TA3iBYsu4Z9vZ+lLqrLzq38M/SpOumGVvWUzwDrG8P7in9IMA6xvD+4p/XPPrYKKKKhoooooCiiigKKKKAooooCiiigKKKKDTedW/hn6VJ1WXnVv4Z+lSddvNNM8A6xvD+4rixHa+4w/EUsfdA0ckWqKc3QXWVGbqFIyLjjlmDkM67cA6xvD+4rk9oD3BihS3tDck3Ss2TqrRKhBLIxIyl7FI4b8924xn1sPosURyFYGNjwVxln+TfC36E12Ugs8eOJrolsrlQRkeUhjZT889DMONbrjCZrUarWbTu6mUF4T+Gfxp/tJA7pqGnNFRmFe0+3uDJHcqbZ452idi4aEMjaT+1G9VJ4GQJmKsIpVnUMpDKRmGBzBB4EEcRQfdFFFAUUUUBRRQTlQFfE0y26l2IVQMyxIAAHEkncBUhiftKgEyWlppuLh2Kr+2CW4K5agZzuYjMdFNR3jdWLvZvlV5fE7mOZhvWB25OwjPEfsic5CO9IT+QoOubbVbxWe2AaJfivJSVtR2dA/FMc9wCbid2qk1rimM7SSBrZoYrX/qJrIh335Epb8oWy/rK/pXHebT88XtrYRYkjcrrz9zgiyh5NMx+0flN7cBpyyAP63Wzez8ey9tHaxs7ImeRkfNukSx35DtJoNywvbwFXkMjCI5uUC6tx/dG4Cpqqy86t/DP0qTrt5ppngHWN4f3FP6QYB1jeH9xT+oz62PLri3l2BmtoJsXeOGeWZgTbQhYznyhGp9W4s5/vVbgm1dpdERpfpcuTlu0E/2jAFOb3CoMSKmWKOQpnpLxKxXPLPLMbs8hw+VSVns/i1jLcRw3FtDatdNJFnbGSVQ51FQuaoF1E5ceNQ1u2ngnwmcXKNdSxyEh4o4IHWEBRvAddQRsjnk3Hsr7w/ZyO5QXFhJLZFxq0rGPd5MxnmbU9DI8c00k/OuDANtPeVMMy3U0pmaBw1qiQ6wShCy5KhDZHIZk5VyYjsXDhbFsNMUUscDM1oql5JGGRUZmQBDxGZzBzoH7bTXWBbr21LIP+atQzx/m8HWp+msfjTzCcbt8eTlbeVJU7yODl+B7QfwNcGzGPNiqsjpIJEOT61iBU90rG7aT+BpH7QtjIpre5vbdTDeRwNIs8LFJGKDUQ2n48wCN+fZQXNFSOE7F2l9FFPrupOUiVwz4rcE5MAw4OB21IxXC3ktwtzfSwWovWt47RLiUy3BjbRvuHJbJju0RkZ7szQXWJ7axW8htrdGu7kcYYciE8WU9CIf1HP5A1H7TYiSY1xC4gYyzBFsI77k7ZC3Dl3AM0q8M+iFGfCm9vDcwwJFZWqWcCzZMFfTcaRuZlieLSWPEEnflS/A71YNNvbR3czS3xZ7qVLc6ASVkbNAQVVlIA05Z576BjgOArs7I898bJWOXu+TEcgo4ojSZAJnkego3k1oxLaOXH5/dLeLDbmUW7SAm7aRYxmFzJEWkEkjo55nKu/G9m8TxACEXsTQtKvKarPTOEDAuFkUlcyuY+EceNUdhgNthbtJDBFEzDJmSBVLDjvKjfvoFOw2yv8Ap61hWZIjcDU0kqxrmWdizZNkDlvyqloooNN51b+GfpUnVZedW/hn6VJ12800zwDrG8P7in9IMA6xvD+4p/UZ9bBRRRUNI9srW0urRxeAtCHVtIJ1OwYaFXTvLM2QAHEnKp18Du8Ayktg8dq+gth9tDDy0bEaWylbo6dylst+ZYg7t/TjlxzxjNjZcUgge8kHYWz5KDP+lizfqPlVrQedTIMbZLyyMEdwGOuFEtnuZcyoJeRvgkQK24ntIz300t9vVuWa0jt57i4QlJEEaBFI465s+SXjvAJP4V9baYdzJbzXts4gkjjZiolEcExYhiZMh0nzzy4EliM99cOyDe63ZWQymR4FZ5ZoNElzJIGbMJwSOOOMDT2F8m6QoFtqt3BPFhy3E0XIWccemK5tQp+JtyyqZHyQouYUDoZ9tO5Nh58PPKW19IrCM5pLCskUzNI8ztJGMhqJfIFNJGkceFcW0Nhc38yX1sWzWX3e6gViAVjZtEh05O4TXr5MEagw3jLf27L7RXW00bPCFWOPoHl4nEjuCdSkgjQUXSCdJ6TMP3cyCzYvBY9o3e4uJrS6KxGNreOxiEcbMwOo/v6jpIAcKR0t3GrK42Ytp4lgESxqmZjMQ0NCTvzjZd6HP5ce2vPbf2d4sWkcX3JSxyfsZSiO0iHMlXlUKzDPiHUjPeOJy9VjUqACczlvOXH8chQT+AYxJDPJh9y2qaOPlI5dIAuYidIfIbhIrdFwN2eRG5shRVE+0qTmc2GIjjb4gqOf/VP+zkH99J/SragKKKKDTedW/hn6VJ1WXnVv4Z+lSddvNNM8A6xvD+4p/SDAOsbw/uKf1GfWwUUUVDUBsoffsdxiU/wooIVPyBUsR/cA072x2rl2Z5Lk7cS8pq1SPdLFDCEAObyMDkDnu+eWVJvZ5+0xDHH+eJKv+CEfeq7GsEix+LkZlzXWGHzVkOpWGe7MH57jwO6g802imu9s4FJCcokiyQRwRuXIY6DIRKRnGELMrFFJK5pwJqixnF44b2zuIpOVXk2g6IDQRl3T+Ivwyu2hcifhVuGW/nh9n93hbu0NyrZxNlLKG5ZpWdSZJGGYduTXkhllpUnIbyC1i2YitbSS3vOTEEd28sTrIU5JSxeMsdwV0LEA7xuU8aCd2kxmawuZ5bO4CLPhTXCqYVcSSwRglcjvUmBonGXdz3jcbfZSwjwyzt44iWTkQwc/FIXGtnJ7zElj+deB7eTQuxgsIrmZIArNM9y/JkJHyJAjKgnKMKuoHeF4ZCvWPZXt1/q6FovdmgNvFGvHONgVIGk5DL4eHyI3mguqKKKCR9rNr73g96PlBrH+xg32qhwS8OIW0Ex4yW6P/kob70t2+TlMMvx/L5PJCazsG/KYZYH+XxeSAUD6iiig03nVv4Z+lSdVl51b+GfpUnXbzTTPAOsbw/uKf0gwDrG8P7in9Rn1sFFFFQ1B+ztdF9jYP/dAf7pmKuZplt1LswVVGZYkAADiSTuAqF2MPu+M45Ee2SCQfqhB+1d22Wxcu0Ekc6TueT3+6O4Fu5HbnpOmQdjMHAyG7toM4ptvJIudlbSTrnvudGVso7WGZDSgf+OQPeFSWIXa4wsd1PHfyQoQ4uRHoLMTpVYIFcBFJyHKHUx1dE79QztZKZ0S2aXEBOW1mzki1x3ATeUE0aZEfiNQ7y5bhnFr9cSSJ1fEy9tcpLNbPbtrQZHPeEy1oDyineG0ZDfkQHDHhiWkljHJZ36tKZuVjWVssjERoT9pvCKQpO4kAntrGH2LW8mqG3xH3iBikyiUBiJDrWRWL6Q7L0yjBkJLDcd9Nb+8iu7vD5FmxBlIlYNyD55NH0SnQ3gj89xr4hvoffLi7a5v0hjt1gMnIPnI4clgSI8gELBACM9Tt+oOsC2+mcMZLeeaBGKtdJa6ZIypyZZbUEsGHaUHbnpAqyw3FIcYjEsMiyIeDIwI/L8CO0HhXmNndQW909zNPfwyypycVsIJPeJlQnpOBHk779w36Blm28gNMD2IuJ70Yg0k1qu7OLllae4yOY5fSOSG7dkAzb/iHYFNt9JyWGX5/l8g/uhFY2BTRhlgP5fH5oDXD7V7n3XB74/O30/5kL96f4HZ8320EJ/h2yJ/ioX7UHdRRRQabzq38M/SpOqy86t/DP0qTrt5ppngHWN4f3FP6QYB1jeH9xT+oz62CiiioahZYuZtoUkO5L3DCgOe4yQMGy/Pk/vVtcXC2qs7sFVRmzMwCqBxJJ3AUq2rwA4/BpRuTnjkEsEuXVyJ8JPzU71YdoY1owLGk2nie3uIlSdF03Fo4Byz7QDueJuKtvBH4g0HYJrTapJIwY50V9LrmG0txH5HLeGH5g0gxfZO7gdJbW7foKQA8aNMAf3RM/WJn+5IfkQ4Irkx7Yy4woQc2MIY4iS0ca5SuXJLsSTokIXcqMPiI3gcNGBe0Cezie5xHSicnpiVYGV5HiBebovwYDo5ZgExtpFBKy4xPgs0cLXbxSQo5iiksEzBkGkqqgZums5roz6B0jpKRVHs9sriF4YS87RQRaigltI+XzY58po3qJjmxLvnkWOS8WO3FPa9axPHpgfcN0k8bxhWZjHoUhGbUSrg8B0Dvrsk9qSHD/fFhJladoo7YyjVMyNpcxlQS6jjmB+lBTWOD2+zwebgxXOS5lkzkYDvyt+6PluA7AK+7DH4sRlaJCSQmpWy6EgB0tpbt0v0WHEZjsINefPs/im3D/8AFaUt2iIyO5ELAqSlvvLkNkVeQ/CxyAOWmxluLbYKBQWd2ZgqJqLzzsFCIqqd7MFCr+AAJPE0C32hJz29lhg3me7Eso+UNuQ7k/m2lR+Z+VWlTuzGCSxvLfXQHvU6gFQ2a28a70iVu3InUx/eYnsAqioCiiig03nVv4Z+lSdVl51b+GfpUnXbzTTPAOsbw/uKf0gwDrG8P7in9Rn1sFFFFQ0UpxvZuLHNLktHNH1dxE2maPPiA3Aqe1WBB7RTaigkJL7FsA3PBFfxj+JE4iuP90LZox/pI/KlmLe0qxmQxX9ldRLnvSfDiyZjtBGanL5ivQqKDye4292avPiAO/h7rLnv157su3lZMx26zTjDfaJhqqEtLa5lyfUBFhkh6RGROpgMiRxJNX+X/wBnWaCQOMYrjm6C0WzQ/wAa6lDSAfhbRk7/AOpq78C2PjwqQ3Mrvc3TLk1zLlqA7VjQdGNPwX9SaoKKAooooCiiig03nVv4Z+lSdVl51b+GfpUnXbzTTPAOsbw/uKf0gwDrG8P7in9Rn1sFFFFQ0UUUUBRRRQFFFFAUUUUBRRRQFFFFBpvOrfwz9Kk6rLzq38M/SpOu3mmt9neGyJYAHMZb67Of5O6vn61miruMoxz/ACd1fP1o5/k7q+frWaKawY5/k7q+frRz/J3V8/Ws0U1gxz/J3V8/Wjn+Tur5+tZoprBjn+Tur5+tHP8AJ3V8/Ws0U1gxz/J3V8/Wjn+Tur5+tZoprBjn+Tur5+tHP8ndXz9azRTWDHP8ndXz9aOf5O6vn61mimsHxJjjygqVXeMu3t/Wl1FFbJJw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14" name="Title 1"/>
          <p:cNvSpPr txBox="1">
            <a:spLocks/>
          </p:cNvSpPr>
          <p:nvPr/>
        </p:nvSpPr>
        <p:spPr bwMode="auto">
          <a:xfrm>
            <a:off x="838200" y="3886200"/>
            <a:ext cx="7620000" cy="762000"/>
          </a:xfrm>
          <a:prstGeom prst="rect">
            <a:avLst/>
          </a:prstGeom>
          <a:noFill/>
          <a:ln w="9525">
            <a:noFill/>
            <a:miter lim="800000"/>
            <a:headEnd/>
            <a:tailEnd/>
          </a:ln>
        </p:spPr>
        <p:txBody>
          <a:bodyPr anchor="ctr">
            <a:normAutofit/>
          </a:bodyPr>
          <a:lstStyle/>
          <a:p>
            <a:pPr algn="ctr" fontAlgn="auto">
              <a:spcAft>
                <a:spcPts val="0"/>
              </a:spcAft>
              <a:defRPr/>
            </a:pPr>
            <a:endParaRPr lang="en-US" sz="4100" b="1" cap="all" spc="250" dirty="0">
              <a:solidFill>
                <a:schemeClr val="accent3">
                  <a:lumMod val="75000"/>
                </a:schemeClr>
              </a:solidFill>
              <a:latin typeface="+mj-lt"/>
              <a:cs typeface="+mn-cs"/>
            </a:endParaRPr>
          </a:p>
        </p:txBody>
      </p:sp>
      <p:sp>
        <p:nvSpPr>
          <p:cNvPr id="11" name="Title 1"/>
          <p:cNvSpPr txBox="1">
            <a:spLocks/>
          </p:cNvSpPr>
          <p:nvPr/>
        </p:nvSpPr>
        <p:spPr bwMode="auto">
          <a:xfrm>
            <a:off x="533400" y="228600"/>
            <a:ext cx="8458200" cy="1219200"/>
          </a:xfrm>
          <a:prstGeom prst="rect">
            <a:avLst/>
          </a:prstGeom>
          <a:noFill/>
          <a:ln w="9525">
            <a:noFill/>
            <a:miter lim="800000"/>
            <a:headEnd/>
            <a:tailEnd/>
          </a:ln>
        </p:spPr>
        <p:txBody>
          <a:bodyPr anchor="ctr">
            <a:normAutofit fontScale="25000" lnSpcReduction="20000"/>
          </a:bodyPr>
          <a:lstStyle/>
          <a:p>
            <a:pPr algn="ctr" fontAlgn="auto">
              <a:spcAft>
                <a:spcPts val="0"/>
              </a:spcAft>
              <a:defRPr/>
            </a:pPr>
            <a:r>
              <a:rPr lang="en-US" sz="13600" b="1" dirty="0" smtClean="0">
                <a:solidFill>
                  <a:schemeClr val="tx2">
                    <a:lumMod val="50000"/>
                  </a:schemeClr>
                </a:solidFill>
              </a:rPr>
              <a:t>INTERNATIONAL FISCAL ASSOCIATION</a:t>
            </a:r>
          </a:p>
          <a:p>
            <a:pPr algn="ctr" fontAlgn="auto">
              <a:spcAft>
                <a:spcPts val="0"/>
              </a:spcAft>
              <a:defRPr/>
            </a:pPr>
            <a:endParaRPr lang="en-US" sz="8000" b="1" cap="all" spc="250" dirty="0" smtClean="0">
              <a:solidFill>
                <a:schemeClr val="accent3">
                  <a:lumMod val="75000"/>
                </a:schemeClr>
              </a:solidFill>
              <a:latin typeface="+mj-lt"/>
              <a:cs typeface="+mn-cs"/>
            </a:endParaRPr>
          </a:p>
          <a:p>
            <a:pPr algn="ctr" fontAlgn="auto">
              <a:spcAft>
                <a:spcPts val="0"/>
              </a:spcAft>
              <a:defRPr/>
            </a:pPr>
            <a:r>
              <a:rPr lang="en-US" sz="11200" b="1" cap="all" spc="250" dirty="0" smtClean="0">
                <a:latin typeface="+mj-lt"/>
                <a:cs typeface="+mn-cs"/>
              </a:rPr>
              <a:t>EASTERN REGION CHAPTER</a:t>
            </a:r>
            <a:endParaRPr lang="en-US" sz="9600" b="1" cap="all" spc="250" dirty="0">
              <a:latin typeface="+mj-lt"/>
              <a:cs typeface="+mn-cs"/>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762001"/>
            <a:ext cx="7924800" cy="5765681"/>
          </a:xfrm>
          <a:prstGeom prst="rect">
            <a:avLst/>
          </a:prstGeom>
        </p:spPr>
        <p:txBody>
          <a:bodyPr wrap="square">
            <a:spAutoFit/>
          </a:bodyPr>
          <a:lstStyle/>
          <a:p>
            <a:pPr marL="347663" indent="-347663" algn="just" eaLnBrk="0" fontAlgn="auto" hangingPunct="0">
              <a:lnSpc>
                <a:spcPts val="4000"/>
              </a:lnSpc>
              <a:spcBef>
                <a:spcPts val="0"/>
              </a:spcBef>
              <a:spcAft>
                <a:spcPts val="0"/>
              </a:spcAft>
              <a:defRPr/>
            </a:pPr>
            <a:r>
              <a:rPr lang="en-US" sz="2000" b="1" u="sng" dirty="0">
                <a:latin typeface="+mn-lt"/>
                <a:cs typeface="+mn-cs"/>
              </a:rPr>
              <a:t>Business Income (of NR)… </a:t>
            </a:r>
          </a:p>
          <a:p>
            <a:pPr marL="573088" indent="-344488" eaLnBrk="0" hangingPunct="0">
              <a:lnSpc>
                <a:spcPts val="4000"/>
              </a:lnSpc>
              <a:buClr>
                <a:schemeClr val="accent3">
                  <a:lumMod val="50000"/>
                </a:schemeClr>
              </a:buClr>
              <a:buFont typeface="Arial" pitchFamily="34" charset="0"/>
              <a:buChar char="•"/>
              <a:defRPr/>
            </a:pPr>
            <a:r>
              <a:rPr lang="en-GB" b="1" dirty="0">
                <a:latin typeface="+mj-lt"/>
                <a:cs typeface="Arial" pitchFamily="34" charset="0"/>
              </a:rPr>
              <a:t>Off-shore Supply: (288 ITR 408 (SC))</a:t>
            </a:r>
            <a:endParaRPr lang="en-US" b="1" dirty="0">
              <a:latin typeface="+mj-lt"/>
              <a:cs typeface="Arial" pitchFamily="34" charset="0"/>
            </a:endParaRPr>
          </a:p>
          <a:p>
            <a:pPr marL="795338" indent="-230188" algn="just">
              <a:spcBef>
                <a:spcPts val="600"/>
              </a:spcBef>
              <a:buClr>
                <a:schemeClr val="accent3">
                  <a:lumMod val="50000"/>
                </a:schemeClr>
              </a:buClr>
              <a:buSzPct val="100000"/>
              <a:buFontTx/>
              <a:buChar char="–"/>
              <a:defRPr/>
            </a:pPr>
            <a:r>
              <a:rPr lang="en-GB" dirty="0">
                <a:latin typeface="+mj-lt"/>
                <a:cs typeface="Arial" pitchFamily="34" charset="0"/>
              </a:rPr>
              <a:t>If title to goods passed outside India &amp; payment outside India not taxable. </a:t>
            </a:r>
          </a:p>
          <a:p>
            <a:pPr marL="795338" indent="-230188" algn="just">
              <a:spcBef>
                <a:spcPts val="0"/>
              </a:spcBef>
              <a:buClr>
                <a:schemeClr val="accent3">
                  <a:lumMod val="50000"/>
                </a:schemeClr>
              </a:buClr>
              <a:buSzPct val="100000"/>
              <a:buFontTx/>
              <a:buChar char="–"/>
              <a:defRPr/>
            </a:pPr>
            <a:endParaRPr lang="en-GB" dirty="0">
              <a:latin typeface="+mj-lt"/>
              <a:cs typeface="Arial" pitchFamily="34" charset="0"/>
            </a:endParaRPr>
          </a:p>
          <a:p>
            <a:pPr marL="795338" indent="-230188" algn="just">
              <a:spcBef>
                <a:spcPts val="0"/>
              </a:spcBef>
              <a:buClr>
                <a:schemeClr val="accent3">
                  <a:lumMod val="50000"/>
                </a:schemeClr>
              </a:buClr>
              <a:buSzPct val="100000"/>
              <a:buFontTx/>
              <a:buChar char="–"/>
              <a:defRPr/>
            </a:pPr>
            <a:r>
              <a:rPr lang="en-GB" dirty="0">
                <a:latin typeface="+mj-lt"/>
                <a:cs typeface="Arial" pitchFamily="34" charset="0"/>
              </a:rPr>
              <a:t>Signing in India not relevant.</a:t>
            </a:r>
          </a:p>
          <a:p>
            <a:pPr marL="795338" indent="-230188" algn="just">
              <a:spcBef>
                <a:spcPts val="0"/>
              </a:spcBef>
              <a:buClr>
                <a:schemeClr val="accent3">
                  <a:lumMod val="50000"/>
                </a:schemeClr>
              </a:buClr>
              <a:buSzPct val="100000"/>
              <a:buFontTx/>
              <a:buChar char="–"/>
              <a:defRPr/>
            </a:pPr>
            <a:endParaRPr lang="en-GB" dirty="0">
              <a:latin typeface="+mj-lt"/>
              <a:cs typeface="Arial" pitchFamily="34" charset="0"/>
            </a:endParaRPr>
          </a:p>
          <a:p>
            <a:pPr marL="795338" indent="-230188" algn="just">
              <a:spcBef>
                <a:spcPts val="0"/>
              </a:spcBef>
              <a:buClr>
                <a:schemeClr val="accent3">
                  <a:lumMod val="50000"/>
                </a:schemeClr>
              </a:buClr>
              <a:buSzPct val="100000"/>
              <a:buFontTx/>
              <a:buChar char="–"/>
              <a:defRPr/>
            </a:pPr>
            <a:r>
              <a:rPr lang="en-US" dirty="0">
                <a:latin typeface="+mj-lt"/>
                <a:cs typeface="Arial" pitchFamily="34" charset="0"/>
              </a:rPr>
              <a:t>Performing of certain activities in India (loading, unloading, inland transportation) not relevant.</a:t>
            </a:r>
          </a:p>
          <a:p>
            <a:pPr marL="573088" indent="-344488" algn="just">
              <a:spcBef>
                <a:spcPct val="35000"/>
              </a:spcBef>
              <a:buClr>
                <a:schemeClr val="tx2"/>
              </a:buClr>
              <a:buSzPct val="70000"/>
              <a:defRPr/>
            </a:pPr>
            <a:endParaRPr lang="en-US" sz="900" dirty="0" smtClean="0">
              <a:latin typeface="+mj-lt"/>
              <a:cs typeface="Arial" pitchFamily="34" charset="0"/>
            </a:endParaRPr>
          </a:p>
          <a:p>
            <a:pPr marL="573088" indent="-344488">
              <a:lnSpc>
                <a:spcPct val="90000"/>
              </a:lnSpc>
              <a:buClr>
                <a:schemeClr val="accent3">
                  <a:lumMod val="50000"/>
                </a:schemeClr>
              </a:buClr>
              <a:buFont typeface="Arial" pitchFamily="34" charset="0"/>
              <a:buChar char="•"/>
              <a:defRPr/>
            </a:pPr>
            <a:r>
              <a:rPr lang="en-US" b="1" dirty="0" smtClean="0">
                <a:latin typeface="+mj-lt"/>
                <a:cs typeface="Arial" pitchFamily="34" charset="0"/>
              </a:rPr>
              <a:t>Payments </a:t>
            </a:r>
            <a:r>
              <a:rPr lang="en-US" b="1" dirty="0">
                <a:latin typeface="+mj-lt"/>
                <a:cs typeface="Arial" pitchFamily="34" charset="0"/>
              </a:rPr>
              <a:t>to Foreign Agents</a:t>
            </a:r>
          </a:p>
          <a:p>
            <a:pPr marL="573088" indent="-344488">
              <a:lnSpc>
                <a:spcPct val="90000"/>
              </a:lnSpc>
              <a:defRPr/>
            </a:pPr>
            <a:endParaRPr lang="en-US" sz="800" dirty="0">
              <a:latin typeface="+mj-lt"/>
              <a:cs typeface="Arial" pitchFamily="34" charset="0"/>
            </a:endParaRPr>
          </a:p>
          <a:p>
            <a:pPr marL="795338" indent="-230188" algn="just">
              <a:buClr>
                <a:schemeClr val="accent3">
                  <a:lumMod val="50000"/>
                </a:schemeClr>
              </a:buClr>
              <a:buFontTx/>
              <a:buChar char="–"/>
              <a:defRPr/>
            </a:pPr>
            <a:r>
              <a:rPr lang="en-US" sz="1600" dirty="0">
                <a:latin typeface="+mj-lt"/>
                <a:cs typeface="Arial" pitchFamily="34" charset="0"/>
              </a:rPr>
              <a:t>Operation outside India ( CBDT Circulars 23 &amp; 786</a:t>
            </a:r>
            <a:r>
              <a:rPr lang="en-US" sz="1600" dirty="0" smtClean="0">
                <a:latin typeface="+mj-lt"/>
                <a:cs typeface="Arial" pitchFamily="34" charset="0"/>
              </a:rPr>
              <a:t>),</a:t>
            </a:r>
            <a:r>
              <a:rPr lang="en-US" sz="1600" dirty="0" smtClean="0">
                <a:cs typeface="Arial" pitchFamily="34" charset="0"/>
              </a:rPr>
              <a:t> Model </a:t>
            </a:r>
            <a:r>
              <a:rPr lang="en-US" sz="1600" dirty="0" err="1" smtClean="0">
                <a:cs typeface="Arial" pitchFamily="34" charset="0"/>
              </a:rPr>
              <a:t>Exims</a:t>
            </a:r>
            <a:r>
              <a:rPr lang="en-US" sz="1600" dirty="0" smtClean="0">
                <a:cs typeface="Arial" pitchFamily="34" charset="0"/>
              </a:rPr>
              <a:t> [2014] 42 taxmann.com 446 (Allahabad)</a:t>
            </a:r>
            <a:endParaRPr lang="en-US" sz="1600" dirty="0">
              <a:latin typeface="+mj-lt"/>
              <a:cs typeface="Arial" pitchFamily="34" charset="0"/>
            </a:endParaRPr>
          </a:p>
          <a:p>
            <a:pPr marL="795338" indent="-230188" algn="just">
              <a:buClr>
                <a:schemeClr val="accent3">
                  <a:lumMod val="50000"/>
                </a:schemeClr>
              </a:buClr>
              <a:buFontTx/>
              <a:buChar char="–"/>
              <a:defRPr/>
            </a:pPr>
            <a:endParaRPr lang="en-US" sz="1600" dirty="0">
              <a:latin typeface="+mj-lt"/>
              <a:cs typeface="Arial" pitchFamily="34" charset="0"/>
            </a:endParaRPr>
          </a:p>
          <a:p>
            <a:pPr marL="795338" indent="-230188" algn="just">
              <a:buClr>
                <a:schemeClr val="accent3">
                  <a:lumMod val="50000"/>
                </a:schemeClr>
              </a:buClr>
              <a:buFontTx/>
              <a:buChar char="–"/>
              <a:defRPr/>
            </a:pPr>
            <a:r>
              <a:rPr lang="en-US" sz="1600" dirty="0">
                <a:latin typeface="+mj-lt"/>
                <a:cs typeface="Arial" pitchFamily="34" charset="0"/>
              </a:rPr>
              <a:t>Not taxable in India – (125 ITR525 (SC),(267 ITR725</a:t>
            </a:r>
            <a:r>
              <a:rPr lang="en-US" sz="1600" dirty="0" smtClean="0">
                <a:latin typeface="+mj-lt"/>
                <a:cs typeface="Arial" pitchFamily="34" charset="0"/>
              </a:rPr>
              <a:t>)</a:t>
            </a:r>
            <a:endParaRPr lang="en-US" sz="1600" dirty="0">
              <a:latin typeface="+mj-lt"/>
              <a:cs typeface="Arial" pitchFamily="34" charset="0"/>
            </a:endParaRPr>
          </a:p>
          <a:p>
            <a:pPr marL="795338" indent="-230188" algn="just">
              <a:buClr>
                <a:schemeClr val="accent3">
                  <a:lumMod val="50000"/>
                </a:schemeClr>
              </a:buClr>
              <a:buFontTx/>
              <a:buChar char="–"/>
              <a:defRPr/>
            </a:pPr>
            <a:endParaRPr lang="en-US" sz="1600" dirty="0">
              <a:latin typeface="+mj-lt"/>
              <a:cs typeface="Arial" pitchFamily="34" charset="0"/>
            </a:endParaRPr>
          </a:p>
          <a:p>
            <a:pPr marL="795338" indent="-230188" algn="just">
              <a:buClr>
                <a:schemeClr val="accent3">
                  <a:lumMod val="50000"/>
                </a:schemeClr>
              </a:buClr>
              <a:buFontTx/>
              <a:buChar char="–"/>
              <a:defRPr/>
            </a:pPr>
            <a:r>
              <a:rPr lang="en-US" sz="1600" dirty="0">
                <a:latin typeface="+mj-lt"/>
                <a:cs typeface="Arial" pitchFamily="34" charset="0"/>
              </a:rPr>
              <a:t>Contrary view taken by AAR in case of Wallace </a:t>
            </a:r>
            <a:r>
              <a:rPr lang="en-US" sz="1600" dirty="0" err="1">
                <a:latin typeface="+mj-lt"/>
                <a:cs typeface="Arial" pitchFamily="34" charset="0"/>
              </a:rPr>
              <a:t>Pharma</a:t>
            </a:r>
            <a:r>
              <a:rPr lang="en-US" sz="1600" dirty="0">
                <a:latin typeface="+mj-lt"/>
                <a:cs typeface="Arial" pitchFamily="34" charset="0"/>
              </a:rPr>
              <a:t> (278 ITR 97) &amp; Rajiv Malhotra 284 ITR 564 (AAR)</a:t>
            </a:r>
          </a:p>
          <a:p>
            <a:pPr marL="795338" indent="-230188" algn="just">
              <a:buClr>
                <a:schemeClr val="accent3">
                  <a:lumMod val="50000"/>
                </a:schemeClr>
              </a:buClr>
              <a:buFontTx/>
              <a:buChar char="–"/>
              <a:defRPr/>
            </a:pPr>
            <a:r>
              <a:rPr lang="en-US" sz="1600" dirty="0">
                <a:latin typeface="+mj-lt"/>
                <a:cs typeface="Arial" pitchFamily="34" charset="0"/>
              </a:rPr>
              <a:t>Marketing Survey Services and identifying potential customers—is “consultancy services”—(39 Taxmann.com 50 </a:t>
            </a:r>
            <a:r>
              <a:rPr lang="en-US" sz="1600" dirty="0" smtClean="0">
                <a:latin typeface="+mj-lt"/>
                <a:cs typeface="Arial" pitchFamily="34" charset="0"/>
              </a:rPr>
              <a:t>) (Cochin </a:t>
            </a:r>
            <a:r>
              <a:rPr lang="en-US" sz="1600" dirty="0">
                <a:latin typeface="+mj-lt"/>
                <a:cs typeface="Arial" pitchFamily="34" charset="0"/>
              </a:rPr>
              <a:t>Tribunal)</a:t>
            </a:r>
          </a:p>
        </p:txBody>
      </p:sp>
      <p:sp>
        <p:nvSpPr>
          <p:cNvPr id="6" name="Slide Number Placeholder 5"/>
          <p:cNvSpPr>
            <a:spLocks noGrp="1"/>
          </p:cNvSpPr>
          <p:nvPr>
            <p:ph type="sldNum" sz="quarter" idx="12"/>
          </p:nvPr>
        </p:nvSpPr>
        <p:spPr/>
        <p:txBody>
          <a:bodyPr/>
          <a:lstStyle/>
          <a:p>
            <a:pPr>
              <a:defRPr/>
            </a:pPr>
            <a:fld id="{5EE2DC7D-AF78-4315-8D07-942C7C8AF685}" type="slidenum">
              <a:rPr lang="en-US"/>
              <a:pPr>
                <a:defRPr/>
              </a:pPr>
              <a:t>10</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
          <p:cNvSpPr>
            <a:spLocks noGrp="1"/>
          </p:cNvSpPr>
          <p:nvPr>
            <p:ph type="title"/>
          </p:nvPr>
        </p:nvSpPr>
        <p:spPr>
          <a:xfrm>
            <a:off x="685800" y="152400"/>
            <a:ext cx="8305800" cy="609600"/>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066800"/>
            <a:ext cx="7848600" cy="5003800"/>
          </a:xfrm>
          <a:prstGeom prst="rect">
            <a:avLst/>
          </a:prstGeom>
        </p:spPr>
        <p:txBody>
          <a:bodyPr>
            <a:spAutoFit/>
          </a:bodyPr>
          <a:lstStyle/>
          <a:p>
            <a:pPr marL="225425" algn="just" eaLnBrk="0" hangingPunct="0">
              <a:lnSpc>
                <a:spcPct val="70000"/>
              </a:lnSpc>
              <a:defRPr/>
            </a:pPr>
            <a:endParaRPr lang="en-US" sz="2400" u="sng" dirty="0">
              <a:solidFill>
                <a:schemeClr val="accent3">
                  <a:lumMod val="75000"/>
                </a:schemeClr>
              </a:solidFill>
              <a:latin typeface="+mj-lt"/>
              <a:cs typeface="Arial" pitchFamily="34" charset="0"/>
            </a:endParaRPr>
          </a:p>
          <a:p>
            <a:pPr marL="111125" algn="just" eaLnBrk="0" hangingPunct="0">
              <a:lnSpc>
                <a:spcPct val="70000"/>
              </a:lnSpc>
              <a:defRPr/>
            </a:pPr>
            <a:r>
              <a:rPr lang="en-US" sz="2400" u="sng" dirty="0">
                <a:latin typeface="+mj-lt"/>
                <a:cs typeface="Arial" pitchFamily="34" charset="0"/>
              </a:rPr>
              <a:t>Royalties &amp; FTS:</a:t>
            </a:r>
          </a:p>
          <a:p>
            <a:pPr marL="225425" algn="just" eaLnBrk="0" hangingPunct="0">
              <a:lnSpc>
                <a:spcPct val="70000"/>
              </a:lnSpc>
              <a:defRPr/>
            </a:pPr>
            <a:endParaRPr lang="en-US" sz="2400" u="sng" dirty="0">
              <a:latin typeface="+mj-lt"/>
              <a:cs typeface="Arial" pitchFamily="34" charset="0"/>
            </a:endParaRPr>
          </a:p>
          <a:p>
            <a:pPr marL="225425" algn="just" eaLnBrk="0" hangingPunct="0">
              <a:lnSpc>
                <a:spcPct val="70000"/>
              </a:lnSpc>
              <a:defRPr/>
            </a:pPr>
            <a:r>
              <a:rPr lang="en-US" sz="2400" u="sng" dirty="0">
                <a:latin typeface="+mj-lt"/>
                <a:cs typeface="Arial" pitchFamily="34" charset="0"/>
              </a:rPr>
              <a:t>Sec. 9(1)(vi) &amp; Section 9(1)(vii):</a:t>
            </a:r>
          </a:p>
          <a:p>
            <a:pPr marL="225425" algn="just" eaLnBrk="0" hangingPunct="0">
              <a:lnSpc>
                <a:spcPct val="70000"/>
              </a:lnSpc>
              <a:defRPr/>
            </a:pPr>
            <a:endParaRPr lang="en-US" sz="2400" u="sng" dirty="0">
              <a:latin typeface="+mj-lt"/>
              <a:cs typeface="Arial" pitchFamily="34" charset="0"/>
            </a:endParaRPr>
          </a:p>
          <a:p>
            <a:pPr marL="571500" indent="-381000" algn="just" eaLnBrk="0" hangingPunct="0">
              <a:lnSpc>
                <a:spcPct val="140000"/>
              </a:lnSpc>
              <a:buClr>
                <a:schemeClr val="accent3">
                  <a:lumMod val="50000"/>
                </a:schemeClr>
              </a:buClr>
              <a:buFont typeface="Georgia" pitchFamily="18" charset="0"/>
              <a:buChar char="•"/>
              <a:defRPr/>
            </a:pPr>
            <a:r>
              <a:rPr lang="en-US" sz="2400" dirty="0">
                <a:latin typeface="+mj-lt"/>
                <a:cs typeface="Arial" pitchFamily="34" charset="0"/>
              </a:rPr>
              <a:t>These sub-sections override Sec. 9(1)(</a:t>
            </a:r>
            <a:r>
              <a:rPr lang="en-US" sz="2400" dirty="0" err="1">
                <a:latin typeface="+mj-lt"/>
                <a:cs typeface="Arial" pitchFamily="34" charset="0"/>
              </a:rPr>
              <a:t>i</a:t>
            </a:r>
            <a:r>
              <a:rPr lang="en-US" sz="2400" dirty="0">
                <a:latin typeface="+mj-lt"/>
                <a:cs typeface="Arial" pitchFamily="34" charset="0"/>
              </a:rPr>
              <a:t>)  (167 ITR 884)</a:t>
            </a:r>
          </a:p>
          <a:p>
            <a:pPr marL="571500" indent="-381000" algn="just" eaLnBrk="0" hangingPunct="0">
              <a:lnSpc>
                <a:spcPct val="140000"/>
              </a:lnSpc>
              <a:buClr>
                <a:schemeClr val="accent3">
                  <a:lumMod val="50000"/>
                </a:schemeClr>
              </a:buClr>
              <a:buFont typeface="Georgia" pitchFamily="18" charset="0"/>
              <a:buChar char="•"/>
              <a:defRPr/>
            </a:pPr>
            <a:r>
              <a:rPr lang="en-US" sz="2400" dirty="0">
                <a:latin typeface="+mj-lt"/>
                <a:cs typeface="Arial" pitchFamily="34" charset="0"/>
              </a:rPr>
              <a:t>Difference between “Royalty” &amp; “FTS”</a:t>
            </a:r>
          </a:p>
          <a:p>
            <a:pPr marL="571500" indent="-381000" algn="just" eaLnBrk="0" hangingPunct="0">
              <a:lnSpc>
                <a:spcPct val="140000"/>
              </a:lnSpc>
              <a:buClr>
                <a:schemeClr val="accent3">
                  <a:lumMod val="50000"/>
                </a:schemeClr>
              </a:buClr>
              <a:buFont typeface="Georgia" pitchFamily="18" charset="0"/>
              <a:buChar char="•"/>
              <a:defRPr/>
            </a:pPr>
            <a:r>
              <a:rPr lang="en-US" sz="2400" dirty="0">
                <a:latin typeface="+mj-lt"/>
                <a:cs typeface="Arial" pitchFamily="34" charset="0"/>
              </a:rPr>
              <a:t>“Royalty” - Act Vs. Treaty</a:t>
            </a:r>
          </a:p>
          <a:p>
            <a:pPr marL="571500" indent="-381000" algn="just" eaLnBrk="0" hangingPunct="0">
              <a:lnSpc>
                <a:spcPct val="140000"/>
              </a:lnSpc>
              <a:buClr>
                <a:schemeClr val="accent3">
                  <a:lumMod val="50000"/>
                </a:schemeClr>
              </a:buClr>
              <a:buFont typeface="Georgia" pitchFamily="18" charset="0"/>
              <a:buChar char="•"/>
              <a:defRPr/>
            </a:pPr>
            <a:r>
              <a:rPr lang="en-US" sz="2400" dirty="0">
                <a:latin typeface="+mj-lt"/>
                <a:cs typeface="Arial" pitchFamily="34" charset="0"/>
              </a:rPr>
              <a:t>“FTS” - Act Vs. Treaty</a:t>
            </a:r>
          </a:p>
          <a:p>
            <a:pPr marL="571500" indent="-381000" algn="just" eaLnBrk="0" hangingPunct="0">
              <a:lnSpc>
                <a:spcPct val="140000"/>
              </a:lnSpc>
              <a:buClr>
                <a:schemeClr val="accent3">
                  <a:lumMod val="50000"/>
                </a:schemeClr>
              </a:buClr>
              <a:buFont typeface="Georgia" pitchFamily="18" charset="0"/>
              <a:buChar char="•"/>
              <a:defRPr/>
            </a:pPr>
            <a:r>
              <a:rPr lang="en-US" sz="2400" dirty="0">
                <a:latin typeface="+mj-lt"/>
                <a:cs typeface="Arial" pitchFamily="34" charset="0"/>
              </a:rPr>
              <a:t>“Make available” definition of FTS</a:t>
            </a:r>
          </a:p>
          <a:p>
            <a:pPr marL="571500" indent="-381000" algn="just" eaLnBrk="0" hangingPunct="0">
              <a:lnSpc>
                <a:spcPct val="140000"/>
              </a:lnSpc>
              <a:buClr>
                <a:schemeClr val="accent3">
                  <a:lumMod val="50000"/>
                </a:schemeClr>
              </a:buClr>
              <a:buFont typeface="Georgia" pitchFamily="18" charset="0"/>
              <a:buChar char="•"/>
              <a:defRPr/>
            </a:pPr>
            <a:r>
              <a:rPr lang="en-US" sz="2400" dirty="0">
                <a:latin typeface="+mj-lt"/>
                <a:cs typeface="Arial" pitchFamily="34" charset="0"/>
              </a:rPr>
              <a:t>TDS where FTS Article is missing in Treaty</a:t>
            </a:r>
          </a:p>
          <a:p>
            <a:pPr marL="571500" indent="-381000" algn="just" eaLnBrk="0" hangingPunct="0">
              <a:lnSpc>
                <a:spcPct val="140000"/>
              </a:lnSpc>
              <a:buClr>
                <a:schemeClr val="accent3">
                  <a:lumMod val="50000"/>
                </a:schemeClr>
              </a:buClr>
              <a:defRPr/>
            </a:pPr>
            <a:endParaRPr lang="en-US" sz="2400" dirty="0">
              <a:solidFill>
                <a:schemeClr val="accent3">
                  <a:lumMod val="75000"/>
                </a:schemeClr>
              </a:solidFill>
              <a:latin typeface="+mj-lt"/>
              <a:cs typeface="Arial" pitchFamily="34" charset="0"/>
            </a:endParaRPr>
          </a:p>
        </p:txBody>
      </p:sp>
      <p:sp>
        <p:nvSpPr>
          <p:cNvPr id="6" name="Slide Number Placeholder 5"/>
          <p:cNvSpPr>
            <a:spLocks noGrp="1"/>
          </p:cNvSpPr>
          <p:nvPr>
            <p:ph type="sldNum" sz="quarter" idx="12"/>
          </p:nvPr>
        </p:nvSpPr>
        <p:spPr/>
        <p:txBody>
          <a:bodyPr/>
          <a:lstStyle/>
          <a:p>
            <a:pPr>
              <a:defRPr/>
            </a:pPr>
            <a:fld id="{AB7C776F-FF6A-44CD-956F-03FE3967A297}" type="slidenum">
              <a:rPr lang="en-US"/>
              <a:pPr>
                <a:defRPr/>
              </a:pPr>
              <a:t>11</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10" name="Footer Placeholder 9"/>
          <p:cNvSpPr>
            <a:spLocks noGrp="1"/>
          </p:cNvSpPr>
          <p:nvPr>
            <p:ph type="ftr" sz="quarter" idx="11"/>
          </p:nvPr>
        </p:nvSpPr>
        <p:spPr/>
        <p:txBody>
          <a:bodyPr/>
          <a:lstStyle/>
          <a:p>
            <a:pPr>
              <a:defRPr/>
            </a:pPr>
            <a:r>
              <a:rPr lang="en-US" smtClean="0"/>
              <a:t>SUSHIL LAKHANI</a:t>
            </a:r>
            <a:endParaRPr lang="en-US" dirty="0"/>
          </a:p>
        </p:txBody>
      </p:sp>
      <p:sp>
        <p:nvSpPr>
          <p:cNvPr id="11" name="Title 14"/>
          <p:cNvSpPr>
            <a:spLocks noGrp="1"/>
          </p:cNvSpPr>
          <p:nvPr>
            <p:ph type="title"/>
          </p:nvPr>
        </p:nvSpPr>
        <p:spPr>
          <a:xfrm>
            <a:off x="685800" y="274638"/>
            <a:ext cx="8382000" cy="639762"/>
          </a:xfrm>
        </p:spPr>
        <p:txBody>
          <a:bodyPr/>
          <a:lstStyle/>
          <a:p>
            <a:pPr algn="ctr" eaLnBrk="1" hangingPunct="1">
              <a:defRPr/>
            </a:pPr>
            <a:r>
              <a:rPr lang="en-US" b="1" dirty="0" smtClean="0"/>
              <a:t>SCOPE OF A INCOME OF A NON-RESIDENT</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14400"/>
            <a:ext cx="8229600" cy="4473019"/>
          </a:xfrm>
          <a:prstGeom prst="rect">
            <a:avLst/>
          </a:prstGeom>
        </p:spPr>
        <p:txBody>
          <a:bodyPr wrap="square">
            <a:spAutoFit/>
          </a:bodyPr>
          <a:lstStyle/>
          <a:p>
            <a:pPr algn="just" eaLnBrk="0" fontAlgn="auto" hangingPunct="0">
              <a:spcBef>
                <a:spcPts val="0"/>
              </a:spcBef>
              <a:spcAft>
                <a:spcPts val="0"/>
              </a:spcAft>
              <a:defRPr/>
            </a:pPr>
            <a:r>
              <a:rPr lang="en-US" b="1" u="sng" dirty="0">
                <a:latin typeface="+mn-lt"/>
                <a:cs typeface="+mn-cs"/>
              </a:rPr>
              <a:t>Source  rule u/s 9</a:t>
            </a:r>
          </a:p>
          <a:p>
            <a:pPr marL="173038" indent="-173038" algn="just" fontAlgn="auto">
              <a:lnSpc>
                <a:spcPct val="110000"/>
              </a:lnSpc>
              <a:spcBef>
                <a:spcPct val="10000"/>
              </a:spcBef>
              <a:spcAft>
                <a:spcPct val="10000"/>
              </a:spcAft>
              <a:buClr>
                <a:schemeClr val="accent3">
                  <a:lumMod val="50000"/>
                </a:schemeClr>
              </a:buClr>
              <a:buFont typeface="Georgia" pitchFamily="18" charset="0"/>
              <a:buChar char="•"/>
              <a:defRPr/>
            </a:pPr>
            <a:r>
              <a:rPr lang="en-US" sz="1700" dirty="0">
                <a:latin typeface="+mj-lt"/>
                <a:cs typeface="Arial" pitchFamily="34" charset="0"/>
              </a:rPr>
              <a:t>Section 9(1)(vi)/(vii) of the Act deem royalty/FTS to accrue or arise in India where it is:</a:t>
            </a:r>
          </a:p>
          <a:p>
            <a:pPr marL="741363" lvl="1" indent="-284163" algn="just" fontAlgn="auto">
              <a:lnSpc>
                <a:spcPct val="110000"/>
              </a:lnSpc>
              <a:spcBef>
                <a:spcPct val="10000"/>
              </a:spcBef>
              <a:spcAft>
                <a:spcPct val="10000"/>
              </a:spcAft>
              <a:buClr>
                <a:schemeClr val="accent3">
                  <a:lumMod val="50000"/>
                </a:schemeClr>
              </a:buClr>
              <a:buFont typeface="Georgia" pitchFamily="18" charset="0"/>
              <a:buChar char="–"/>
              <a:defRPr/>
            </a:pPr>
            <a:r>
              <a:rPr lang="en-US" sz="1700" b="1" dirty="0">
                <a:latin typeface="+mj-lt"/>
                <a:cs typeface="Arial" pitchFamily="34" charset="0"/>
              </a:rPr>
              <a:t>Payable by the Government</a:t>
            </a:r>
          </a:p>
          <a:p>
            <a:pPr marL="741363" lvl="1" indent="-284163" algn="just" fontAlgn="auto">
              <a:lnSpc>
                <a:spcPct val="110000"/>
              </a:lnSpc>
              <a:spcBef>
                <a:spcPct val="10000"/>
              </a:spcBef>
              <a:spcAft>
                <a:spcPct val="10000"/>
              </a:spcAft>
              <a:buClr>
                <a:schemeClr val="accent3">
                  <a:lumMod val="50000"/>
                </a:schemeClr>
              </a:buClr>
              <a:buFont typeface="Georgia" pitchFamily="18" charset="0"/>
              <a:buChar char="–"/>
              <a:defRPr/>
            </a:pPr>
            <a:r>
              <a:rPr lang="en-US" sz="1700" b="1" dirty="0">
                <a:latin typeface="+mj-lt"/>
                <a:cs typeface="Arial" pitchFamily="34" charset="0"/>
              </a:rPr>
              <a:t>Payable by resident unless </a:t>
            </a:r>
            <a:r>
              <a:rPr lang="en-US" sz="1700" dirty="0">
                <a:latin typeface="+mj-lt"/>
                <a:cs typeface="Arial" pitchFamily="34" charset="0"/>
              </a:rPr>
              <a:t>it is payable in respect of any right, property or information used or services </a:t>
            </a:r>
            <a:r>
              <a:rPr lang="en-US" sz="1700" b="1" dirty="0">
                <a:latin typeface="+mj-lt"/>
                <a:cs typeface="Arial" pitchFamily="34" charset="0"/>
              </a:rPr>
              <a:t>utilized:</a:t>
            </a:r>
          </a:p>
          <a:p>
            <a:pPr marL="1139825" lvl="2" indent="-225425" algn="just" fontAlgn="auto">
              <a:lnSpc>
                <a:spcPct val="110000"/>
              </a:lnSpc>
              <a:spcBef>
                <a:spcPct val="10000"/>
              </a:spcBef>
              <a:spcAft>
                <a:spcPct val="10000"/>
              </a:spcAft>
              <a:buClr>
                <a:schemeClr val="accent3">
                  <a:lumMod val="50000"/>
                </a:schemeClr>
              </a:buClr>
              <a:buFont typeface="Arial" pitchFamily="34" charset="0"/>
              <a:buChar char="•"/>
              <a:defRPr/>
            </a:pPr>
            <a:r>
              <a:rPr lang="en-US" sz="1700" dirty="0">
                <a:latin typeface="+mj-lt"/>
                <a:cs typeface="Arial" pitchFamily="34" charset="0"/>
              </a:rPr>
              <a:t>for the purpose of or in </a:t>
            </a:r>
            <a:r>
              <a:rPr lang="en-US" sz="1700" b="1" dirty="0">
                <a:latin typeface="+mj-lt"/>
                <a:cs typeface="Arial" pitchFamily="34" charset="0"/>
              </a:rPr>
              <a:t>the business or profession carried on by such resident outside India</a:t>
            </a:r>
            <a:r>
              <a:rPr lang="en-US" sz="1700" dirty="0">
                <a:latin typeface="+mj-lt"/>
                <a:cs typeface="Arial" pitchFamily="34" charset="0"/>
              </a:rPr>
              <a:t> or </a:t>
            </a:r>
          </a:p>
          <a:p>
            <a:pPr marL="1139825" lvl="2" indent="-225425" algn="just" fontAlgn="auto">
              <a:lnSpc>
                <a:spcPct val="110000"/>
              </a:lnSpc>
              <a:spcBef>
                <a:spcPct val="10000"/>
              </a:spcBef>
              <a:spcAft>
                <a:spcPct val="10000"/>
              </a:spcAft>
              <a:buClr>
                <a:schemeClr val="accent3">
                  <a:lumMod val="50000"/>
                </a:schemeClr>
              </a:buClr>
              <a:buFont typeface="Arial" pitchFamily="34" charset="0"/>
              <a:buChar char="•"/>
              <a:defRPr/>
            </a:pPr>
            <a:r>
              <a:rPr lang="en-US" sz="1700" dirty="0">
                <a:latin typeface="+mj-lt"/>
                <a:cs typeface="Arial" pitchFamily="34" charset="0"/>
              </a:rPr>
              <a:t>for the purpose of </a:t>
            </a:r>
            <a:r>
              <a:rPr lang="en-US" sz="1700" b="1" dirty="0">
                <a:latin typeface="+mj-lt"/>
                <a:cs typeface="Arial" pitchFamily="34" charset="0"/>
              </a:rPr>
              <a:t>making or earning any income</a:t>
            </a:r>
            <a:r>
              <a:rPr lang="en-US" sz="1700" dirty="0">
                <a:latin typeface="+mj-lt"/>
                <a:cs typeface="Arial" pitchFamily="34" charset="0"/>
              </a:rPr>
              <a:t> from any </a:t>
            </a:r>
            <a:r>
              <a:rPr lang="en-US" sz="1700" b="1" dirty="0">
                <a:latin typeface="+mj-lt"/>
                <a:cs typeface="Arial" pitchFamily="34" charset="0"/>
              </a:rPr>
              <a:t>source outside India</a:t>
            </a:r>
          </a:p>
          <a:p>
            <a:pPr marL="747713" lvl="1" indent="-285750" algn="just" fontAlgn="auto">
              <a:lnSpc>
                <a:spcPct val="110000"/>
              </a:lnSpc>
              <a:spcBef>
                <a:spcPct val="10000"/>
              </a:spcBef>
              <a:spcAft>
                <a:spcPct val="10000"/>
              </a:spcAft>
              <a:buClr>
                <a:schemeClr val="accent3">
                  <a:lumMod val="50000"/>
                </a:schemeClr>
              </a:buClr>
              <a:buFont typeface="Georgia" pitchFamily="18" charset="0"/>
              <a:buChar char="–"/>
              <a:tabLst>
                <a:tab pos="747713" algn="l"/>
              </a:tabLst>
              <a:defRPr/>
            </a:pPr>
            <a:r>
              <a:rPr lang="en-US" sz="1700" b="1" dirty="0">
                <a:latin typeface="+mj-lt"/>
                <a:cs typeface="Arial" pitchFamily="34" charset="0"/>
              </a:rPr>
              <a:t>Payable by non-resident </a:t>
            </a:r>
            <a:r>
              <a:rPr lang="en-US" sz="1700" dirty="0">
                <a:latin typeface="+mj-lt"/>
                <a:cs typeface="Arial" pitchFamily="34" charset="0"/>
              </a:rPr>
              <a:t>only if it is payable in respect of any right, property or information used or services </a:t>
            </a:r>
            <a:r>
              <a:rPr lang="en-US" sz="1700" b="1" dirty="0">
                <a:latin typeface="+mj-lt"/>
                <a:cs typeface="Arial" pitchFamily="34" charset="0"/>
              </a:rPr>
              <a:t>utilized:</a:t>
            </a:r>
          </a:p>
          <a:p>
            <a:pPr marL="1146175" lvl="2" indent="-231775" algn="just" fontAlgn="auto">
              <a:lnSpc>
                <a:spcPct val="110000"/>
              </a:lnSpc>
              <a:spcBef>
                <a:spcPct val="10000"/>
              </a:spcBef>
              <a:spcAft>
                <a:spcPct val="10000"/>
              </a:spcAft>
              <a:buClr>
                <a:schemeClr val="accent3">
                  <a:lumMod val="50000"/>
                </a:schemeClr>
              </a:buClr>
              <a:buFont typeface="Arial" pitchFamily="34" charset="0"/>
              <a:buChar char="•"/>
              <a:defRPr/>
            </a:pPr>
            <a:r>
              <a:rPr lang="en-US" sz="1700" dirty="0">
                <a:latin typeface="+mj-lt"/>
                <a:cs typeface="Arial" pitchFamily="34" charset="0"/>
              </a:rPr>
              <a:t>for the purpose of or in </a:t>
            </a:r>
            <a:r>
              <a:rPr lang="en-US" sz="1700" b="1" dirty="0">
                <a:latin typeface="+mj-lt"/>
                <a:cs typeface="Arial" pitchFamily="34" charset="0"/>
              </a:rPr>
              <a:t>the business or profession carried on by such non-resident in India</a:t>
            </a:r>
            <a:r>
              <a:rPr lang="en-US" sz="1700" dirty="0">
                <a:latin typeface="+mj-lt"/>
                <a:cs typeface="Arial" pitchFamily="34" charset="0"/>
              </a:rPr>
              <a:t> or</a:t>
            </a:r>
          </a:p>
          <a:p>
            <a:pPr marL="1146175" lvl="2" indent="-231775" algn="just" fontAlgn="auto">
              <a:lnSpc>
                <a:spcPct val="110000"/>
              </a:lnSpc>
              <a:spcBef>
                <a:spcPct val="10000"/>
              </a:spcBef>
              <a:spcAft>
                <a:spcPct val="10000"/>
              </a:spcAft>
              <a:buClr>
                <a:schemeClr val="accent3">
                  <a:lumMod val="50000"/>
                </a:schemeClr>
              </a:buClr>
              <a:buFont typeface="Arial" pitchFamily="34" charset="0"/>
              <a:buChar char="•"/>
              <a:defRPr/>
            </a:pPr>
            <a:r>
              <a:rPr lang="en-US" sz="1700" dirty="0">
                <a:latin typeface="+mj-lt"/>
                <a:cs typeface="Arial" pitchFamily="34" charset="0"/>
              </a:rPr>
              <a:t>for the purposes of </a:t>
            </a:r>
            <a:r>
              <a:rPr lang="en-US" sz="1700" b="1" dirty="0">
                <a:latin typeface="+mj-lt"/>
                <a:cs typeface="Arial" pitchFamily="34" charset="0"/>
              </a:rPr>
              <a:t>making or earning any income </a:t>
            </a:r>
            <a:r>
              <a:rPr lang="en-US" sz="1700" dirty="0">
                <a:latin typeface="+mj-lt"/>
                <a:cs typeface="Arial" pitchFamily="34" charset="0"/>
              </a:rPr>
              <a:t>from any </a:t>
            </a:r>
            <a:r>
              <a:rPr lang="en-US" sz="1700" b="1" dirty="0">
                <a:latin typeface="+mj-lt"/>
                <a:cs typeface="Arial" pitchFamily="34" charset="0"/>
              </a:rPr>
              <a:t>source in India</a:t>
            </a:r>
          </a:p>
        </p:txBody>
      </p:sp>
      <p:sp>
        <p:nvSpPr>
          <p:cNvPr id="38915" name="Oval 4"/>
          <p:cNvSpPr>
            <a:spLocks noChangeArrowheads="1"/>
          </p:cNvSpPr>
          <p:nvPr/>
        </p:nvSpPr>
        <p:spPr bwMode="auto">
          <a:xfrm>
            <a:off x="609600" y="5486400"/>
            <a:ext cx="8305800" cy="762000"/>
          </a:xfrm>
          <a:prstGeom prst="ellipse">
            <a:avLst/>
          </a:prstGeom>
          <a:solidFill>
            <a:schemeClr val="accent3">
              <a:lumMod val="40000"/>
              <a:lumOff val="60000"/>
            </a:schemeClr>
          </a:solidFill>
          <a:ln w="9525">
            <a:solidFill>
              <a:schemeClr val="tx1"/>
            </a:solidFill>
            <a:round/>
            <a:headEnd/>
            <a:tailEnd/>
          </a:ln>
        </p:spPr>
        <p:txBody>
          <a:bodyPr wrap="none" anchor="ctr"/>
          <a:lstStyle/>
          <a:p>
            <a:pPr algn="ctr">
              <a:defRPr/>
            </a:pPr>
            <a:r>
              <a:rPr lang="en-US" sz="1400" b="1" dirty="0">
                <a:solidFill>
                  <a:schemeClr val="bg1"/>
                </a:solidFill>
                <a:latin typeface="Lucida Sans Unicode" pitchFamily="34" charset="0"/>
              </a:rPr>
              <a:t>Royalty / FTS income is taxable in India if service is </a:t>
            </a:r>
            <a:r>
              <a:rPr lang="en-US" sz="1400" b="1" dirty="0" smtClean="0">
                <a:solidFill>
                  <a:schemeClr val="bg1"/>
                </a:solidFill>
                <a:latin typeface="Lucida Sans Unicode" pitchFamily="34" charset="0"/>
              </a:rPr>
              <a:t>used/ </a:t>
            </a:r>
            <a:r>
              <a:rPr lang="en-US" sz="1400" b="1" dirty="0" err="1" smtClean="0">
                <a:solidFill>
                  <a:schemeClr val="bg1"/>
                </a:solidFill>
                <a:latin typeface="Lucida Sans Unicode" pitchFamily="34" charset="0"/>
              </a:rPr>
              <a:t>utilised</a:t>
            </a:r>
            <a:r>
              <a:rPr lang="en-US" sz="1400" b="1" dirty="0" smtClean="0">
                <a:solidFill>
                  <a:schemeClr val="bg1"/>
                </a:solidFill>
                <a:latin typeface="Lucida Sans Unicode" pitchFamily="34" charset="0"/>
              </a:rPr>
              <a:t> in India. </a:t>
            </a:r>
          </a:p>
          <a:p>
            <a:pPr algn="ctr">
              <a:defRPr/>
            </a:pPr>
            <a:r>
              <a:rPr lang="en-US" sz="1400" b="1" dirty="0" smtClean="0">
                <a:solidFill>
                  <a:schemeClr val="bg1"/>
                </a:solidFill>
                <a:latin typeface="Lucida Sans Unicode" pitchFamily="34" charset="0"/>
              </a:rPr>
              <a:t>Place of rendering service not relevant (GVK Industries—(2015) 54 Taxmann.com347 (SC))</a:t>
            </a:r>
            <a:endParaRPr lang="en-US" sz="1400" b="1" dirty="0">
              <a:solidFill>
                <a:schemeClr val="bg1"/>
              </a:solidFill>
              <a:latin typeface="Lucida Sans Unicode" pitchFamily="34" charset="0"/>
            </a:endParaRPr>
          </a:p>
        </p:txBody>
      </p:sp>
      <p:sp>
        <p:nvSpPr>
          <p:cNvPr id="7" name="Slide Number Placeholder 6"/>
          <p:cNvSpPr>
            <a:spLocks noGrp="1"/>
          </p:cNvSpPr>
          <p:nvPr>
            <p:ph type="sldNum" sz="quarter" idx="12"/>
          </p:nvPr>
        </p:nvSpPr>
        <p:spPr/>
        <p:txBody>
          <a:bodyPr/>
          <a:lstStyle/>
          <a:p>
            <a:pPr>
              <a:defRPr/>
            </a:pPr>
            <a:fld id="{30D5011A-75D3-455C-B4D4-B3EB76A3EE3F}" type="slidenum">
              <a:rPr lang="en-US"/>
              <a:pPr>
                <a:defRPr/>
              </a:pPr>
              <a:t>12</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10" name="Footer Placeholder 9"/>
          <p:cNvSpPr>
            <a:spLocks noGrp="1"/>
          </p:cNvSpPr>
          <p:nvPr>
            <p:ph type="ftr" sz="quarter" idx="11"/>
          </p:nvPr>
        </p:nvSpPr>
        <p:spPr/>
        <p:txBody>
          <a:bodyPr/>
          <a:lstStyle/>
          <a:p>
            <a:pPr>
              <a:defRPr/>
            </a:pPr>
            <a:r>
              <a:rPr lang="en-US" smtClean="0"/>
              <a:t>SUSHIL LAKHANI</a:t>
            </a:r>
            <a:endParaRPr lang="en-US" dirty="0"/>
          </a:p>
        </p:txBody>
      </p:sp>
      <p:sp>
        <p:nvSpPr>
          <p:cNvPr id="11" name="Title 1"/>
          <p:cNvSpPr>
            <a:spLocks noGrp="1"/>
          </p:cNvSpPr>
          <p:nvPr>
            <p:ph type="title"/>
          </p:nvPr>
        </p:nvSpPr>
        <p:spPr>
          <a:xfrm>
            <a:off x="685800" y="15240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ChangeArrowheads="1"/>
          </p:cNvSpPr>
          <p:nvPr/>
        </p:nvSpPr>
        <p:spPr bwMode="auto">
          <a:xfrm>
            <a:off x="762000" y="914400"/>
            <a:ext cx="7924800" cy="4579715"/>
          </a:xfrm>
          <a:prstGeom prst="rect">
            <a:avLst/>
          </a:prstGeom>
          <a:noFill/>
          <a:ln w="9525">
            <a:noFill/>
            <a:miter lim="800000"/>
            <a:headEnd/>
            <a:tailEnd/>
          </a:ln>
        </p:spPr>
        <p:txBody>
          <a:bodyPr wrap="square">
            <a:spAutoFit/>
          </a:bodyPr>
          <a:lstStyle/>
          <a:p>
            <a:pPr algn="just" eaLnBrk="0" fontAlgn="auto" hangingPunct="0">
              <a:spcBef>
                <a:spcPts val="0"/>
              </a:spcBef>
              <a:spcAft>
                <a:spcPts val="0"/>
              </a:spcAft>
              <a:defRPr/>
            </a:pPr>
            <a:r>
              <a:rPr lang="en-US" sz="2000" b="1" u="sng" dirty="0">
                <a:latin typeface="+mn-lt"/>
                <a:cs typeface="+mn-cs"/>
              </a:rPr>
              <a:t>Source Rule (Contd…)</a:t>
            </a:r>
          </a:p>
          <a:p>
            <a:pPr algn="just">
              <a:spcBef>
                <a:spcPct val="10000"/>
              </a:spcBef>
              <a:spcAft>
                <a:spcPct val="10000"/>
              </a:spcAft>
              <a:buClr>
                <a:srgbClr val="1B94B1"/>
              </a:buClr>
              <a:defRPr/>
            </a:pPr>
            <a:endParaRPr lang="en-US" b="1" u="sng" dirty="0">
              <a:solidFill>
                <a:schemeClr val="accent3">
                  <a:lumMod val="50000"/>
                </a:schemeClr>
              </a:solidFill>
              <a:latin typeface="+mj-lt"/>
              <a:cs typeface="Arial" pitchFamily="34" charset="0"/>
            </a:endParaRPr>
          </a:p>
          <a:p>
            <a:pPr algn="just">
              <a:spcBef>
                <a:spcPct val="10000"/>
              </a:spcBef>
              <a:spcAft>
                <a:spcPct val="10000"/>
              </a:spcAft>
              <a:buClr>
                <a:srgbClr val="1B94B1"/>
              </a:buClr>
              <a:defRPr/>
            </a:pPr>
            <a:r>
              <a:rPr lang="en-US" sz="2000" b="1" dirty="0">
                <a:latin typeface="+mj-lt"/>
                <a:cs typeface="Arial" pitchFamily="34" charset="0"/>
              </a:rPr>
              <a:t>Source Rule Under Article 10,11 &amp;  12 of the Treaty</a:t>
            </a:r>
          </a:p>
          <a:p>
            <a:pPr algn="just">
              <a:spcBef>
                <a:spcPct val="10000"/>
              </a:spcBef>
              <a:spcAft>
                <a:spcPct val="10000"/>
              </a:spcAft>
              <a:buClr>
                <a:srgbClr val="1B94B1"/>
              </a:buClr>
              <a:defRPr/>
            </a:pPr>
            <a:endParaRPr lang="en-US" sz="2000" dirty="0">
              <a:latin typeface="+mj-lt"/>
              <a:cs typeface="Arial" pitchFamily="34" charset="0"/>
            </a:endParaRPr>
          </a:p>
          <a:p>
            <a:pPr algn="just">
              <a:spcBef>
                <a:spcPct val="10000"/>
              </a:spcBef>
              <a:spcAft>
                <a:spcPct val="10000"/>
              </a:spcAft>
              <a:buClr>
                <a:srgbClr val="1B94B1"/>
              </a:buClr>
              <a:defRPr/>
            </a:pPr>
            <a:r>
              <a:rPr lang="en-US" sz="2000" dirty="0">
                <a:latin typeface="+mj-lt"/>
                <a:cs typeface="Arial" pitchFamily="34" charset="0"/>
              </a:rPr>
              <a:t>Interest, Royalty &amp; FTS are deemed to arise in India only if:</a:t>
            </a:r>
          </a:p>
          <a:p>
            <a:pPr algn="just">
              <a:spcBef>
                <a:spcPct val="10000"/>
              </a:spcBef>
              <a:spcAft>
                <a:spcPct val="10000"/>
              </a:spcAft>
              <a:buClr>
                <a:srgbClr val="1B94B1"/>
              </a:buClr>
              <a:defRPr/>
            </a:pPr>
            <a:endParaRPr lang="en-US" sz="2000" dirty="0">
              <a:latin typeface="+mj-lt"/>
              <a:cs typeface="Arial" pitchFamily="34" charset="0"/>
            </a:endParaRPr>
          </a:p>
          <a:p>
            <a:pPr marL="461963" indent="-461963" algn="just">
              <a:spcBef>
                <a:spcPct val="10000"/>
              </a:spcBef>
              <a:spcAft>
                <a:spcPct val="10000"/>
              </a:spcAft>
              <a:buClr>
                <a:schemeClr val="accent3">
                  <a:lumMod val="50000"/>
                </a:schemeClr>
              </a:buClr>
              <a:buFont typeface="Arial" pitchFamily="34" charset="0"/>
              <a:buChar char="•"/>
              <a:defRPr/>
            </a:pPr>
            <a:r>
              <a:rPr lang="en-US" sz="2000" dirty="0">
                <a:latin typeface="+mj-lt"/>
                <a:cs typeface="Arial" pitchFamily="34" charset="0"/>
              </a:rPr>
              <a:t>Payer is a resident of India or</a:t>
            </a:r>
          </a:p>
          <a:p>
            <a:pPr marL="461963" indent="-461963" algn="just">
              <a:spcBef>
                <a:spcPct val="10000"/>
              </a:spcBef>
              <a:spcAft>
                <a:spcPct val="10000"/>
              </a:spcAft>
              <a:buClr>
                <a:schemeClr val="accent3">
                  <a:lumMod val="50000"/>
                </a:schemeClr>
              </a:buClr>
              <a:buFont typeface="Arial" pitchFamily="34" charset="0"/>
              <a:buChar char="•"/>
              <a:defRPr/>
            </a:pPr>
            <a:endParaRPr lang="en-US" sz="2000" dirty="0">
              <a:latin typeface="+mj-lt"/>
              <a:cs typeface="Arial" pitchFamily="34" charset="0"/>
            </a:endParaRPr>
          </a:p>
          <a:p>
            <a:pPr marL="461963" indent="-461963" algn="just">
              <a:spcBef>
                <a:spcPct val="10000"/>
              </a:spcBef>
              <a:spcAft>
                <a:spcPct val="10000"/>
              </a:spcAft>
              <a:buClr>
                <a:schemeClr val="accent3">
                  <a:lumMod val="50000"/>
                </a:schemeClr>
              </a:buClr>
              <a:buFont typeface="Arial" pitchFamily="34" charset="0"/>
              <a:buChar char="•"/>
              <a:defRPr/>
            </a:pPr>
            <a:r>
              <a:rPr lang="en-US" sz="2000" dirty="0">
                <a:latin typeface="+mj-lt"/>
                <a:cs typeface="Arial" pitchFamily="34" charset="0"/>
              </a:rPr>
              <a:t>Payer has a PE in India in Connection </a:t>
            </a:r>
            <a:r>
              <a:rPr lang="en-US" sz="2000" b="1" u="sng" dirty="0">
                <a:latin typeface="+mj-lt"/>
                <a:cs typeface="Arial" pitchFamily="34" charset="0"/>
              </a:rPr>
              <a:t>with which </a:t>
            </a:r>
            <a:r>
              <a:rPr lang="en-US" sz="2000" dirty="0">
                <a:latin typeface="+mj-lt"/>
                <a:cs typeface="Arial" pitchFamily="34" charset="0"/>
              </a:rPr>
              <a:t>the liability to pay interest, royalty or FTS has arisen </a:t>
            </a:r>
            <a:r>
              <a:rPr lang="en-US" sz="2000" b="1" u="sng" dirty="0">
                <a:latin typeface="+mj-lt"/>
                <a:cs typeface="Arial" pitchFamily="34" charset="0"/>
              </a:rPr>
              <a:t>and</a:t>
            </a:r>
            <a:r>
              <a:rPr lang="en-US" sz="2000" dirty="0">
                <a:latin typeface="+mj-lt"/>
                <a:cs typeface="Arial" pitchFamily="34" charset="0"/>
              </a:rPr>
              <a:t> </a:t>
            </a:r>
          </a:p>
          <a:p>
            <a:pPr marL="461963" indent="-461963" algn="just">
              <a:spcBef>
                <a:spcPct val="10000"/>
              </a:spcBef>
              <a:spcAft>
                <a:spcPct val="10000"/>
              </a:spcAft>
              <a:buClr>
                <a:schemeClr val="accent3">
                  <a:lumMod val="50000"/>
                </a:schemeClr>
              </a:buClr>
              <a:buFont typeface="Arial" pitchFamily="34" charset="0"/>
              <a:buChar char="•"/>
              <a:defRPr/>
            </a:pPr>
            <a:endParaRPr lang="en-US" sz="2000" dirty="0">
              <a:latin typeface="+mj-lt"/>
              <a:cs typeface="Arial" pitchFamily="34" charset="0"/>
            </a:endParaRPr>
          </a:p>
          <a:p>
            <a:pPr marL="461963" indent="-461963" algn="just">
              <a:spcBef>
                <a:spcPct val="10000"/>
              </a:spcBef>
              <a:spcAft>
                <a:spcPct val="10000"/>
              </a:spcAft>
              <a:buClr>
                <a:schemeClr val="accent3">
                  <a:lumMod val="50000"/>
                </a:schemeClr>
              </a:buClr>
              <a:buFont typeface="Arial" pitchFamily="34" charset="0"/>
              <a:buChar char="•"/>
              <a:defRPr/>
            </a:pPr>
            <a:r>
              <a:rPr lang="en-US" sz="2000" dirty="0">
                <a:latin typeface="+mj-lt"/>
                <a:cs typeface="Arial" pitchFamily="34" charset="0"/>
              </a:rPr>
              <a:t>Such payment is borne by the PE.</a:t>
            </a:r>
          </a:p>
          <a:p>
            <a:pPr algn="just">
              <a:buClr>
                <a:srgbClr val="1B94B1"/>
              </a:buClr>
              <a:buFont typeface="Wingdings" pitchFamily="2" charset="2"/>
              <a:buChar char="Ø"/>
              <a:defRPr/>
            </a:pPr>
            <a:endParaRPr lang="en-US" sz="1400" b="1" dirty="0">
              <a:solidFill>
                <a:schemeClr val="accent3">
                  <a:lumMod val="50000"/>
                </a:schemeClr>
              </a:solidFill>
              <a:latin typeface="+mj-lt"/>
              <a:cs typeface="Arial" pitchFamily="34" charset="0"/>
            </a:endParaRPr>
          </a:p>
        </p:txBody>
      </p:sp>
      <p:sp>
        <p:nvSpPr>
          <p:cNvPr id="6" name="Slide Number Placeholder 5"/>
          <p:cNvSpPr>
            <a:spLocks noGrp="1"/>
          </p:cNvSpPr>
          <p:nvPr>
            <p:ph type="sldNum" sz="quarter" idx="12"/>
          </p:nvPr>
        </p:nvSpPr>
        <p:spPr/>
        <p:txBody>
          <a:bodyPr/>
          <a:lstStyle/>
          <a:p>
            <a:pPr>
              <a:defRPr/>
            </a:pPr>
            <a:fld id="{FD8ADE9F-22D4-43B2-A5C3-3220F45D14D6}" type="slidenum">
              <a:rPr lang="en-US"/>
              <a:pPr>
                <a:defRPr/>
              </a:pPr>
              <a:t>13</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
          <p:cNvSpPr>
            <a:spLocks noGrp="1"/>
          </p:cNvSpPr>
          <p:nvPr>
            <p:ph type="title"/>
          </p:nvPr>
        </p:nvSpPr>
        <p:spPr>
          <a:xfrm>
            <a:off x="685800" y="15240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066800"/>
            <a:ext cx="7924800" cy="4914166"/>
          </a:xfrm>
          <a:prstGeom prst="rect">
            <a:avLst/>
          </a:prstGeom>
        </p:spPr>
        <p:txBody>
          <a:bodyPr>
            <a:spAutoFit/>
          </a:bodyPr>
          <a:lstStyle/>
          <a:p>
            <a:pPr marL="0" lvl="1" eaLnBrk="0" fontAlgn="auto" hangingPunct="0">
              <a:spcBef>
                <a:spcPts val="0"/>
              </a:spcBef>
              <a:spcAft>
                <a:spcPts val="0"/>
              </a:spcAft>
              <a:defRPr/>
            </a:pPr>
            <a:r>
              <a:rPr lang="en-US" sz="2400" b="1" u="sng" dirty="0" smtClean="0"/>
              <a:t>Royalties And FTS (</a:t>
            </a:r>
            <a:r>
              <a:rPr lang="en-US" sz="2400" b="1" u="sng" dirty="0" err="1" smtClean="0"/>
              <a:t>contd</a:t>
            </a:r>
            <a:r>
              <a:rPr lang="en-US" sz="2400" b="1" u="sng" dirty="0" smtClean="0"/>
              <a:t>…)</a:t>
            </a:r>
          </a:p>
          <a:p>
            <a:pPr eaLnBrk="0" fontAlgn="auto" hangingPunct="0">
              <a:spcBef>
                <a:spcPts val="0"/>
              </a:spcBef>
              <a:spcAft>
                <a:spcPts val="0"/>
              </a:spcAft>
              <a:defRPr/>
            </a:pPr>
            <a:endParaRPr lang="en-US" sz="2000" u="sng" dirty="0" smtClean="0">
              <a:latin typeface="+mn-lt"/>
              <a:cs typeface="Arial" pitchFamily="34" charset="0"/>
            </a:endParaRPr>
          </a:p>
          <a:p>
            <a:pPr eaLnBrk="0" fontAlgn="auto" hangingPunct="0">
              <a:spcBef>
                <a:spcPts val="0"/>
              </a:spcBef>
              <a:spcAft>
                <a:spcPts val="0"/>
              </a:spcAft>
              <a:defRPr/>
            </a:pPr>
            <a:r>
              <a:rPr lang="en-US" sz="2000" u="sng" dirty="0" smtClean="0">
                <a:latin typeface="+mn-lt"/>
                <a:cs typeface="Arial" pitchFamily="34" charset="0"/>
              </a:rPr>
              <a:t>Consideration </a:t>
            </a:r>
            <a:r>
              <a:rPr lang="en-US" sz="2000" u="sng" dirty="0">
                <a:latin typeface="+mn-lt"/>
                <a:cs typeface="Arial" pitchFamily="34" charset="0"/>
              </a:rPr>
              <a:t>for designs &amp; drawings</a:t>
            </a:r>
          </a:p>
          <a:p>
            <a:pPr marL="344488" indent="-230188" algn="just" eaLnBrk="0" fontAlgn="auto" hangingPunct="0">
              <a:lnSpc>
                <a:spcPct val="120000"/>
              </a:lnSpc>
              <a:spcBef>
                <a:spcPts val="0"/>
              </a:spcBef>
              <a:spcAft>
                <a:spcPts val="0"/>
              </a:spcAft>
              <a:buClr>
                <a:schemeClr val="accent3">
                  <a:lumMod val="50000"/>
                </a:schemeClr>
              </a:buClr>
              <a:buFont typeface="Georgia" pitchFamily="18" charset="0"/>
              <a:buChar char="•"/>
              <a:defRPr/>
            </a:pPr>
            <a:r>
              <a:rPr lang="en-US" sz="2000" dirty="0">
                <a:latin typeface="+mn-lt"/>
                <a:cs typeface="Arial" pitchFamily="34" charset="0"/>
              </a:rPr>
              <a:t>outright purchase not royalty (190 ITR 626) (Pfizer’s Case (271 ITR 101(AAR)) contrary (94 ITD 211</a:t>
            </a:r>
            <a:r>
              <a:rPr lang="en-US" sz="2000" dirty="0" smtClean="0">
                <a:latin typeface="+mn-lt"/>
                <a:cs typeface="Arial" pitchFamily="34" charset="0"/>
              </a:rPr>
              <a:t>), </a:t>
            </a:r>
            <a:r>
              <a:rPr lang="en-US" sz="2000" dirty="0" err="1" smtClean="0">
                <a:latin typeface="+mn-lt"/>
                <a:cs typeface="Arial" pitchFamily="34" charset="0"/>
              </a:rPr>
              <a:t>Heubach</a:t>
            </a:r>
            <a:r>
              <a:rPr lang="en-US" sz="2000" dirty="0" smtClean="0">
                <a:latin typeface="+mn-lt"/>
                <a:cs typeface="Arial" pitchFamily="34" charset="0"/>
              </a:rPr>
              <a:t> </a:t>
            </a:r>
            <a:r>
              <a:rPr lang="en-US" sz="2000" dirty="0" err="1" smtClean="0">
                <a:latin typeface="+mn-lt"/>
                <a:cs typeface="Arial" pitchFamily="34" charset="0"/>
              </a:rPr>
              <a:t>Colour</a:t>
            </a:r>
            <a:r>
              <a:rPr lang="en-US" sz="2000" dirty="0" smtClean="0">
                <a:latin typeface="+mn-lt"/>
                <a:cs typeface="Arial" pitchFamily="34" charset="0"/>
              </a:rPr>
              <a:t> (P.) Ltd. ([2015] 54 taxmann.com 377 (</a:t>
            </a:r>
            <a:r>
              <a:rPr lang="en-US" sz="2000" dirty="0" err="1" smtClean="0">
                <a:latin typeface="+mn-lt"/>
                <a:cs typeface="Arial" pitchFamily="34" charset="0"/>
              </a:rPr>
              <a:t>Ahmedabad</a:t>
            </a:r>
            <a:r>
              <a:rPr lang="en-US" sz="2000" dirty="0" smtClean="0">
                <a:latin typeface="+mn-lt"/>
                <a:cs typeface="Arial" pitchFamily="34" charset="0"/>
              </a:rPr>
              <a:t> - Trib.))</a:t>
            </a:r>
            <a:endParaRPr lang="en-US" sz="2000" dirty="0">
              <a:latin typeface="+mn-lt"/>
              <a:cs typeface="Arial" pitchFamily="34" charset="0"/>
            </a:endParaRPr>
          </a:p>
          <a:p>
            <a:pPr marL="344488" indent="-230188" algn="just" eaLnBrk="0" fontAlgn="auto" hangingPunct="0">
              <a:lnSpc>
                <a:spcPct val="120000"/>
              </a:lnSpc>
              <a:spcBef>
                <a:spcPts val="0"/>
              </a:spcBef>
              <a:spcAft>
                <a:spcPts val="0"/>
              </a:spcAft>
              <a:buClr>
                <a:schemeClr val="accent3">
                  <a:lumMod val="50000"/>
                </a:schemeClr>
              </a:buClr>
              <a:buFont typeface="Georgia" pitchFamily="18" charset="0"/>
              <a:buChar char="•"/>
              <a:defRPr/>
            </a:pPr>
            <a:r>
              <a:rPr lang="en-US" sz="2000" dirty="0">
                <a:latin typeface="+mn-lt"/>
                <a:cs typeface="Arial" pitchFamily="34" charset="0"/>
              </a:rPr>
              <a:t>when it forms part of composite contract for supply of machines (243 ITR 459; 259 ITR 248; 255 ITR 354) (contrary – 271 ITR 193(AAR) &amp; 279 ITR 165 (AAR))</a:t>
            </a:r>
          </a:p>
          <a:p>
            <a:pPr marL="344488" indent="-230188" algn="just" eaLnBrk="0" fontAlgn="auto" hangingPunct="0">
              <a:lnSpc>
                <a:spcPct val="120000"/>
              </a:lnSpc>
              <a:spcBef>
                <a:spcPts val="0"/>
              </a:spcBef>
              <a:spcAft>
                <a:spcPts val="0"/>
              </a:spcAft>
              <a:buClr>
                <a:schemeClr val="accent3">
                  <a:lumMod val="50000"/>
                </a:schemeClr>
              </a:buClr>
              <a:buFont typeface="Georgia" pitchFamily="18" charset="0"/>
              <a:buChar char="•"/>
              <a:defRPr/>
            </a:pPr>
            <a:r>
              <a:rPr lang="en-US" sz="2000" dirty="0">
                <a:latin typeface="+mn-lt"/>
                <a:cs typeface="Arial" pitchFamily="34" charset="0"/>
              </a:rPr>
              <a:t>Services provided in course of business not FTS (237 ITR 142) (contrary – 271 ITR 193(AAR) &amp; 279 ITR 165 (AAR))</a:t>
            </a:r>
          </a:p>
          <a:p>
            <a:pPr marL="344488" indent="-230188" algn="just" eaLnBrk="0" fontAlgn="auto" hangingPunct="0">
              <a:lnSpc>
                <a:spcPct val="120000"/>
              </a:lnSpc>
              <a:spcBef>
                <a:spcPts val="0"/>
              </a:spcBef>
              <a:spcAft>
                <a:spcPts val="0"/>
              </a:spcAft>
              <a:buClr>
                <a:schemeClr val="accent3">
                  <a:lumMod val="50000"/>
                </a:schemeClr>
              </a:buClr>
              <a:buFont typeface="Georgia" pitchFamily="18" charset="0"/>
              <a:buChar char="•"/>
              <a:defRPr/>
            </a:pPr>
            <a:r>
              <a:rPr lang="en-US" sz="2000" dirty="0">
                <a:latin typeface="+mn-lt"/>
                <a:cs typeface="Arial" pitchFamily="34" charset="0"/>
              </a:rPr>
              <a:t>Payment for initial know-how rendered from abroad (148 ITR 774; 145 ITR 84; 143 ITR 720; 164 ITR 419 &amp; 224 ITR 724 (SC))</a:t>
            </a:r>
          </a:p>
        </p:txBody>
      </p:sp>
      <p:sp>
        <p:nvSpPr>
          <p:cNvPr id="8" name="Slide Number Placeholder 7"/>
          <p:cNvSpPr>
            <a:spLocks noGrp="1"/>
          </p:cNvSpPr>
          <p:nvPr>
            <p:ph type="sldNum" sz="quarter" idx="12"/>
          </p:nvPr>
        </p:nvSpPr>
        <p:spPr/>
        <p:txBody>
          <a:bodyPr/>
          <a:lstStyle/>
          <a:p>
            <a:pPr>
              <a:defRPr/>
            </a:pPr>
            <a:fld id="{FB40D294-70C3-45A2-9414-F5B0D4BEECC8}" type="slidenum">
              <a:rPr lang="en-US"/>
              <a:pPr>
                <a:defRPr/>
              </a:pPr>
              <a:t>14</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
          <p:cNvSpPr>
            <a:spLocks noGrp="1"/>
          </p:cNvSpPr>
          <p:nvPr>
            <p:ph type="title"/>
          </p:nvPr>
        </p:nvSpPr>
        <p:spPr>
          <a:xfrm>
            <a:off x="685800" y="15240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762000"/>
            <a:ext cx="8122920" cy="5562600"/>
          </a:xfrm>
        </p:spPr>
        <p:txBody>
          <a:bodyPr rtlCol="0">
            <a:normAutofit fontScale="92500" lnSpcReduction="20000"/>
          </a:bodyPr>
          <a:lstStyle/>
          <a:p>
            <a:pPr marL="347663" indent="-347663" algn="just" defTabSz="1218987" fontAlgn="auto">
              <a:lnSpc>
                <a:spcPts val="4000"/>
              </a:lnSpc>
              <a:spcBef>
                <a:spcPts val="0"/>
              </a:spcBef>
              <a:spcAft>
                <a:spcPts val="0"/>
              </a:spcAft>
              <a:buNone/>
              <a:defRPr/>
            </a:pPr>
            <a:r>
              <a:rPr lang="en-US" sz="2000" b="1" u="sng" dirty="0" smtClean="0"/>
              <a:t>Royalties &amp; FTS (Sec. 9(1)(vi) &amp; Sec. 9(1)(vii)</a:t>
            </a:r>
          </a:p>
          <a:p>
            <a:pPr marL="347663" indent="-347663" algn="just" defTabSz="1218987" fontAlgn="auto">
              <a:lnSpc>
                <a:spcPts val="4000"/>
              </a:lnSpc>
              <a:spcBef>
                <a:spcPts val="0"/>
              </a:spcBef>
              <a:spcAft>
                <a:spcPts val="0"/>
              </a:spcAft>
              <a:buFont typeface="Wingdings 2" pitchFamily="18" charset="2"/>
              <a:buNone/>
              <a:defRPr/>
            </a:pPr>
            <a:r>
              <a:rPr lang="en-US" sz="2000" b="1" u="sng" dirty="0" smtClean="0"/>
              <a:t>New Explanations  4, 5 and 6 to section 9(1)(vi)</a:t>
            </a:r>
          </a:p>
          <a:p>
            <a:pPr marL="304747" indent="-304747" algn="just" defTabSz="1218987" eaLnBrk="1" fontAlgn="auto" hangingPunct="1">
              <a:spcBef>
                <a:spcPts val="0"/>
              </a:spcBef>
              <a:spcAft>
                <a:spcPts val="0"/>
              </a:spcAft>
              <a:buFont typeface="Wingdings 2" pitchFamily="18" charset="2"/>
              <a:buNone/>
              <a:defRPr/>
            </a:pPr>
            <a:endParaRPr lang="en-US" sz="2200" b="1" dirty="0" smtClean="0">
              <a:ln w="9000" cmpd="sng">
                <a:solidFill>
                  <a:schemeClr val="tx1">
                    <a:lumMod val="75000"/>
                    <a:lumOff val="25000"/>
                  </a:schemeClr>
                </a:solidFill>
                <a:prstDash val="solid"/>
              </a:ln>
              <a:solidFill>
                <a:srgbClr val="FF0000"/>
              </a:solidFill>
              <a:effectLst>
                <a:reflection blurRad="12700" stA="28000" endPos="45000" dist="1000" dir="5400000" sy="-100000" algn="bl" rotWithShape="0"/>
              </a:effectLst>
              <a:latin typeface="+mj-lt"/>
              <a:cs typeface="Arial" pitchFamily="34" charset="0"/>
            </a:endParaRPr>
          </a:p>
          <a:p>
            <a:pPr marL="0" indent="0" algn="just" defTabSz="1218987" eaLnBrk="1" fontAlgn="auto" hangingPunct="1">
              <a:spcBef>
                <a:spcPts val="0"/>
              </a:spcBef>
              <a:spcAft>
                <a:spcPts val="0"/>
              </a:spcAft>
              <a:buFont typeface="Wingdings 2" pitchFamily="18" charset="2"/>
              <a:buNone/>
              <a:defRPr/>
            </a:pPr>
            <a:r>
              <a:rPr lang="en-US" sz="1900" dirty="0" smtClean="0">
                <a:latin typeface="+mj-lt"/>
                <a:cs typeface="Arial" pitchFamily="34" charset="0"/>
              </a:rPr>
              <a:t>Explanation </a:t>
            </a:r>
            <a:r>
              <a:rPr lang="en-US" sz="1900" dirty="0" smtClean="0">
                <a:latin typeface="+mj-lt"/>
                <a:cs typeface="Arial" pitchFamily="34" charset="0"/>
              </a:rPr>
              <a:t>4: For  the removal of doubts it is hereby clarified that the transfer of all or any rights in respect of any such a right, property or information includes and has always included transfer of all or any right for use or right to use a computer software (including granting of a license) irrespective of the medium through which such right is transferred.</a:t>
            </a:r>
          </a:p>
          <a:p>
            <a:pPr marL="0" indent="0" algn="just" defTabSz="1218987" eaLnBrk="1" fontAlgn="auto" hangingPunct="1">
              <a:spcBef>
                <a:spcPts val="0"/>
              </a:spcBef>
              <a:spcAft>
                <a:spcPts val="0"/>
              </a:spcAft>
              <a:buFont typeface="Wingdings 2" pitchFamily="18" charset="2"/>
              <a:buNone/>
              <a:defRPr/>
            </a:pPr>
            <a:endParaRPr lang="en-US" sz="1900" dirty="0" smtClean="0">
              <a:latin typeface="+mj-lt"/>
              <a:cs typeface="Arial" pitchFamily="34" charset="0"/>
            </a:endParaRPr>
          </a:p>
          <a:p>
            <a:pPr marL="0" indent="0" algn="just" defTabSz="1218987" eaLnBrk="1" fontAlgn="auto" hangingPunct="1">
              <a:spcBef>
                <a:spcPts val="0"/>
              </a:spcBef>
              <a:spcAft>
                <a:spcPts val="0"/>
              </a:spcAft>
              <a:buFont typeface="Wingdings 2" pitchFamily="18" charset="2"/>
              <a:buNone/>
              <a:defRPr/>
            </a:pPr>
            <a:r>
              <a:rPr lang="en-US" sz="1900" dirty="0" smtClean="0">
                <a:latin typeface="+mj-lt"/>
                <a:cs typeface="Arial" pitchFamily="34" charset="0"/>
              </a:rPr>
              <a:t>Explanation </a:t>
            </a:r>
            <a:r>
              <a:rPr lang="en-US" sz="1900" dirty="0" smtClean="0">
                <a:latin typeface="+mj-lt"/>
                <a:cs typeface="Arial" pitchFamily="34" charset="0"/>
              </a:rPr>
              <a:t>5 : For  the removal of doubts it is hereby clarified that royalty includes and has always included consideration in respect of any right, property or information whether or not –</a:t>
            </a:r>
          </a:p>
          <a:p>
            <a:pPr marL="287338" lvl="2" indent="-287338" algn="just" defTabSz="1218987" eaLnBrk="1" fontAlgn="auto" hangingPunct="1">
              <a:spcBef>
                <a:spcPct val="35000"/>
              </a:spcBef>
              <a:spcAft>
                <a:spcPts val="200"/>
              </a:spcAft>
              <a:buClr>
                <a:schemeClr val="accent3">
                  <a:lumMod val="50000"/>
                </a:schemeClr>
              </a:buClr>
              <a:buFont typeface="Arial" pitchFamily="34" charset="0"/>
              <a:buChar char="•"/>
              <a:defRPr/>
            </a:pPr>
            <a:r>
              <a:rPr lang="en-US" sz="1900" dirty="0" smtClean="0">
                <a:latin typeface="+mj-lt"/>
                <a:cs typeface="Arial" charset="0"/>
              </a:rPr>
              <a:t>The possession or control of such a right, property or information is with the payer</a:t>
            </a:r>
          </a:p>
          <a:p>
            <a:pPr marL="287338" lvl="2" indent="-287338" algn="just" defTabSz="1218987" eaLnBrk="1" fontAlgn="auto" hangingPunct="1">
              <a:spcBef>
                <a:spcPct val="35000"/>
              </a:spcBef>
              <a:spcAft>
                <a:spcPts val="200"/>
              </a:spcAft>
              <a:buClr>
                <a:schemeClr val="accent3">
                  <a:lumMod val="50000"/>
                </a:schemeClr>
              </a:buClr>
              <a:buFont typeface="Arial" pitchFamily="34" charset="0"/>
              <a:buChar char="•"/>
              <a:defRPr/>
            </a:pPr>
            <a:r>
              <a:rPr lang="en-US" sz="1900" dirty="0" smtClean="0">
                <a:latin typeface="+mj-lt"/>
                <a:cs typeface="Arial" charset="0"/>
              </a:rPr>
              <a:t>such a right, property or information is used directly by the payer</a:t>
            </a:r>
          </a:p>
          <a:p>
            <a:pPr marL="287338" lvl="2" indent="-287338" algn="just" defTabSz="1218987" eaLnBrk="1" fontAlgn="auto" hangingPunct="1">
              <a:spcBef>
                <a:spcPct val="35000"/>
              </a:spcBef>
              <a:spcAft>
                <a:spcPts val="200"/>
              </a:spcAft>
              <a:buClr>
                <a:schemeClr val="accent3">
                  <a:lumMod val="50000"/>
                </a:schemeClr>
              </a:buClr>
              <a:buFont typeface="Arial" pitchFamily="34" charset="0"/>
              <a:buChar char="•"/>
              <a:defRPr/>
            </a:pPr>
            <a:r>
              <a:rPr lang="en-US" sz="1900" dirty="0" smtClean="0">
                <a:latin typeface="+mj-lt"/>
                <a:cs typeface="Arial" charset="0"/>
              </a:rPr>
              <a:t>The location of such a right, property or information is in India</a:t>
            </a:r>
            <a:endParaRPr lang="en-US" sz="1900" dirty="0" smtClean="0">
              <a:latin typeface="+mj-lt"/>
              <a:cs typeface="Arial" pitchFamily="34" charset="0"/>
            </a:endParaRPr>
          </a:p>
          <a:p>
            <a:pPr marL="0" indent="0" algn="just" defTabSz="1218987" eaLnBrk="1" fontAlgn="auto" hangingPunct="1">
              <a:spcAft>
                <a:spcPts val="0"/>
              </a:spcAft>
              <a:buFont typeface="Wingdings 2" pitchFamily="18" charset="2"/>
              <a:buNone/>
              <a:defRPr/>
            </a:pPr>
            <a:r>
              <a:rPr lang="en-US" sz="1900" dirty="0" smtClean="0">
                <a:latin typeface="+mj-lt"/>
                <a:cs typeface="Arial" pitchFamily="34" charset="0"/>
              </a:rPr>
              <a:t>Explanation </a:t>
            </a:r>
            <a:r>
              <a:rPr lang="en-US" sz="1900" dirty="0" smtClean="0">
                <a:latin typeface="+mj-lt"/>
                <a:cs typeface="Arial" pitchFamily="34" charset="0"/>
              </a:rPr>
              <a:t>6.—For the removal of doubts, it is hereby clarified that the expression “process” includes and shall be deemed to have always included transmission by satellite (including up-linking, amplification, conversion for down-linking of any signal), cable, optic </a:t>
            </a:r>
            <a:r>
              <a:rPr lang="en-US" sz="1900" dirty="0" err="1" smtClean="0">
                <a:latin typeface="+mj-lt"/>
                <a:cs typeface="Arial" pitchFamily="34" charset="0"/>
              </a:rPr>
              <a:t>fibre</a:t>
            </a:r>
            <a:r>
              <a:rPr lang="en-US" sz="1900" dirty="0" smtClean="0">
                <a:latin typeface="+mj-lt"/>
                <a:cs typeface="Arial" pitchFamily="34" charset="0"/>
              </a:rPr>
              <a:t> or by any other similar technology, whether or not such process is secret;’.</a:t>
            </a:r>
          </a:p>
        </p:txBody>
      </p:sp>
      <p:sp>
        <p:nvSpPr>
          <p:cNvPr id="5" name="Slide Number Placeholder 4"/>
          <p:cNvSpPr>
            <a:spLocks noGrp="1"/>
          </p:cNvSpPr>
          <p:nvPr>
            <p:ph type="sldNum" sz="quarter" idx="12"/>
          </p:nvPr>
        </p:nvSpPr>
        <p:spPr/>
        <p:txBody>
          <a:bodyPr/>
          <a:lstStyle/>
          <a:p>
            <a:pPr>
              <a:defRPr/>
            </a:pPr>
            <a:fld id="{009C5D41-737D-42C2-904B-520C0133E15A}" type="slidenum">
              <a:rPr lang="en-US"/>
              <a:pPr>
                <a:defRPr/>
              </a:pPr>
              <a:t>15</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
        <p:nvSpPr>
          <p:cNvPr id="10" name="Title 1"/>
          <p:cNvSpPr>
            <a:spLocks noGrp="1"/>
          </p:cNvSpPr>
          <p:nvPr>
            <p:ph type="title"/>
          </p:nvPr>
        </p:nvSpPr>
        <p:spPr>
          <a:xfrm>
            <a:off x="685800" y="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914400"/>
            <a:ext cx="7848600" cy="4914166"/>
          </a:xfrm>
          <a:prstGeom prst="rect">
            <a:avLst/>
          </a:prstGeom>
        </p:spPr>
        <p:txBody>
          <a:bodyPr>
            <a:spAutoFit/>
          </a:bodyPr>
          <a:lstStyle/>
          <a:p>
            <a:pPr marL="347663" lvl="1" indent="-347663" algn="just" defTabSz="1218987" eaLnBrk="0" fontAlgn="auto" hangingPunct="0">
              <a:lnSpc>
                <a:spcPts val="4000"/>
              </a:lnSpc>
              <a:spcBef>
                <a:spcPts val="0"/>
              </a:spcBef>
              <a:spcAft>
                <a:spcPts val="0"/>
              </a:spcAft>
              <a:buClr>
                <a:schemeClr val="accent1"/>
              </a:buClr>
              <a:buSzPct val="100000"/>
              <a:defRPr/>
            </a:pPr>
            <a:r>
              <a:rPr lang="en-US" sz="2400" b="1" u="sng" dirty="0">
                <a:latin typeface="+mn-lt"/>
                <a:cs typeface="+mn-cs"/>
              </a:rPr>
              <a:t>Royalties And FTS (Contd…)</a:t>
            </a:r>
          </a:p>
          <a:p>
            <a:pPr marL="381000" indent="-381000" algn="just" eaLnBrk="0" hangingPunct="0">
              <a:buClr>
                <a:srgbClr val="1A92AE"/>
              </a:buClr>
              <a:buFont typeface="Wingdings" pitchFamily="2" charset="2"/>
              <a:buChar char="Ø"/>
              <a:defRPr/>
            </a:pPr>
            <a:endParaRPr lang="en-US" sz="2000" u="sng" dirty="0">
              <a:solidFill>
                <a:schemeClr val="accent3">
                  <a:lumMod val="50000"/>
                </a:schemeClr>
              </a:solidFill>
              <a:latin typeface="+mj-lt"/>
              <a:cs typeface="Arial" pitchFamily="34" charset="0"/>
            </a:endParaRPr>
          </a:p>
          <a:p>
            <a:pPr marL="381000" indent="-266700" algn="just" eaLnBrk="0" hangingPunct="0">
              <a:buClr>
                <a:schemeClr val="accent3">
                  <a:lumMod val="50000"/>
                </a:schemeClr>
              </a:buClr>
              <a:buFont typeface="Arial" pitchFamily="34" charset="0"/>
              <a:buChar char="•"/>
              <a:defRPr/>
            </a:pPr>
            <a:r>
              <a:rPr lang="en-US" sz="2000" dirty="0">
                <a:latin typeface="+mj-lt"/>
                <a:cs typeface="Arial" pitchFamily="34" charset="0"/>
              </a:rPr>
              <a:t>Software / E-Commerce Payments</a:t>
            </a:r>
          </a:p>
          <a:p>
            <a:pPr marL="381000" indent="-381000" algn="just" eaLnBrk="0" hangingPunct="0">
              <a:buClr>
                <a:srgbClr val="1A92AE"/>
              </a:buClr>
              <a:defRPr/>
            </a:pPr>
            <a:endParaRPr lang="en-US" sz="2000" u="sng" dirty="0">
              <a:latin typeface="+mj-lt"/>
              <a:cs typeface="Arial" pitchFamily="34" charset="0"/>
            </a:endParaRPr>
          </a:p>
          <a:p>
            <a:pPr marL="381000" indent="-381000" algn="just" eaLnBrk="0" hangingPunct="0">
              <a:buClr>
                <a:srgbClr val="1A92AE"/>
              </a:buClr>
              <a:defRPr/>
            </a:pPr>
            <a:r>
              <a:rPr lang="en-US" sz="2000" dirty="0">
                <a:latin typeface="+mj-lt"/>
                <a:cs typeface="Arial" pitchFamily="34" charset="0"/>
              </a:rPr>
              <a:t>	License to use Software or for electronic downloading of computer programs / digital content may give rise to use of “</a:t>
            </a:r>
            <a:r>
              <a:rPr lang="en-US" sz="2000" i="1" dirty="0">
                <a:latin typeface="+mj-lt"/>
                <a:cs typeface="Arial" pitchFamily="34" charset="0"/>
              </a:rPr>
              <a:t>copyright</a:t>
            </a:r>
            <a:r>
              <a:rPr lang="en-US" sz="2000" dirty="0">
                <a:latin typeface="+mj-lt"/>
                <a:cs typeface="Arial" pitchFamily="34" charset="0"/>
              </a:rPr>
              <a:t>” as per Copyright Act.</a:t>
            </a:r>
          </a:p>
          <a:p>
            <a:pPr marL="381000" indent="-381000" algn="just" eaLnBrk="0" hangingPunct="0">
              <a:buClr>
                <a:srgbClr val="1A92AE"/>
              </a:buClr>
              <a:defRPr/>
            </a:pPr>
            <a:r>
              <a:rPr lang="en-US" sz="2000" i="1" dirty="0">
                <a:latin typeface="+mj-lt"/>
                <a:cs typeface="Arial" pitchFamily="34" charset="0"/>
              </a:rPr>
              <a:t>	Is it, thus, covered in “royalty”?</a:t>
            </a:r>
          </a:p>
          <a:p>
            <a:pPr marL="381000" indent="-381000" algn="just" eaLnBrk="0" hangingPunct="0">
              <a:buClr>
                <a:srgbClr val="1A92AE"/>
              </a:buClr>
              <a:defRPr/>
            </a:pPr>
            <a:endParaRPr lang="en-US" sz="2000" i="1" dirty="0">
              <a:latin typeface="+mj-lt"/>
              <a:cs typeface="Arial" pitchFamily="34" charset="0"/>
            </a:endParaRPr>
          </a:p>
          <a:p>
            <a:pPr marL="381000" indent="-381000" algn="just" eaLnBrk="0" hangingPunct="0">
              <a:buClr>
                <a:srgbClr val="1A92AE"/>
              </a:buClr>
              <a:defRPr/>
            </a:pPr>
            <a:r>
              <a:rPr lang="en-US" sz="2000" dirty="0">
                <a:latin typeface="+mj-lt"/>
                <a:cs typeface="Arial" pitchFamily="34" charset="0"/>
              </a:rPr>
              <a:t>	The Test (OECD / IRS View) : </a:t>
            </a:r>
            <a:r>
              <a:rPr lang="en-US" sz="2000" i="1" dirty="0">
                <a:latin typeface="+mj-lt"/>
                <a:cs typeface="Arial" pitchFamily="34" charset="0"/>
              </a:rPr>
              <a:t>What is the consideration for ?</a:t>
            </a:r>
            <a:r>
              <a:rPr lang="en-US" sz="2000" dirty="0">
                <a:latin typeface="+mj-lt"/>
                <a:cs typeface="Arial" pitchFamily="34" charset="0"/>
              </a:rPr>
              <a:t> </a:t>
            </a:r>
          </a:p>
          <a:p>
            <a:pPr marL="822325" lvl="1" indent="-365125" algn="just" eaLnBrk="0" hangingPunct="0">
              <a:buClr>
                <a:schemeClr val="accent3">
                  <a:lumMod val="50000"/>
                </a:schemeClr>
              </a:buClr>
              <a:buFont typeface="Arial" pitchFamily="34" charset="0"/>
              <a:buChar char="•"/>
              <a:defRPr/>
            </a:pPr>
            <a:r>
              <a:rPr lang="en-US" sz="2000" i="1" dirty="0">
                <a:latin typeface="+mj-lt"/>
                <a:cs typeface="Arial" pitchFamily="34" charset="0"/>
              </a:rPr>
              <a:t>if for rights to use copyright then royalty;</a:t>
            </a:r>
          </a:p>
          <a:p>
            <a:pPr marL="365125" indent="-365125" algn="just" eaLnBrk="0" hangingPunct="0">
              <a:buClr>
                <a:schemeClr val="accent3">
                  <a:lumMod val="50000"/>
                </a:schemeClr>
              </a:buClr>
              <a:buFont typeface="Arial" pitchFamily="34" charset="0"/>
              <a:buChar char="•"/>
              <a:defRPr/>
            </a:pPr>
            <a:endParaRPr lang="en-US" sz="2000" i="1" dirty="0">
              <a:latin typeface="+mj-lt"/>
              <a:cs typeface="Arial" pitchFamily="34" charset="0"/>
            </a:endParaRPr>
          </a:p>
          <a:p>
            <a:pPr marL="822325" lvl="1" indent="-365125" algn="just" eaLnBrk="0" hangingPunct="0">
              <a:buClr>
                <a:schemeClr val="accent3">
                  <a:lumMod val="50000"/>
                </a:schemeClr>
              </a:buClr>
              <a:buFont typeface="Arial" pitchFamily="34" charset="0"/>
              <a:buChar char="•"/>
              <a:defRPr/>
            </a:pPr>
            <a:r>
              <a:rPr lang="en-US" sz="2000" i="1" dirty="0">
                <a:latin typeface="+mj-lt"/>
                <a:cs typeface="Arial" pitchFamily="34" charset="0"/>
              </a:rPr>
              <a:t>if use of copyright only incidental, then business profits;</a:t>
            </a:r>
          </a:p>
          <a:p>
            <a:pPr marL="365125" indent="-365125" algn="just" eaLnBrk="0" hangingPunct="0">
              <a:buClr>
                <a:schemeClr val="accent3">
                  <a:lumMod val="50000"/>
                </a:schemeClr>
              </a:buClr>
              <a:buFont typeface="Arial" pitchFamily="34" charset="0"/>
              <a:buChar char="•"/>
              <a:defRPr/>
            </a:pPr>
            <a:endParaRPr lang="en-US" sz="2000" i="1" dirty="0">
              <a:latin typeface="+mj-lt"/>
              <a:cs typeface="Arial" pitchFamily="34" charset="0"/>
            </a:endParaRPr>
          </a:p>
          <a:p>
            <a:pPr marL="822325" lvl="1" indent="-365125" algn="just" eaLnBrk="0" hangingPunct="0">
              <a:buClr>
                <a:schemeClr val="accent3">
                  <a:lumMod val="50000"/>
                </a:schemeClr>
              </a:buClr>
              <a:buFont typeface="Arial" pitchFamily="34" charset="0"/>
              <a:buChar char="•"/>
              <a:defRPr/>
            </a:pPr>
            <a:r>
              <a:rPr lang="en-US" sz="2000" i="1" dirty="0">
                <a:latin typeface="+mj-lt"/>
                <a:cs typeface="Arial" pitchFamily="34" charset="0"/>
              </a:rPr>
              <a:t>if for a copyrighted article then business profits;</a:t>
            </a:r>
          </a:p>
        </p:txBody>
      </p:sp>
      <p:sp>
        <p:nvSpPr>
          <p:cNvPr id="8" name="Slide Number Placeholder 7"/>
          <p:cNvSpPr>
            <a:spLocks noGrp="1"/>
          </p:cNvSpPr>
          <p:nvPr>
            <p:ph type="sldNum" sz="quarter" idx="12"/>
          </p:nvPr>
        </p:nvSpPr>
        <p:spPr/>
        <p:txBody>
          <a:bodyPr/>
          <a:lstStyle/>
          <a:p>
            <a:pPr>
              <a:defRPr/>
            </a:pPr>
            <a:fld id="{42FEF00B-D3DF-4639-965C-A402EDEAD14B}" type="slidenum">
              <a:rPr lang="en-US"/>
              <a:pPr>
                <a:defRPr/>
              </a:pPr>
              <a:t>16</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
          <p:cNvSpPr>
            <a:spLocks noGrp="1"/>
          </p:cNvSpPr>
          <p:nvPr>
            <p:ph type="title"/>
          </p:nvPr>
        </p:nvSpPr>
        <p:spPr>
          <a:xfrm>
            <a:off x="685800" y="15240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066800"/>
            <a:ext cx="8153400" cy="4034438"/>
          </a:xfrm>
          <a:prstGeom prst="rect">
            <a:avLst/>
          </a:prstGeom>
        </p:spPr>
        <p:txBody>
          <a:bodyPr>
            <a:spAutoFit/>
          </a:bodyPr>
          <a:lstStyle/>
          <a:p>
            <a:pPr marL="347663" lvl="1" indent="-347663" algn="just" defTabSz="1218987" eaLnBrk="0" fontAlgn="auto" hangingPunct="0">
              <a:lnSpc>
                <a:spcPts val="4000"/>
              </a:lnSpc>
              <a:spcBef>
                <a:spcPts val="0"/>
              </a:spcBef>
              <a:spcAft>
                <a:spcPts val="0"/>
              </a:spcAft>
              <a:buClr>
                <a:schemeClr val="accent1"/>
              </a:buClr>
              <a:buSzPct val="100000"/>
              <a:defRPr/>
            </a:pPr>
            <a:r>
              <a:rPr lang="en-US" sz="2400" b="1" u="sng" dirty="0">
                <a:latin typeface="+mn-lt"/>
                <a:cs typeface="+mn-cs"/>
              </a:rPr>
              <a:t>Royalties And FTS (</a:t>
            </a:r>
            <a:r>
              <a:rPr lang="en-US" sz="2400" b="1" u="sng" dirty="0" err="1">
                <a:latin typeface="+mn-lt"/>
                <a:cs typeface="+mn-cs"/>
              </a:rPr>
              <a:t>contd</a:t>
            </a:r>
            <a:r>
              <a:rPr lang="en-US" sz="2400" b="1" u="sng" dirty="0">
                <a:latin typeface="+mn-lt"/>
                <a:cs typeface="+mn-cs"/>
              </a:rPr>
              <a:t>…)</a:t>
            </a:r>
          </a:p>
          <a:p>
            <a:pPr algn="just" fontAlgn="auto">
              <a:spcBef>
                <a:spcPts val="0"/>
              </a:spcBef>
              <a:spcAft>
                <a:spcPts val="0"/>
              </a:spcAft>
              <a:buFont typeface="Wingdings" pitchFamily="2" charset="2"/>
              <a:buNone/>
              <a:defRPr/>
            </a:pPr>
            <a:endParaRPr lang="en-US" sz="2400" u="sng" dirty="0">
              <a:solidFill>
                <a:schemeClr val="accent3">
                  <a:lumMod val="50000"/>
                </a:schemeClr>
              </a:solidFill>
              <a:latin typeface="+mj-lt"/>
              <a:cs typeface="Arial" pitchFamily="34" charset="0"/>
            </a:endParaRPr>
          </a:p>
          <a:p>
            <a:pPr algn="just" fontAlgn="auto">
              <a:spcBef>
                <a:spcPts val="0"/>
              </a:spcBef>
              <a:spcAft>
                <a:spcPts val="0"/>
              </a:spcAft>
              <a:buFont typeface="Wingdings" pitchFamily="2" charset="2"/>
              <a:buNone/>
              <a:defRPr/>
            </a:pPr>
            <a:r>
              <a:rPr lang="en-US" sz="2200" dirty="0">
                <a:latin typeface="+mj-lt"/>
                <a:cs typeface="Arial" pitchFamily="34" charset="0"/>
              </a:rPr>
              <a:t>The Test (OECD / IRS View) : </a:t>
            </a:r>
            <a:r>
              <a:rPr lang="en-US" sz="2200" i="1" dirty="0">
                <a:latin typeface="+mj-lt"/>
                <a:cs typeface="Arial" pitchFamily="34" charset="0"/>
              </a:rPr>
              <a:t>What is the consideration for ?</a:t>
            </a:r>
            <a:r>
              <a:rPr lang="en-US" sz="2200" dirty="0">
                <a:latin typeface="+mj-lt"/>
                <a:cs typeface="Arial" pitchFamily="34" charset="0"/>
              </a:rPr>
              <a:t> (Contd)</a:t>
            </a:r>
          </a:p>
          <a:p>
            <a:pPr algn="just" fontAlgn="auto">
              <a:spcBef>
                <a:spcPts val="0"/>
              </a:spcBef>
              <a:spcAft>
                <a:spcPts val="0"/>
              </a:spcAft>
              <a:buFont typeface="Wingdings" pitchFamily="2" charset="2"/>
              <a:buNone/>
              <a:defRPr/>
            </a:pPr>
            <a:endParaRPr lang="en-US" sz="1600" u="sng" dirty="0">
              <a:latin typeface="+mj-lt"/>
              <a:cs typeface="Arial" pitchFamily="34" charset="0"/>
            </a:endParaRPr>
          </a:p>
          <a:p>
            <a:pPr marL="457200" indent="-342900" algn="just" eaLnBrk="0" fontAlgn="auto" hangingPunct="0">
              <a:spcBef>
                <a:spcPts val="450"/>
              </a:spcBef>
              <a:spcAft>
                <a:spcPts val="450"/>
              </a:spcAft>
              <a:buClr>
                <a:schemeClr val="accent3">
                  <a:lumMod val="50000"/>
                </a:schemeClr>
              </a:buClr>
              <a:buFont typeface="Arial" pitchFamily="34" charset="0"/>
              <a:buChar char="•"/>
              <a:defRPr/>
            </a:pPr>
            <a:r>
              <a:rPr lang="en-US" sz="2000" i="1" dirty="0">
                <a:latin typeface="+mj-lt"/>
                <a:cs typeface="Arial" pitchFamily="34" charset="0"/>
              </a:rPr>
              <a:t>if for rights in the copyright i.e. for transfer of ownership then Business Income or Capital Gains.</a:t>
            </a:r>
          </a:p>
          <a:p>
            <a:pPr marL="457200" indent="-342900" algn="just" eaLnBrk="0" fontAlgn="auto" hangingPunct="0">
              <a:spcBef>
                <a:spcPts val="450"/>
              </a:spcBef>
              <a:spcAft>
                <a:spcPts val="450"/>
              </a:spcAft>
              <a:buClr>
                <a:schemeClr val="accent3">
                  <a:lumMod val="50000"/>
                </a:schemeClr>
              </a:buClr>
              <a:buFont typeface="Arial" pitchFamily="34" charset="0"/>
              <a:buChar char="•"/>
              <a:defRPr/>
            </a:pPr>
            <a:r>
              <a:rPr lang="en-US" sz="2000" i="1" dirty="0">
                <a:latin typeface="+mj-lt"/>
                <a:cs typeface="Arial" pitchFamily="34" charset="0"/>
              </a:rPr>
              <a:t>if for rights in relation to copyright – to use &amp; make copies for operation only within its business – then business profits.</a:t>
            </a:r>
          </a:p>
          <a:p>
            <a:pPr marL="457200" indent="-342900" algn="just" eaLnBrk="0" fontAlgn="auto" hangingPunct="0">
              <a:spcBef>
                <a:spcPts val="450"/>
              </a:spcBef>
              <a:spcAft>
                <a:spcPts val="450"/>
              </a:spcAft>
              <a:buClr>
                <a:schemeClr val="accent3">
                  <a:lumMod val="50000"/>
                </a:schemeClr>
              </a:buClr>
              <a:buFont typeface="Arial" pitchFamily="34" charset="0"/>
              <a:buChar char="•"/>
              <a:defRPr/>
            </a:pPr>
            <a:r>
              <a:rPr lang="en-US" sz="2000" i="1" dirty="0">
                <a:latin typeface="+mj-lt"/>
                <a:cs typeface="Arial" pitchFamily="34" charset="0"/>
              </a:rPr>
              <a:t>if Capital Gains a Mixed Payment i.e. sale of hardware with embedded software then break-up unless one part is the dominant part &amp; other parts are ancillary. </a:t>
            </a:r>
          </a:p>
        </p:txBody>
      </p:sp>
      <p:sp>
        <p:nvSpPr>
          <p:cNvPr id="6" name="Slide Number Placeholder 5"/>
          <p:cNvSpPr>
            <a:spLocks noGrp="1"/>
          </p:cNvSpPr>
          <p:nvPr>
            <p:ph type="sldNum" sz="quarter" idx="12"/>
          </p:nvPr>
        </p:nvSpPr>
        <p:spPr/>
        <p:txBody>
          <a:bodyPr/>
          <a:lstStyle/>
          <a:p>
            <a:pPr>
              <a:defRPr/>
            </a:pPr>
            <a:fld id="{E0DD7C4A-710D-47D2-A71E-1EBBF3F397CC}" type="slidenum">
              <a:rPr lang="en-US"/>
              <a:pPr>
                <a:defRPr/>
              </a:pPr>
              <a:t>17</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
          <p:cNvSpPr>
            <a:spLocks noGrp="1"/>
          </p:cNvSpPr>
          <p:nvPr>
            <p:ph type="title"/>
          </p:nvPr>
        </p:nvSpPr>
        <p:spPr>
          <a:xfrm>
            <a:off x="685800" y="15240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4953000"/>
          </a:xfrm>
        </p:spPr>
        <p:txBody>
          <a:bodyPr rtlCol="0">
            <a:normAutofit fontScale="40000" lnSpcReduction="20000"/>
          </a:bodyPr>
          <a:lstStyle/>
          <a:p>
            <a:pPr marL="304747" indent="-304747" algn="ctr" defTabSz="1218987" eaLnBrk="1" fontAlgn="auto" hangingPunct="1">
              <a:spcAft>
                <a:spcPts val="0"/>
              </a:spcAft>
              <a:buFont typeface="Wingdings 2" pitchFamily="18" charset="2"/>
              <a:buNone/>
              <a:defRPr/>
            </a:pPr>
            <a:r>
              <a:rPr lang="en-US" sz="6000" b="1" dirty="0" smtClean="0"/>
              <a:t>Purchase of Software</a:t>
            </a:r>
            <a:r>
              <a:rPr lang="en-US" sz="3500" dirty="0" smtClean="0"/>
              <a:t>..</a:t>
            </a:r>
          </a:p>
          <a:p>
            <a:pPr marL="304747" indent="-304747" defTabSz="1218987" eaLnBrk="1" fontAlgn="auto" hangingPunct="1">
              <a:spcAft>
                <a:spcPts val="0"/>
              </a:spcAft>
              <a:buFont typeface="Wingdings 2" pitchFamily="18" charset="2"/>
              <a:buNone/>
              <a:defRPr/>
            </a:pPr>
            <a:endParaRPr lang="en-US" dirty="0" smtClean="0"/>
          </a:p>
          <a:p>
            <a:pPr marL="304747" indent="-304747" defTabSz="1218987" eaLnBrk="1" fontAlgn="auto" hangingPunct="1">
              <a:spcAft>
                <a:spcPts val="0"/>
              </a:spcAft>
              <a:buFont typeface="Wingdings 2" pitchFamily="18" charset="2"/>
              <a:buNone/>
              <a:defRPr/>
            </a:pPr>
            <a:r>
              <a:rPr lang="en-US" dirty="0" smtClean="0"/>
              <a:t>   </a:t>
            </a:r>
            <a:endParaRPr lang="en-US" b="1" dirty="0" smtClean="0"/>
          </a:p>
          <a:p>
            <a:pPr marL="304747" indent="-304747" defTabSz="1218987" eaLnBrk="1" fontAlgn="auto" hangingPunct="1">
              <a:spcAft>
                <a:spcPts val="0"/>
              </a:spcAft>
              <a:buFont typeface="Wingdings 2" pitchFamily="18" charset="2"/>
              <a:buNone/>
              <a:defRPr/>
            </a:pPr>
            <a:endParaRPr lang="en-US" b="1" dirty="0" smtClean="0"/>
          </a:p>
          <a:p>
            <a:pPr marL="304747" indent="-304747" defTabSz="1218987" eaLnBrk="1" fontAlgn="auto" hangingPunct="1">
              <a:spcAft>
                <a:spcPts val="0"/>
              </a:spcAft>
              <a:buFont typeface="Wingdings 2" pitchFamily="18" charset="2"/>
              <a:buNone/>
              <a:defRPr/>
            </a:pPr>
            <a:r>
              <a:rPr lang="en-US" b="1" dirty="0" smtClean="0"/>
              <a:t>		</a:t>
            </a:r>
            <a:endParaRPr lang="en-US" sz="3500" b="1" dirty="0" smtClean="0"/>
          </a:p>
          <a:p>
            <a:pPr marL="304747" indent="-304747" defTabSz="1218987" eaLnBrk="1" fontAlgn="auto" hangingPunct="1">
              <a:spcAft>
                <a:spcPts val="0"/>
              </a:spcAft>
              <a:buFont typeface="Wingdings 2" pitchFamily="18" charset="2"/>
              <a:buNone/>
              <a:defRPr/>
            </a:pPr>
            <a:r>
              <a:rPr lang="en-US" sz="4000" b="1" dirty="0" smtClean="0"/>
              <a:t>  	       </a:t>
            </a:r>
            <a:r>
              <a:rPr lang="en-US" sz="4500" b="1" dirty="0" smtClean="0"/>
              <a:t>Embedded in hardware</a:t>
            </a:r>
            <a:r>
              <a:rPr lang="en-US" sz="4000" b="1" dirty="0" smtClean="0"/>
              <a:t>		Sold  As Copyrighted Article</a:t>
            </a:r>
            <a:endParaRPr lang="en-US" sz="4000" b="1" u="sng" dirty="0" smtClean="0"/>
          </a:p>
          <a:p>
            <a:pPr marL="304747" indent="-304747" defTabSz="1218987" eaLnBrk="1" fontAlgn="auto" hangingPunct="1">
              <a:spcAft>
                <a:spcPts val="0"/>
              </a:spcAft>
              <a:buFont typeface="Wingdings 2" pitchFamily="18" charset="2"/>
              <a:buNone/>
              <a:defRPr/>
            </a:pPr>
            <a:endParaRPr lang="en-US" sz="3500" dirty="0" smtClean="0"/>
          </a:p>
          <a:p>
            <a:pPr marL="304747" indent="-304747" algn="just" defTabSz="1218987" eaLnBrk="1" fontAlgn="auto" hangingPunct="1">
              <a:spcAft>
                <a:spcPts val="0"/>
              </a:spcAft>
              <a:buClr>
                <a:schemeClr val="accent3">
                  <a:lumMod val="50000"/>
                </a:schemeClr>
              </a:buClr>
              <a:buFont typeface="Calibri" pitchFamily="34" charset="0"/>
              <a:buChar char="–"/>
              <a:defRPr/>
            </a:pPr>
            <a:r>
              <a:rPr lang="en-US" sz="4500" dirty="0" smtClean="0"/>
              <a:t>Not  Royalty…. </a:t>
            </a:r>
          </a:p>
          <a:p>
            <a:pPr marL="304747" indent="-304747" algn="just" defTabSz="1218987" eaLnBrk="1" fontAlgn="auto" hangingPunct="1">
              <a:spcAft>
                <a:spcPts val="0"/>
              </a:spcAft>
              <a:buClr>
                <a:schemeClr val="accent3">
                  <a:lumMod val="50000"/>
                </a:schemeClr>
              </a:buClr>
              <a:buFont typeface="Arial" pitchFamily="34" charset="0"/>
              <a:buChar char="•"/>
              <a:defRPr/>
            </a:pPr>
            <a:r>
              <a:rPr lang="en-US" sz="4500" dirty="0" smtClean="0"/>
              <a:t>If software is supplied along with hardware as part of the equipment</a:t>
            </a:r>
          </a:p>
          <a:p>
            <a:pPr marL="304747" indent="-304747" algn="just" defTabSz="1218987" eaLnBrk="1" fontAlgn="auto" hangingPunct="1">
              <a:spcAft>
                <a:spcPts val="0"/>
              </a:spcAft>
              <a:buClr>
                <a:schemeClr val="accent3">
                  <a:lumMod val="50000"/>
                </a:schemeClr>
              </a:buClr>
              <a:buFont typeface="Arial" pitchFamily="34" charset="0"/>
              <a:buChar char="•"/>
              <a:defRPr/>
            </a:pPr>
            <a:r>
              <a:rPr lang="en-US" sz="4500" dirty="0" smtClean="0"/>
              <a:t>software is an integral part of the supply of equipment</a:t>
            </a:r>
          </a:p>
          <a:p>
            <a:pPr marL="304747" indent="-304747" algn="just" defTabSz="1218987" eaLnBrk="1" fontAlgn="auto" hangingPunct="1">
              <a:spcAft>
                <a:spcPts val="0"/>
              </a:spcAft>
              <a:buClr>
                <a:schemeClr val="accent3">
                  <a:lumMod val="50000"/>
                </a:schemeClr>
              </a:buClr>
              <a:buFont typeface="Arial" pitchFamily="34" charset="0"/>
              <a:buChar char="•"/>
              <a:defRPr/>
            </a:pPr>
            <a:r>
              <a:rPr lang="en-US" sz="4500" dirty="0" smtClean="0"/>
              <a:t> there is no separate sale of software</a:t>
            </a:r>
          </a:p>
          <a:p>
            <a:pPr marL="304747" indent="-304747" algn="just" defTabSz="1218987" eaLnBrk="1" fontAlgn="auto" hangingPunct="1">
              <a:spcAft>
                <a:spcPts val="0"/>
              </a:spcAft>
              <a:buFont typeface="Wingdings 2" pitchFamily="18" charset="2"/>
              <a:buNone/>
              <a:defRPr/>
            </a:pPr>
            <a:endParaRPr lang="en-US" sz="300" dirty="0" smtClean="0"/>
          </a:p>
          <a:p>
            <a:pPr marL="304747" indent="-304747" algn="just" defTabSz="1218987" eaLnBrk="1" fontAlgn="auto" hangingPunct="1">
              <a:spcAft>
                <a:spcPts val="0"/>
              </a:spcAft>
              <a:buClr>
                <a:schemeClr val="accent3">
                  <a:lumMod val="50000"/>
                </a:schemeClr>
              </a:buClr>
              <a:buFont typeface="Calibri" pitchFamily="34" charset="0"/>
              <a:buChar char="–"/>
              <a:defRPr/>
            </a:pPr>
            <a:r>
              <a:rPr lang="en-US" sz="4500" dirty="0" smtClean="0"/>
              <a:t>As decided in Ericsson( 343 ITR 470), SIEMENS AKTIENGESELLSCHAFT (</a:t>
            </a:r>
            <a:r>
              <a:rPr lang="pt-BR" sz="4500" dirty="0" smtClean="0"/>
              <a:t>ITA No 4502/Mum/2009).</a:t>
            </a:r>
            <a:endParaRPr lang="en-US" sz="4500" dirty="0" smtClean="0"/>
          </a:p>
        </p:txBody>
      </p:sp>
      <p:sp>
        <p:nvSpPr>
          <p:cNvPr id="10" name="Slide Number Placeholder 9"/>
          <p:cNvSpPr>
            <a:spLocks noGrp="1"/>
          </p:cNvSpPr>
          <p:nvPr>
            <p:ph type="sldNum" sz="quarter" idx="12"/>
          </p:nvPr>
        </p:nvSpPr>
        <p:spPr/>
        <p:txBody>
          <a:bodyPr/>
          <a:lstStyle/>
          <a:p>
            <a:pPr>
              <a:defRPr/>
            </a:pPr>
            <a:fld id="{EE2298A3-27C9-4ACD-9C13-6B7AF4948294}" type="slidenum">
              <a:rPr lang="en-US"/>
              <a:pPr>
                <a:defRPr/>
              </a:pPr>
              <a:t>18</a:t>
            </a:fld>
            <a:endParaRPr lang="en-US"/>
          </a:p>
        </p:txBody>
      </p:sp>
      <p:cxnSp>
        <p:nvCxnSpPr>
          <p:cNvPr id="5" name="Straight Connector 4"/>
          <p:cNvCxnSpPr/>
          <p:nvPr/>
        </p:nvCxnSpPr>
        <p:spPr>
          <a:xfrm rot="5400000">
            <a:off x="4382294" y="1307306"/>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90800" y="1574800"/>
            <a:ext cx="411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590800" y="1574800"/>
            <a:ext cx="1588" cy="78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705600" y="1574800"/>
            <a:ext cx="1588" cy="7874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7"/>
          <p:cNvSpPr>
            <a:spLocks noChangeArrowheads="1"/>
          </p:cNvSpPr>
          <p:nvPr/>
        </p:nvSpPr>
        <p:spPr bwMode="auto">
          <a:xfrm>
            <a:off x="838200" y="5715000"/>
            <a:ext cx="7848600" cy="533400"/>
          </a:xfrm>
          <a:prstGeom prst="ellipse">
            <a:avLst/>
          </a:prstGeom>
          <a:solidFill>
            <a:schemeClr val="accent3">
              <a:lumMod val="20000"/>
              <a:lumOff val="80000"/>
            </a:schemeClr>
          </a:solidFill>
          <a:ln>
            <a:solidFill>
              <a:schemeClr val="accent3">
                <a:lumMod val="5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en-US" sz="1600" dirty="0">
              <a:solidFill>
                <a:schemeClr val="accent2"/>
              </a:solidFill>
            </a:endParaRPr>
          </a:p>
          <a:p>
            <a:pPr algn="ctr">
              <a:defRPr/>
            </a:pPr>
            <a:r>
              <a:rPr lang="en-US" sz="2200" dirty="0">
                <a:solidFill>
                  <a:schemeClr val="accent3">
                    <a:lumMod val="50000"/>
                  </a:schemeClr>
                </a:solidFill>
              </a:rPr>
              <a:t>Implications of New Explanation 4 to Section 9(1)(vi) </a:t>
            </a:r>
          </a:p>
          <a:p>
            <a:pPr algn="ctr">
              <a:defRPr/>
            </a:pPr>
            <a:endParaRPr lang="en-US" sz="1400" b="1" dirty="0">
              <a:solidFill>
                <a:schemeClr val="accent2"/>
              </a:solidFill>
            </a:endParaRPr>
          </a:p>
        </p:txBody>
      </p:sp>
      <p:sp>
        <p:nvSpPr>
          <p:cNvPr id="12" name="Date Placeholder 11"/>
          <p:cNvSpPr>
            <a:spLocks noGrp="1"/>
          </p:cNvSpPr>
          <p:nvPr>
            <p:ph type="dt" sz="quarter" idx="10"/>
          </p:nvPr>
        </p:nvSpPr>
        <p:spPr/>
        <p:txBody>
          <a:bodyPr/>
          <a:lstStyle/>
          <a:p>
            <a:pPr>
              <a:defRPr/>
            </a:pPr>
            <a:r>
              <a:rPr lang="en-US" smtClean="0"/>
              <a:t>03/07/2015</a:t>
            </a:r>
            <a:endParaRPr lang="en-US"/>
          </a:p>
        </p:txBody>
      </p:sp>
      <p:sp>
        <p:nvSpPr>
          <p:cNvPr id="14" name="Footer Placeholder 13"/>
          <p:cNvSpPr>
            <a:spLocks noGrp="1"/>
          </p:cNvSpPr>
          <p:nvPr>
            <p:ph type="ftr" sz="quarter" idx="11"/>
          </p:nvPr>
        </p:nvSpPr>
        <p:spPr/>
        <p:txBody>
          <a:bodyPr/>
          <a:lstStyle/>
          <a:p>
            <a:pPr>
              <a:defRPr/>
            </a:pPr>
            <a:r>
              <a:rPr lang="en-US" smtClean="0"/>
              <a:t>SUSHIL LAKHANI</a:t>
            </a:r>
            <a:endParaRPr lang="en-US" dirty="0"/>
          </a:p>
        </p:txBody>
      </p:sp>
      <p:sp>
        <p:nvSpPr>
          <p:cNvPr id="15" name="Title 14"/>
          <p:cNvSpPr>
            <a:spLocks noGrp="1"/>
          </p:cNvSpPr>
          <p:nvPr>
            <p:ph type="title"/>
          </p:nvPr>
        </p:nvSpPr>
        <p:spPr>
          <a:xfrm>
            <a:off x="762000" y="152400"/>
            <a:ext cx="8153400" cy="411162"/>
          </a:xfrm>
        </p:spPr>
        <p:txBody>
          <a:bodyPr/>
          <a:lstStyle/>
          <a:p>
            <a:pPr algn="ctr" eaLnBrk="1" hangingPunct="1">
              <a:defRPr/>
            </a:pPr>
            <a:r>
              <a:rPr lang="en-US" sz="3200" b="1" dirty="0" smtClean="0"/>
              <a:t>SCOPE OF A INCOME OF A NON-RESIDENT</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772400" cy="5638800"/>
          </a:xfrm>
        </p:spPr>
        <p:txBody>
          <a:bodyPr>
            <a:normAutofit lnSpcReduction="10000"/>
          </a:bodyPr>
          <a:lstStyle/>
          <a:p>
            <a:pPr marL="234950" lvl="1" algn="just" defTabSz="1218987" eaLnBrk="1" fontAlgn="auto" hangingPunct="1">
              <a:spcAft>
                <a:spcPts val="0"/>
              </a:spcAft>
              <a:buClr>
                <a:schemeClr val="accent3">
                  <a:lumMod val="50000"/>
                </a:schemeClr>
              </a:buClr>
              <a:buFont typeface="Arial" pitchFamily="34" charset="0"/>
              <a:buChar char="•"/>
              <a:defRPr/>
            </a:pPr>
            <a:r>
              <a:rPr lang="en-US" sz="2000" b="1" dirty="0" smtClean="0"/>
              <a:t>Sold As Copyrighted Article : </a:t>
            </a:r>
            <a:r>
              <a:rPr lang="en-US" sz="2000" b="1" u="sng" dirty="0" smtClean="0"/>
              <a:t>Held As Not  Royalty</a:t>
            </a:r>
            <a:r>
              <a:rPr lang="en-US" sz="2000" dirty="0" smtClean="0"/>
              <a:t>:</a:t>
            </a:r>
            <a:endParaRPr lang="en-US" sz="2000" dirty="0" smtClean="0"/>
          </a:p>
          <a:p>
            <a:pPr marL="539750" lvl="2" algn="just" defTabSz="1218987" eaLnBrk="1" fontAlgn="auto" hangingPunct="1">
              <a:spcAft>
                <a:spcPts val="0"/>
              </a:spcAft>
              <a:buClr>
                <a:schemeClr val="accent3">
                  <a:lumMod val="50000"/>
                </a:schemeClr>
              </a:buClr>
              <a:buFont typeface="Calibri" pitchFamily="34" charset="0"/>
              <a:buChar char="–"/>
              <a:defRPr/>
            </a:pPr>
            <a:r>
              <a:rPr lang="en-US" dirty="0" err="1" smtClean="0"/>
              <a:t>Velankani</a:t>
            </a:r>
            <a:r>
              <a:rPr lang="en-US" dirty="0" smtClean="0"/>
              <a:t> Mauritius v. DDIT (ITAT Bangalore), Kansai </a:t>
            </a:r>
            <a:r>
              <a:rPr lang="en-US" dirty="0" err="1" smtClean="0"/>
              <a:t>Nerolac</a:t>
            </a:r>
            <a:r>
              <a:rPr lang="en-US" dirty="0" smtClean="0"/>
              <a:t> Paints v. ADIT (ITAT Mumbai) &amp; </a:t>
            </a:r>
            <a:r>
              <a:rPr lang="en-US" dirty="0" err="1" smtClean="0"/>
              <a:t>Dassault</a:t>
            </a:r>
            <a:r>
              <a:rPr lang="en-US" dirty="0" smtClean="0"/>
              <a:t> Systems 229 CTR 105 (AAR) </a:t>
            </a:r>
          </a:p>
          <a:p>
            <a:pPr marL="539750" lvl="2" algn="just" defTabSz="1218987" eaLnBrk="1" fontAlgn="auto" hangingPunct="1">
              <a:spcAft>
                <a:spcPts val="0"/>
              </a:spcAft>
              <a:buClr>
                <a:schemeClr val="accent3">
                  <a:lumMod val="50000"/>
                </a:schemeClr>
              </a:buClr>
              <a:buNone/>
              <a:defRPr/>
            </a:pPr>
            <a:r>
              <a:rPr lang="en-US" dirty="0" smtClean="0"/>
              <a:t>	it has been held following Tata Consultancy Services 271 ITR 401 (SC) that : </a:t>
            </a:r>
            <a:r>
              <a:rPr lang="en-US" u="sng" dirty="0" smtClean="0"/>
              <a:t>Income from software supply is not “royalty” but is “business profits” &amp; not chargeable to tax in the absence of a PE</a:t>
            </a:r>
            <a:r>
              <a:rPr lang="en-US" b="1" i="1" u="sng" dirty="0" smtClean="0"/>
              <a:t> </a:t>
            </a:r>
          </a:p>
          <a:p>
            <a:pPr marL="609493" lvl="1" indent="-231607" algn="just" defTabSz="1218987" eaLnBrk="1" fontAlgn="auto" hangingPunct="1">
              <a:spcAft>
                <a:spcPts val="0"/>
              </a:spcAft>
              <a:buFont typeface="Wingdings" pitchFamily="2" charset="2"/>
              <a:buNone/>
              <a:defRPr/>
            </a:pPr>
            <a:endParaRPr lang="en-US" sz="2000" b="1" i="1" u="sng" dirty="0" smtClean="0"/>
          </a:p>
          <a:p>
            <a:pPr marL="304747" indent="-304747" algn="just" defTabSz="1218987" eaLnBrk="1" fontAlgn="auto" hangingPunct="1">
              <a:spcAft>
                <a:spcPts val="0"/>
              </a:spcAft>
              <a:buClr>
                <a:schemeClr val="accent3">
                  <a:lumMod val="50000"/>
                </a:schemeClr>
              </a:buClr>
              <a:buFont typeface="Arial" pitchFamily="34" charset="0"/>
              <a:buChar char="•"/>
              <a:defRPr/>
            </a:pPr>
            <a:r>
              <a:rPr lang="en-US" sz="2000" dirty="0" smtClean="0"/>
              <a:t>Delhi High Court in case of </a:t>
            </a:r>
            <a:r>
              <a:rPr lang="en-US" sz="2000" dirty="0" err="1" smtClean="0"/>
              <a:t>Infrasoft</a:t>
            </a:r>
            <a:r>
              <a:rPr lang="en-US" sz="2000" dirty="0" smtClean="0"/>
              <a:t> ltd (39 taxmann.com 88) </a:t>
            </a:r>
            <a:r>
              <a:rPr lang="en-US" sz="1600" dirty="0" smtClean="0"/>
              <a:t>held: </a:t>
            </a:r>
          </a:p>
          <a:p>
            <a:pPr marL="609547" lvl="1" indent="-304747" algn="just" defTabSz="1218987" eaLnBrk="1" fontAlgn="auto" hangingPunct="1">
              <a:spcAft>
                <a:spcPts val="0"/>
              </a:spcAft>
              <a:buClr>
                <a:schemeClr val="accent3">
                  <a:lumMod val="50000"/>
                </a:schemeClr>
              </a:buClr>
              <a:buFont typeface="Calibri" pitchFamily="34" charset="0"/>
              <a:buChar char="–"/>
              <a:defRPr/>
            </a:pPr>
            <a:r>
              <a:rPr lang="en-US" sz="1800" dirty="0" smtClean="0"/>
              <a:t>“</a:t>
            </a:r>
            <a:r>
              <a:rPr lang="en-US" sz="1800" i="1" dirty="0" smtClean="0"/>
              <a:t>What was transferred was neither the copyright in the software nor the use of the copyright in the software, but what was transferred was the right to use the copyrighted material or article which was distinguishable from the rights in a copyright</a:t>
            </a:r>
            <a:r>
              <a:rPr lang="en-US" sz="1800" dirty="0" smtClean="0"/>
              <a:t>”.</a:t>
            </a:r>
            <a:r>
              <a:rPr lang="en-US" sz="2000" dirty="0" smtClean="0"/>
              <a:t> </a:t>
            </a:r>
          </a:p>
          <a:p>
            <a:pPr marL="609547" lvl="1" indent="-304747" algn="just" defTabSz="1218987" eaLnBrk="1" fontAlgn="auto" hangingPunct="1">
              <a:spcAft>
                <a:spcPts val="0"/>
              </a:spcAft>
              <a:buClr>
                <a:schemeClr val="accent3">
                  <a:lumMod val="50000"/>
                </a:schemeClr>
              </a:buClr>
              <a:buFont typeface="Calibri" pitchFamily="34" charset="0"/>
              <a:buChar char="–"/>
              <a:defRPr/>
            </a:pPr>
            <a:r>
              <a:rPr lang="en-US" sz="2000" dirty="0" smtClean="0"/>
              <a:t>“</a:t>
            </a:r>
            <a:r>
              <a:rPr lang="en-US" sz="2000" i="1" dirty="0" smtClean="0"/>
              <a:t>The right that was transferred was not a right to use the copyright but was only limited to the right to use the copyrighted material and the same would not give rise to any royalty income and would be business income</a:t>
            </a:r>
            <a:r>
              <a:rPr lang="en-US" sz="2000" dirty="0" smtClean="0"/>
              <a:t>”.</a:t>
            </a:r>
          </a:p>
          <a:p>
            <a:pPr marL="339725" lvl="1" indent="-34925" algn="just" defTabSz="1218987" eaLnBrk="1" fontAlgn="auto" hangingPunct="1">
              <a:spcAft>
                <a:spcPts val="0"/>
              </a:spcAft>
              <a:buNone/>
              <a:defRPr/>
            </a:pPr>
            <a:r>
              <a:rPr lang="en-US" sz="2000" dirty="0" smtClean="0"/>
              <a:t>The view has been affirmed by Delhi Tribunal in the case of </a:t>
            </a:r>
            <a:r>
              <a:rPr lang="en-US" sz="1800" b="1" dirty="0" smtClean="0"/>
              <a:t>Aspect Software Inc v. ADIT  (2015) (Delhi)(Trib.)</a:t>
            </a:r>
            <a:endParaRPr lang="en-US" sz="1800" dirty="0" smtClean="0"/>
          </a:p>
          <a:p>
            <a:pPr algn="just"/>
            <a:endParaRPr lang="en-US" dirty="0"/>
          </a:p>
        </p:txBody>
      </p:sp>
      <p:sp>
        <p:nvSpPr>
          <p:cNvPr id="4" name="Date Placeholder 3"/>
          <p:cNvSpPr>
            <a:spLocks noGrp="1"/>
          </p:cNvSpPr>
          <p:nvPr>
            <p:ph type="dt" sz="half" idx="10"/>
          </p:nvPr>
        </p:nvSpPr>
        <p:spPr/>
        <p:txBody>
          <a:bodyPr/>
          <a:lstStyle/>
          <a:p>
            <a:pPr>
              <a:defRPr/>
            </a:pPr>
            <a:r>
              <a:rPr lang="en-US" smtClean="0"/>
              <a:t>03/07/2015</a:t>
            </a:r>
            <a:endParaRPr lang="en-US"/>
          </a:p>
        </p:txBody>
      </p:sp>
      <p:sp>
        <p:nvSpPr>
          <p:cNvPr id="5" name="Footer Placeholder 4"/>
          <p:cNvSpPr>
            <a:spLocks noGrp="1"/>
          </p:cNvSpPr>
          <p:nvPr>
            <p:ph type="ftr" sz="quarter" idx="11"/>
          </p:nvPr>
        </p:nvSpPr>
        <p:spPr/>
        <p:txBody>
          <a:bodyPr/>
          <a:lstStyle/>
          <a:p>
            <a:pPr>
              <a:defRPr/>
            </a:pPr>
            <a:r>
              <a:rPr lang="en-US" smtClean="0"/>
              <a:t>SUSHIL LAKHANI</a:t>
            </a:r>
            <a:endParaRPr lang="en-US"/>
          </a:p>
        </p:txBody>
      </p:sp>
      <p:sp>
        <p:nvSpPr>
          <p:cNvPr id="6" name="Slide Number Placeholder 5"/>
          <p:cNvSpPr>
            <a:spLocks noGrp="1"/>
          </p:cNvSpPr>
          <p:nvPr>
            <p:ph type="sldNum" sz="quarter" idx="12"/>
          </p:nvPr>
        </p:nvSpPr>
        <p:spPr/>
        <p:txBody>
          <a:bodyPr/>
          <a:lstStyle/>
          <a:p>
            <a:pPr>
              <a:defRPr/>
            </a:pPr>
            <a:fld id="{AB71F7D5-F1D2-4767-8827-4F5417E45CAB}" type="slidenum">
              <a:rPr lang="en-US" smtClean="0"/>
              <a:pPr>
                <a:defRPr/>
              </a:pPr>
              <a:t>19</a:t>
            </a:fld>
            <a:endParaRPr lang="en-US"/>
          </a:p>
        </p:txBody>
      </p:sp>
      <p:sp>
        <p:nvSpPr>
          <p:cNvPr id="7" name="Title 14"/>
          <p:cNvSpPr>
            <a:spLocks noGrp="1"/>
          </p:cNvSpPr>
          <p:nvPr>
            <p:ph type="title"/>
          </p:nvPr>
        </p:nvSpPr>
        <p:spPr>
          <a:xfrm>
            <a:off x="685800" y="198438"/>
            <a:ext cx="8382000" cy="411162"/>
          </a:xfrm>
        </p:spPr>
        <p:txBody>
          <a:bodyPr/>
          <a:lstStyle/>
          <a:p>
            <a:pPr algn="ctr" eaLnBrk="1" hangingPunct="1">
              <a:defRPr/>
            </a:pPr>
            <a:r>
              <a:rPr lang="en-US" b="1" dirty="0" smtClean="0"/>
              <a:t>SCOPE OF A INCOME OF A NON-RESIDENT</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4"/>
          <p:cNvSpPr>
            <a:spLocks noGrp="1"/>
          </p:cNvSpPr>
          <p:nvPr>
            <p:ph type="title"/>
          </p:nvPr>
        </p:nvSpPr>
        <p:spPr>
          <a:xfrm>
            <a:off x="685800" y="152400"/>
            <a:ext cx="8534400" cy="990600"/>
          </a:xfrm>
        </p:spPr>
        <p:txBody>
          <a:bodyPr/>
          <a:lstStyle/>
          <a:p>
            <a:pPr eaLnBrk="1" hangingPunct="1"/>
            <a:r>
              <a:rPr lang="en-US" b="1" dirty="0" smtClean="0">
                <a:solidFill>
                  <a:srgbClr val="5FA326"/>
                </a:solidFill>
              </a:rPr>
              <a:t>OVERVIEW…</a:t>
            </a:r>
          </a:p>
        </p:txBody>
      </p:sp>
      <p:sp>
        <p:nvSpPr>
          <p:cNvPr id="21" name="Content Placeholder 20"/>
          <p:cNvSpPr>
            <a:spLocks noGrp="1"/>
          </p:cNvSpPr>
          <p:nvPr>
            <p:ph idx="1"/>
          </p:nvPr>
        </p:nvSpPr>
        <p:spPr>
          <a:xfrm>
            <a:off x="762000" y="1981200"/>
            <a:ext cx="8504238" cy="4343400"/>
          </a:xfrm>
        </p:spPr>
        <p:txBody>
          <a:bodyPr rtlCol="0">
            <a:noAutofit/>
          </a:bodyPr>
          <a:lstStyle/>
          <a:p>
            <a:pPr marL="1377950" indent="-1377950" algn="just" defTabSz="1218987" eaLnBrk="1" fontAlgn="auto" hangingPunct="1">
              <a:spcAft>
                <a:spcPts val="0"/>
              </a:spcAft>
              <a:buNone/>
              <a:tabLst>
                <a:tab pos="914400" algn="l"/>
                <a:tab pos="1425575" algn="l"/>
                <a:tab pos="1828800" algn="l"/>
              </a:tabLst>
              <a:defRPr/>
            </a:pPr>
            <a:r>
              <a:rPr lang="en-US" sz="2400" dirty="0" smtClean="0">
                <a:latin typeface="+mj-lt"/>
              </a:rPr>
              <a:t>Part – A :</a:t>
            </a:r>
            <a:r>
              <a:rPr lang="en-US" sz="2400" dirty="0" smtClean="0"/>
              <a:t>Scope Of Income Of A Non-resident</a:t>
            </a:r>
          </a:p>
          <a:p>
            <a:pPr marL="1377950" indent="-1377950" algn="just" defTabSz="1218987" eaLnBrk="1" fontAlgn="auto" hangingPunct="1">
              <a:spcAft>
                <a:spcPts val="0"/>
              </a:spcAft>
              <a:buFont typeface="Wingdings 2"/>
              <a:buNone/>
              <a:tabLst>
                <a:tab pos="914400" algn="l"/>
                <a:tab pos="1317625" algn="l"/>
                <a:tab pos="1828800" algn="l"/>
              </a:tabLst>
              <a:defRPr/>
            </a:pPr>
            <a:endParaRPr lang="en-US" sz="2400" dirty="0" smtClean="0">
              <a:latin typeface="+mj-lt"/>
            </a:endParaRPr>
          </a:p>
          <a:p>
            <a:pPr marL="1377950" indent="-1377950" algn="just" defTabSz="1218987" eaLnBrk="1" fontAlgn="auto" hangingPunct="1">
              <a:spcAft>
                <a:spcPts val="0"/>
              </a:spcAft>
              <a:buFont typeface="Wingdings 2" pitchFamily="18" charset="2"/>
              <a:buNone/>
              <a:tabLst>
                <a:tab pos="914400" algn="l"/>
                <a:tab pos="1317625" algn="l"/>
                <a:tab pos="1828800" algn="l"/>
              </a:tabLst>
              <a:defRPr/>
            </a:pPr>
            <a:r>
              <a:rPr lang="en-US" sz="2400" dirty="0" smtClean="0">
                <a:latin typeface="+mj-lt"/>
              </a:rPr>
              <a:t>Part – B : </a:t>
            </a:r>
            <a:r>
              <a:rPr lang="en-US" sz="2400" dirty="0" smtClean="0"/>
              <a:t>Overview Of  Section 195 </a:t>
            </a:r>
            <a:endParaRPr lang="en-US" sz="2400" dirty="0" smtClean="0">
              <a:latin typeface="+mj-lt"/>
            </a:endParaRPr>
          </a:p>
          <a:p>
            <a:pPr marL="1377950" indent="-1377950" algn="just" defTabSz="1218987" eaLnBrk="1" fontAlgn="auto" hangingPunct="1">
              <a:spcAft>
                <a:spcPts val="0"/>
              </a:spcAft>
              <a:buFont typeface="Wingdings 2"/>
              <a:buNone/>
              <a:tabLst>
                <a:tab pos="914400" algn="l"/>
                <a:tab pos="1317625" algn="l"/>
                <a:tab pos="1828800" algn="l"/>
              </a:tabLst>
              <a:defRPr/>
            </a:pPr>
            <a:endParaRPr lang="en-US" sz="2400" dirty="0" smtClean="0">
              <a:latin typeface="+mj-lt"/>
            </a:endParaRPr>
          </a:p>
          <a:p>
            <a:pPr marL="1425575" indent="-1425575" algn="just" defTabSz="1218987" eaLnBrk="1" fontAlgn="auto" hangingPunct="1">
              <a:spcAft>
                <a:spcPts val="0"/>
              </a:spcAft>
              <a:buFont typeface="Wingdings 2"/>
              <a:buNone/>
              <a:tabLst>
                <a:tab pos="914400" algn="l"/>
                <a:tab pos="1425575" algn="l"/>
                <a:tab pos="1828800" algn="l"/>
              </a:tabLst>
              <a:defRPr/>
            </a:pPr>
            <a:r>
              <a:rPr lang="en-US" sz="2400" dirty="0" smtClean="0">
                <a:latin typeface="+mj-lt"/>
              </a:rPr>
              <a:t>Part – C: </a:t>
            </a:r>
            <a:r>
              <a:rPr lang="en-US" sz="2400" dirty="0" smtClean="0"/>
              <a:t>Remittance Certificate By CA</a:t>
            </a:r>
            <a:endParaRPr lang="en-US" sz="2400" dirty="0" smtClean="0">
              <a:latin typeface="+mj-lt"/>
            </a:endParaRPr>
          </a:p>
        </p:txBody>
      </p:sp>
      <p:sp>
        <p:nvSpPr>
          <p:cNvPr id="4" name="Date Placeholder 3"/>
          <p:cNvSpPr>
            <a:spLocks noGrp="1"/>
          </p:cNvSpPr>
          <p:nvPr>
            <p:ph type="dt" sz="half" idx="10"/>
          </p:nvPr>
        </p:nvSpPr>
        <p:spPr/>
        <p:txBody>
          <a:bodyPr/>
          <a:lstStyle/>
          <a:p>
            <a:pPr>
              <a:defRPr/>
            </a:pPr>
            <a:r>
              <a:rPr lang="en-US" smtClean="0"/>
              <a:t>03/07/2015</a:t>
            </a:r>
            <a:endParaRPr lang="en-US"/>
          </a:p>
        </p:txBody>
      </p:sp>
      <p:sp>
        <p:nvSpPr>
          <p:cNvPr id="5" name="Slide Number Placeholder 4"/>
          <p:cNvSpPr>
            <a:spLocks noGrp="1"/>
          </p:cNvSpPr>
          <p:nvPr>
            <p:ph type="sldNum" sz="quarter" idx="12"/>
          </p:nvPr>
        </p:nvSpPr>
        <p:spPr/>
        <p:txBody>
          <a:bodyPr/>
          <a:lstStyle/>
          <a:p>
            <a:pPr>
              <a:defRPr/>
            </a:pPr>
            <a:fld id="{AB71F7D5-F1D2-4767-8827-4F5417E45CAB}"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SUSHIL LAKHANI</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idx="1"/>
          </p:nvPr>
        </p:nvSpPr>
        <p:spPr>
          <a:xfrm>
            <a:off x="990600" y="762000"/>
            <a:ext cx="7696200" cy="5257800"/>
          </a:xfrm>
        </p:spPr>
        <p:txBody>
          <a:bodyPr/>
          <a:lstStyle/>
          <a:p>
            <a:pPr algn="just" eaLnBrk="1" hangingPunct="1">
              <a:buClr>
                <a:schemeClr val="accent3">
                  <a:lumMod val="50000"/>
                </a:schemeClr>
              </a:buClr>
              <a:defRPr/>
            </a:pPr>
            <a:r>
              <a:rPr lang="en-US" sz="1800" b="1" dirty="0" smtClean="0"/>
              <a:t>Sold  As Copyrighted Article</a:t>
            </a:r>
            <a:r>
              <a:rPr lang="en-US" sz="1800" b="1" u="sng" dirty="0" smtClean="0"/>
              <a:t> </a:t>
            </a:r>
            <a:r>
              <a:rPr lang="en-US" sz="1800" dirty="0" smtClean="0"/>
              <a:t>–</a:t>
            </a:r>
            <a:r>
              <a:rPr lang="en-US" sz="1800" b="1" dirty="0" smtClean="0"/>
              <a:t>Held as </a:t>
            </a:r>
            <a:r>
              <a:rPr lang="en-US" sz="1800" b="1" u="sng" dirty="0" smtClean="0"/>
              <a:t>Royalty </a:t>
            </a:r>
            <a:r>
              <a:rPr lang="en-US" sz="1800" b="1" dirty="0" smtClean="0"/>
              <a:t>–</a:t>
            </a:r>
            <a:endParaRPr lang="en-US" sz="1800" dirty="0" smtClean="0"/>
          </a:p>
          <a:p>
            <a:pPr algn="just" eaLnBrk="1" hangingPunct="1">
              <a:buFont typeface="Wingdings 2" pitchFamily="18" charset="2"/>
              <a:buNone/>
              <a:defRPr/>
            </a:pPr>
            <a:r>
              <a:rPr lang="en-US" sz="1800" dirty="0" smtClean="0"/>
              <a:t> 	In case of </a:t>
            </a:r>
            <a:r>
              <a:rPr lang="en-US" sz="1800" b="1" u="sng" dirty="0" smtClean="0"/>
              <a:t>Synopsys &amp; Samsung  </a:t>
            </a:r>
            <a:r>
              <a:rPr lang="en-US" sz="1800" b="1" dirty="0" smtClean="0"/>
              <a:t>( 203 Taxmann477)– </a:t>
            </a:r>
            <a:r>
              <a:rPr lang="en-US" sz="1800" dirty="0" smtClean="0"/>
              <a:t>Karnataka High Court held </a:t>
            </a:r>
          </a:p>
          <a:p>
            <a:pPr marL="631825" algn="just" eaLnBrk="1" hangingPunct="1">
              <a:buClr>
                <a:schemeClr val="accent3">
                  <a:lumMod val="50000"/>
                </a:schemeClr>
              </a:buClr>
              <a:buFont typeface="Calibri" pitchFamily="34" charset="0"/>
              <a:buChar char="–"/>
              <a:defRPr/>
            </a:pPr>
            <a:r>
              <a:rPr lang="en-US" sz="1800" dirty="0" smtClean="0"/>
              <a:t>Software purchase are for certain rights in the copyrights &amp; meets the definition of royalty as per applicable Treaty as well as under the act.</a:t>
            </a:r>
          </a:p>
          <a:p>
            <a:pPr marL="631825" algn="just" eaLnBrk="1" hangingPunct="1">
              <a:buClr>
                <a:schemeClr val="accent3">
                  <a:lumMod val="50000"/>
                </a:schemeClr>
              </a:buClr>
              <a:buFont typeface="Calibri" pitchFamily="34" charset="0"/>
              <a:buChar char="–"/>
              <a:defRPr/>
            </a:pPr>
            <a:r>
              <a:rPr lang="en-US" sz="1800" dirty="0" smtClean="0"/>
              <a:t>“right to make a copy of the software and storing the same in the hard disk of the designated computer and taking backup would amount to copyright work” – Samsung Verdict.</a:t>
            </a:r>
          </a:p>
          <a:p>
            <a:pPr algn="just" eaLnBrk="1" hangingPunct="1">
              <a:buClr>
                <a:schemeClr val="accent3">
                  <a:lumMod val="50000"/>
                </a:schemeClr>
              </a:buClr>
              <a:defRPr/>
            </a:pPr>
            <a:r>
              <a:rPr lang="en-US" sz="1800" dirty="0" smtClean="0"/>
              <a:t>Mumbai ITAT  in case of </a:t>
            </a:r>
            <a:r>
              <a:rPr lang="en-US" sz="1800" b="1" u="sng" dirty="0" smtClean="0"/>
              <a:t>Reliance </a:t>
            </a:r>
            <a:r>
              <a:rPr lang="en-US" sz="1800" b="1" u="sng" dirty="0" err="1" smtClean="0"/>
              <a:t>Infocom</a:t>
            </a:r>
            <a:r>
              <a:rPr lang="en-US" sz="1800" b="1" u="sng" dirty="0" smtClean="0"/>
              <a:t> </a:t>
            </a:r>
            <a:r>
              <a:rPr lang="en-US" sz="1800" b="1" dirty="0" smtClean="0"/>
              <a:t> </a:t>
            </a:r>
            <a:r>
              <a:rPr lang="en-US" sz="1800" dirty="0" smtClean="0"/>
              <a:t>explained </a:t>
            </a:r>
          </a:p>
          <a:p>
            <a:pPr marL="631825" algn="just" eaLnBrk="1" hangingPunct="1">
              <a:buClr>
                <a:schemeClr val="accent3">
                  <a:lumMod val="50000"/>
                </a:schemeClr>
              </a:buClr>
              <a:buFont typeface="Calibri" pitchFamily="34" charset="0"/>
              <a:buChar char="–"/>
              <a:defRPr/>
            </a:pPr>
            <a:r>
              <a:rPr lang="en-US" sz="1800" dirty="0" smtClean="0"/>
              <a:t>“It is well settled that copyright is a negative right. It is an umbrella of many rights and licenses granted for making use of the copyright in respect of software. Therefore, the contention of the taxpayer that there is no transfer of copyright or any part thereof under the agreements with the non-resident supplier of software cannot be accepted”</a:t>
            </a:r>
          </a:p>
          <a:p>
            <a:pPr marL="631825" algn="just" eaLnBrk="1" hangingPunct="1">
              <a:buClr>
                <a:schemeClr val="accent3">
                  <a:lumMod val="50000"/>
                </a:schemeClr>
              </a:buClr>
              <a:buFont typeface="Calibri" pitchFamily="34" charset="0"/>
              <a:buChar char="–"/>
              <a:defRPr/>
            </a:pPr>
            <a:r>
              <a:rPr lang="en-US" sz="1800" dirty="0" smtClean="0"/>
              <a:t>In the current case before ITAT, software was supplied separately and not as embedded software along with equipment and hence payments in this case amounts to Royalty</a:t>
            </a:r>
          </a:p>
        </p:txBody>
      </p:sp>
      <p:sp>
        <p:nvSpPr>
          <p:cNvPr id="5" name="Slide Number Placeholder 4"/>
          <p:cNvSpPr>
            <a:spLocks noGrp="1"/>
          </p:cNvSpPr>
          <p:nvPr>
            <p:ph type="sldNum" sz="quarter" idx="12"/>
          </p:nvPr>
        </p:nvSpPr>
        <p:spPr/>
        <p:txBody>
          <a:bodyPr/>
          <a:lstStyle/>
          <a:p>
            <a:pPr>
              <a:defRPr/>
            </a:pPr>
            <a:fld id="{8CE3A35A-45EE-481E-B699-20F1D17295CF}" type="slidenum">
              <a:rPr lang="en-US"/>
              <a:pPr>
                <a:defRPr/>
              </a:pPr>
              <a:t>20</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
        <p:nvSpPr>
          <p:cNvPr id="12" name="Title 14"/>
          <p:cNvSpPr>
            <a:spLocks noGrp="1"/>
          </p:cNvSpPr>
          <p:nvPr>
            <p:ph type="title"/>
          </p:nvPr>
        </p:nvSpPr>
        <p:spPr>
          <a:xfrm>
            <a:off x="685800" y="198438"/>
            <a:ext cx="8382000" cy="411162"/>
          </a:xfrm>
        </p:spPr>
        <p:txBody>
          <a:bodyPr/>
          <a:lstStyle/>
          <a:p>
            <a:pPr algn="ctr" eaLnBrk="1" hangingPunct="1">
              <a:defRPr/>
            </a:pPr>
            <a:r>
              <a:rPr lang="en-US" b="1" dirty="0" smtClean="0"/>
              <a:t>SCOPE OF A INCOME OF A NON-RESIDENT</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81000"/>
            <a:ext cx="8229600" cy="4838248"/>
          </a:xfrm>
          <a:prstGeom prst="rect">
            <a:avLst/>
          </a:prstGeom>
        </p:spPr>
        <p:txBody>
          <a:bodyPr wrap="square">
            <a:spAutoFit/>
          </a:bodyPr>
          <a:lstStyle/>
          <a:p>
            <a:pPr marL="625475" indent="-625475" algn="just">
              <a:buClr>
                <a:srgbClr val="1886A0"/>
              </a:buClr>
              <a:buFont typeface="Wingdings" pitchFamily="2" charset="2"/>
              <a:buChar char="Ø"/>
              <a:defRPr/>
            </a:pPr>
            <a:endParaRPr lang="en-US" sz="1600" b="1" u="sng" cap="all" dirty="0">
              <a:ln w="9000" cmpd="sng">
                <a:solidFill>
                  <a:schemeClr val="tx1">
                    <a:lumMod val="75000"/>
                    <a:lumOff val="25000"/>
                  </a:schemeClr>
                </a:solidFill>
                <a:prstDash val="solid"/>
              </a:ln>
              <a:solidFill>
                <a:schemeClr val="accent3">
                  <a:lumMod val="50000"/>
                </a:schemeClr>
              </a:solidFill>
              <a:effectLst>
                <a:reflection blurRad="12700" stA="28000" endPos="45000" dist="1000" dir="5400000" sy="-100000" algn="bl" rotWithShape="0"/>
              </a:effectLst>
              <a:latin typeface="+mj-lt"/>
              <a:cs typeface="Arial" pitchFamily="34" charset="0"/>
            </a:endParaRPr>
          </a:p>
          <a:p>
            <a:pPr marL="571500" indent="-342900" algn="just">
              <a:buClr>
                <a:schemeClr val="accent3">
                  <a:lumMod val="50000"/>
                </a:schemeClr>
              </a:buClr>
              <a:buFont typeface="Arial" pitchFamily="34" charset="0"/>
              <a:buChar char="•"/>
              <a:defRPr/>
            </a:pPr>
            <a:r>
              <a:rPr lang="en-US" sz="1700" dirty="0">
                <a:latin typeface="+mj-lt"/>
                <a:cs typeface="Arial" pitchFamily="34" charset="0"/>
              </a:rPr>
              <a:t>Payment for use of electronic data base </a:t>
            </a:r>
          </a:p>
          <a:p>
            <a:pPr algn="just">
              <a:defRPr/>
            </a:pPr>
            <a:endParaRPr lang="en-US" sz="1700" dirty="0">
              <a:latin typeface="+mj-lt"/>
              <a:cs typeface="Arial" pitchFamily="34" charset="0"/>
            </a:endParaRPr>
          </a:p>
          <a:p>
            <a:pPr marL="1200150" lvl="1" indent="-400050" algn="just">
              <a:buClr>
                <a:schemeClr val="accent3">
                  <a:lumMod val="50000"/>
                </a:schemeClr>
              </a:buClr>
              <a:buFont typeface="Arial" pitchFamily="34" charset="0"/>
              <a:buChar char="–"/>
              <a:defRPr/>
            </a:pPr>
            <a:r>
              <a:rPr lang="en-US" sz="1700" dirty="0">
                <a:latin typeface="+mj-lt"/>
                <a:cs typeface="Arial" pitchFamily="34" charset="0"/>
              </a:rPr>
              <a:t>Gartner v. ADIT 37 taxmann.com 16, Wipro Ltd v. ITO 94 ITD 9 (</a:t>
            </a:r>
            <a:r>
              <a:rPr lang="en-US" sz="1700" dirty="0" err="1">
                <a:latin typeface="+mj-lt"/>
                <a:cs typeface="Arial" pitchFamily="34" charset="0"/>
              </a:rPr>
              <a:t>Blr</a:t>
            </a:r>
            <a:r>
              <a:rPr lang="en-US" sz="1700" dirty="0">
                <a:latin typeface="+mj-lt"/>
                <a:cs typeface="Arial" pitchFamily="34" charset="0"/>
              </a:rPr>
              <a:t>) &amp; DCIT v. Infosys Technologies Ltd,</a:t>
            </a:r>
            <a:r>
              <a:rPr lang="en-US" sz="1700" dirty="0">
                <a:cs typeface="Arial" pitchFamily="34" charset="0"/>
              </a:rPr>
              <a:t> HEG (263 ITR 230)</a:t>
            </a:r>
          </a:p>
          <a:p>
            <a:pPr marL="1200150" indent="-400050" algn="just">
              <a:buFont typeface="Arial" pitchFamily="34" charset="0"/>
              <a:buChar char="–"/>
              <a:defRPr/>
            </a:pPr>
            <a:endParaRPr lang="en-US" sz="1700" dirty="0">
              <a:latin typeface="+mj-lt"/>
              <a:cs typeface="Arial" pitchFamily="34" charset="0"/>
            </a:endParaRPr>
          </a:p>
          <a:p>
            <a:pPr marL="571500" indent="-342900" algn="just">
              <a:buClr>
                <a:schemeClr val="accent3">
                  <a:lumMod val="50000"/>
                </a:schemeClr>
              </a:buClr>
              <a:buFont typeface="Arial" pitchFamily="34" charset="0"/>
              <a:buChar char="•"/>
              <a:defRPr/>
            </a:pPr>
            <a:r>
              <a:rPr lang="en-US" sz="1700" dirty="0" smtClean="0">
                <a:latin typeface="+mj-lt"/>
                <a:cs typeface="Arial" pitchFamily="34" charset="0"/>
              </a:rPr>
              <a:t>Payment </a:t>
            </a:r>
            <a:r>
              <a:rPr lang="en-US" sz="1700" dirty="0">
                <a:latin typeface="+mj-lt"/>
                <a:cs typeface="Arial" pitchFamily="34" charset="0"/>
              </a:rPr>
              <a:t>for online data processing</a:t>
            </a:r>
          </a:p>
          <a:p>
            <a:pPr marL="625475" indent="-625475" algn="just">
              <a:buClr>
                <a:srgbClr val="1886A0"/>
              </a:buClr>
              <a:defRPr/>
            </a:pPr>
            <a:endParaRPr lang="en-US" sz="1700" dirty="0">
              <a:latin typeface="+mj-lt"/>
              <a:cs typeface="Arial" pitchFamily="34" charset="0"/>
            </a:endParaRPr>
          </a:p>
          <a:p>
            <a:pPr marL="1200150" lvl="1" indent="-400050" algn="just">
              <a:buClr>
                <a:schemeClr val="accent3">
                  <a:lumMod val="50000"/>
                </a:schemeClr>
              </a:buClr>
              <a:buFont typeface="Arial" pitchFamily="34" charset="0"/>
              <a:buChar char="–"/>
              <a:defRPr/>
            </a:pPr>
            <a:r>
              <a:rPr lang="en-US" sz="1700" dirty="0">
                <a:latin typeface="+mj-lt"/>
                <a:cs typeface="Arial" pitchFamily="34" charset="0"/>
              </a:rPr>
              <a:t>Favorable : Kotak Mahindra Primus Ltd. v. DDIT 105 TTJ 578 (Mum) </a:t>
            </a:r>
          </a:p>
          <a:p>
            <a:pPr marL="1200150" lvl="1" indent="-400050" algn="just">
              <a:buClr>
                <a:schemeClr val="accent3">
                  <a:lumMod val="50000"/>
                </a:schemeClr>
              </a:buClr>
              <a:buFont typeface="Arial" pitchFamily="34" charset="0"/>
              <a:buChar char="–"/>
              <a:defRPr/>
            </a:pPr>
            <a:r>
              <a:rPr lang="en-US" sz="1700" dirty="0">
                <a:latin typeface="+mj-lt"/>
                <a:cs typeface="Arial" pitchFamily="34" charset="0"/>
              </a:rPr>
              <a:t>Contrary : In re. Cargo Community Network </a:t>
            </a:r>
            <a:r>
              <a:rPr lang="en-US" sz="1700" dirty="0" err="1">
                <a:latin typeface="+mj-lt"/>
                <a:cs typeface="Arial" pitchFamily="34" charset="0"/>
              </a:rPr>
              <a:t>Pte</a:t>
            </a:r>
            <a:r>
              <a:rPr lang="en-US" sz="1700" dirty="0">
                <a:latin typeface="+mj-lt"/>
                <a:cs typeface="Arial" pitchFamily="34" charset="0"/>
              </a:rPr>
              <a:t> Ltd 289 ITR 355 (AAR)</a:t>
            </a:r>
          </a:p>
          <a:p>
            <a:pPr marL="625475" lvl="1" indent="-393700" algn="just">
              <a:buClr>
                <a:schemeClr val="accent3">
                  <a:lumMod val="50000"/>
                </a:schemeClr>
              </a:buClr>
              <a:buFont typeface="Arial" pitchFamily="34" charset="0"/>
              <a:buChar char="•"/>
              <a:tabLst>
                <a:tab pos="231775" algn="l"/>
              </a:tabLst>
              <a:defRPr/>
            </a:pPr>
            <a:endParaRPr lang="en-US" sz="1700" dirty="0">
              <a:latin typeface="+mj-lt"/>
              <a:cs typeface="Arial" pitchFamily="34" charset="0"/>
            </a:endParaRPr>
          </a:p>
          <a:p>
            <a:pPr marL="625475" lvl="1" indent="-393700" algn="just">
              <a:buClr>
                <a:schemeClr val="accent3">
                  <a:lumMod val="50000"/>
                </a:schemeClr>
              </a:buClr>
              <a:buFont typeface="Arial" pitchFamily="34" charset="0"/>
              <a:buChar char="•"/>
              <a:tabLst>
                <a:tab pos="231775" algn="l"/>
              </a:tabLst>
              <a:defRPr/>
            </a:pPr>
            <a:r>
              <a:rPr lang="en-US" sz="1700" dirty="0">
                <a:latin typeface="+mj-lt"/>
                <a:cs typeface="Arial" pitchFamily="34" charset="0"/>
              </a:rPr>
              <a:t>On-line data Access/processing</a:t>
            </a:r>
          </a:p>
          <a:p>
            <a:pPr marL="1200150" lvl="1" indent="-400050" algn="just" fontAlgn="auto">
              <a:spcBef>
                <a:spcPts val="0"/>
              </a:spcBef>
              <a:spcAft>
                <a:spcPts val="0"/>
              </a:spcAft>
              <a:buClr>
                <a:schemeClr val="accent3">
                  <a:lumMod val="50000"/>
                </a:schemeClr>
              </a:buClr>
              <a:buFont typeface="Times New Roman" pitchFamily="18" charset="0"/>
              <a:buChar char="–"/>
              <a:defRPr/>
            </a:pPr>
            <a:r>
              <a:rPr lang="en-US" sz="1700" dirty="0" smtClean="0">
                <a:latin typeface="+mj-lt"/>
                <a:cs typeface="Arial" pitchFamily="34" charset="0"/>
              </a:rPr>
              <a:t>Neither  </a:t>
            </a:r>
            <a:r>
              <a:rPr lang="en-US" sz="1700" dirty="0">
                <a:latin typeface="+mj-lt"/>
                <a:cs typeface="Arial" pitchFamily="34" charset="0"/>
              </a:rPr>
              <a:t>Royalty nor FTS (Mumbai ITAT in Kotak Security (unreported) </a:t>
            </a:r>
          </a:p>
          <a:p>
            <a:pPr marL="1200150" lvl="1" indent="-400050" algn="just" fontAlgn="auto">
              <a:spcBef>
                <a:spcPts val="0"/>
              </a:spcBef>
              <a:spcAft>
                <a:spcPts val="0"/>
              </a:spcAft>
              <a:buClr>
                <a:schemeClr val="accent3">
                  <a:lumMod val="50000"/>
                </a:schemeClr>
              </a:buClr>
              <a:buFont typeface="Times New Roman" pitchFamily="18" charset="0"/>
              <a:buChar char="–"/>
              <a:defRPr/>
            </a:pPr>
            <a:r>
              <a:rPr lang="en-US" sz="1700" dirty="0">
                <a:latin typeface="+mj-lt"/>
                <a:cs typeface="Arial" pitchFamily="34" charset="0"/>
              </a:rPr>
              <a:t>Contrary  view: 238 ITR 296(AAR</a:t>
            </a:r>
            <a:r>
              <a:rPr lang="en-US" sz="1700" dirty="0" smtClean="0">
                <a:latin typeface="+mj-lt"/>
                <a:cs typeface="Arial" pitchFamily="34" charset="0"/>
              </a:rPr>
              <a:t>)</a:t>
            </a:r>
          </a:p>
          <a:p>
            <a:pPr marL="1200150" lvl="1" indent="-400050" algn="just" fontAlgn="auto">
              <a:spcBef>
                <a:spcPts val="0"/>
              </a:spcBef>
              <a:spcAft>
                <a:spcPts val="0"/>
              </a:spcAft>
              <a:buClr>
                <a:schemeClr val="accent3">
                  <a:lumMod val="50000"/>
                </a:schemeClr>
              </a:buClr>
              <a:buFont typeface="Times New Roman" pitchFamily="18" charset="0"/>
              <a:buChar char="–"/>
              <a:defRPr/>
            </a:pPr>
            <a:endParaRPr lang="en-US" sz="1700" dirty="0">
              <a:latin typeface="+mj-lt"/>
              <a:cs typeface="Arial" pitchFamily="34" charset="0"/>
            </a:endParaRPr>
          </a:p>
          <a:p>
            <a:pPr marL="625475" lvl="1" indent="-393700" algn="just" eaLnBrk="0" hangingPunct="0">
              <a:lnSpc>
                <a:spcPct val="120000"/>
              </a:lnSpc>
              <a:buClr>
                <a:schemeClr val="accent3">
                  <a:lumMod val="50000"/>
                </a:schemeClr>
              </a:buClr>
              <a:buFont typeface="Arial" pitchFamily="34" charset="0"/>
              <a:buChar char="•"/>
              <a:tabLst>
                <a:tab pos="231775" algn="l"/>
              </a:tabLst>
              <a:defRPr/>
            </a:pPr>
            <a:r>
              <a:rPr lang="en-US" sz="1700" dirty="0">
                <a:latin typeface="+mj-lt"/>
                <a:cs typeface="Arial" pitchFamily="34" charset="0"/>
              </a:rPr>
              <a:t>Connectivity payment</a:t>
            </a:r>
          </a:p>
          <a:p>
            <a:pPr marL="1200150" lvl="1" indent="-400050" algn="just" eaLnBrk="0" fontAlgn="auto" hangingPunct="0">
              <a:spcBef>
                <a:spcPts val="0"/>
              </a:spcBef>
              <a:spcAft>
                <a:spcPts val="0"/>
              </a:spcAft>
              <a:buClr>
                <a:schemeClr val="accent3">
                  <a:lumMod val="50000"/>
                </a:schemeClr>
              </a:buClr>
              <a:buFont typeface="Times New Roman" pitchFamily="18" charset="0"/>
              <a:buChar char="–"/>
              <a:defRPr/>
            </a:pPr>
            <a:r>
              <a:rPr lang="en-US" sz="1700" dirty="0">
                <a:latin typeface="+mj-lt"/>
                <a:cs typeface="Arial" pitchFamily="34" charset="0"/>
              </a:rPr>
              <a:t>Standard facilities - (Wipro (80 TTJ 191); </a:t>
            </a:r>
            <a:r>
              <a:rPr lang="en-US" sz="1700" dirty="0" err="1">
                <a:latin typeface="+mj-lt"/>
                <a:cs typeface="Arial" pitchFamily="34" charset="0"/>
              </a:rPr>
              <a:t>Skycell</a:t>
            </a:r>
            <a:r>
              <a:rPr lang="en-US" sz="1700" dirty="0">
                <a:latin typeface="+mj-lt"/>
                <a:cs typeface="Arial" pitchFamily="34" charset="0"/>
              </a:rPr>
              <a:t> (251 ITR 53))</a:t>
            </a:r>
          </a:p>
          <a:p>
            <a:pPr marL="1200150" lvl="1" indent="-400050" algn="just" eaLnBrk="0" fontAlgn="auto" hangingPunct="0">
              <a:spcBef>
                <a:spcPts val="0"/>
              </a:spcBef>
              <a:spcAft>
                <a:spcPts val="0"/>
              </a:spcAft>
              <a:buClr>
                <a:schemeClr val="accent3">
                  <a:lumMod val="50000"/>
                </a:schemeClr>
              </a:buClr>
              <a:buFont typeface="Times New Roman" pitchFamily="18" charset="0"/>
              <a:buChar char="–"/>
              <a:defRPr/>
            </a:pPr>
            <a:r>
              <a:rPr lang="en-US" sz="1700" dirty="0">
                <a:latin typeface="+mj-lt"/>
                <a:cs typeface="Arial" pitchFamily="34" charset="0"/>
              </a:rPr>
              <a:t>Satellites (</a:t>
            </a:r>
            <a:r>
              <a:rPr lang="en-US" sz="1700" dirty="0" err="1">
                <a:latin typeface="+mj-lt"/>
                <a:cs typeface="Arial" pitchFamily="34" charset="0"/>
              </a:rPr>
              <a:t>Asiasat</a:t>
            </a:r>
            <a:r>
              <a:rPr lang="en-US" sz="1700" dirty="0">
                <a:latin typeface="+mj-lt"/>
                <a:cs typeface="Arial" pitchFamily="34" charset="0"/>
              </a:rPr>
              <a:t> (85 ITD 478)(Del), &amp; (Raj TV (Unreported</a:t>
            </a:r>
            <a:r>
              <a:rPr lang="en-US" sz="1700" dirty="0" smtClean="0">
                <a:latin typeface="+mj-lt"/>
                <a:cs typeface="Arial" pitchFamily="34" charset="0"/>
              </a:rPr>
              <a:t>)</a:t>
            </a:r>
            <a:endParaRPr lang="en-US" sz="1700" dirty="0">
              <a:latin typeface="+mj-lt"/>
              <a:cs typeface="Arial" pitchFamily="34" charset="0"/>
            </a:endParaRPr>
          </a:p>
        </p:txBody>
      </p:sp>
      <p:sp>
        <p:nvSpPr>
          <p:cNvPr id="6" name="Slide Number Placeholder 5"/>
          <p:cNvSpPr>
            <a:spLocks noGrp="1"/>
          </p:cNvSpPr>
          <p:nvPr>
            <p:ph type="sldNum" sz="quarter" idx="12"/>
          </p:nvPr>
        </p:nvSpPr>
        <p:spPr/>
        <p:txBody>
          <a:bodyPr/>
          <a:lstStyle/>
          <a:p>
            <a:pPr>
              <a:defRPr/>
            </a:pPr>
            <a:fld id="{33DB2313-4B5D-42C4-B7AC-495A4CFBCD38}" type="slidenum">
              <a:rPr lang="en-US"/>
              <a:pPr>
                <a:defRPr/>
              </a:pPr>
              <a:t>21</a:t>
            </a:fld>
            <a:endParaRPr lang="en-US"/>
          </a:p>
        </p:txBody>
      </p:sp>
      <p:sp>
        <p:nvSpPr>
          <p:cNvPr id="8" name="Oval 7"/>
          <p:cNvSpPr>
            <a:spLocks noChangeArrowheads="1"/>
          </p:cNvSpPr>
          <p:nvPr/>
        </p:nvSpPr>
        <p:spPr bwMode="auto">
          <a:xfrm>
            <a:off x="1143000" y="5257800"/>
            <a:ext cx="6934200" cy="533400"/>
          </a:xfrm>
          <a:prstGeom prst="ellipse">
            <a:avLst/>
          </a:prstGeom>
          <a:solidFill>
            <a:schemeClr val="accent3">
              <a:lumMod val="20000"/>
              <a:lumOff val="80000"/>
            </a:schemeClr>
          </a:solidFill>
          <a:ln>
            <a:solidFill>
              <a:schemeClr val="accent3">
                <a:lumMod val="5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en-US" sz="1600" dirty="0">
              <a:solidFill>
                <a:schemeClr val="accent2"/>
              </a:solidFill>
            </a:endParaRPr>
          </a:p>
          <a:p>
            <a:pPr algn="ctr">
              <a:defRPr/>
            </a:pPr>
            <a:r>
              <a:rPr lang="en-US" sz="2200" dirty="0">
                <a:solidFill>
                  <a:schemeClr val="accent3">
                    <a:lumMod val="50000"/>
                  </a:schemeClr>
                </a:solidFill>
              </a:rPr>
              <a:t>Implications of New Explanation 6 to section 9(1)(vi) </a:t>
            </a:r>
          </a:p>
          <a:p>
            <a:pPr algn="ctr">
              <a:defRPr/>
            </a:pPr>
            <a:endParaRPr lang="en-US" sz="1400" b="1" dirty="0">
              <a:solidFill>
                <a:schemeClr val="accent2"/>
              </a:solidFill>
            </a:endParaRPr>
          </a:p>
        </p:txBody>
      </p:sp>
      <p:sp>
        <p:nvSpPr>
          <p:cNvPr id="10" name="Horizontal Scroll 9"/>
          <p:cNvSpPr/>
          <p:nvPr/>
        </p:nvSpPr>
        <p:spPr>
          <a:xfrm>
            <a:off x="381000" y="5715000"/>
            <a:ext cx="8458200" cy="685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India considers – payments for roaming calls, spectrum license, leasing of transponder as Royalty – India’s position on OECD Commentary.</a:t>
            </a:r>
            <a:endParaRPr lang="en-IN" dirty="0">
              <a:solidFill>
                <a:schemeClr val="bg1"/>
              </a:solidFill>
            </a:endParaRPr>
          </a:p>
        </p:txBody>
      </p:sp>
      <p:sp>
        <p:nvSpPr>
          <p:cNvPr id="9" name="Date Placeholder 8"/>
          <p:cNvSpPr>
            <a:spLocks noGrp="1"/>
          </p:cNvSpPr>
          <p:nvPr>
            <p:ph type="dt" sz="quarter" idx="10"/>
          </p:nvPr>
        </p:nvSpPr>
        <p:spPr/>
        <p:txBody>
          <a:bodyPr/>
          <a:lstStyle/>
          <a:p>
            <a:pPr>
              <a:defRPr/>
            </a:pPr>
            <a:r>
              <a:rPr lang="en-US" dirty="0" smtClean="0"/>
              <a:t>03/07/2015</a:t>
            </a:r>
            <a:endParaRPr lang="en-US" dirty="0"/>
          </a:p>
        </p:txBody>
      </p:sp>
      <p:sp>
        <p:nvSpPr>
          <p:cNvPr id="11" name="Footer Placeholder 10"/>
          <p:cNvSpPr>
            <a:spLocks noGrp="1"/>
          </p:cNvSpPr>
          <p:nvPr>
            <p:ph type="ftr" sz="quarter" idx="11"/>
          </p:nvPr>
        </p:nvSpPr>
        <p:spPr/>
        <p:txBody>
          <a:bodyPr/>
          <a:lstStyle/>
          <a:p>
            <a:pPr>
              <a:defRPr/>
            </a:pPr>
            <a:r>
              <a:rPr lang="en-US" smtClean="0"/>
              <a:t>SUSHIL LAKHANI</a:t>
            </a:r>
            <a:endParaRPr lang="en-US" dirty="0"/>
          </a:p>
        </p:txBody>
      </p:sp>
      <p:sp>
        <p:nvSpPr>
          <p:cNvPr id="13" name="Title 14"/>
          <p:cNvSpPr>
            <a:spLocks noGrp="1"/>
          </p:cNvSpPr>
          <p:nvPr>
            <p:ph type="title"/>
          </p:nvPr>
        </p:nvSpPr>
        <p:spPr>
          <a:xfrm>
            <a:off x="762000" y="152400"/>
            <a:ext cx="8382000" cy="487362"/>
          </a:xfrm>
        </p:spPr>
        <p:txBody>
          <a:bodyPr/>
          <a:lstStyle/>
          <a:p>
            <a:pPr algn="ctr" eaLnBrk="1" hangingPunct="1">
              <a:defRPr/>
            </a:pPr>
            <a:r>
              <a:rPr lang="en-US" b="1" dirty="0" smtClean="0"/>
              <a:t>SCOPE OF A INCOME OF A NON-RESIDENT</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696200" cy="5173663"/>
          </a:xfrm>
        </p:spPr>
        <p:txBody>
          <a:bodyPr rtlCol="0">
            <a:normAutofit/>
          </a:bodyPr>
          <a:lstStyle/>
          <a:p>
            <a:pPr marL="304747" indent="-304747" defTabSz="1218987" eaLnBrk="1" fontAlgn="auto" hangingPunct="1">
              <a:spcAft>
                <a:spcPts val="0"/>
              </a:spcAft>
              <a:buNone/>
              <a:defRPr/>
            </a:pPr>
            <a:r>
              <a:rPr lang="en-US" sz="2400" b="1" u="sng" dirty="0" smtClean="0"/>
              <a:t>E – Commerce :</a:t>
            </a:r>
            <a:r>
              <a:rPr lang="en-US" sz="2400" b="1" u="sng" dirty="0" smtClean="0">
                <a:solidFill>
                  <a:srgbClr val="FF0000"/>
                </a:solidFill>
              </a:rPr>
              <a:t> </a:t>
            </a:r>
          </a:p>
          <a:p>
            <a:pPr marL="304747" indent="-304747" defTabSz="1218987" eaLnBrk="1" fontAlgn="auto" hangingPunct="1">
              <a:spcAft>
                <a:spcPts val="0"/>
              </a:spcAft>
              <a:buClr>
                <a:schemeClr val="accent3">
                  <a:lumMod val="50000"/>
                </a:schemeClr>
              </a:buClr>
              <a:buFont typeface="Arial" pitchFamily="34" charset="0"/>
              <a:buChar char="•"/>
              <a:defRPr/>
            </a:pPr>
            <a:r>
              <a:rPr lang="en-US" sz="2200" u="sng" dirty="0" smtClean="0"/>
              <a:t>Right Florists (P.) Ltd. (32 taxmann.com 99)</a:t>
            </a:r>
          </a:p>
          <a:p>
            <a:pPr marL="304747" indent="-304747" algn="just" defTabSz="1218987" eaLnBrk="1" fontAlgn="auto" hangingPunct="1">
              <a:spcAft>
                <a:spcPts val="0"/>
              </a:spcAft>
              <a:buNone/>
              <a:defRPr/>
            </a:pPr>
            <a:r>
              <a:rPr lang="en-US" sz="2400" dirty="0" smtClean="0">
                <a:solidFill>
                  <a:schemeClr val="accent3">
                    <a:lumMod val="75000"/>
                  </a:schemeClr>
                </a:solidFill>
              </a:rPr>
              <a:t>	</a:t>
            </a:r>
            <a:r>
              <a:rPr lang="en-US" sz="2000" dirty="0" smtClean="0"/>
              <a:t>It is the Web-server and not the Website which constitutes a “Permanent Establishment” – examined only on the basis of website simplicitor and no other additional basis.</a:t>
            </a:r>
            <a:endParaRPr lang="en-US" sz="2400" dirty="0" smtClean="0"/>
          </a:p>
          <a:p>
            <a:pPr marL="287338" indent="-287338" defTabSz="1218987" eaLnBrk="1" fontAlgn="auto" hangingPunct="1">
              <a:lnSpc>
                <a:spcPct val="100000"/>
              </a:lnSpc>
              <a:spcAft>
                <a:spcPts val="0"/>
              </a:spcAft>
              <a:buClr>
                <a:schemeClr val="accent3">
                  <a:lumMod val="50000"/>
                </a:schemeClr>
              </a:buClr>
              <a:buFont typeface="Arial" pitchFamily="34" charset="0"/>
              <a:buChar char="•"/>
              <a:defRPr/>
            </a:pPr>
            <a:r>
              <a:rPr lang="en-US" sz="2200" u="sng" dirty="0" smtClean="0"/>
              <a:t>eBay International AG  (140 ITD 20)</a:t>
            </a:r>
          </a:p>
          <a:p>
            <a:pPr marL="287338" indent="-287338" defTabSz="1218987" eaLnBrk="1" fontAlgn="auto" hangingPunct="1">
              <a:lnSpc>
                <a:spcPct val="100000"/>
              </a:lnSpc>
              <a:spcAft>
                <a:spcPts val="0"/>
              </a:spcAft>
              <a:buClr>
                <a:schemeClr val="tx1"/>
              </a:buClr>
              <a:buNone/>
              <a:defRPr/>
            </a:pPr>
            <a:r>
              <a:rPr lang="en-IN" sz="200" dirty="0" smtClean="0"/>
              <a:t/>
            </a:r>
            <a:br>
              <a:rPr lang="en-IN" sz="200" dirty="0" smtClean="0"/>
            </a:br>
            <a:r>
              <a:rPr lang="en-IN" sz="2000" dirty="0" smtClean="0"/>
              <a:t>User Fees paid by Indian users of website cannot be characterised as “Fees For Technical Services”</a:t>
            </a:r>
            <a:endParaRPr lang="en-IN" sz="2400" dirty="0" smtClean="0"/>
          </a:p>
          <a:p>
            <a:pPr marL="287338" indent="-287338" defTabSz="1218987" eaLnBrk="1" fontAlgn="auto" hangingPunct="1">
              <a:spcAft>
                <a:spcPts val="0"/>
              </a:spcAft>
              <a:buClr>
                <a:schemeClr val="accent3">
                  <a:lumMod val="50000"/>
                </a:schemeClr>
              </a:buClr>
              <a:buFont typeface="Arial" pitchFamily="34" charset="0"/>
              <a:buChar char="•"/>
              <a:defRPr/>
            </a:pPr>
            <a:r>
              <a:rPr lang="en-IN" sz="2200" u="sng" dirty="0" err="1" smtClean="0"/>
              <a:t>Pinstorm</a:t>
            </a:r>
            <a:r>
              <a:rPr lang="en-IN" sz="2200" u="sng" dirty="0" smtClean="0"/>
              <a:t> (2012) and Yahoo India (2011)</a:t>
            </a:r>
            <a:endParaRPr lang="en-US" sz="2200" u="sng" dirty="0" smtClean="0"/>
          </a:p>
          <a:p>
            <a:pPr marL="304747" indent="-304747" defTabSz="1218987" eaLnBrk="1" fontAlgn="auto" hangingPunct="1">
              <a:spcAft>
                <a:spcPts val="0"/>
              </a:spcAft>
              <a:buFont typeface="Wingdings 2" pitchFamily="18" charset="2"/>
              <a:buNone/>
              <a:defRPr/>
            </a:pPr>
            <a:r>
              <a:rPr lang="en-IN" sz="2400" dirty="0" smtClean="0">
                <a:solidFill>
                  <a:schemeClr val="accent3">
                    <a:lumMod val="75000"/>
                  </a:schemeClr>
                </a:solidFill>
              </a:rPr>
              <a:t>	</a:t>
            </a:r>
            <a:r>
              <a:rPr lang="en-IN" sz="2000" dirty="0" smtClean="0"/>
              <a:t>Whether payments for keyword advertising are for “use of equipment”—Held No</a:t>
            </a:r>
            <a:endParaRPr lang="en-IN" sz="2400" dirty="0" smtClean="0"/>
          </a:p>
          <a:p>
            <a:pPr marL="304747" indent="-304747" defTabSz="1218987" eaLnBrk="1" fontAlgn="auto" hangingPunct="1">
              <a:spcAft>
                <a:spcPts val="0"/>
              </a:spcAft>
              <a:buFont typeface="Wingdings 2" pitchFamily="18" charset="2"/>
              <a:buNone/>
              <a:defRPr/>
            </a:pPr>
            <a:endParaRPr lang="en-IN" sz="1800" dirty="0" smtClean="0"/>
          </a:p>
          <a:p>
            <a:pPr marL="304747" indent="-304747" defTabSz="1218987" eaLnBrk="1" fontAlgn="auto" hangingPunct="1">
              <a:spcAft>
                <a:spcPts val="0"/>
              </a:spcAft>
              <a:buFont typeface="Arial" pitchFamily="34" charset="0"/>
              <a:buChar char="•"/>
              <a:defRPr/>
            </a:pPr>
            <a:endParaRPr lang="en-US" sz="1800" b="1" dirty="0" smtClean="0">
              <a:solidFill>
                <a:prstClr val="black"/>
              </a:solidFill>
            </a:endParaRPr>
          </a:p>
          <a:p>
            <a:pPr marL="304747" indent="-304747" defTabSz="1218987" eaLnBrk="1" fontAlgn="auto" hangingPunct="1">
              <a:spcAft>
                <a:spcPts val="0"/>
              </a:spcAft>
              <a:buFont typeface="Arial" pitchFamily="34" charset="0"/>
              <a:buChar char="•"/>
              <a:defRPr/>
            </a:pPr>
            <a:endParaRPr lang="en-US" dirty="0"/>
          </a:p>
        </p:txBody>
      </p:sp>
      <p:sp>
        <p:nvSpPr>
          <p:cNvPr id="5" name="Slide Number Placeholder 4"/>
          <p:cNvSpPr>
            <a:spLocks noGrp="1"/>
          </p:cNvSpPr>
          <p:nvPr>
            <p:ph type="sldNum" sz="quarter" idx="12"/>
          </p:nvPr>
        </p:nvSpPr>
        <p:spPr/>
        <p:txBody>
          <a:bodyPr/>
          <a:lstStyle/>
          <a:p>
            <a:pPr>
              <a:defRPr/>
            </a:pPr>
            <a:fld id="{3CA116DF-9D94-41B4-A299-F4254373CF63}" type="slidenum">
              <a:rPr lang="en-US"/>
              <a:pPr>
                <a:defRPr/>
              </a:pPr>
              <a:t>22</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
        <p:nvSpPr>
          <p:cNvPr id="10" name="Title 14"/>
          <p:cNvSpPr>
            <a:spLocks noGrp="1"/>
          </p:cNvSpPr>
          <p:nvPr>
            <p:ph type="title"/>
          </p:nvPr>
        </p:nvSpPr>
        <p:spPr>
          <a:xfrm>
            <a:off x="685800" y="274638"/>
            <a:ext cx="8382000" cy="411162"/>
          </a:xfrm>
        </p:spPr>
        <p:txBody>
          <a:bodyPr/>
          <a:lstStyle/>
          <a:p>
            <a:pPr algn="ctr" eaLnBrk="1" hangingPunct="1">
              <a:defRPr/>
            </a:pPr>
            <a:r>
              <a:rPr lang="en-US" b="1" dirty="0" smtClean="0"/>
              <a:t>SCOPE OF A INCOME OF A NON-RESIDENT</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0" y="838200"/>
            <a:ext cx="8077200" cy="4967514"/>
          </a:xfrm>
          <a:prstGeom prst="rect">
            <a:avLst/>
          </a:prstGeom>
        </p:spPr>
        <p:txBody>
          <a:bodyPr wrap="square">
            <a:spAutoFit/>
          </a:bodyPr>
          <a:lstStyle/>
          <a:p>
            <a:pPr marL="0" lvl="1" eaLnBrk="0" hangingPunct="0">
              <a:defRPr/>
            </a:pPr>
            <a:r>
              <a:rPr lang="en-US" b="1" u="sng" dirty="0">
                <a:latin typeface="+mn-lt"/>
                <a:cs typeface="+mn-cs"/>
              </a:rPr>
              <a:t>Royalties And FTS (Contd…)</a:t>
            </a:r>
          </a:p>
          <a:p>
            <a:pPr eaLnBrk="0" hangingPunct="0">
              <a:defRPr/>
            </a:pPr>
            <a:r>
              <a:rPr lang="en-US" dirty="0">
                <a:solidFill>
                  <a:schemeClr val="accent3">
                    <a:lumMod val="50000"/>
                  </a:schemeClr>
                </a:solidFill>
                <a:latin typeface="+mj-lt"/>
                <a:cs typeface="Arial" pitchFamily="34" charset="0"/>
              </a:rPr>
              <a:t> </a:t>
            </a:r>
          </a:p>
          <a:p>
            <a:pPr marL="381000" indent="-266700" algn="just" eaLnBrk="0" fontAlgn="auto" hangingPunct="0">
              <a:spcBef>
                <a:spcPts val="0"/>
              </a:spcBef>
              <a:spcAft>
                <a:spcPts val="0"/>
              </a:spcAft>
              <a:buClr>
                <a:schemeClr val="accent3">
                  <a:lumMod val="75000"/>
                </a:schemeClr>
              </a:buClr>
              <a:buFont typeface="Arial" pitchFamily="34" charset="0"/>
              <a:buChar char="•"/>
              <a:defRPr/>
            </a:pPr>
            <a:r>
              <a:rPr lang="en-US" dirty="0">
                <a:latin typeface="+mj-lt"/>
                <a:cs typeface="Arial" pitchFamily="34" charset="0"/>
              </a:rPr>
              <a:t>Payments for repairs </a:t>
            </a:r>
          </a:p>
          <a:p>
            <a:pPr marL="800100" lvl="1" indent="-228600" algn="just" eaLnBrk="0" fontAlgn="auto" hangingPunct="0">
              <a:spcBef>
                <a:spcPts val="0"/>
              </a:spcBef>
              <a:spcAft>
                <a:spcPts val="0"/>
              </a:spcAft>
              <a:buClr>
                <a:schemeClr val="accent3">
                  <a:lumMod val="75000"/>
                </a:schemeClr>
              </a:buClr>
              <a:buFont typeface="Arial" pitchFamily="34" charset="0"/>
              <a:buChar char="•"/>
              <a:defRPr/>
            </a:pPr>
            <a:r>
              <a:rPr lang="en-US" dirty="0">
                <a:latin typeface="+mj-lt"/>
                <a:cs typeface="Arial" pitchFamily="34" charset="0"/>
              </a:rPr>
              <a:t>Sahara Airlines (79 TTJ 268) [ Specialized Repairs – FTS ]</a:t>
            </a:r>
          </a:p>
          <a:p>
            <a:pPr marL="800100" lvl="1" indent="-228600" algn="just" eaLnBrk="0" fontAlgn="auto" hangingPunct="0">
              <a:spcBef>
                <a:spcPts val="0"/>
              </a:spcBef>
              <a:spcAft>
                <a:spcPts val="0"/>
              </a:spcAft>
              <a:buClr>
                <a:schemeClr val="accent3">
                  <a:lumMod val="75000"/>
                </a:schemeClr>
              </a:buClr>
              <a:buFont typeface="Arial" pitchFamily="34" charset="0"/>
              <a:buChar char="•"/>
              <a:defRPr/>
            </a:pPr>
            <a:r>
              <a:rPr lang="en-US" dirty="0">
                <a:latin typeface="+mj-lt"/>
                <a:cs typeface="Arial" pitchFamily="34" charset="0"/>
              </a:rPr>
              <a:t>Lufthansa Cargo (91 ITD 133 (Delhi)) </a:t>
            </a:r>
            <a:r>
              <a:rPr lang="en-US" dirty="0">
                <a:cs typeface="Arial" pitchFamily="34" charset="0"/>
              </a:rPr>
              <a:t>[ General repairs – Not FTS ]</a:t>
            </a:r>
            <a:endParaRPr lang="en-US" dirty="0">
              <a:latin typeface="+mj-lt"/>
              <a:cs typeface="Arial" pitchFamily="34" charset="0"/>
            </a:endParaRPr>
          </a:p>
          <a:p>
            <a:pPr marL="800100" lvl="1" indent="-228600" algn="just" eaLnBrk="0" fontAlgn="auto" hangingPunct="0">
              <a:spcBef>
                <a:spcPts val="0"/>
              </a:spcBef>
              <a:spcAft>
                <a:spcPts val="0"/>
              </a:spcAft>
              <a:buClr>
                <a:schemeClr val="accent3">
                  <a:lumMod val="75000"/>
                </a:schemeClr>
              </a:buClr>
              <a:buFont typeface="Arial" pitchFamily="34" charset="0"/>
              <a:buChar char="•"/>
              <a:defRPr/>
            </a:pPr>
            <a:r>
              <a:rPr lang="en-US" dirty="0">
                <a:latin typeface="+mj-lt"/>
                <a:cs typeface="Arial" pitchFamily="34" charset="0"/>
              </a:rPr>
              <a:t>Airport Authority of India (273 ITR 437)</a:t>
            </a:r>
          </a:p>
          <a:p>
            <a:pPr marL="800100" lvl="1" indent="-228600" algn="just" eaLnBrk="0" fontAlgn="auto" hangingPunct="0">
              <a:spcBef>
                <a:spcPts val="0"/>
              </a:spcBef>
              <a:spcAft>
                <a:spcPts val="0"/>
              </a:spcAft>
              <a:buClr>
                <a:schemeClr val="accent3">
                  <a:lumMod val="75000"/>
                </a:schemeClr>
              </a:buClr>
              <a:buFont typeface="Arial" pitchFamily="34" charset="0"/>
              <a:buChar char="•"/>
              <a:defRPr/>
            </a:pPr>
            <a:r>
              <a:rPr lang="en-US" dirty="0">
                <a:latin typeface="+mj-lt"/>
                <a:cs typeface="Arial" pitchFamily="34" charset="0"/>
              </a:rPr>
              <a:t>Contrary view – Mannesmann Demag (26 ITD 198)</a:t>
            </a:r>
          </a:p>
          <a:p>
            <a:pPr marL="381000" indent="-381000" algn="just" eaLnBrk="0" hangingPunct="0">
              <a:buClr>
                <a:schemeClr val="accent3">
                  <a:lumMod val="75000"/>
                </a:schemeClr>
              </a:buClr>
              <a:defRPr/>
            </a:pPr>
            <a:endParaRPr lang="en-US" sz="600" dirty="0">
              <a:latin typeface="+mj-lt"/>
              <a:cs typeface="Arial" pitchFamily="34" charset="0"/>
            </a:endParaRPr>
          </a:p>
          <a:p>
            <a:pPr marL="381000" indent="-266700" algn="just" eaLnBrk="0" hangingPunct="0">
              <a:buClr>
                <a:schemeClr val="accent3">
                  <a:lumMod val="75000"/>
                </a:schemeClr>
              </a:buClr>
              <a:buFont typeface="Arial" pitchFamily="34" charset="0"/>
              <a:buChar char="•"/>
              <a:defRPr/>
            </a:pPr>
            <a:r>
              <a:rPr lang="en-US" dirty="0">
                <a:latin typeface="+mj-lt"/>
                <a:cs typeface="Arial" pitchFamily="34" charset="0"/>
              </a:rPr>
              <a:t>Payments for testing charges</a:t>
            </a:r>
          </a:p>
          <a:p>
            <a:pPr marL="796925" lvl="1" indent="-225425" algn="just" eaLnBrk="0" hangingPunct="0">
              <a:buClr>
                <a:schemeClr val="accent3">
                  <a:lumMod val="75000"/>
                </a:schemeClr>
              </a:buClr>
              <a:buFont typeface="Arial" pitchFamily="34" charset="0"/>
              <a:buChar char="•"/>
              <a:defRPr/>
            </a:pPr>
            <a:r>
              <a:rPr lang="en-US" dirty="0">
                <a:latin typeface="+mj-lt"/>
                <a:cs typeface="Arial" pitchFamily="34" charset="0"/>
              </a:rPr>
              <a:t>Maruti </a:t>
            </a:r>
            <a:r>
              <a:rPr lang="en-US" dirty="0" smtClean="0">
                <a:latin typeface="+mj-lt"/>
                <a:cs typeface="Arial" pitchFamily="34" charset="0"/>
              </a:rPr>
              <a:t>Udyog </a:t>
            </a:r>
            <a:r>
              <a:rPr lang="en-US" dirty="0">
                <a:latin typeface="+mj-lt"/>
                <a:cs typeface="Arial" pitchFamily="34" charset="0"/>
              </a:rPr>
              <a:t>Ltd. (34 SOT 480)(Delhi ITAT)</a:t>
            </a:r>
          </a:p>
          <a:p>
            <a:pPr marL="796925" lvl="1" indent="-225425" algn="just" eaLnBrk="0" hangingPunct="0">
              <a:buClr>
                <a:schemeClr val="accent3">
                  <a:lumMod val="75000"/>
                </a:schemeClr>
              </a:buClr>
              <a:buFont typeface="Arial" pitchFamily="34" charset="0"/>
              <a:buChar char="•"/>
              <a:defRPr/>
            </a:pPr>
            <a:r>
              <a:rPr lang="en-US" dirty="0">
                <a:latin typeface="+mj-lt"/>
                <a:cs typeface="Arial" pitchFamily="34" charset="0"/>
              </a:rPr>
              <a:t>South West Mining Ltd (278 ITR 233)</a:t>
            </a:r>
          </a:p>
          <a:p>
            <a:pPr marL="796925" lvl="1" indent="-225425" algn="just" eaLnBrk="0" hangingPunct="0">
              <a:buClr>
                <a:schemeClr val="accent3">
                  <a:lumMod val="75000"/>
                </a:schemeClr>
              </a:buClr>
              <a:buFont typeface="Arial" pitchFamily="34" charset="0"/>
              <a:buChar char="•"/>
              <a:defRPr/>
            </a:pPr>
            <a:r>
              <a:rPr lang="en-US" dirty="0">
                <a:latin typeface="+mj-lt"/>
                <a:cs typeface="Arial" pitchFamily="34" charset="0"/>
              </a:rPr>
              <a:t>Ashapura Minichem (ITAT Mumbai)</a:t>
            </a:r>
          </a:p>
          <a:p>
            <a:pPr marL="682625" lvl="1" indent="-111125" algn="just" eaLnBrk="0" hangingPunct="0">
              <a:buClr>
                <a:schemeClr val="accent3">
                  <a:lumMod val="75000"/>
                </a:schemeClr>
              </a:buClr>
              <a:defRPr/>
            </a:pPr>
            <a:endParaRPr lang="en-US" sz="600" dirty="0">
              <a:latin typeface="+mj-lt"/>
              <a:cs typeface="Arial" pitchFamily="34" charset="0"/>
            </a:endParaRPr>
          </a:p>
          <a:p>
            <a:pPr marL="381000" indent="-266700" algn="just" eaLnBrk="0" hangingPunct="0">
              <a:buClr>
                <a:schemeClr val="accent3">
                  <a:lumMod val="75000"/>
                </a:schemeClr>
              </a:buClr>
              <a:buFont typeface="Arial" pitchFamily="34" charset="0"/>
              <a:buChar char="•"/>
              <a:defRPr/>
            </a:pPr>
            <a:r>
              <a:rPr lang="en-US" dirty="0">
                <a:latin typeface="+mj-lt"/>
                <a:cs typeface="Arial" pitchFamily="34" charset="0"/>
              </a:rPr>
              <a:t>Payments to Credit Rating Agency – Taxable as royalty under the Treaty as held in (Essar Oil)(4 SOT 161 / Mum)</a:t>
            </a:r>
          </a:p>
          <a:p>
            <a:pPr marL="381000" indent="-266700" algn="just" eaLnBrk="0" hangingPunct="0">
              <a:buClr>
                <a:schemeClr val="accent3">
                  <a:lumMod val="75000"/>
                </a:schemeClr>
              </a:buClr>
              <a:defRPr/>
            </a:pPr>
            <a:endParaRPr lang="en-US" sz="600" dirty="0">
              <a:latin typeface="+mj-lt"/>
              <a:cs typeface="Arial" pitchFamily="34" charset="0"/>
            </a:endParaRPr>
          </a:p>
          <a:p>
            <a:pPr marL="381000" indent="-266700" algn="just" eaLnBrk="0" hangingPunct="0">
              <a:lnSpc>
                <a:spcPct val="120000"/>
              </a:lnSpc>
              <a:buClr>
                <a:schemeClr val="accent3">
                  <a:lumMod val="75000"/>
                </a:schemeClr>
              </a:buClr>
              <a:buFont typeface="Arial" pitchFamily="34" charset="0"/>
              <a:buChar char="•"/>
              <a:defRPr/>
            </a:pPr>
            <a:r>
              <a:rPr lang="en-US" dirty="0">
                <a:latin typeface="+mj-lt"/>
                <a:cs typeface="Arial" pitchFamily="34" charset="0"/>
              </a:rPr>
              <a:t>Payment for services related to GDR </a:t>
            </a:r>
            <a:r>
              <a:rPr lang="en-US" dirty="0" smtClean="0">
                <a:latin typeface="+mj-lt"/>
                <a:cs typeface="Arial" pitchFamily="34" charset="0"/>
              </a:rPr>
              <a:t>Issue (</a:t>
            </a:r>
            <a:r>
              <a:rPr lang="en-US" dirty="0">
                <a:latin typeface="+mj-lt"/>
                <a:cs typeface="Arial" pitchFamily="34" charset="0"/>
              </a:rPr>
              <a:t>80 TTJ 120, 30 SOT 374, 34 SOT 187</a:t>
            </a:r>
            <a:r>
              <a:rPr lang="en-US" dirty="0" smtClean="0">
                <a:latin typeface="+mj-lt"/>
                <a:cs typeface="Arial" pitchFamily="34" charset="0"/>
              </a:rPr>
              <a:t>)</a:t>
            </a:r>
          </a:p>
          <a:p>
            <a:pPr marL="381000" indent="-266700" algn="just" eaLnBrk="0" hangingPunct="0">
              <a:lnSpc>
                <a:spcPct val="120000"/>
              </a:lnSpc>
              <a:buClr>
                <a:schemeClr val="accent3">
                  <a:lumMod val="75000"/>
                </a:schemeClr>
              </a:buClr>
              <a:buFont typeface="Arial" pitchFamily="34" charset="0"/>
              <a:buChar char="•"/>
              <a:defRPr/>
            </a:pPr>
            <a:r>
              <a:rPr lang="en-US" dirty="0" smtClean="0">
                <a:latin typeface="+mj-lt"/>
                <a:cs typeface="Arial" pitchFamily="34" charset="0"/>
              </a:rPr>
              <a:t>Success Fees For Arranging Loans held “Fees For Technical Services” (GVK Industries—(2015) 54 Taxmann.com347(SC)) </a:t>
            </a:r>
            <a:endParaRPr lang="en-US" dirty="0">
              <a:latin typeface="+mj-lt"/>
              <a:cs typeface="Arial" pitchFamily="34" charset="0"/>
            </a:endParaRPr>
          </a:p>
        </p:txBody>
      </p:sp>
      <p:sp>
        <p:nvSpPr>
          <p:cNvPr id="6" name="Slide Number Placeholder 5"/>
          <p:cNvSpPr>
            <a:spLocks noGrp="1"/>
          </p:cNvSpPr>
          <p:nvPr>
            <p:ph type="sldNum" sz="quarter" idx="12"/>
          </p:nvPr>
        </p:nvSpPr>
        <p:spPr/>
        <p:txBody>
          <a:bodyPr/>
          <a:lstStyle/>
          <a:p>
            <a:pPr>
              <a:defRPr/>
            </a:pPr>
            <a:fld id="{42F3B7C1-CFFA-485C-85A6-14D2B3CEBC5C}" type="slidenum">
              <a:rPr lang="en-US"/>
              <a:pPr>
                <a:defRPr/>
              </a:pPr>
              <a:t>23</a:t>
            </a:fld>
            <a:endParaRPr lang="en-US"/>
          </a:p>
        </p:txBody>
      </p:sp>
      <p:sp>
        <p:nvSpPr>
          <p:cNvPr id="9" name="Date Placeholder 8"/>
          <p:cNvSpPr>
            <a:spLocks noGrp="1"/>
          </p:cNvSpPr>
          <p:nvPr>
            <p:ph type="dt" sz="quarter" idx="10"/>
          </p:nvPr>
        </p:nvSpPr>
        <p:spPr/>
        <p:txBody>
          <a:bodyPr/>
          <a:lstStyle/>
          <a:p>
            <a:pPr>
              <a:defRPr/>
            </a:pPr>
            <a:r>
              <a:rPr lang="en-US" smtClean="0"/>
              <a:t>03/07/2015</a:t>
            </a:r>
            <a:endParaRPr lang="en-US"/>
          </a:p>
        </p:txBody>
      </p:sp>
      <p:sp>
        <p:nvSpPr>
          <p:cNvPr id="10" name="Footer Placeholder 9"/>
          <p:cNvSpPr>
            <a:spLocks noGrp="1"/>
          </p:cNvSpPr>
          <p:nvPr>
            <p:ph type="ftr" sz="quarter" idx="11"/>
          </p:nvPr>
        </p:nvSpPr>
        <p:spPr/>
        <p:txBody>
          <a:bodyPr/>
          <a:lstStyle/>
          <a:p>
            <a:pPr>
              <a:defRPr/>
            </a:pPr>
            <a:r>
              <a:rPr lang="en-US" smtClean="0"/>
              <a:t>SUSHIL LAKHANI</a:t>
            </a:r>
            <a:endParaRPr lang="en-US" dirty="0"/>
          </a:p>
        </p:txBody>
      </p:sp>
      <p:sp>
        <p:nvSpPr>
          <p:cNvPr id="11" name="Title 14"/>
          <p:cNvSpPr>
            <a:spLocks noGrp="1"/>
          </p:cNvSpPr>
          <p:nvPr>
            <p:ph type="title"/>
          </p:nvPr>
        </p:nvSpPr>
        <p:spPr>
          <a:xfrm>
            <a:off x="685800" y="198438"/>
            <a:ext cx="8382000" cy="411162"/>
          </a:xfrm>
        </p:spPr>
        <p:txBody>
          <a:bodyPr/>
          <a:lstStyle/>
          <a:p>
            <a:pPr algn="ctr" eaLnBrk="1" hangingPunct="1">
              <a:defRPr/>
            </a:pPr>
            <a:r>
              <a:rPr lang="en-US" b="1" dirty="0" smtClean="0"/>
              <a:t>SCOPE OF A INCOME OF A NON-RESIDENT</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2"/>
          <p:cNvSpPr txBox="1">
            <a:spLocks noChangeArrowheads="1"/>
          </p:cNvSpPr>
          <p:nvPr/>
        </p:nvSpPr>
        <p:spPr bwMode="auto">
          <a:xfrm>
            <a:off x="685800" y="914400"/>
            <a:ext cx="8077200" cy="5358390"/>
          </a:xfrm>
          <a:prstGeom prst="rect">
            <a:avLst/>
          </a:prstGeom>
          <a:noFill/>
          <a:ln w="9525">
            <a:noFill/>
            <a:miter lim="800000"/>
            <a:headEnd/>
            <a:tailEnd/>
          </a:ln>
        </p:spPr>
        <p:txBody>
          <a:bodyPr wrap="square">
            <a:spAutoFit/>
          </a:bodyPr>
          <a:lstStyle/>
          <a:p>
            <a:pPr marL="0" lvl="1" algn="just" eaLnBrk="0" hangingPunct="0">
              <a:buClr>
                <a:srgbClr val="1A92AE"/>
              </a:buClr>
              <a:defRPr/>
            </a:pPr>
            <a:r>
              <a:rPr lang="en-US" sz="2000" b="1" u="sng" dirty="0">
                <a:latin typeface="+mn-lt"/>
                <a:cs typeface="+mn-cs"/>
              </a:rPr>
              <a:t>Make Available </a:t>
            </a:r>
          </a:p>
          <a:p>
            <a:pPr marL="288925" indent="220663" algn="just">
              <a:buClr>
                <a:srgbClr val="1A92AE"/>
              </a:buClr>
              <a:defRPr/>
            </a:pPr>
            <a:endParaRPr lang="en-US" b="1" dirty="0">
              <a:solidFill>
                <a:schemeClr val="accent3">
                  <a:lumMod val="50000"/>
                </a:schemeClr>
              </a:solidFill>
              <a:latin typeface="+mj-lt"/>
              <a:cs typeface="Arial" pitchFamily="34" charset="0"/>
            </a:endParaRPr>
          </a:p>
          <a:p>
            <a:pPr marL="288925" indent="-174625" algn="just">
              <a:buClr>
                <a:srgbClr val="1A92AE"/>
              </a:buClr>
              <a:defRPr/>
            </a:pPr>
            <a:r>
              <a:rPr lang="en-US" sz="2000" b="1" dirty="0">
                <a:latin typeface="+mj-lt"/>
                <a:cs typeface="Arial" pitchFamily="34" charset="0"/>
              </a:rPr>
              <a:t>Meaning</a:t>
            </a:r>
          </a:p>
          <a:p>
            <a:pPr algn="just">
              <a:defRPr/>
            </a:pPr>
            <a:endParaRPr lang="en-US" sz="700" dirty="0">
              <a:latin typeface="+mj-lt"/>
              <a:cs typeface="Arial" pitchFamily="34" charset="0"/>
            </a:endParaRPr>
          </a:p>
          <a:p>
            <a:pPr marL="515938" lvl="1" indent="-344488"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Included Services” defined narrowly to mean services which </a:t>
            </a:r>
            <a:r>
              <a:rPr lang="en-US" b="1" dirty="0">
                <a:latin typeface="+mj-lt"/>
                <a:cs typeface="Arial" pitchFamily="34" charset="0"/>
              </a:rPr>
              <a:t>“make available”</a:t>
            </a:r>
            <a:r>
              <a:rPr lang="en-US" dirty="0">
                <a:latin typeface="+mj-lt"/>
                <a:cs typeface="Arial" pitchFamily="34" charset="0"/>
              </a:rPr>
              <a:t> technical knowledge, experience, skill, know-how or processes or which consist of development and transfer of technical plan or technical design</a:t>
            </a:r>
          </a:p>
          <a:p>
            <a:pPr marL="515938" lvl="1" indent="-344488"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MoU of the India USA Tax Treaty:</a:t>
            </a:r>
            <a:endParaRPr lang="en-US" i="1" dirty="0">
              <a:latin typeface="+mj-lt"/>
              <a:cs typeface="Arial" pitchFamily="34" charset="0"/>
            </a:endParaRPr>
          </a:p>
          <a:p>
            <a:pPr marL="973138" lvl="2" indent="-3429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Technology will be considered "made available" when the person acquiring the service is enabled to apply the technology  </a:t>
            </a:r>
          </a:p>
          <a:p>
            <a:pPr marL="973138" lvl="2" indent="-3429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Provision of requiring technical input by the person providing the service does not per se mean that technical knowledge, skills, etc., are made available</a:t>
            </a:r>
          </a:p>
          <a:p>
            <a:pPr marL="973138" lvl="2" indent="-3429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Use of a product which embodies technology shall not per se be considered to make the technology available</a:t>
            </a:r>
          </a:p>
          <a:p>
            <a:pPr marL="515938" lvl="1" indent="-344488"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If the services do not “make available” technical knowledge, etc., then, they are outside the ambit of FIS Article and not taxable</a:t>
            </a:r>
          </a:p>
        </p:txBody>
      </p:sp>
      <p:sp>
        <p:nvSpPr>
          <p:cNvPr id="5" name="Slide Number Placeholder 4"/>
          <p:cNvSpPr>
            <a:spLocks noGrp="1"/>
          </p:cNvSpPr>
          <p:nvPr>
            <p:ph type="sldNum" sz="quarter" idx="12"/>
          </p:nvPr>
        </p:nvSpPr>
        <p:spPr/>
        <p:txBody>
          <a:bodyPr/>
          <a:lstStyle/>
          <a:p>
            <a:pPr>
              <a:defRPr/>
            </a:pPr>
            <a:fld id="{41FD615D-E37D-42D6-888F-4ABB04634FF0}" type="slidenum">
              <a:rPr lang="en-US"/>
              <a:pPr>
                <a:defRPr/>
              </a:pPr>
              <a:t>24</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
        <p:nvSpPr>
          <p:cNvPr id="9" name="Title 14"/>
          <p:cNvSpPr>
            <a:spLocks noGrp="1"/>
          </p:cNvSpPr>
          <p:nvPr>
            <p:ph type="title"/>
          </p:nvPr>
        </p:nvSpPr>
        <p:spPr>
          <a:xfrm>
            <a:off x="685800" y="198438"/>
            <a:ext cx="8382000" cy="411162"/>
          </a:xfrm>
        </p:spPr>
        <p:txBody>
          <a:bodyPr/>
          <a:lstStyle/>
          <a:p>
            <a:pPr algn="ctr" eaLnBrk="1" hangingPunct="1">
              <a:defRPr/>
            </a:pPr>
            <a:r>
              <a:rPr lang="en-US" b="1" dirty="0" smtClean="0"/>
              <a:t>SCOPE OF A INCOME OF A NON-RESIDENT</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143000"/>
            <a:ext cx="8229600" cy="3953390"/>
          </a:xfrm>
          <a:prstGeom prst="rect">
            <a:avLst/>
          </a:prstGeom>
        </p:spPr>
        <p:txBody>
          <a:bodyPr wrap="square">
            <a:spAutoFit/>
          </a:bodyPr>
          <a:lstStyle/>
          <a:p>
            <a:pPr marL="401638" indent="-401638">
              <a:lnSpc>
                <a:spcPct val="110000"/>
              </a:lnSpc>
              <a:buClr>
                <a:srgbClr val="1A92AE"/>
              </a:buClr>
              <a:defRPr/>
            </a:pPr>
            <a:r>
              <a:rPr lang="en-US" sz="1900" b="1" u="sng" dirty="0">
                <a:latin typeface="+mn-lt"/>
                <a:cs typeface="+mn-cs"/>
              </a:rPr>
              <a:t>Make Available (Contd…)</a:t>
            </a:r>
          </a:p>
          <a:p>
            <a:pPr marL="401638" indent="-401638">
              <a:lnSpc>
                <a:spcPct val="110000"/>
              </a:lnSpc>
              <a:buClr>
                <a:srgbClr val="1A92AE"/>
              </a:buClr>
              <a:defRPr/>
            </a:pPr>
            <a:endParaRPr lang="en-US" sz="1200"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cs typeface="Arial" pitchFamily="34" charset="0"/>
            </a:endParaRPr>
          </a:p>
          <a:p>
            <a:pPr marL="401638" indent="-401638" algn="just">
              <a:lnSpc>
                <a:spcPct val="110000"/>
              </a:lnSpc>
              <a:spcBef>
                <a:spcPct val="10000"/>
              </a:spcBef>
              <a:spcAft>
                <a:spcPct val="10000"/>
              </a:spcAft>
              <a:buClr>
                <a:srgbClr val="1A92AE"/>
              </a:buClr>
              <a:defRPr/>
            </a:pPr>
            <a:r>
              <a:rPr lang="en-US" b="1" dirty="0">
                <a:latin typeface="+mj-lt"/>
                <a:cs typeface="Arial" pitchFamily="34" charset="0"/>
              </a:rPr>
              <a:t>Services regarded as “make available”:</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Providing technical plan, design and information to enable recipient to execute and install the water features </a:t>
            </a:r>
            <a:r>
              <a:rPr lang="en-US" b="1" dirty="0">
                <a:latin typeface="+mj-lt"/>
                <a:cs typeface="Arial" pitchFamily="34" charset="0"/>
              </a:rPr>
              <a:t>[</a:t>
            </a:r>
            <a:r>
              <a:rPr lang="en-US" b="1" dirty="0" err="1">
                <a:latin typeface="+mj-lt"/>
                <a:cs typeface="Arial" pitchFamily="34" charset="0"/>
              </a:rPr>
              <a:t>Gentex</a:t>
            </a:r>
            <a:r>
              <a:rPr lang="en-US" b="1" dirty="0">
                <a:latin typeface="+mj-lt"/>
                <a:cs typeface="Arial" pitchFamily="34" charset="0"/>
              </a:rPr>
              <a:t> Merchants (P) Ltd. 94 ITD 211 (</a:t>
            </a:r>
            <a:r>
              <a:rPr lang="en-US" b="1" dirty="0" err="1">
                <a:latin typeface="+mj-lt"/>
                <a:cs typeface="Arial" pitchFamily="34" charset="0"/>
              </a:rPr>
              <a:t>Kol</a:t>
            </a:r>
            <a:r>
              <a:rPr lang="en-US" b="1" dirty="0">
                <a:latin typeface="+mj-lt"/>
                <a:cs typeface="Arial" pitchFamily="34" charset="0"/>
              </a:rPr>
              <a:t>)]</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endParaRPr lang="en-US" sz="1000" b="1" dirty="0">
              <a:latin typeface="+mj-lt"/>
              <a:cs typeface="Arial" pitchFamily="34" charset="0"/>
            </a:endParaRP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Technical assistance to enable recipient to design, construct and operate a plant to manufacture aluminum and training for application of technical know how </a:t>
            </a:r>
            <a:r>
              <a:rPr lang="en-US" b="1" dirty="0">
                <a:latin typeface="+mj-lt"/>
                <a:cs typeface="Arial" pitchFamily="34" charset="0"/>
              </a:rPr>
              <a:t>[</a:t>
            </a:r>
            <a:r>
              <a:rPr lang="en-US" b="1" dirty="0" err="1">
                <a:latin typeface="+mj-lt"/>
                <a:cs typeface="Arial" pitchFamily="34" charset="0"/>
              </a:rPr>
              <a:t>Hindalco</a:t>
            </a:r>
            <a:r>
              <a:rPr lang="en-US" b="1" dirty="0">
                <a:latin typeface="+mj-lt"/>
                <a:cs typeface="Arial" pitchFamily="34" charset="0"/>
              </a:rPr>
              <a:t> Industries Ltd. v. ACIT 94 ITD 242 (Mum)]</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endParaRPr lang="en-US" sz="1000" b="1" dirty="0">
              <a:latin typeface="+mj-lt"/>
              <a:cs typeface="Arial" pitchFamily="34" charset="0"/>
            </a:endParaRP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Preparing a bankable project report with complete details and vetting a project  report to enable the service recipient to raise a foreign loan for its project </a:t>
            </a:r>
            <a:r>
              <a:rPr lang="en-US" b="1" dirty="0">
                <a:latin typeface="+mj-lt"/>
                <a:cs typeface="Arial" pitchFamily="34" charset="0"/>
              </a:rPr>
              <a:t>[ITO v. </a:t>
            </a:r>
            <a:r>
              <a:rPr lang="en-US" b="1" dirty="0" err="1">
                <a:latin typeface="+mj-lt"/>
                <a:cs typeface="Arial" pitchFamily="34" charset="0"/>
              </a:rPr>
              <a:t>Sinar</a:t>
            </a:r>
            <a:r>
              <a:rPr lang="en-US" b="1" dirty="0">
                <a:latin typeface="+mj-lt"/>
                <a:cs typeface="Arial" pitchFamily="34" charset="0"/>
              </a:rPr>
              <a:t> </a:t>
            </a:r>
            <a:r>
              <a:rPr lang="en-US" b="1" dirty="0" err="1">
                <a:latin typeface="+mj-lt"/>
                <a:cs typeface="Arial" pitchFamily="34" charset="0"/>
              </a:rPr>
              <a:t>Mas</a:t>
            </a:r>
            <a:r>
              <a:rPr lang="en-US" b="1" dirty="0">
                <a:latin typeface="+mj-lt"/>
                <a:cs typeface="Arial" pitchFamily="34" charset="0"/>
              </a:rPr>
              <a:t> Pulp &amp; Paper (India) Ltd. 85 TTJ 794 (Del)]</a:t>
            </a:r>
            <a:endParaRPr lang="en-US" dirty="0">
              <a:latin typeface="+mj-lt"/>
              <a:cs typeface="Arial" pitchFamily="34" charset="0"/>
            </a:endParaRPr>
          </a:p>
        </p:txBody>
      </p:sp>
      <p:sp>
        <p:nvSpPr>
          <p:cNvPr id="67587" name="Title 6"/>
          <p:cNvSpPr>
            <a:spLocks noGrp="1"/>
          </p:cNvSpPr>
          <p:nvPr>
            <p:ph type="title"/>
          </p:nvPr>
        </p:nvSpPr>
        <p:spPr>
          <a:xfrm>
            <a:off x="533400" y="152400"/>
            <a:ext cx="8534400" cy="758825"/>
          </a:xfrm>
        </p:spPr>
        <p:txBody>
          <a:bodyPr/>
          <a:lstStyle/>
          <a:p>
            <a:pPr algn="ctr" eaLnBrk="1" hangingPunct="1"/>
            <a:r>
              <a:rPr lang="en-US" b="1" dirty="0" smtClean="0"/>
              <a:t>SCOPE OF A INCOME OF A NON-RESIDENT</a:t>
            </a:r>
          </a:p>
        </p:txBody>
      </p:sp>
      <p:sp>
        <p:nvSpPr>
          <p:cNvPr id="5" name="Slide Number Placeholder 4"/>
          <p:cNvSpPr>
            <a:spLocks noGrp="1"/>
          </p:cNvSpPr>
          <p:nvPr>
            <p:ph type="sldNum" sz="quarter" idx="12"/>
          </p:nvPr>
        </p:nvSpPr>
        <p:spPr/>
        <p:txBody>
          <a:bodyPr/>
          <a:lstStyle/>
          <a:p>
            <a:pPr>
              <a:defRPr/>
            </a:pPr>
            <a:fld id="{77E3D14B-1A56-4CEF-9C2D-B87741362DCF}" type="slidenum">
              <a:rPr lang="en-US"/>
              <a:pPr>
                <a:defRPr/>
              </a:pPr>
              <a:t>25</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685800" y="990600"/>
            <a:ext cx="8077200" cy="5039841"/>
          </a:xfrm>
          <a:prstGeom prst="rect">
            <a:avLst/>
          </a:prstGeom>
          <a:noFill/>
          <a:ln w="9525">
            <a:noFill/>
            <a:miter lim="800000"/>
            <a:headEnd/>
            <a:tailEnd/>
          </a:ln>
        </p:spPr>
        <p:txBody>
          <a:bodyPr wrap="square">
            <a:spAutoFit/>
          </a:bodyPr>
          <a:lstStyle/>
          <a:p>
            <a:pPr marL="401638" indent="-401638">
              <a:lnSpc>
                <a:spcPct val="110000"/>
              </a:lnSpc>
              <a:buClr>
                <a:srgbClr val="1A92AE"/>
              </a:buClr>
              <a:defRPr/>
            </a:pPr>
            <a:r>
              <a:rPr lang="en-US" sz="1900" b="1" u="sng" dirty="0">
                <a:latin typeface="+mn-lt"/>
                <a:cs typeface="+mn-cs"/>
              </a:rPr>
              <a:t>Make Available (Contd…)</a:t>
            </a:r>
          </a:p>
          <a:p>
            <a:pPr marL="401638" indent="-401638" algn="just">
              <a:lnSpc>
                <a:spcPct val="110000"/>
              </a:lnSpc>
              <a:spcBef>
                <a:spcPct val="10000"/>
              </a:spcBef>
              <a:spcAft>
                <a:spcPct val="10000"/>
              </a:spcAft>
              <a:buClr>
                <a:srgbClr val="1A92AE"/>
              </a:buClr>
              <a:defRPr/>
            </a:pPr>
            <a:r>
              <a:rPr lang="en-US" b="1" dirty="0" smtClean="0">
                <a:latin typeface="+mj-lt"/>
                <a:cs typeface="Arial" pitchFamily="34" charset="0"/>
              </a:rPr>
              <a:t>Services </a:t>
            </a:r>
            <a:r>
              <a:rPr lang="en-US" b="1" dirty="0">
                <a:latin typeface="+mj-lt"/>
                <a:cs typeface="Arial" pitchFamily="34" charset="0"/>
              </a:rPr>
              <a:t>not regarded as “Make Available”</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Services of preparing material safety data sheets in EU format which contained information required as per EU regulations [</a:t>
            </a:r>
            <a:r>
              <a:rPr lang="en-US" dirty="0" err="1">
                <a:latin typeface="+mj-lt"/>
                <a:cs typeface="Arial" pitchFamily="34" charset="0"/>
              </a:rPr>
              <a:t>Nocil</a:t>
            </a:r>
            <a:r>
              <a:rPr lang="en-US" dirty="0">
                <a:latin typeface="+mj-lt"/>
                <a:cs typeface="Arial" pitchFamily="34" charset="0"/>
              </a:rPr>
              <a:t> v. DCIT 96 TTJ 765 (Mum)]</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Strategy consultancy services such as marketing and sales strategy, business strategy and portfolio strategy [DCIT v. Boston Consulting Group </a:t>
            </a:r>
            <a:r>
              <a:rPr lang="en-US" dirty="0" err="1">
                <a:latin typeface="+mj-lt"/>
                <a:cs typeface="Arial" pitchFamily="34" charset="0"/>
              </a:rPr>
              <a:t>Pte</a:t>
            </a:r>
            <a:r>
              <a:rPr lang="en-US" dirty="0">
                <a:latin typeface="+mj-lt"/>
                <a:cs typeface="Arial" pitchFamily="34" charset="0"/>
              </a:rPr>
              <a:t> Ltd 93 TTJ 293 (Mum), 99 ITD 549 (Mum), 39 SOT 187 (Mum)]</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Services which are of general nature &amp; which don’t result into transfer of technology fall outside the purview of make available – [</a:t>
            </a:r>
            <a:r>
              <a:rPr lang="en-US" dirty="0" err="1">
                <a:latin typeface="+mj-lt"/>
                <a:cs typeface="Arial" pitchFamily="34" charset="0"/>
              </a:rPr>
              <a:t>Veeda</a:t>
            </a:r>
            <a:r>
              <a:rPr lang="en-US" dirty="0">
                <a:latin typeface="+mj-lt"/>
                <a:cs typeface="Arial" pitchFamily="34" charset="0"/>
              </a:rPr>
              <a:t> Clinical Research (</a:t>
            </a:r>
            <a:r>
              <a:rPr lang="en-US" dirty="0" err="1">
                <a:latin typeface="+mj-lt"/>
                <a:cs typeface="Arial" pitchFamily="34" charset="0"/>
              </a:rPr>
              <a:t>Ahmedabad</a:t>
            </a:r>
            <a:r>
              <a:rPr lang="en-US" dirty="0">
                <a:latin typeface="+mj-lt"/>
                <a:cs typeface="Arial" pitchFamily="34" charset="0"/>
              </a:rPr>
              <a:t> – ITAT) (35 Taxmann.com 577)]</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Repair of software [In re. Airports Authority of India 273 ITR 437 (AAR)]</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Surveillance for the purpose of ISO certification [NQA Quality Systems Registrar Ltd. v. DCIT 92 TTJ 946 (Del)]</a:t>
            </a:r>
          </a:p>
          <a:p>
            <a:pPr marL="398463" lvl="1" indent="-292100" algn="just">
              <a:lnSpc>
                <a:spcPct val="110000"/>
              </a:lnSpc>
              <a:spcBef>
                <a:spcPct val="10000"/>
              </a:spcBef>
              <a:spcAft>
                <a:spcPct val="10000"/>
              </a:spcAft>
              <a:buClr>
                <a:schemeClr val="accent3">
                  <a:lumMod val="75000"/>
                </a:schemeClr>
              </a:buClr>
              <a:buFont typeface="Arial" pitchFamily="34" charset="0"/>
              <a:buChar char="•"/>
              <a:defRPr/>
            </a:pPr>
            <a:r>
              <a:rPr lang="en-US" dirty="0">
                <a:latin typeface="+mj-lt"/>
                <a:cs typeface="Arial" pitchFamily="34" charset="0"/>
              </a:rPr>
              <a:t>Managerial Services Not “Make available” [(80 TTJ 120)(Mum), (242 ITR 208 (AAR)) &amp; (99 TTJ 857/Mum)]</a:t>
            </a:r>
          </a:p>
        </p:txBody>
      </p:sp>
      <p:sp>
        <p:nvSpPr>
          <p:cNvPr id="5" name="Slide Number Placeholder 4"/>
          <p:cNvSpPr>
            <a:spLocks noGrp="1"/>
          </p:cNvSpPr>
          <p:nvPr>
            <p:ph type="sldNum" sz="quarter" idx="12"/>
          </p:nvPr>
        </p:nvSpPr>
        <p:spPr/>
        <p:txBody>
          <a:bodyPr/>
          <a:lstStyle/>
          <a:p>
            <a:pPr>
              <a:defRPr/>
            </a:pPr>
            <a:fld id="{8D6784C1-5211-48AC-9868-50131F01360D}" type="slidenum">
              <a:rPr lang="en-US"/>
              <a:pPr>
                <a:defRPr/>
              </a:pPr>
              <a:t>26</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
        <p:nvSpPr>
          <p:cNvPr id="9" name="Title 6"/>
          <p:cNvSpPr>
            <a:spLocks noGrp="1"/>
          </p:cNvSpPr>
          <p:nvPr>
            <p:ph type="title"/>
          </p:nvPr>
        </p:nvSpPr>
        <p:spPr>
          <a:xfrm>
            <a:off x="533400" y="152400"/>
            <a:ext cx="8534400" cy="758825"/>
          </a:xfrm>
        </p:spPr>
        <p:txBody>
          <a:bodyPr/>
          <a:lstStyle/>
          <a:p>
            <a:pPr algn="ctr" eaLnBrk="1" hangingPunct="1"/>
            <a:r>
              <a:rPr lang="en-US" b="1" dirty="0" smtClean="0"/>
              <a:t>SCOPE OF A INCOME OF A NON-RESIDENT</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Content Placeholder 2"/>
          <p:cNvSpPr>
            <a:spLocks noGrp="1"/>
          </p:cNvSpPr>
          <p:nvPr>
            <p:ph idx="1"/>
          </p:nvPr>
        </p:nvSpPr>
        <p:spPr>
          <a:xfrm>
            <a:off x="914400" y="1219200"/>
            <a:ext cx="7772400" cy="4462463"/>
          </a:xfrm>
        </p:spPr>
        <p:txBody>
          <a:bodyPr/>
          <a:lstStyle/>
          <a:p>
            <a:pPr eaLnBrk="1" hangingPunct="1">
              <a:buNone/>
              <a:defRPr/>
            </a:pPr>
            <a:r>
              <a:rPr lang="en-US" sz="2400" b="1" u="sng" dirty="0" smtClean="0"/>
              <a:t>FTS to have HUMAN ELEMENT..</a:t>
            </a:r>
          </a:p>
          <a:p>
            <a:pPr eaLnBrk="1" hangingPunct="1">
              <a:buNone/>
              <a:defRPr/>
            </a:pPr>
            <a:endParaRPr lang="en-US" sz="1600" b="1" u="sng" dirty="0" smtClean="0">
              <a:solidFill>
                <a:srgbClr val="FF0000"/>
              </a:solidFill>
            </a:endParaRPr>
          </a:p>
          <a:p>
            <a:pPr marL="398463" lvl="1" indent="-292100" algn="just" eaLnBrk="1" hangingPunct="1">
              <a:lnSpc>
                <a:spcPct val="110000"/>
              </a:lnSpc>
              <a:spcBef>
                <a:spcPct val="10000"/>
              </a:spcBef>
              <a:spcAft>
                <a:spcPct val="10000"/>
              </a:spcAft>
              <a:buClr>
                <a:schemeClr val="accent3">
                  <a:lumMod val="75000"/>
                </a:schemeClr>
              </a:buClr>
              <a:buFont typeface="Arial" pitchFamily="34" charset="0"/>
              <a:buChar char="•"/>
              <a:defRPr/>
            </a:pPr>
            <a:r>
              <a:rPr lang="en-US" sz="2000" dirty="0" smtClean="0"/>
              <a:t>In case of Bharti (319 ITR 139) , it was held</a:t>
            </a:r>
          </a:p>
          <a:p>
            <a:pPr algn="just" eaLnBrk="1" hangingPunct="1">
              <a:buFont typeface="Wingdings 2" pitchFamily="18" charset="2"/>
              <a:buNone/>
              <a:defRPr/>
            </a:pPr>
            <a:r>
              <a:rPr lang="en-US" sz="2000" dirty="0" smtClean="0"/>
              <a:t>	the words "technical services" have to be read in the narrower sense by applying the rule of </a:t>
            </a:r>
            <a:r>
              <a:rPr lang="en-US" sz="2000" dirty="0" err="1" smtClean="0"/>
              <a:t>noscitur</a:t>
            </a:r>
            <a:r>
              <a:rPr lang="en-US" sz="2000" dirty="0" smtClean="0"/>
              <a:t> a </a:t>
            </a:r>
            <a:r>
              <a:rPr lang="en-US" sz="2000" dirty="0" err="1" smtClean="0"/>
              <a:t>sociis</a:t>
            </a:r>
            <a:r>
              <a:rPr lang="en-US" sz="2000" dirty="0" smtClean="0"/>
              <a:t>, particularly, because the words "technical services" appear in between the words "managerial and consultancy services” </a:t>
            </a:r>
          </a:p>
        </p:txBody>
      </p:sp>
      <p:sp>
        <p:nvSpPr>
          <p:cNvPr id="5" name="Slide Number Placeholder 4"/>
          <p:cNvSpPr>
            <a:spLocks noGrp="1"/>
          </p:cNvSpPr>
          <p:nvPr>
            <p:ph type="sldNum" sz="quarter" idx="12"/>
          </p:nvPr>
        </p:nvSpPr>
        <p:spPr/>
        <p:txBody>
          <a:bodyPr/>
          <a:lstStyle/>
          <a:p>
            <a:pPr>
              <a:defRPr/>
            </a:pPr>
            <a:fld id="{E7AB16F4-46A2-4F97-9666-B1864CE6F35B}" type="slidenum">
              <a:rPr lang="en-US"/>
              <a:pPr>
                <a:defRPr/>
              </a:pPr>
              <a:t>27</a:t>
            </a:fld>
            <a:endParaRPr lang="en-US" dirty="0"/>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
        <p:nvSpPr>
          <p:cNvPr id="9" name="Title 6"/>
          <p:cNvSpPr>
            <a:spLocks noGrp="1"/>
          </p:cNvSpPr>
          <p:nvPr>
            <p:ph type="title"/>
          </p:nvPr>
        </p:nvSpPr>
        <p:spPr>
          <a:xfrm>
            <a:off x="533400" y="152400"/>
            <a:ext cx="8534400" cy="758825"/>
          </a:xfrm>
        </p:spPr>
        <p:txBody>
          <a:bodyPr/>
          <a:lstStyle/>
          <a:p>
            <a:pPr algn="ctr" eaLnBrk="1" hangingPunct="1"/>
            <a:r>
              <a:rPr lang="en-US" b="1" dirty="0" smtClean="0"/>
              <a:t>SCOPE OF A INCOME OF A NON-RESIDENT</a:t>
            </a: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381000" y="381000"/>
            <a:ext cx="8534400" cy="758825"/>
          </a:xfrm>
        </p:spPr>
        <p:txBody>
          <a:bodyPr/>
          <a:lstStyle/>
          <a:p>
            <a:pPr algn="ctr" eaLnBrk="1" hangingPunct="1"/>
            <a:r>
              <a:rPr lang="en-US" b="1" dirty="0" smtClean="0">
                <a:solidFill>
                  <a:srgbClr val="5FA326"/>
                </a:solidFill>
              </a:rPr>
              <a:t/>
            </a:r>
            <a:br>
              <a:rPr lang="en-US" b="1" dirty="0" smtClean="0">
                <a:solidFill>
                  <a:srgbClr val="5FA326"/>
                </a:solidFill>
              </a:rPr>
            </a:br>
            <a:r>
              <a:rPr lang="en-US" b="1" dirty="0" smtClean="0">
                <a:solidFill>
                  <a:srgbClr val="5FA326"/>
                </a:solidFill>
              </a:rPr>
              <a:t>REIMBURSEMENT</a:t>
            </a:r>
            <a:r>
              <a:rPr lang="en-IN" b="1" dirty="0" smtClean="0">
                <a:solidFill>
                  <a:srgbClr val="5FA326"/>
                </a:solidFill>
              </a:rPr>
              <a:t/>
            </a:r>
            <a:br>
              <a:rPr lang="en-IN" b="1" dirty="0" smtClean="0">
                <a:solidFill>
                  <a:srgbClr val="5FA326"/>
                </a:solidFill>
              </a:rPr>
            </a:br>
            <a:endParaRPr lang="en-IN" b="1" dirty="0" smtClean="0">
              <a:solidFill>
                <a:srgbClr val="5FA326"/>
              </a:solidFill>
            </a:endParaRPr>
          </a:p>
        </p:txBody>
      </p:sp>
      <p:sp>
        <p:nvSpPr>
          <p:cNvPr id="70659" name="Content Placeholder 2"/>
          <p:cNvSpPr>
            <a:spLocks noGrp="1"/>
          </p:cNvSpPr>
          <p:nvPr>
            <p:ph idx="1"/>
          </p:nvPr>
        </p:nvSpPr>
        <p:spPr/>
        <p:txBody>
          <a:bodyPr/>
          <a:lstStyle/>
          <a:p>
            <a:pPr eaLnBrk="1" hangingPunct="1">
              <a:buFont typeface="Wingdings 2" pitchFamily="18" charset="2"/>
              <a:buNone/>
            </a:pPr>
            <a:endParaRPr lang="en-IN" smtClean="0"/>
          </a:p>
          <a:p>
            <a:pPr eaLnBrk="1" hangingPunct="1">
              <a:buFont typeface="Wingdings 2" pitchFamily="18" charset="2"/>
              <a:buNone/>
            </a:pPr>
            <a:endParaRPr lang="en-IN" smtClean="0"/>
          </a:p>
        </p:txBody>
      </p:sp>
      <p:graphicFrame>
        <p:nvGraphicFramePr>
          <p:cNvPr id="4" name="Table 3"/>
          <p:cNvGraphicFramePr>
            <a:graphicFrameLocks noGrp="1"/>
          </p:cNvGraphicFramePr>
          <p:nvPr/>
        </p:nvGraphicFramePr>
        <p:xfrm>
          <a:off x="838200" y="1066800"/>
          <a:ext cx="8077200" cy="4948927"/>
        </p:xfrm>
        <a:graphic>
          <a:graphicData uri="http://schemas.openxmlformats.org/drawingml/2006/table">
            <a:tbl>
              <a:tblPr firstRow="1" bandRow="1">
                <a:tableStyleId>{5C22544A-7EE6-4342-B048-85BDC9FD1C3A}</a:tableStyleId>
              </a:tblPr>
              <a:tblGrid>
                <a:gridCol w="2327328"/>
                <a:gridCol w="3103891"/>
                <a:gridCol w="2645981"/>
              </a:tblGrid>
              <a:tr h="925567">
                <a:tc>
                  <a:txBody>
                    <a:bodyPr/>
                    <a:lstStyle/>
                    <a:p>
                      <a:r>
                        <a:rPr lang="en-US" sz="1800" dirty="0" smtClean="0">
                          <a:solidFill>
                            <a:sysClr val="windowText" lastClr="000000"/>
                          </a:solidFill>
                        </a:rPr>
                        <a:t>Nature of Expenses</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solidFill>
                            <a:sysClr val="windowText" lastClr="000000"/>
                          </a:solidFill>
                        </a:rPr>
                        <a:t>Case law in Favour of Assessee</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ysClr val="windowText" lastClr="000000"/>
                          </a:solidFill>
                        </a:rPr>
                        <a:t>Case law in against the Assessee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3432">
                <a:tc>
                  <a:txBody>
                    <a:bodyPr/>
                    <a:lstStyle/>
                    <a:p>
                      <a:r>
                        <a:rPr lang="en-US" sz="1800" dirty="0" smtClean="0">
                          <a:solidFill>
                            <a:sysClr val="windowText" lastClr="000000"/>
                          </a:solidFill>
                        </a:rPr>
                        <a:t>Reimbursement of Cost of  services of Third Party engaged by Non Resident</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pt-BR" sz="1800" kern="1200" dirty="0" smtClean="0">
                          <a:solidFill>
                            <a:sysClr val="windowText" lastClr="000000"/>
                          </a:solidFill>
                          <a:latin typeface="+mn-lt"/>
                          <a:ea typeface="+mn-ea"/>
                          <a:cs typeface="+mn-cs"/>
                        </a:rPr>
                        <a:t>C U Inspections India Pvt Ltd.  (Mum – ITAT) (ITA No.577/Mum/2011)</a:t>
                      </a:r>
                    </a:p>
                    <a:p>
                      <a:endParaRPr kumimoji="0" lang="en-US" sz="1800" kern="1200" dirty="0" smtClean="0">
                        <a:solidFill>
                          <a:sysClr val="windowText" lastClr="000000"/>
                        </a:solidFill>
                        <a:latin typeface="+mn-lt"/>
                        <a:ea typeface="+mn-ea"/>
                        <a:cs typeface="+mn-cs"/>
                      </a:endParaRPr>
                    </a:p>
                    <a:p>
                      <a:r>
                        <a:rPr lang="en-US" sz="1800" dirty="0" err="1" smtClean="0">
                          <a:solidFill>
                            <a:sysClr val="windowText" lastClr="000000"/>
                          </a:solidFill>
                        </a:rPr>
                        <a:t>Nathpa</a:t>
                      </a:r>
                      <a:r>
                        <a:rPr lang="en-US" sz="1800" dirty="0" smtClean="0">
                          <a:solidFill>
                            <a:sysClr val="windowText" lastClr="000000"/>
                          </a:solidFill>
                        </a:rPr>
                        <a:t> </a:t>
                      </a:r>
                      <a:r>
                        <a:rPr lang="en-US" sz="1800" dirty="0" err="1" smtClean="0">
                          <a:solidFill>
                            <a:sysClr val="windowText" lastClr="000000"/>
                          </a:solidFill>
                        </a:rPr>
                        <a:t>Jhakri</a:t>
                      </a:r>
                      <a:r>
                        <a:rPr lang="en-US" sz="1800" dirty="0" smtClean="0">
                          <a:solidFill>
                            <a:sysClr val="windowText" lastClr="000000"/>
                          </a:solidFill>
                        </a:rPr>
                        <a:t> Joint Venture – 37 SOT 160 (Mum)</a:t>
                      </a:r>
                    </a:p>
                    <a:p>
                      <a:endParaRPr lang="en-US" sz="1800" dirty="0" smtClean="0">
                        <a:solidFill>
                          <a:sysClr val="windowText" lastClr="000000"/>
                        </a:solidFill>
                      </a:endParaRPr>
                    </a:p>
                    <a:p>
                      <a:r>
                        <a:rPr lang="en-US" sz="1800" dirty="0" smtClean="0">
                          <a:solidFill>
                            <a:sysClr val="windowText" lastClr="000000"/>
                          </a:solidFill>
                        </a:rPr>
                        <a:t>Madicon Network</a:t>
                      </a:r>
                      <a:r>
                        <a:rPr lang="en-US" sz="1800" baseline="0" dirty="0" smtClean="0">
                          <a:solidFill>
                            <a:sysClr val="windowText" lastClr="000000"/>
                          </a:solidFill>
                        </a:rPr>
                        <a:t> P Ltd – 14 SOT 204 (Del)</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solidFill>
                            <a:sysClr val="windowText" lastClr="000000"/>
                          </a:solidFill>
                        </a:rPr>
                        <a:t>Wallace Pharmaceuticals P Ltd – 278 ITR 9 (AAR)</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8389">
                <a:tc>
                  <a:txBody>
                    <a:bodyPr/>
                    <a:lstStyle/>
                    <a:p>
                      <a:r>
                        <a:rPr lang="en-US" sz="1800" kern="1200" baseline="0" dirty="0" smtClean="0">
                          <a:solidFill>
                            <a:sysClr val="windowText" lastClr="000000"/>
                          </a:solidFill>
                          <a:latin typeface="+mn-lt"/>
                          <a:ea typeface="+mn-ea"/>
                          <a:cs typeface="+mn-cs"/>
                        </a:rPr>
                        <a:t>Reimbursement of</a:t>
                      </a:r>
                    </a:p>
                    <a:p>
                      <a:r>
                        <a:rPr lang="en-US" sz="1800" kern="1200" baseline="0" dirty="0" smtClean="0">
                          <a:solidFill>
                            <a:sysClr val="windowText" lastClr="000000"/>
                          </a:solidFill>
                          <a:latin typeface="+mn-lt"/>
                          <a:ea typeface="+mn-ea"/>
                          <a:cs typeface="+mn-cs"/>
                        </a:rPr>
                        <a:t>allocated cost</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ysClr val="windowText" lastClr="000000"/>
                          </a:solidFill>
                          <a:latin typeface="+mn-lt"/>
                          <a:ea typeface="+mn-ea"/>
                          <a:cs typeface="+mn-cs"/>
                        </a:rPr>
                        <a:t>CIT vs. Dunlop Rubber Co. Ltd., (1983) 142 ITR 493 (Cal.)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ysClr val="windowText" lastClr="000000"/>
                          </a:solidFill>
                          <a:latin typeface="+mn-lt"/>
                          <a:ea typeface="+mn-ea"/>
                          <a:cs typeface="+mn-cs"/>
                        </a:rPr>
                        <a:t>ABB Limited (2010) 322 ITR 564 (AAR)</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ysClr val="windowText" lastClr="000000"/>
                          </a:solidFill>
                          <a:latin typeface="+mn-lt"/>
                          <a:ea typeface="+mn-ea"/>
                          <a:cs typeface="+mn-cs"/>
                        </a:rPr>
                        <a:t>A.P. </a:t>
                      </a:r>
                      <a:r>
                        <a:rPr lang="en-US" sz="1800" kern="1200" dirty="0" err="1" smtClean="0">
                          <a:solidFill>
                            <a:sysClr val="windowText" lastClr="000000"/>
                          </a:solidFill>
                          <a:latin typeface="+mn-lt"/>
                          <a:ea typeface="+mn-ea"/>
                          <a:cs typeface="+mn-cs"/>
                        </a:rPr>
                        <a:t>Moller</a:t>
                      </a:r>
                      <a:r>
                        <a:rPr lang="en-US" sz="1800" kern="1200" dirty="0" smtClean="0">
                          <a:solidFill>
                            <a:sysClr val="windowText" lastClr="000000"/>
                          </a:solidFill>
                          <a:latin typeface="+mn-lt"/>
                          <a:ea typeface="+mn-ea"/>
                          <a:cs typeface="+mn-cs"/>
                        </a:rPr>
                        <a:t> </a:t>
                      </a:r>
                      <a:r>
                        <a:rPr lang="en-US" sz="1800" kern="1200" dirty="0" err="1" smtClean="0">
                          <a:solidFill>
                            <a:sysClr val="windowText" lastClr="000000"/>
                          </a:solidFill>
                          <a:latin typeface="+mn-lt"/>
                          <a:ea typeface="+mn-ea"/>
                          <a:cs typeface="+mn-cs"/>
                        </a:rPr>
                        <a:t>Maersk</a:t>
                      </a:r>
                      <a:r>
                        <a:rPr lang="en-US" sz="1800" kern="1200" dirty="0" smtClean="0">
                          <a:solidFill>
                            <a:sysClr val="windowText" lastClr="000000"/>
                          </a:solidFill>
                          <a:latin typeface="+mn-lt"/>
                          <a:ea typeface="+mn-ea"/>
                          <a:cs typeface="+mn-cs"/>
                        </a:rPr>
                        <a:t> A/S. (</a:t>
                      </a:r>
                      <a:r>
                        <a:rPr lang="en-US" sz="1800" kern="1200" dirty="0" err="1" smtClean="0">
                          <a:solidFill>
                            <a:sysClr val="windowText" lastClr="000000"/>
                          </a:solidFill>
                          <a:latin typeface="+mn-lt"/>
                          <a:ea typeface="+mn-ea"/>
                          <a:cs typeface="+mn-cs"/>
                        </a:rPr>
                        <a:t>Bom</a:t>
                      </a:r>
                      <a:r>
                        <a:rPr lang="en-US" sz="1800" kern="1200" dirty="0" smtClean="0">
                          <a:solidFill>
                            <a:sysClr val="windowText" lastClr="000000"/>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800" kern="1200" dirty="0" err="1" smtClean="0">
                          <a:solidFill>
                            <a:sysClr val="windowText" lastClr="000000"/>
                          </a:solidFill>
                          <a:latin typeface="+mn-lt"/>
                          <a:ea typeface="+mn-ea"/>
                          <a:cs typeface="+mn-cs"/>
                        </a:rPr>
                        <a:t>Danfoss</a:t>
                      </a:r>
                      <a:r>
                        <a:rPr lang="en-US" sz="1800" kern="1200" dirty="0" smtClean="0">
                          <a:solidFill>
                            <a:sysClr val="windowText" lastClr="000000"/>
                          </a:solidFill>
                          <a:latin typeface="+mn-lt"/>
                          <a:ea typeface="+mn-ea"/>
                          <a:cs typeface="+mn-cs"/>
                        </a:rPr>
                        <a:t> Ind. 268 ITR 1 (AAR)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Slide Number Placeholder 4"/>
          <p:cNvSpPr>
            <a:spLocks noGrp="1"/>
          </p:cNvSpPr>
          <p:nvPr>
            <p:ph type="sldNum" sz="quarter" idx="12"/>
          </p:nvPr>
        </p:nvSpPr>
        <p:spPr/>
        <p:txBody>
          <a:bodyPr/>
          <a:lstStyle/>
          <a:p>
            <a:pPr>
              <a:defRPr/>
            </a:pPr>
            <a:fld id="{6B6FF930-16DC-4DDE-9009-544C60F09FDE}" type="slidenum">
              <a:rPr lang="en-US"/>
              <a:pPr>
                <a:defRPr/>
              </a:pPr>
              <a:t>28</a:t>
            </a:fld>
            <a:endParaRPr lang="en-US" dirty="0"/>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solidFill>
                  <a:srgbClr val="5FA326"/>
                </a:solidFill>
              </a:rPr>
              <a:t>Reimbursement</a:t>
            </a:r>
            <a:endParaRPr lang="en-IN" smtClean="0">
              <a:solidFill>
                <a:srgbClr val="5FA326"/>
              </a:solidFill>
            </a:endParaRPr>
          </a:p>
        </p:txBody>
      </p:sp>
      <p:graphicFrame>
        <p:nvGraphicFramePr>
          <p:cNvPr id="5" name="Content Placeholder 4"/>
          <p:cNvGraphicFramePr>
            <a:graphicFrameLocks noGrp="1"/>
          </p:cNvGraphicFramePr>
          <p:nvPr>
            <p:ph idx="1"/>
          </p:nvPr>
        </p:nvGraphicFramePr>
        <p:xfrm>
          <a:off x="0" y="0"/>
          <a:ext cx="9144000" cy="6379044"/>
        </p:xfrm>
        <a:graphic>
          <a:graphicData uri="http://schemas.openxmlformats.org/drawingml/2006/table">
            <a:tbl>
              <a:tblPr firstRow="1" bandRow="1">
                <a:tableStyleId>{5C22544A-7EE6-4342-B048-85BDC9FD1C3A}</a:tableStyleId>
              </a:tblPr>
              <a:tblGrid>
                <a:gridCol w="2500313"/>
                <a:gridCol w="3257021"/>
                <a:gridCol w="3386666"/>
              </a:tblGrid>
              <a:tr h="713520">
                <a:tc>
                  <a:txBody>
                    <a:bodyPr/>
                    <a:lstStyle/>
                    <a:p>
                      <a:r>
                        <a:rPr lang="en-US" sz="1600" dirty="0" smtClean="0">
                          <a:solidFill>
                            <a:schemeClr val="bg1"/>
                          </a:solidFill>
                        </a:rPr>
                        <a:t>Nature of Expenses</a:t>
                      </a:r>
                      <a:endParaRPr lang="en-US" sz="1600" dirty="0">
                        <a:solidFill>
                          <a:schemeClr val="bg1"/>
                        </a:solidFill>
                      </a:endParaRPr>
                    </a:p>
                  </a:txBody>
                  <a:tcPr/>
                </a:tc>
                <a:tc>
                  <a:txBody>
                    <a:bodyPr/>
                    <a:lstStyle/>
                    <a:p>
                      <a:r>
                        <a:rPr lang="en-US" sz="1600" dirty="0" smtClean="0">
                          <a:solidFill>
                            <a:schemeClr val="bg1"/>
                          </a:solidFill>
                        </a:rPr>
                        <a:t>Case law in Favour of Assessee</a:t>
                      </a:r>
                      <a:endParaRPr lang="en-US" sz="160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Case law in against the Assessee</a:t>
                      </a:r>
                    </a:p>
                  </a:txBody>
                  <a:tcPr/>
                </a:tc>
              </a:tr>
              <a:tr h="677843">
                <a:tc>
                  <a:txBody>
                    <a:bodyPr/>
                    <a:lstStyle/>
                    <a:p>
                      <a:r>
                        <a:rPr lang="en-US" sz="1600" kern="1200" baseline="0" dirty="0" smtClean="0">
                          <a:solidFill>
                            <a:schemeClr val="dk1"/>
                          </a:solidFill>
                          <a:latin typeface="+mn-lt"/>
                          <a:ea typeface="+mn-ea"/>
                          <a:cs typeface="+mn-cs"/>
                        </a:rPr>
                        <a:t>Payment for services</a:t>
                      </a:r>
                    </a:p>
                    <a:p>
                      <a:r>
                        <a:rPr lang="en-US" sz="1600" kern="1200" baseline="0" dirty="0" smtClean="0">
                          <a:solidFill>
                            <a:schemeClr val="dk1"/>
                          </a:solidFill>
                          <a:latin typeface="+mn-lt"/>
                          <a:ea typeface="+mn-ea"/>
                          <a:cs typeface="+mn-cs"/>
                        </a:rPr>
                        <a:t>rendered at cost</a:t>
                      </a:r>
                      <a:endParaRPr lang="en-US" sz="1600" dirty="0" smtClean="0"/>
                    </a:p>
                  </a:txBody>
                  <a:tcPr/>
                </a:tc>
                <a:tc>
                  <a:txBody>
                    <a:bodyPr/>
                    <a:lstStyle/>
                    <a:p>
                      <a:r>
                        <a:rPr lang="nl-NL" sz="1600" kern="1200" baseline="0" dirty="0" smtClean="0">
                          <a:solidFill>
                            <a:schemeClr val="dk1"/>
                          </a:solidFill>
                          <a:latin typeface="+mn-lt"/>
                          <a:ea typeface="+mn-ea"/>
                          <a:cs typeface="+mn-cs"/>
                        </a:rPr>
                        <a:t>Timken India Ltd - 273 ITR 67 (AAR)</a:t>
                      </a:r>
                    </a:p>
                    <a:p>
                      <a:pPr marL="0" marR="0" indent="0" algn="l" defTabSz="1218987" rtl="0" eaLnBrk="1" fontAlgn="auto" latinLnBrk="0" hangingPunct="1">
                        <a:lnSpc>
                          <a:spcPct val="100000"/>
                        </a:lnSpc>
                        <a:spcBef>
                          <a:spcPts val="0"/>
                        </a:spcBef>
                        <a:spcAft>
                          <a:spcPts val="0"/>
                        </a:spcAft>
                        <a:buClrTx/>
                        <a:buSzTx/>
                        <a:buFontTx/>
                        <a:buNone/>
                        <a:tabLst/>
                        <a:defRPr/>
                      </a:pPr>
                      <a:r>
                        <a:rPr lang="pt-BR" sz="1600" dirty="0" smtClean="0"/>
                        <a:t>A. T. &amp; S India (P.) Ltd. – </a:t>
                      </a:r>
                      <a:r>
                        <a:rPr lang="en-US" sz="1600" kern="1200" dirty="0" smtClean="0">
                          <a:solidFill>
                            <a:schemeClr val="dk1"/>
                          </a:solidFill>
                          <a:latin typeface="+mn-lt"/>
                          <a:ea typeface="+mn-ea"/>
                          <a:cs typeface="+mn-cs"/>
                        </a:rPr>
                        <a:t>58 Taxmann.com 73 (Kolkata - Trib.)</a:t>
                      </a:r>
                      <a:endParaRPr lang="en-US" sz="1600" kern="1200" dirty="0">
                        <a:solidFill>
                          <a:schemeClr val="dk1"/>
                        </a:solidFill>
                        <a:latin typeface="+mn-lt"/>
                        <a:ea typeface="+mn-ea"/>
                        <a:cs typeface="+mn-cs"/>
                      </a:endParaRPr>
                    </a:p>
                  </a:txBody>
                  <a:tcPr/>
                </a:tc>
                <a:tc>
                  <a:txBody>
                    <a:bodyPr/>
                    <a:lstStyle/>
                    <a:p>
                      <a:r>
                        <a:rPr lang="en-US" sz="1600" kern="1200" baseline="0" dirty="0" smtClean="0">
                          <a:solidFill>
                            <a:schemeClr val="dk1"/>
                          </a:solidFill>
                          <a:latin typeface="+mn-lt"/>
                          <a:ea typeface="+mn-ea"/>
                          <a:cs typeface="+mn-cs"/>
                        </a:rPr>
                        <a:t>AT&amp;S P Ltd – 157 Taxman 198 (AAR)</a:t>
                      </a:r>
                      <a:endParaRPr lang="en-US" sz="1600" dirty="0"/>
                    </a:p>
                  </a:txBody>
                  <a:tcPr/>
                </a:tc>
              </a:tr>
              <a:tr h="3531924">
                <a:tc>
                  <a:txBody>
                    <a:bodyPr/>
                    <a:lstStyle/>
                    <a:p>
                      <a:r>
                        <a:rPr lang="en-US" sz="1600" kern="1200" baseline="0" dirty="0" smtClean="0">
                          <a:solidFill>
                            <a:schemeClr val="dk1"/>
                          </a:solidFill>
                          <a:latin typeface="+mn-lt"/>
                          <a:ea typeface="+mn-ea"/>
                          <a:cs typeface="+mn-cs"/>
                        </a:rPr>
                        <a:t>Reimbursement of</a:t>
                      </a:r>
                    </a:p>
                    <a:p>
                      <a:r>
                        <a:rPr lang="en-US" sz="1600" kern="1200" baseline="0" dirty="0" smtClean="0">
                          <a:solidFill>
                            <a:schemeClr val="dk1"/>
                          </a:solidFill>
                          <a:latin typeface="+mn-lt"/>
                          <a:ea typeface="+mn-ea"/>
                          <a:cs typeface="+mn-cs"/>
                        </a:rPr>
                        <a:t>incidental expenses in</a:t>
                      </a:r>
                    </a:p>
                    <a:p>
                      <a:r>
                        <a:rPr lang="en-US" sz="1600" kern="1200" baseline="0" dirty="0" smtClean="0">
                          <a:solidFill>
                            <a:schemeClr val="dk1"/>
                          </a:solidFill>
                          <a:latin typeface="+mn-lt"/>
                          <a:ea typeface="+mn-ea"/>
                          <a:cs typeface="+mn-cs"/>
                        </a:rPr>
                        <a:t>addition to payments of</a:t>
                      </a:r>
                    </a:p>
                    <a:p>
                      <a:r>
                        <a:rPr lang="en-US" sz="1600" kern="1200" baseline="0" dirty="0" smtClean="0">
                          <a:solidFill>
                            <a:schemeClr val="dk1"/>
                          </a:solidFill>
                          <a:latin typeface="+mn-lt"/>
                          <a:ea typeface="+mn-ea"/>
                          <a:cs typeface="+mn-cs"/>
                        </a:rPr>
                        <a:t>Royalty &amp; FTS</a:t>
                      </a:r>
                      <a:endParaRPr lang="en-US" sz="1600" dirty="0"/>
                    </a:p>
                  </a:txBody>
                  <a:tcPr/>
                </a:tc>
                <a:tc>
                  <a:txBody>
                    <a:bodyPr/>
                    <a:lstStyle/>
                    <a:p>
                      <a:r>
                        <a:rPr lang="pt-BR" sz="1600" kern="1200" baseline="0" dirty="0" smtClean="0">
                          <a:solidFill>
                            <a:schemeClr val="dk1"/>
                          </a:solidFill>
                          <a:latin typeface="+mn-lt"/>
                          <a:ea typeface="+mn-ea"/>
                          <a:cs typeface="+mn-cs"/>
                        </a:rPr>
                        <a:t>Telco Ltd - 245 ITR 823 (Bom)</a:t>
                      </a:r>
                    </a:p>
                    <a:p>
                      <a:endParaRPr lang="pt-BR" sz="16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Industries </a:t>
                      </a:r>
                      <a:r>
                        <a:rPr lang="en-US" sz="1600" kern="1200" baseline="0" dirty="0" err="1" smtClean="0">
                          <a:solidFill>
                            <a:schemeClr val="dk1"/>
                          </a:solidFill>
                          <a:latin typeface="+mn-lt"/>
                          <a:ea typeface="+mn-ea"/>
                          <a:cs typeface="+mn-cs"/>
                        </a:rPr>
                        <a:t>Engg</a:t>
                      </a:r>
                      <a:r>
                        <a:rPr lang="en-US" sz="1600" kern="1200" baseline="0" dirty="0" smtClean="0">
                          <a:solidFill>
                            <a:schemeClr val="dk1"/>
                          </a:solidFill>
                          <a:latin typeface="+mn-lt"/>
                          <a:ea typeface="+mn-ea"/>
                          <a:cs typeface="+mn-cs"/>
                        </a:rPr>
                        <a:t> Project (P) Ltd - 202 ITR 1014 (Del)</a:t>
                      </a:r>
                    </a:p>
                    <a:p>
                      <a:endParaRPr lang="en-US" sz="16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Clifford Chance - 82 ITD 106 (Mum)</a:t>
                      </a:r>
                    </a:p>
                    <a:p>
                      <a:endParaRPr lang="en-US" sz="1600" kern="1200" baseline="0" dirty="0" smtClean="0">
                        <a:solidFill>
                          <a:schemeClr val="dk1"/>
                        </a:solidFill>
                        <a:latin typeface="+mn-lt"/>
                        <a:ea typeface="+mn-ea"/>
                        <a:cs typeface="+mn-cs"/>
                      </a:endParaRPr>
                    </a:p>
                    <a:p>
                      <a:r>
                        <a:rPr lang="sv-SE" sz="1600" kern="1200" baseline="0" dirty="0" smtClean="0">
                          <a:solidFill>
                            <a:schemeClr val="dk1"/>
                          </a:solidFill>
                          <a:latin typeface="+mn-lt"/>
                          <a:ea typeface="+mn-ea"/>
                          <a:cs typeface="+mn-cs"/>
                        </a:rPr>
                        <a:t>Mahindra and Mahindra Ltd - 1 SOT 896 </a:t>
                      </a:r>
                      <a:r>
                        <a:rPr lang="en-US" sz="1600" kern="1200" baseline="0" dirty="0" smtClean="0">
                          <a:solidFill>
                            <a:schemeClr val="dk1"/>
                          </a:solidFill>
                          <a:latin typeface="+mn-lt"/>
                          <a:ea typeface="+mn-ea"/>
                          <a:cs typeface="+mn-cs"/>
                        </a:rPr>
                        <a:t>(Mum)</a:t>
                      </a:r>
                    </a:p>
                    <a:p>
                      <a:endParaRPr lang="en-US" sz="16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Fortis Healthcare Ltd - 45 SOT 190 (</a:t>
                      </a:r>
                      <a:r>
                        <a:rPr lang="en-US" sz="1600" kern="1200" baseline="0" dirty="0" err="1" smtClean="0">
                          <a:solidFill>
                            <a:schemeClr val="dk1"/>
                          </a:solidFill>
                          <a:latin typeface="+mn-lt"/>
                          <a:ea typeface="+mn-ea"/>
                          <a:cs typeface="+mn-cs"/>
                        </a:rPr>
                        <a:t>Chd</a:t>
                      </a:r>
                      <a:r>
                        <a:rPr lang="en-US" sz="1600" kern="1200" baseline="0" dirty="0" smtClean="0">
                          <a:solidFill>
                            <a:schemeClr val="dk1"/>
                          </a:solidFill>
                          <a:latin typeface="+mn-lt"/>
                          <a:ea typeface="+mn-ea"/>
                          <a:cs typeface="+mn-cs"/>
                        </a:rPr>
                        <a:t>)</a:t>
                      </a:r>
                      <a:endParaRPr lang="en-US" sz="1600" b="0" dirty="0"/>
                    </a:p>
                  </a:txBody>
                  <a:tcPr/>
                </a:tc>
                <a:tc>
                  <a:txBody>
                    <a:bodyPr/>
                    <a:lstStyle/>
                    <a:p>
                      <a:r>
                        <a:rPr lang="en-US" sz="1600" kern="1200" baseline="0" dirty="0" smtClean="0">
                          <a:solidFill>
                            <a:schemeClr val="dk1"/>
                          </a:solidFill>
                          <a:latin typeface="+mn-lt"/>
                          <a:ea typeface="+mn-ea"/>
                          <a:cs typeface="+mn-cs"/>
                        </a:rPr>
                        <a:t>CSC Singapore </a:t>
                      </a:r>
                      <a:r>
                        <a:rPr lang="en-US" sz="1600" kern="1200" baseline="0" dirty="0" err="1" smtClean="0">
                          <a:solidFill>
                            <a:schemeClr val="dk1"/>
                          </a:solidFill>
                          <a:latin typeface="+mn-lt"/>
                          <a:ea typeface="+mn-ea"/>
                          <a:cs typeface="+mn-cs"/>
                        </a:rPr>
                        <a:t>Pte</a:t>
                      </a:r>
                      <a:r>
                        <a:rPr lang="en-US" sz="1600" kern="1200" baseline="0" dirty="0" smtClean="0">
                          <a:solidFill>
                            <a:schemeClr val="dk1"/>
                          </a:solidFill>
                          <a:latin typeface="+mn-lt"/>
                          <a:ea typeface="+mn-ea"/>
                          <a:cs typeface="+mn-cs"/>
                        </a:rPr>
                        <a:t> Ltd - 2012-TII-35- ITAT-DEL-INTL (Del)</a:t>
                      </a:r>
                    </a:p>
                    <a:p>
                      <a:endParaRPr lang="en-US" sz="1600" kern="1200" baseline="0" dirty="0" smtClean="0">
                        <a:solidFill>
                          <a:schemeClr val="dk1"/>
                        </a:solidFill>
                        <a:latin typeface="+mn-lt"/>
                        <a:ea typeface="+mn-ea"/>
                        <a:cs typeface="+mn-cs"/>
                      </a:endParaRPr>
                    </a:p>
                    <a:p>
                      <a:r>
                        <a:rPr lang="en-US" sz="1600" kern="1200" baseline="0" dirty="0" err="1" smtClean="0">
                          <a:solidFill>
                            <a:schemeClr val="dk1"/>
                          </a:solidFill>
                          <a:latin typeface="+mn-lt"/>
                          <a:ea typeface="+mn-ea"/>
                          <a:cs typeface="+mn-cs"/>
                        </a:rPr>
                        <a:t>Bovis</a:t>
                      </a:r>
                      <a:r>
                        <a:rPr lang="en-US" sz="1600" kern="1200" baseline="0" dirty="0" smtClean="0">
                          <a:solidFill>
                            <a:schemeClr val="dk1"/>
                          </a:solidFill>
                          <a:latin typeface="+mn-lt"/>
                          <a:ea typeface="+mn-ea"/>
                          <a:cs typeface="+mn-cs"/>
                        </a:rPr>
                        <a:t> Land Lease – 36 SOT 166 (Bang)</a:t>
                      </a:r>
                    </a:p>
                    <a:p>
                      <a:endParaRPr lang="en-US" sz="16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Ashok Leyland - 120 ITD 14 (Chennai)</a:t>
                      </a:r>
                    </a:p>
                    <a:p>
                      <a:endParaRPr lang="en-US" sz="16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SRK Consulting - 230 ITR 206 (AAR)</a:t>
                      </a:r>
                    </a:p>
                    <a:p>
                      <a:endParaRPr lang="en-US" sz="16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Cochin Refineries Ltd -                       222 ITR 354 (Ker)</a:t>
                      </a:r>
                      <a:endParaRPr lang="en-US" sz="1600" dirty="0"/>
                    </a:p>
                  </a:txBody>
                  <a:tcPr/>
                </a:tc>
              </a:tr>
              <a:tr h="1248912">
                <a:tc>
                  <a:txBody>
                    <a:bodyPr/>
                    <a:lstStyle/>
                    <a:p>
                      <a:r>
                        <a:rPr lang="en-US" sz="1600" kern="1200" baseline="0" dirty="0" smtClean="0">
                          <a:solidFill>
                            <a:schemeClr val="dk1"/>
                          </a:solidFill>
                          <a:latin typeface="+mn-lt"/>
                          <a:ea typeface="+mn-ea"/>
                          <a:cs typeface="+mn-cs"/>
                        </a:rPr>
                        <a:t>Reimbursement of living</a:t>
                      </a:r>
                    </a:p>
                    <a:p>
                      <a:r>
                        <a:rPr lang="en-US" sz="1600" kern="1200" baseline="0" dirty="0" smtClean="0">
                          <a:solidFill>
                            <a:schemeClr val="dk1"/>
                          </a:solidFill>
                          <a:latin typeface="+mn-lt"/>
                          <a:ea typeface="+mn-ea"/>
                          <a:cs typeface="+mn-cs"/>
                        </a:rPr>
                        <a:t>allowance, etc of a person</a:t>
                      </a:r>
                    </a:p>
                    <a:p>
                      <a:r>
                        <a:rPr lang="en-US" sz="1600" kern="1200" baseline="0" dirty="0" smtClean="0">
                          <a:solidFill>
                            <a:schemeClr val="dk1"/>
                          </a:solidFill>
                          <a:latin typeface="+mn-lt"/>
                          <a:ea typeface="+mn-ea"/>
                          <a:cs typeface="+mn-cs"/>
                        </a:rPr>
                        <a:t>deputed to India by the</a:t>
                      </a:r>
                    </a:p>
                    <a:p>
                      <a:r>
                        <a:rPr lang="en-US" sz="1600" kern="1200" baseline="0" dirty="0" smtClean="0">
                          <a:solidFill>
                            <a:schemeClr val="dk1"/>
                          </a:solidFill>
                          <a:latin typeface="+mn-lt"/>
                          <a:ea typeface="+mn-ea"/>
                          <a:cs typeface="+mn-cs"/>
                        </a:rPr>
                        <a:t>non-resident</a:t>
                      </a:r>
                      <a:endParaRPr lang="en-US" sz="1600" dirty="0"/>
                    </a:p>
                  </a:txBody>
                  <a:tcPr/>
                </a:tc>
                <a:tc>
                  <a:txBody>
                    <a:bodyPr/>
                    <a:lstStyle/>
                    <a:p>
                      <a:r>
                        <a:rPr lang="en-US" sz="1600" kern="1200" baseline="0" dirty="0" smtClean="0">
                          <a:solidFill>
                            <a:schemeClr val="bg1"/>
                          </a:solidFill>
                          <a:latin typeface="+mn-lt"/>
                          <a:ea typeface="+mn-ea"/>
                          <a:cs typeface="+mn-cs"/>
                        </a:rPr>
                        <a:t>BHEL - 252 ITR 218 (Del)</a:t>
                      </a:r>
                    </a:p>
                    <a:p>
                      <a:r>
                        <a:rPr lang="it-IT" sz="1600" kern="1200" baseline="0" dirty="0" smtClean="0">
                          <a:solidFill>
                            <a:schemeClr val="bg1"/>
                          </a:solidFill>
                          <a:latin typeface="+mn-lt"/>
                          <a:ea typeface="+mn-ea"/>
                          <a:cs typeface="+mn-cs"/>
                        </a:rPr>
                        <a:t>Goslino Mario - 241 ITR 312 (SC)</a:t>
                      </a:r>
                    </a:p>
                    <a:p>
                      <a:r>
                        <a:rPr lang="de-DE" sz="1600" kern="1200" baseline="0" dirty="0" smtClean="0">
                          <a:solidFill>
                            <a:schemeClr val="bg1"/>
                          </a:solidFill>
                          <a:latin typeface="+mn-lt"/>
                          <a:ea typeface="+mn-ea"/>
                          <a:cs typeface="+mn-cs"/>
                        </a:rPr>
                        <a:t>Morgenstern Werner - 233 ITR 751(All)</a:t>
                      </a:r>
                    </a:p>
                    <a:p>
                      <a:r>
                        <a:rPr lang="de-DE" sz="1600" kern="1200" baseline="0" dirty="0" smtClean="0">
                          <a:solidFill>
                            <a:schemeClr val="bg1"/>
                          </a:solidFill>
                          <a:latin typeface="+mn-lt"/>
                          <a:ea typeface="+mn-ea"/>
                          <a:cs typeface="+mn-cs"/>
                        </a:rPr>
                        <a:t>HCL Info System (274 ITR 261 (Delhi)</a:t>
                      </a:r>
                      <a:endParaRPr lang="en-US" sz="1600" dirty="0">
                        <a:solidFill>
                          <a:schemeClr val="bg1"/>
                        </a:solidFill>
                      </a:endParaRPr>
                    </a:p>
                  </a:txBody>
                  <a:tcPr/>
                </a:tc>
                <a:tc>
                  <a:txBody>
                    <a:bodyPr/>
                    <a:lstStyle/>
                    <a:p>
                      <a:r>
                        <a:rPr lang="en-US" sz="1600" kern="1200" baseline="0" dirty="0" err="1" smtClean="0">
                          <a:solidFill>
                            <a:schemeClr val="dk1"/>
                          </a:solidFill>
                          <a:latin typeface="+mn-lt"/>
                          <a:ea typeface="+mn-ea"/>
                          <a:cs typeface="+mn-cs"/>
                        </a:rPr>
                        <a:t>Centerica</a:t>
                      </a:r>
                      <a:r>
                        <a:rPr lang="en-US" sz="1600" kern="1200" baseline="0" dirty="0" smtClean="0">
                          <a:solidFill>
                            <a:schemeClr val="dk1"/>
                          </a:solidFill>
                          <a:latin typeface="+mn-lt"/>
                          <a:ea typeface="+mn-ea"/>
                          <a:cs typeface="+mn-cs"/>
                        </a:rPr>
                        <a:t> Offshore (44 Taxmann.com 300 (Delhi)</a:t>
                      </a:r>
                      <a:endParaRPr lang="en-US" sz="1600" dirty="0"/>
                    </a:p>
                  </a:txBody>
                  <a:tcPr/>
                </a:tc>
              </a:tr>
            </a:tbl>
          </a:graphicData>
        </a:graphic>
      </p:graphicFrame>
      <p:sp>
        <p:nvSpPr>
          <p:cNvPr id="6" name="Slide Number Placeholder 4"/>
          <p:cNvSpPr>
            <a:spLocks noGrp="1"/>
          </p:cNvSpPr>
          <p:nvPr>
            <p:ph type="sldNum" sz="quarter" idx="12"/>
          </p:nvPr>
        </p:nvSpPr>
        <p:spPr/>
        <p:txBody>
          <a:bodyPr/>
          <a:lstStyle/>
          <a:p>
            <a:pPr>
              <a:defRPr/>
            </a:pPr>
            <a:fld id="{3F81DD70-564B-4A30-A208-57F8D34B7735}" type="slidenum">
              <a:rPr lang="en-US"/>
              <a:pPr>
                <a:defRPr/>
              </a:pPr>
              <a:t>29</a:t>
            </a:fld>
            <a:endParaRPr lang="en-US" dirty="0"/>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7"/>
          <p:cNvSpPr>
            <a:spLocks noGrp="1"/>
          </p:cNvSpPr>
          <p:nvPr>
            <p:ph type="ctrTitle"/>
          </p:nvPr>
        </p:nvSpPr>
        <p:spPr>
          <a:xfrm>
            <a:off x="685800" y="381000"/>
            <a:ext cx="7772400" cy="1447800"/>
          </a:xfrm>
        </p:spPr>
        <p:txBody>
          <a:bodyPr rtlCol="0"/>
          <a:lstStyle/>
          <a:p>
            <a:pPr defTabSz="1218987" eaLnBrk="1" fontAlgn="auto" hangingPunct="1">
              <a:spcAft>
                <a:spcPts val="0"/>
              </a:spcAft>
              <a:defRPr/>
            </a:pPr>
            <a:r>
              <a:rPr lang="en-US" b="1" dirty="0" smtClean="0">
                <a:solidFill>
                  <a:schemeClr val="accent1">
                    <a:lumMod val="75000"/>
                  </a:schemeClr>
                </a:solidFill>
              </a:rPr>
              <a:t>PART - A</a:t>
            </a:r>
          </a:p>
        </p:txBody>
      </p:sp>
      <p:sp>
        <p:nvSpPr>
          <p:cNvPr id="9" name="Text Placeholder 8"/>
          <p:cNvSpPr>
            <a:spLocks noGrp="1"/>
          </p:cNvSpPr>
          <p:nvPr>
            <p:ph type="subTitle" idx="1"/>
          </p:nvPr>
        </p:nvSpPr>
        <p:spPr/>
        <p:txBody>
          <a:bodyPr rtlCol="0"/>
          <a:lstStyle/>
          <a:p>
            <a:pPr defTabSz="1218987" eaLnBrk="1" fontAlgn="auto" hangingPunct="1">
              <a:spcAft>
                <a:spcPts val="0"/>
              </a:spcAft>
              <a:buFont typeface="Wingdings 2"/>
              <a:buNone/>
              <a:defRPr/>
            </a:pPr>
            <a:endParaRPr lang="en-US" dirty="0" smtClean="0">
              <a:solidFill>
                <a:schemeClr val="tx1"/>
              </a:solidFill>
            </a:endParaRPr>
          </a:p>
          <a:p>
            <a:pPr algn="ctr" defTabSz="1218987" eaLnBrk="1" fontAlgn="auto" hangingPunct="1">
              <a:spcAft>
                <a:spcPts val="0"/>
              </a:spcAft>
              <a:buFont typeface="Wingdings 2"/>
              <a:buNone/>
              <a:defRPr/>
            </a:pPr>
            <a:r>
              <a:rPr lang="en-US" sz="3200" dirty="0" smtClean="0">
                <a:solidFill>
                  <a:schemeClr val="tx1"/>
                </a:solidFill>
              </a:rPr>
              <a:t>SCOPE OF INCOME OF A </a:t>
            </a:r>
          </a:p>
          <a:p>
            <a:pPr algn="ctr" defTabSz="1218987" eaLnBrk="1" fontAlgn="auto" hangingPunct="1">
              <a:spcAft>
                <a:spcPts val="0"/>
              </a:spcAft>
              <a:buFont typeface="Wingdings 2"/>
              <a:buNone/>
              <a:defRPr/>
            </a:pPr>
            <a:r>
              <a:rPr lang="en-US" sz="3200" dirty="0" smtClean="0">
                <a:solidFill>
                  <a:schemeClr val="tx1"/>
                </a:solidFill>
              </a:rPr>
              <a:t>NON-RESIDENT</a:t>
            </a:r>
            <a:endParaRPr lang="en-US" sz="3200" dirty="0">
              <a:solidFill>
                <a:schemeClr val="tx1"/>
              </a:solidFill>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le 7"/>
          <p:cNvSpPr>
            <a:spLocks noGrp="1"/>
          </p:cNvSpPr>
          <p:nvPr>
            <p:ph type="ctrTitle"/>
          </p:nvPr>
        </p:nvSpPr>
        <p:spPr>
          <a:xfrm>
            <a:off x="685800" y="304800"/>
            <a:ext cx="7772400" cy="1371600"/>
          </a:xfrm>
        </p:spPr>
        <p:txBody>
          <a:bodyPr rtlCol="0"/>
          <a:lstStyle/>
          <a:p>
            <a:pPr defTabSz="1218987" eaLnBrk="1" fontAlgn="auto" hangingPunct="1">
              <a:spcAft>
                <a:spcPts val="0"/>
              </a:spcAft>
              <a:defRPr/>
            </a:pPr>
            <a:r>
              <a:rPr lang="en-US" b="1" dirty="0" smtClean="0">
                <a:solidFill>
                  <a:schemeClr val="accent1">
                    <a:lumMod val="75000"/>
                  </a:schemeClr>
                </a:solidFill>
              </a:rPr>
              <a:t>PART - B</a:t>
            </a:r>
          </a:p>
        </p:txBody>
      </p:sp>
      <p:sp>
        <p:nvSpPr>
          <p:cNvPr id="9" name="Text Placeholder 8"/>
          <p:cNvSpPr>
            <a:spLocks noGrp="1"/>
          </p:cNvSpPr>
          <p:nvPr>
            <p:ph type="subTitle" idx="1"/>
          </p:nvPr>
        </p:nvSpPr>
        <p:spPr>
          <a:xfrm>
            <a:off x="1219200" y="2362200"/>
            <a:ext cx="6553200" cy="2209800"/>
          </a:xfrm>
        </p:spPr>
        <p:txBody>
          <a:bodyPr rtlCol="0">
            <a:normAutofit/>
          </a:bodyPr>
          <a:lstStyle/>
          <a:p>
            <a:pPr defTabSz="1218987" eaLnBrk="1" fontAlgn="auto" hangingPunct="1">
              <a:spcAft>
                <a:spcPts val="0"/>
              </a:spcAft>
              <a:buFont typeface="Wingdings 2"/>
              <a:buNone/>
              <a:defRPr/>
            </a:pPr>
            <a:endParaRPr lang="en-US" b="1" dirty="0" smtClean="0">
              <a:solidFill>
                <a:schemeClr val="accent1">
                  <a:lumMod val="75000"/>
                </a:schemeClr>
              </a:solidFill>
              <a:latin typeface="+mj-lt"/>
            </a:endParaRPr>
          </a:p>
          <a:p>
            <a:pPr algn="ctr" defTabSz="1218987" eaLnBrk="1" fontAlgn="auto" hangingPunct="1">
              <a:spcAft>
                <a:spcPts val="0"/>
              </a:spcAft>
              <a:buFont typeface="Wingdings 2"/>
              <a:buNone/>
              <a:defRPr/>
            </a:pPr>
            <a:r>
              <a:rPr lang="en-US" sz="4400" b="1" dirty="0" smtClean="0">
                <a:solidFill>
                  <a:schemeClr val="tx1"/>
                </a:solidFill>
                <a:latin typeface="+mj-lt"/>
              </a:rPr>
              <a:t>OVERVIEW OF </a:t>
            </a:r>
          </a:p>
          <a:p>
            <a:pPr algn="ctr" defTabSz="1218987" eaLnBrk="1" fontAlgn="auto" hangingPunct="1">
              <a:spcAft>
                <a:spcPts val="0"/>
              </a:spcAft>
              <a:buFont typeface="Wingdings 2"/>
              <a:buNone/>
              <a:defRPr/>
            </a:pPr>
            <a:r>
              <a:rPr lang="en-US" sz="4400" b="1" dirty="0" smtClean="0">
                <a:solidFill>
                  <a:schemeClr val="tx1"/>
                </a:solidFill>
                <a:latin typeface="+mj-lt"/>
              </a:rPr>
              <a:t>section 195 </a:t>
            </a:r>
            <a:endParaRPr lang="en-US" sz="4400" b="1" dirty="0">
              <a:solidFill>
                <a:schemeClr val="tx1"/>
              </a:solidFill>
              <a:latin typeface="+mj-lt"/>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609600" y="685800"/>
          <a:ext cx="8305800" cy="5773870"/>
        </p:xfrm>
        <a:graphic>
          <a:graphicData uri="http://schemas.openxmlformats.org/drawingml/2006/table">
            <a:tbl>
              <a:tblPr firstRow="1" bandRow="1">
                <a:tableStyleId>{69CF1AB2-1976-4502-BF36-3FF5EA218861}</a:tableStyleId>
              </a:tblPr>
              <a:tblGrid>
                <a:gridCol w="1981200"/>
                <a:gridCol w="6324600"/>
              </a:tblGrid>
              <a:tr h="458933">
                <a:tc>
                  <a:txBody>
                    <a:bodyPr/>
                    <a:lstStyle/>
                    <a:p>
                      <a:pPr algn="ctr"/>
                      <a:r>
                        <a:rPr lang="en-US" sz="2000" dirty="0" smtClean="0"/>
                        <a:t>Section</a:t>
                      </a:r>
                      <a:endParaRPr lang="en-US" sz="2000" dirty="0">
                        <a:solidFill>
                          <a:schemeClr val="bg1"/>
                        </a:solidFill>
                        <a:latin typeface="+mj-lt"/>
                      </a:endParaRPr>
                    </a:p>
                  </a:txBody>
                  <a:tcPr/>
                </a:tc>
                <a:tc>
                  <a:txBody>
                    <a:bodyPr/>
                    <a:lstStyle/>
                    <a:p>
                      <a:pPr algn="ctr"/>
                      <a:r>
                        <a:rPr lang="en-US" sz="2000" dirty="0" smtClean="0"/>
                        <a:t>Provisions</a:t>
                      </a:r>
                      <a:endParaRPr lang="en-US" sz="2000" dirty="0">
                        <a:solidFill>
                          <a:schemeClr val="bg1"/>
                        </a:solidFill>
                        <a:latin typeface="+mj-lt"/>
                      </a:endParaRPr>
                    </a:p>
                  </a:txBody>
                  <a:tcPr/>
                </a:tc>
              </a:tr>
              <a:tr h="458933">
                <a:tc>
                  <a:txBody>
                    <a:bodyPr/>
                    <a:lstStyle/>
                    <a:p>
                      <a:pPr algn="ctr"/>
                      <a:r>
                        <a:rPr lang="en-US" sz="2000" dirty="0" smtClean="0"/>
                        <a:t>195(1)</a:t>
                      </a:r>
                      <a:endParaRPr lang="en-US" sz="2000" dirty="0">
                        <a:solidFill>
                          <a:schemeClr val="bg1"/>
                        </a:solidFill>
                        <a:latin typeface="+mj-lt"/>
                      </a:endParaRPr>
                    </a:p>
                  </a:txBody>
                  <a:tcPr/>
                </a:tc>
                <a:tc>
                  <a:txBody>
                    <a:bodyPr/>
                    <a:lstStyle/>
                    <a:p>
                      <a:r>
                        <a:rPr lang="en-US" sz="2000" dirty="0" smtClean="0"/>
                        <a:t>Scope</a:t>
                      </a:r>
                      <a:r>
                        <a:rPr lang="en-US" sz="2000" baseline="0" dirty="0" smtClean="0"/>
                        <a:t> and conditions of applicability</a:t>
                      </a:r>
                      <a:endParaRPr lang="en-US" sz="2000" dirty="0">
                        <a:solidFill>
                          <a:schemeClr val="bg1"/>
                        </a:solidFill>
                        <a:latin typeface="+mj-lt"/>
                      </a:endParaRPr>
                    </a:p>
                  </a:txBody>
                  <a:tcPr/>
                </a:tc>
              </a:tr>
              <a:tr h="458933">
                <a:tc>
                  <a:txBody>
                    <a:bodyPr/>
                    <a:lstStyle/>
                    <a:p>
                      <a:pPr algn="ctr"/>
                      <a:r>
                        <a:rPr lang="en-US" sz="2000" dirty="0" smtClean="0"/>
                        <a:t>195(2)</a:t>
                      </a:r>
                      <a:endParaRPr lang="en-US" sz="2000" dirty="0">
                        <a:solidFill>
                          <a:schemeClr val="bg1"/>
                        </a:solidFill>
                        <a:latin typeface="+mj-lt"/>
                      </a:endParaRPr>
                    </a:p>
                  </a:txBody>
                  <a:tcPr/>
                </a:tc>
                <a:tc>
                  <a:txBody>
                    <a:bodyPr/>
                    <a:lstStyle/>
                    <a:p>
                      <a:r>
                        <a:rPr lang="en-US" sz="2000" dirty="0" smtClean="0"/>
                        <a:t>Application by the “payer” to the AO</a:t>
                      </a:r>
                      <a:endParaRPr lang="en-US" sz="2000" dirty="0">
                        <a:solidFill>
                          <a:schemeClr val="bg1"/>
                        </a:solidFill>
                        <a:latin typeface="+mj-lt"/>
                      </a:endParaRPr>
                    </a:p>
                  </a:txBody>
                  <a:tcPr/>
                </a:tc>
              </a:tr>
              <a:tr h="458933">
                <a:tc>
                  <a:txBody>
                    <a:bodyPr/>
                    <a:lstStyle/>
                    <a:p>
                      <a:pPr algn="ctr"/>
                      <a:r>
                        <a:rPr lang="en-US" sz="2000" dirty="0" smtClean="0"/>
                        <a:t>195(3)</a:t>
                      </a:r>
                      <a:endParaRPr lang="en-US" sz="2000" dirty="0">
                        <a:solidFill>
                          <a:schemeClr val="bg1"/>
                        </a:solidFill>
                        <a:latin typeface="+mj-lt"/>
                      </a:endParaRPr>
                    </a:p>
                  </a:txBody>
                  <a:tcPr/>
                </a:tc>
                <a:tc>
                  <a:txBody>
                    <a:bodyPr/>
                    <a:lstStyle/>
                    <a:p>
                      <a:r>
                        <a:rPr lang="en-US" sz="2000" dirty="0" smtClean="0"/>
                        <a:t>Application</a:t>
                      </a:r>
                      <a:r>
                        <a:rPr lang="en-US" sz="2000" baseline="0" dirty="0" smtClean="0"/>
                        <a:t> by the “payee” to the AO</a:t>
                      </a:r>
                      <a:endParaRPr lang="en-US" sz="2000" dirty="0">
                        <a:solidFill>
                          <a:schemeClr val="bg1"/>
                        </a:solidFill>
                        <a:latin typeface="+mj-lt"/>
                      </a:endParaRPr>
                    </a:p>
                  </a:txBody>
                  <a:tcPr/>
                </a:tc>
              </a:tr>
              <a:tr h="458933">
                <a:tc>
                  <a:txBody>
                    <a:bodyPr/>
                    <a:lstStyle/>
                    <a:p>
                      <a:pPr algn="ctr"/>
                      <a:r>
                        <a:rPr lang="en-US" sz="2000" dirty="0" smtClean="0"/>
                        <a:t>195(4)</a:t>
                      </a:r>
                      <a:endParaRPr lang="en-US" sz="2000" dirty="0">
                        <a:solidFill>
                          <a:schemeClr val="bg1"/>
                        </a:solidFill>
                        <a:latin typeface="+mj-lt"/>
                      </a:endParaRPr>
                    </a:p>
                  </a:txBody>
                  <a:tcPr/>
                </a:tc>
                <a:tc>
                  <a:txBody>
                    <a:bodyPr/>
                    <a:lstStyle/>
                    <a:p>
                      <a:r>
                        <a:rPr lang="en-US" sz="2000" dirty="0" smtClean="0"/>
                        <a:t>Validity</a:t>
                      </a:r>
                      <a:r>
                        <a:rPr lang="en-US" sz="2000" baseline="0" dirty="0" smtClean="0"/>
                        <a:t> of certificate issued by the AO</a:t>
                      </a:r>
                      <a:endParaRPr lang="en-US" sz="2000" dirty="0">
                        <a:solidFill>
                          <a:schemeClr val="bg1"/>
                        </a:solidFill>
                        <a:latin typeface="+mj-lt"/>
                      </a:endParaRPr>
                    </a:p>
                  </a:txBody>
                  <a:tcPr/>
                </a:tc>
              </a:tr>
              <a:tr h="458933">
                <a:tc>
                  <a:txBody>
                    <a:bodyPr/>
                    <a:lstStyle/>
                    <a:p>
                      <a:pPr algn="ctr"/>
                      <a:r>
                        <a:rPr lang="en-US" sz="2000" dirty="0" smtClean="0"/>
                        <a:t>195(5)</a:t>
                      </a:r>
                      <a:endParaRPr lang="en-US" sz="2000" dirty="0">
                        <a:solidFill>
                          <a:schemeClr val="bg1"/>
                        </a:solidFill>
                        <a:latin typeface="+mj-lt"/>
                      </a:endParaRPr>
                    </a:p>
                  </a:txBody>
                  <a:tcPr/>
                </a:tc>
                <a:tc>
                  <a:txBody>
                    <a:bodyPr/>
                    <a:lstStyle/>
                    <a:p>
                      <a:r>
                        <a:rPr lang="en-US" sz="2000" dirty="0" smtClean="0"/>
                        <a:t>Powers</a:t>
                      </a:r>
                      <a:r>
                        <a:rPr lang="en-US" sz="2000" baseline="0" dirty="0" smtClean="0"/>
                        <a:t> of CBDT to issue Notifications</a:t>
                      </a:r>
                      <a:endParaRPr lang="en-US" sz="2000" dirty="0">
                        <a:solidFill>
                          <a:schemeClr val="bg1"/>
                        </a:solidFill>
                        <a:latin typeface="+mj-lt"/>
                      </a:endParaRPr>
                    </a:p>
                  </a:txBody>
                  <a:tcPr/>
                </a:tc>
              </a:tr>
              <a:tr h="446802">
                <a:tc>
                  <a:txBody>
                    <a:bodyPr/>
                    <a:lstStyle/>
                    <a:p>
                      <a:pPr algn="ctr"/>
                      <a:r>
                        <a:rPr lang="en-US" sz="2000" dirty="0" smtClean="0"/>
                        <a:t>195(6)</a:t>
                      </a:r>
                      <a:endParaRPr lang="en-US" sz="2000" dirty="0">
                        <a:solidFill>
                          <a:schemeClr val="bg1"/>
                        </a:solidFill>
                        <a:latin typeface="+mj-lt"/>
                      </a:endParaRPr>
                    </a:p>
                  </a:txBody>
                  <a:tcPr/>
                </a:tc>
                <a:tc>
                  <a:txBody>
                    <a:bodyPr/>
                    <a:lstStyle/>
                    <a:p>
                      <a:r>
                        <a:rPr lang="en-US" sz="2000" dirty="0" smtClean="0"/>
                        <a:t>Furnish the</a:t>
                      </a:r>
                      <a:r>
                        <a:rPr lang="en-US" sz="2000" baseline="0" dirty="0" smtClean="0"/>
                        <a:t> </a:t>
                      </a:r>
                      <a:r>
                        <a:rPr lang="en-US" sz="2000" dirty="0" smtClean="0"/>
                        <a:t>information relating to the payment of any sum</a:t>
                      </a:r>
                      <a:endParaRPr lang="en-US" sz="2000" dirty="0" smtClean="0">
                        <a:solidFill>
                          <a:schemeClr val="bg1"/>
                        </a:solidFill>
                        <a:latin typeface="+mj-lt"/>
                      </a:endParaRPr>
                    </a:p>
                  </a:txBody>
                  <a:tcPr/>
                </a:tc>
              </a:tr>
              <a:tr h="751602">
                <a:tc>
                  <a:txBody>
                    <a:bodyPr/>
                    <a:lstStyle/>
                    <a:p>
                      <a:pPr algn="ctr"/>
                      <a:r>
                        <a:rPr kumimoji="0" lang="en-US" sz="2000" kern="1200" dirty="0" smtClean="0"/>
                        <a:t>195(7)</a:t>
                      </a:r>
                      <a:endParaRPr kumimoji="0" lang="en-US" sz="2000" kern="1200" dirty="0">
                        <a:solidFill>
                          <a:schemeClr val="bg1"/>
                        </a:solidFill>
                        <a:latin typeface="+mj-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Power of CBDT to specify class of persons or cases where application to AO u/s 195(2) compulsory.</a:t>
                      </a:r>
                      <a:endParaRPr kumimoji="0" lang="en-US" sz="2000" kern="1200" dirty="0" smtClean="0">
                        <a:solidFill>
                          <a:schemeClr val="bg1"/>
                        </a:solidFill>
                        <a:latin typeface="+mj-lt"/>
                        <a:ea typeface="+mn-ea"/>
                        <a:cs typeface="+mn-cs"/>
                      </a:endParaRPr>
                    </a:p>
                  </a:txBody>
                  <a:tcPr/>
                </a:tc>
              </a:tr>
              <a:tr h="458933">
                <a:tc>
                  <a:txBody>
                    <a:bodyPr/>
                    <a:lstStyle/>
                    <a:p>
                      <a:pPr algn="ctr"/>
                      <a:r>
                        <a:rPr lang="en-US" sz="2000" dirty="0" smtClean="0"/>
                        <a:t>195A</a:t>
                      </a:r>
                      <a:endParaRPr lang="en-US" sz="2000" dirty="0">
                        <a:solidFill>
                          <a:schemeClr val="bg1"/>
                        </a:solidFill>
                        <a:latin typeface="+mj-lt"/>
                      </a:endParaRPr>
                    </a:p>
                  </a:txBody>
                  <a:tcPr/>
                </a:tc>
                <a:tc>
                  <a:txBody>
                    <a:bodyPr/>
                    <a:lstStyle/>
                    <a:p>
                      <a:r>
                        <a:rPr lang="en-US" sz="2000" dirty="0" smtClean="0"/>
                        <a:t>Grossing up of tax</a:t>
                      </a:r>
                      <a:endParaRPr lang="en-US" sz="2000" dirty="0">
                        <a:solidFill>
                          <a:schemeClr val="bg1"/>
                        </a:solidFill>
                        <a:latin typeface="+mj-lt"/>
                      </a:endParaRPr>
                    </a:p>
                  </a:txBody>
                  <a:tcPr/>
                </a:tc>
              </a:tr>
              <a:tr h="445069">
                <a:tc>
                  <a:txBody>
                    <a:bodyPr/>
                    <a:lstStyle/>
                    <a:p>
                      <a:pPr algn="ctr"/>
                      <a:r>
                        <a:rPr lang="en-US" sz="2000" dirty="0" smtClean="0"/>
                        <a:t>206AA</a:t>
                      </a:r>
                      <a:endParaRPr lang="en-US" sz="2000" dirty="0">
                        <a:solidFill>
                          <a:schemeClr val="tx1"/>
                        </a:solidFill>
                        <a:latin typeface="+mj-lt"/>
                      </a:endParaRPr>
                    </a:p>
                  </a:txBody>
                  <a:tcPr/>
                </a:tc>
                <a:tc>
                  <a:txBody>
                    <a:bodyPr/>
                    <a:lstStyle/>
                    <a:p>
                      <a:r>
                        <a:rPr lang="en-US" sz="2000" dirty="0" smtClean="0"/>
                        <a:t>Permanent Account Number</a:t>
                      </a:r>
                    </a:p>
                  </a:txBody>
                  <a:tcPr/>
                </a:tc>
              </a:tr>
              <a:tr h="458933">
                <a:tc>
                  <a:txBody>
                    <a:bodyPr/>
                    <a:lstStyle/>
                    <a:p>
                      <a:pPr algn="ctr"/>
                      <a:r>
                        <a:rPr lang="en-US" sz="2000" dirty="0" smtClean="0">
                          <a:solidFill>
                            <a:schemeClr val="bg1"/>
                          </a:solidFill>
                          <a:latin typeface="+mj-lt"/>
                        </a:rPr>
                        <a:t>90 (2)</a:t>
                      </a:r>
                      <a:endParaRPr lang="en-US" sz="2000" dirty="0">
                        <a:solidFill>
                          <a:schemeClr val="bg1"/>
                        </a:solidFill>
                        <a:latin typeface="+mj-lt"/>
                      </a:endParaRPr>
                    </a:p>
                  </a:txBody>
                  <a:tcPr/>
                </a:tc>
                <a:tc>
                  <a:txBody>
                    <a:bodyPr/>
                    <a:lstStyle/>
                    <a:p>
                      <a:r>
                        <a:rPr lang="en-US" sz="2000" dirty="0" smtClean="0">
                          <a:solidFill>
                            <a:schemeClr val="bg1"/>
                          </a:solidFill>
                          <a:latin typeface="+mj-lt"/>
                        </a:rPr>
                        <a:t> Act or Treaty whichever more beneficial to non-resident</a:t>
                      </a:r>
                      <a:endParaRPr lang="en-US" sz="2000" dirty="0">
                        <a:solidFill>
                          <a:schemeClr val="bg1"/>
                        </a:solidFill>
                        <a:latin typeface="+mj-lt"/>
                      </a:endParaRPr>
                    </a:p>
                  </a:txBody>
                  <a:tcPr/>
                </a:tc>
              </a:tr>
              <a:tr h="458933">
                <a:tc>
                  <a:txBody>
                    <a:bodyPr/>
                    <a:lstStyle/>
                    <a:p>
                      <a:pPr algn="ctr"/>
                      <a:r>
                        <a:rPr lang="en-US" sz="2000" dirty="0" smtClean="0"/>
                        <a:t>90 (4)</a:t>
                      </a:r>
                      <a:endParaRPr lang="en-US" sz="2000" dirty="0">
                        <a:solidFill>
                          <a:schemeClr val="tx1"/>
                        </a:solidFill>
                        <a:latin typeface="+mj-lt"/>
                      </a:endParaRPr>
                    </a:p>
                  </a:txBody>
                  <a:tcPr/>
                </a:tc>
                <a:tc>
                  <a:txBody>
                    <a:bodyPr/>
                    <a:lstStyle/>
                    <a:p>
                      <a:r>
                        <a:rPr lang="en-US" sz="2000" dirty="0" smtClean="0"/>
                        <a:t>Tax Residency Certificate</a:t>
                      </a:r>
                      <a:endParaRPr lang="en-US" sz="2000" dirty="0">
                        <a:solidFill>
                          <a:schemeClr val="tx1"/>
                        </a:solidFill>
                        <a:latin typeface="+mj-lt"/>
                      </a:endParaRPr>
                    </a:p>
                  </a:txBody>
                  <a:tcPr/>
                </a:tc>
              </a:tr>
            </a:tbl>
          </a:graphicData>
        </a:graphic>
      </p:graphicFrame>
      <p:sp>
        <p:nvSpPr>
          <p:cNvPr id="7211" name="Title 14"/>
          <p:cNvSpPr>
            <a:spLocks noGrp="1"/>
          </p:cNvSpPr>
          <p:nvPr>
            <p:ph type="title"/>
          </p:nvPr>
        </p:nvSpPr>
        <p:spPr>
          <a:xfrm>
            <a:off x="914400" y="-76200"/>
            <a:ext cx="7772400" cy="812800"/>
          </a:xfrm>
        </p:spPr>
        <p:txBody>
          <a:bodyPr/>
          <a:lstStyle/>
          <a:p>
            <a:pPr eaLnBrk="1" hangingPunct="1"/>
            <a:r>
              <a:rPr lang="en-US" sz="3200" b="1" dirty="0" smtClean="0"/>
              <a:t>RELEVANT PROVISIONS :</a:t>
            </a:r>
          </a:p>
        </p:txBody>
      </p:sp>
      <p:sp>
        <p:nvSpPr>
          <p:cNvPr id="12331"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42331C3-3C34-47BF-A7C1-B3ECB14ACD1C}" type="slidenum">
              <a:rPr lang="en-US" smtClean="0"/>
              <a:pPr>
                <a:defRPr/>
              </a:pPr>
              <a:t>31</a:t>
            </a:fld>
            <a:endParaRPr lang="en-US" smtClean="0"/>
          </a:p>
        </p:txBody>
      </p:sp>
      <p:sp>
        <p:nvSpPr>
          <p:cNvPr id="5" name="Date Placeholder 6"/>
          <p:cNvSpPr>
            <a:spLocks noGrp="1"/>
          </p:cNvSpPr>
          <p:nvPr>
            <p:ph type="dt" sz="quarter" idx="10"/>
          </p:nvPr>
        </p:nvSpPr>
        <p:spPr>
          <a:xfrm>
            <a:off x="914400" y="6416675"/>
            <a:ext cx="1676400" cy="365125"/>
          </a:xfrm>
        </p:spPr>
        <p:txBody>
          <a:bodyPr/>
          <a:lstStyle/>
          <a:p>
            <a:pPr>
              <a:defRPr/>
            </a:pPr>
            <a:r>
              <a:rPr lang="en-US" smtClean="0"/>
              <a:t>03/07/2015</a:t>
            </a:r>
            <a:endParaRPr lang="en-US" dirty="0"/>
          </a:p>
        </p:txBody>
      </p:sp>
      <p:sp>
        <p:nvSpPr>
          <p:cNvPr id="6" name="Footer Placeholder 7"/>
          <p:cNvSpPr>
            <a:spLocks noGrp="1"/>
          </p:cNvSpPr>
          <p:nvPr>
            <p:ph type="ftr" sz="quarter" idx="11"/>
          </p:nvPr>
        </p:nvSpPr>
        <p:spPr>
          <a:xfrm>
            <a:off x="2590800" y="6416675"/>
            <a:ext cx="3962400" cy="365125"/>
          </a:xfrm>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152401"/>
            <a:ext cx="8229600" cy="609600"/>
          </a:xfrm>
        </p:spPr>
        <p:txBody>
          <a:bodyPr/>
          <a:lstStyle/>
          <a:p>
            <a:pPr algn="ctr" eaLnBrk="1" fontAlgn="auto" hangingPunct="1">
              <a:spcAft>
                <a:spcPts val="0"/>
              </a:spcAft>
              <a:defRPr/>
            </a:pPr>
            <a:r>
              <a:rPr lang="en-IN" b="1" dirty="0" smtClean="0"/>
              <a:t>SCOPE OF SECTION 195 (1):</a:t>
            </a:r>
          </a:p>
        </p:txBody>
      </p:sp>
      <p:sp>
        <p:nvSpPr>
          <p:cNvPr id="3" name="Content Placeholder 2"/>
          <p:cNvSpPr>
            <a:spLocks noGrp="1"/>
          </p:cNvSpPr>
          <p:nvPr>
            <p:ph idx="1"/>
          </p:nvPr>
        </p:nvSpPr>
        <p:spPr>
          <a:xfrm>
            <a:off x="609600" y="1066800"/>
            <a:ext cx="8077200" cy="5486400"/>
          </a:xfrm>
          <a:noFill/>
          <a:ln>
            <a:noFill/>
          </a:ln>
        </p:spPr>
        <p:style>
          <a:lnRef idx="3">
            <a:schemeClr val="lt1"/>
          </a:lnRef>
          <a:fillRef idx="1">
            <a:schemeClr val="accent2"/>
          </a:fillRef>
          <a:effectRef idx="1">
            <a:schemeClr val="accent2"/>
          </a:effectRef>
          <a:fontRef idx="minor">
            <a:schemeClr val="lt1"/>
          </a:fontRef>
        </p:style>
        <p:txBody>
          <a:bodyPr>
            <a:noAutofit/>
          </a:bodyPr>
          <a:lstStyle/>
          <a:p>
            <a:pPr marL="274320" indent="-274320" algn="just" eaLnBrk="1" fontAlgn="auto" hangingPunct="1">
              <a:spcAft>
                <a:spcPts val="0"/>
              </a:spcAft>
              <a:buClr>
                <a:schemeClr val="accent3">
                  <a:lumMod val="50000"/>
                </a:schemeClr>
              </a:buClr>
              <a:defRPr/>
            </a:pPr>
            <a:r>
              <a:rPr lang="en-IN" sz="2400" dirty="0" smtClean="0">
                <a:solidFill>
                  <a:schemeClr val="tx1"/>
                </a:solidFill>
              </a:rPr>
              <a:t>Any person responsible for paying</a:t>
            </a:r>
          </a:p>
          <a:p>
            <a:pPr marL="795338" lvl="1" indent="-273050" algn="just" eaLnBrk="1" fontAlgn="auto" hangingPunct="1">
              <a:spcBef>
                <a:spcPts val="324"/>
              </a:spcBef>
              <a:spcAft>
                <a:spcPts val="0"/>
              </a:spcAft>
              <a:buClr>
                <a:schemeClr val="accent3">
                  <a:lumMod val="50000"/>
                </a:schemeClr>
              </a:buClr>
              <a:buFont typeface="Calibri" pitchFamily="34" charset="0"/>
              <a:buChar char="–"/>
              <a:defRPr/>
            </a:pPr>
            <a:r>
              <a:rPr lang="en-IN" dirty="0" smtClean="0">
                <a:solidFill>
                  <a:schemeClr val="tx1"/>
                </a:solidFill>
              </a:rPr>
              <a:t>To a non-resident</a:t>
            </a:r>
          </a:p>
          <a:p>
            <a:pPr marL="795338" lvl="1" indent="-273050" algn="just" eaLnBrk="1" fontAlgn="auto" hangingPunct="1">
              <a:spcBef>
                <a:spcPts val="324"/>
              </a:spcBef>
              <a:spcAft>
                <a:spcPts val="0"/>
              </a:spcAft>
              <a:buClr>
                <a:schemeClr val="accent3">
                  <a:lumMod val="50000"/>
                </a:schemeClr>
              </a:buClr>
              <a:buFont typeface="Calibri" pitchFamily="34" charset="0"/>
              <a:buChar char="–"/>
              <a:defRPr/>
            </a:pPr>
            <a:r>
              <a:rPr lang="en-IN" dirty="0" smtClean="0">
                <a:solidFill>
                  <a:schemeClr val="tx1"/>
                </a:solidFill>
              </a:rPr>
              <a:t>Or a Foreign Company</a:t>
            </a:r>
          </a:p>
          <a:p>
            <a:pPr marL="274320" indent="-274320" algn="just" eaLnBrk="1" fontAlgn="auto" hangingPunct="1">
              <a:spcAft>
                <a:spcPts val="0"/>
              </a:spcAft>
              <a:buClr>
                <a:schemeClr val="accent3">
                  <a:lumMod val="50000"/>
                </a:schemeClr>
              </a:buClr>
              <a:defRPr/>
            </a:pPr>
            <a:r>
              <a:rPr lang="en-IN" sz="2400" dirty="0">
                <a:solidFill>
                  <a:schemeClr val="tx1"/>
                </a:solidFill>
              </a:rPr>
              <a:t>Any interest </a:t>
            </a:r>
            <a:r>
              <a:rPr lang="en-IN" sz="2400" dirty="0" smtClean="0">
                <a:solidFill>
                  <a:schemeClr val="tx1"/>
                </a:solidFill>
              </a:rPr>
              <a:t>or any other sum </a:t>
            </a:r>
          </a:p>
          <a:p>
            <a:pPr marL="795338" lvl="1" indent="-273050" algn="just" eaLnBrk="1" fontAlgn="auto" hangingPunct="1">
              <a:spcBef>
                <a:spcPts val="324"/>
              </a:spcBef>
              <a:spcAft>
                <a:spcPts val="0"/>
              </a:spcAft>
              <a:buClr>
                <a:schemeClr val="accent3">
                  <a:lumMod val="50000"/>
                </a:schemeClr>
              </a:buClr>
              <a:buFont typeface="Calibri" pitchFamily="34" charset="0"/>
              <a:buChar char="–"/>
              <a:defRPr/>
            </a:pPr>
            <a:r>
              <a:rPr lang="en-IN" b="1" dirty="0" smtClean="0">
                <a:solidFill>
                  <a:schemeClr val="tx1"/>
                </a:solidFill>
              </a:rPr>
              <a:t>Chargeable to tax </a:t>
            </a:r>
            <a:r>
              <a:rPr lang="en-IN" dirty="0" smtClean="0">
                <a:solidFill>
                  <a:schemeClr val="tx1"/>
                </a:solidFill>
              </a:rPr>
              <a:t>under the provisions of this Act</a:t>
            </a:r>
          </a:p>
          <a:p>
            <a:pPr marL="274320" indent="-274320" algn="just" eaLnBrk="1" fontAlgn="auto" hangingPunct="1">
              <a:spcAft>
                <a:spcPts val="0"/>
              </a:spcAft>
              <a:buClr>
                <a:schemeClr val="accent3">
                  <a:lumMod val="50000"/>
                </a:schemeClr>
              </a:buClr>
              <a:defRPr/>
            </a:pPr>
            <a:r>
              <a:rPr lang="en-IN" sz="2400" dirty="0" smtClean="0">
                <a:solidFill>
                  <a:schemeClr val="tx1"/>
                </a:solidFill>
              </a:rPr>
              <a:t>At the time of credit of such income to the account of the payee or </a:t>
            </a:r>
          </a:p>
          <a:p>
            <a:pPr marL="274320" indent="-274320" algn="just" eaLnBrk="1" fontAlgn="auto" hangingPunct="1">
              <a:spcAft>
                <a:spcPts val="0"/>
              </a:spcAft>
              <a:buClr>
                <a:schemeClr val="accent3">
                  <a:lumMod val="50000"/>
                </a:schemeClr>
              </a:buClr>
              <a:defRPr/>
            </a:pPr>
            <a:r>
              <a:rPr lang="en-IN" sz="2400" dirty="0" smtClean="0">
                <a:solidFill>
                  <a:schemeClr val="tx1"/>
                </a:solidFill>
              </a:rPr>
              <a:t>At the time of payment </a:t>
            </a:r>
            <a:r>
              <a:rPr lang="en-IN" sz="2400" dirty="0">
                <a:solidFill>
                  <a:schemeClr val="tx1"/>
                </a:solidFill>
              </a:rPr>
              <a:t>thereof in cash or by the issue of a cheque or draft or by any other </a:t>
            </a:r>
            <a:r>
              <a:rPr lang="en-IN" sz="2400" dirty="0" smtClean="0">
                <a:solidFill>
                  <a:schemeClr val="tx1"/>
                </a:solidFill>
              </a:rPr>
              <a:t>mode, </a:t>
            </a:r>
          </a:p>
          <a:p>
            <a:pPr marL="795338" lvl="1" indent="-273050" algn="just" eaLnBrk="1" fontAlgn="auto" hangingPunct="1">
              <a:spcBef>
                <a:spcPts val="324"/>
              </a:spcBef>
              <a:spcAft>
                <a:spcPts val="0"/>
              </a:spcAft>
              <a:buClr>
                <a:schemeClr val="accent3">
                  <a:lumMod val="50000"/>
                </a:schemeClr>
              </a:buClr>
              <a:buFont typeface="Calibri" pitchFamily="34" charset="0"/>
              <a:buChar char="–"/>
              <a:defRPr/>
            </a:pPr>
            <a:r>
              <a:rPr lang="en-IN" dirty="0" smtClean="0">
                <a:solidFill>
                  <a:schemeClr val="tx1"/>
                </a:solidFill>
              </a:rPr>
              <a:t>Whichever is earlier,</a:t>
            </a:r>
          </a:p>
          <a:p>
            <a:pPr marL="274320" indent="-274320" algn="just" eaLnBrk="1" fontAlgn="auto" hangingPunct="1">
              <a:spcAft>
                <a:spcPts val="0"/>
              </a:spcAft>
              <a:buClr>
                <a:schemeClr val="accent3">
                  <a:lumMod val="50000"/>
                </a:schemeClr>
              </a:buClr>
              <a:defRPr/>
            </a:pPr>
            <a:r>
              <a:rPr lang="en-IN" sz="2400" dirty="0" smtClean="0">
                <a:solidFill>
                  <a:schemeClr val="tx1"/>
                </a:solidFill>
              </a:rPr>
              <a:t>Deduct income-tax thereon</a:t>
            </a:r>
          </a:p>
          <a:p>
            <a:pPr marL="795338" lvl="1" indent="-273050" algn="just" eaLnBrk="1" fontAlgn="auto" hangingPunct="1">
              <a:spcBef>
                <a:spcPts val="324"/>
              </a:spcBef>
              <a:spcAft>
                <a:spcPts val="0"/>
              </a:spcAft>
              <a:buClr>
                <a:schemeClr val="accent3">
                  <a:lumMod val="50000"/>
                </a:schemeClr>
              </a:buClr>
              <a:buFont typeface="Calibri" pitchFamily="34" charset="0"/>
              <a:buChar char="–"/>
              <a:defRPr/>
            </a:pPr>
            <a:r>
              <a:rPr lang="en-IN" dirty="0" smtClean="0">
                <a:solidFill>
                  <a:schemeClr val="tx1"/>
                </a:solidFill>
              </a:rPr>
              <a:t>At the rates in force </a:t>
            </a:r>
          </a:p>
        </p:txBody>
      </p:sp>
      <p:sp>
        <p:nvSpPr>
          <p:cNvPr id="15368"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a:defRPr/>
            </a:pPr>
            <a:fld id="{50DD156C-C930-4CEC-AA40-4E1AD5433D05}" type="slidenum">
              <a:rPr lang="en-IN" smtClean="0"/>
              <a:pPr>
                <a:defRPr/>
              </a:pPr>
              <a:t>32</a:t>
            </a:fld>
            <a:endParaRPr lang="en-IN" smtClean="0"/>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90" name="Slide Number Placeholder 8"/>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DBA35495-5A1D-4E87-8675-E80022957BB2}" type="slidenum">
              <a:rPr lang="en-US" smtClean="0"/>
              <a:pPr>
                <a:defRPr/>
              </a:pPr>
              <a:t>33</a:t>
            </a:fld>
            <a:endParaRPr lang="en-US" smtClean="0"/>
          </a:p>
        </p:txBody>
      </p:sp>
      <p:sp>
        <p:nvSpPr>
          <p:cNvPr id="9" name="Title 1"/>
          <p:cNvSpPr>
            <a:spLocks noGrp="1"/>
          </p:cNvSpPr>
          <p:nvPr>
            <p:ph type="title"/>
          </p:nvPr>
        </p:nvSpPr>
        <p:spPr>
          <a:xfrm>
            <a:off x="685800" y="152400"/>
            <a:ext cx="8229600" cy="868363"/>
          </a:xfrm>
        </p:spPr>
        <p:txBody>
          <a:bodyPr/>
          <a:lstStyle/>
          <a:p>
            <a:pPr algn="ctr" eaLnBrk="1" fontAlgn="auto" hangingPunct="1">
              <a:spcAft>
                <a:spcPts val="0"/>
              </a:spcAft>
              <a:defRPr/>
            </a:pPr>
            <a:r>
              <a:rPr lang="en-IN" b="1" dirty="0" smtClean="0"/>
              <a:t>SECTION 195(1) (CONTD.)</a:t>
            </a:r>
          </a:p>
        </p:txBody>
      </p:sp>
      <p:sp>
        <p:nvSpPr>
          <p:cNvPr id="10" name="Date Placeholder 6"/>
          <p:cNvSpPr>
            <a:spLocks noGrp="1"/>
          </p:cNvSpPr>
          <p:nvPr>
            <p:ph type="dt" sz="quarter" idx="10"/>
          </p:nvPr>
        </p:nvSpPr>
        <p:spPr/>
        <p:txBody>
          <a:bodyPr/>
          <a:lstStyle/>
          <a:p>
            <a:pPr>
              <a:defRPr/>
            </a:pPr>
            <a:r>
              <a:rPr lang="en-US" smtClean="0"/>
              <a:t>03/07/2015</a:t>
            </a:r>
            <a:endParaRPr lang="en-US"/>
          </a:p>
        </p:txBody>
      </p:sp>
      <p:sp>
        <p:nvSpPr>
          <p:cNvPr id="11"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152400"/>
            <a:ext cx="7772400" cy="766763"/>
          </a:xfrm>
        </p:spPr>
        <p:txBody>
          <a:bodyPr/>
          <a:lstStyle/>
          <a:p>
            <a:pPr algn="ctr" eaLnBrk="1" hangingPunct="1"/>
            <a:r>
              <a:rPr lang="en-US" b="1" dirty="0" smtClean="0">
                <a:solidFill>
                  <a:srgbClr val="5FA326"/>
                </a:solidFill>
              </a:rPr>
              <a:t>AN OVERVIEW OF TDS U/S. 195 (Cont..)</a:t>
            </a:r>
            <a:endParaRPr lang="en-US" dirty="0" smtClean="0">
              <a:solidFill>
                <a:srgbClr val="5FA326"/>
              </a:solidFill>
            </a:endParaRPr>
          </a:p>
        </p:txBody>
      </p:sp>
      <p:sp>
        <p:nvSpPr>
          <p:cNvPr id="6" name="Content Placeholder 5"/>
          <p:cNvSpPr>
            <a:spLocks noGrp="1"/>
          </p:cNvSpPr>
          <p:nvPr>
            <p:ph idx="1"/>
          </p:nvPr>
        </p:nvSpPr>
        <p:spPr>
          <a:xfrm>
            <a:off x="838200" y="1295400"/>
            <a:ext cx="7848600" cy="4462463"/>
          </a:xfrm>
        </p:spPr>
        <p:txBody>
          <a:bodyPr rtlCol="0">
            <a:normAutofit/>
          </a:bodyPr>
          <a:lstStyle/>
          <a:p>
            <a:pPr marL="304747" indent="-304747" algn="just" defTabSz="1218987" eaLnBrk="1" fontAlgn="auto" hangingPunct="1">
              <a:spcAft>
                <a:spcPts val="0"/>
              </a:spcAft>
              <a:buFont typeface="Wingdings 2" pitchFamily="18" charset="2"/>
              <a:buNone/>
              <a:defRPr/>
            </a:pPr>
            <a:r>
              <a:rPr lang="en-US" sz="2400" b="1" u="sng" dirty="0" smtClean="0"/>
              <a:t>Section 195(1) </a:t>
            </a:r>
            <a:r>
              <a:rPr lang="en-US" sz="2400" b="1" u="sng" dirty="0" err="1" smtClean="0"/>
              <a:t>contd</a:t>
            </a:r>
            <a:r>
              <a:rPr lang="en-US" sz="2400" b="1" u="sng" dirty="0" smtClean="0"/>
              <a:t>….</a:t>
            </a:r>
          </a:p>
          <a:p>
            <a:pPr marL="304747" indent="-304747" algn="just" defTabSz="1218987" eaLnBrk="1" fontAlgn="auto" hangingPunct="1">
              <a:spcAft>
                <a:spcPts val="0"/>
              </a:spcAft>
              <a:buFont typeface="Wingdings 2" pitchFamily="18" charset="2"/>
              <a:buNone/>
              <a:defRPr/>
            </a:pPr>
            <a:endParaRPr lang="en-US" sz="800" dirty="0" smtClean="0">
              <a:solidFill>
                <a:schemeClr val="accent3">
                  <a:lumMod val="75000"/>
                </a:schemeClr>
              </a:solidFill>
              <a:latin typeface="+mj-lt"/>
              <a:cs typeface="Arial" charset="0"/>
            </a:endParaRPr>
          </a:p>
          <a:p>
            <a:pPr marL="398463" lvl="3" indent="-290513" algn="just" defTabSz="1218987" eaLnBrk="1" fontAlgn="auto" hangingPunct="1">
              <a:spcBef>
                <a:spcPct val="0"/>
              </a:spcBef>
              <a:spcAft>
                <a:spcPts val="0"/>
              </a:spcAft>
              <a:buClr>
                <a:schemeClr val="accent3">
                  <a:lumMod val="50000"/>
                </a:schemeClr>
              </a:buClr>
              <a:buSzPct val="100000"/>
              <a:buFont typeface="Arial" pitchFamily="34" charset="0"/>
              <a:buChar char="•"/>
              <a:defRPr/>
            </a:pPr>
            <a:r>
              <a:rPr lang="en-US" dirty="0" smtClean="0">
                <a:latin typeface="+mj-lt"/>
                <a:cs typeface="Arial" charset="0"/>
              </a:rPr>
              <a:t>“</a:t>
            </a:r>
            <a:r>
              <a:rPr lang="en-US" b="1" dirty="0" smtClean="0">
                <a:latin typeface="+mj-lt"/>
                <a:cs typeface="Arial" charset="0"/>
              </a:rPr>
              <a:t>Any Person </a:t>
            </a:r>
            <a:r>
              <a:rPr lang="en-US" dirty="0" smtClean="0">
                <a:latin typeface="+mj-lt"/>
                <a:cs typeface="Arial" charset="0"/>
              </a:rPr>
              <a:t>making payment --------”  --Scope of ?</a:t>
            </a:r>
          </a:p>
          <a:p>
            <a:pPr marL="398463" lvl="3" indent="-290513" algn="just" defTabSz="1218987" eaLnBrk="1" fontAlgn="auto" hangingPunct="1">
              <a:spcBef>
                <a:spcPct val="0"/>
              </a:spcBef>
              <a:spcAft>
                <a:spcPts val="0"/>
              </a:spcAft>
              <a:buClr>
                <a:schemeClr val="accent3">
                  <a:lumMod val="50000"/>
                </a:schemeClr>
              </a:buClr>
              <a:buSzPct val="100000"/>
              <a:buFont typeface="Wingdings" pitchFamily="2" charset="2"/>
              <a:buNone/>
              <a:defRPr/>
            </a:pPr>
            <a:endParaRPr lang="en-US" dirty="0" smtClean="0">
              <a:latin typeface="+mj-lt"/>
              <a:cs typeface="Arial" charset="0"/>
            </a:endParaRPr>
          </a:p>
          <a:p>
            <a:pPr marL="398463" lvl="3" indent="-290513" algn="just" defTabSz="1218987" eaLnBrk="1" fontAlgn="auto" hangingPunct="1">
              <a:spcBef>
                <a:spcPct val="0"/>
              </a:spcBef>
              <a:spcAft>
                <a:spcPts val="0"/>
              </a:spcAft>
              <a:buClr>
                <a:schemeClr val="accent3">
                  <a:lumMod val="50000"/>
                </a:schemeClr>
              </a:buClr>
              <a:buSzPct val="100000"/>
              <a:buFont typeface="Arial" pitchFamily="34" charset="0"/>
              <a:buChar char="•"/>
              <a:defRPr/>
            </a:pPr>
            <a:r>
              <a:rPr lang="en-US" dirty="0" smtClean="0">
                <a:latin typeface="+mj-lt"/>
                <a:cs typeface="Arial" charset="0"/>
              </a:rPr>
              <a:t>New Explanation 2 added retrospectively:</a:t>
            </a:r>
          </a:p>
          <a:p>
            <a:pPr marL="304747" indent="-304747" algn="just" defTabSz="1218987" eaLnBrk="1" fontAlgn="auto" hangingPunct="1">
              <a:spcAft>
                <a:spcPts val="0"/>
              </a:spcAft>
              <a:buFont typeface="Wingdings 2" pitchFamily="18" charset="2"/>
              <a:buNone/>
              <a:defRPr/>
            </a:pPr>
            <a:r>
              <a:rPr lang="en-US" sz="2000" dirty="0" smtClean="0">
                <a:latin typeface="+mj-lt"/>
                <a:cs typeface="Arial" charset="0"/>
              </a:rPr>
              <a:t>	“For the removal of doubts, it is herby clarified that the   obligation  to comply with section 195 sub section (1) and to make deduction thereunder applies and shall be deemed to have always applied and extends and shall have deemed to be always extended to all  persons, residents or non-residents, whether or not the non-resident person has-</a:t>
            </a:r>
          </a:p>
          <a:p>
            <a:pPr marL="1523733" lvl="4" indent="-231607" algn="just" defTabSz="1218987" eaLnBrk="1" fontAlgn="auto" hangingPunct="1">
              <a:spcAft>
                <a:spcPts val="0"/>
              </a:spcAft>
              <a:buFont typeface="Arial" pitchFamily="34" charset="0"/>
              <a:buChar char="•"/>
              <a:defRPr/>
            </a:pPr>
            <a:r>
              <a:rPr lang="en-US" dirty="0" smtClean="0">
                <a:latin typeface="+mj-lt"/>
                <a:cs typeface="Arial" charset="0"/>
              </a:rPr>
              <a:t>A residence or place of business connection in India; or</a:t>
            </a:r>
          </a:p>
          <a:p>
            <a:pPr marL="1523733" lvl="4" indent="-231607" algn="just" defTabSz="1218987" eaLnBrk="1" fontAlgn="auto" hangingPunct="1">
              <a:spcAft>
                <a:spcPts val="0"/>
              </a:spcAft>
              <a:buFont typeface="Arial" pitchFamily="34" charset="0"/>
              <a:buChar char="•"/>
              <a:defRPr/>
            </a:pPr>
            <a:r>
              <a:rPr lang="en-US" dirty="0" smtClean="0">
                <a:latin typeface="+mj-lt"/>
                <a:cs typeface="Arial" charset="0"/>
              </a:rPr>
              <a:t>Any other presence in any manner whatsoever in India”.   </a:t>
            </a:r>
          </a:p>
          <a:p>
            <a:pPr marL="304747" indent="-304747" defTabSz="1218987" eaLnBrk="1" fontAlgn="auto" hangingPunct="1">
              <a:spcAft>
                <a:spcPts val="0"/>
              </a:spcAft>
              <a:buFont typeface="Arial" pitchFamily="34" charset="0"/>
              <a:buChar char="•"/>
              <a:defRPr/>
            </a:pPr>
            <a:endParaRPr lang="en-US" dirty="0"/>
          </a:p>
        </p:txBody>
      </p:sp>
      <p:sp>
        <p:nvSpPr>
          <p:cNvPr id="5" name="Slide Number Placeholder 4"/>
          <p:cNvSpPr>
            <a:spLocks noGrp="1"/>
          </p:cNvSpPr>
          <p:nvPr>
            <p:ph type="sldNum" sz="quarter" idx="12"/>
          </p:nvPr>
        </p:nvSpPr>
        <p:spPr/>
        <p:txBody>
          <a:bodyPr/>
          <a:lstStyle/>
          <a:p>
            <a:pPr>
              <a:defRPr/>
            </a:pPr>
            <a:fld id="{CCF9F7C3-F32A-4BBD-811E-158ECD1231B4}" type="slidenum">
              <a:rPr lang="en-US"/>
              <a:pPr>
                <a:defRPr/>
              </a:pPr>
              <a:t>34</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533400" y="990600"/>
            <a:ext cx="7391400" cy="461665"/>
          </a:xfrm>
          <a:prstGeom prst="rect">
            <a:avLst/>
          </a:prstGeom>
          <a:noFill/>
          <a:ln w="9525">
            <a:noFill/>
            <a:miter lim="800000"/>
            <a:headEnd/>
            <a:tailEnd/>
          </a:ln>
        </p:spPr>
        <p:txBody>
          <a:bodyPr>
            <a:spAutoFit/>
          </a:bodyPr>
          <a:lstStyle/>
          <a:p>
            <a:pPr>
              <a:defRPr/>
            </a:pPr>
            <a:r>
              <a:rPr lang="en-US" sz="2000" b="1" dirty="0">
                <a:latin typeface="+mj-lt"/>
                <a:cs typeface="Arial" pitchFamily="34" charset="0"/>
              </a:rPr>
              <a:t> </a:t>
            </a:r>
            <a:r>
              <a:rPr lang="en-US" sz="2400" b="1" u="sng" dirty="0">
                <a:latin typeface="+mn-lt"/>
                <a:cs typeface="+mn-cs"/>
              </a:rPr>
              <a:t>Section 195(1) – Contd…</a:t>
            </a:r>
          </a:p>
        </p:txBody>
      </p:sp>
      <p:sp>
        <p:nvSpPr>
          <p:cNvPr id="16387" name="TextBox 4"/>
          <p:cNvSpPr txBox="1">
            <a:spLocks noChangeArrowheads="1"/>
          </p:cNvSpPr>
          <p:nvPr/>
        </p:nvSpPr>
        <p:spPr bwMode="auto">
          <a:xfrm>
            <a:off x="457200" y="1676400"/>
            <a:ext cx="8153400" cy="4632037"/>
          </a:xfrm>
          <a:prstGeom prst="rect">
            <a:avLst/>
          </a:prstGeom>
          <a:noFill/>
          <a:ln w="9525">
            <a:noFill/>
            <a:miter lim="800000"/>
            <a:headEnd/>
            <a:tailEnd/>
          </a:ln>
        </p:spPr>
        <p:txBody>
          <a:bodyPr>
            <a:spAutoFit/>
          </a:bodyPr>
          <a:lstStyle/>
          <a:p>
            <a:pPr marL="401638" lvl="2" indent="-285750">
              <a:buClr>
                <a:schemeClr val="accent3">
                  <a:lumMod val="50000"/>
                </a:schemeClr>
              </a:buClr>
              <a:buSzPct val="100000"/>
              <a:buFont typeface="Arial" pitchFamily="34" charset="0"/>
              <a:buChar char="•"/>
              <a:defRPr/>
            </a:pPr>
            <a:r>
              <a:rPr lang="en-US" sz="2400" dirty="0" smtClean="0">
                <a:latin typeface="+mj-lt"/>
                <a:cs typeface="Arial" pitchFamily="34" charset="0"/>
              </a:rPr>
              <a:t>“Any sum chargeable to tax means”</a:t>
            </a:r>
          </a:p>
          <a:p>
            <a:pPr>
              <a:defRPr/>
            </a:pPr>
            <a:r>
              <a:rPr lang="en-US" sz="1700" dirty="0">
                <a:latin typeface="+mj-lt"/>
                <a:cs typeface="Arial" pitchFamily="34" charset="0"/>
              </a:rPr>
              <a:t>    </a:t>
            </a:r>
          </a:p>
          <a:p>
            <a:pPr marL="455613" lvl="2" indent="-285750">
              <a:buClr>
                <a:schemeClr val="accent3">
                  <a:lumMod val="50000"/>
                </a:schemeClr>
              </a:buClr>
              <a:buSzPct val="100000"/>
              <a:buFont typeface="Georgia" pitchFamily="18" charset="0"/>
              <a:buChar char="–"/>
              <a:defRPr/>
            </a:pPr>
            <a:r>
              <a:rPr lang="en-US" sz="2000" u="sng" dirty="0">
                <a:latin typeface="+mj-lt"/>
                <a:cs typeface="Arial" pitchFamily="34" charset="0"/>
              </a:rPr>
              <a:t>GE  India Technology Centre (234 CTR 153) (SC</a:t>
            </a:r>
            <a:r>
              <a:rPr lang="en-US" sz="2000" u="sng" dirty="0">
                <a:latin typeface="Arial" pitchFamily="34" charset="0"/>
                <a:cs typeface="Arial" pitchFamily="34" charset="0"/>
              </a:rPr>
              <a:t>)</a:t>
            </a:r>
          </a:p>
          <a:p>
            <a:pPr marL="742950" lvl="2" indent="-285750" algn="just">
              <a:buClr>
                <a:schemeClr val="accent3">
                  <a:lumMod val="50000"/>
                </a:schemeClr>
              </a:buClr>
              <a:buSzPct val="100000"/>
              <a:buFont typeface="Georgia" pitchFamily="18" charset="0"/>
              <a:buChar char="–"/>
              <a:defRPr/>
            </a:pPr>
            <a:endParaRPr lang="en-US" sz="2000" dirty="0">
              <a:latin typeface="Arial" pitchFamily="34" charset="0"/>
              <a:cs typeface="Arial" pitchFamily="34" charset="0"/>
            </a:endParaRPr>
          </a:p>
          <a:p>
            <a:pPr marL="742950" lvl="2" indent="-285750" algn="just">
              <a:buClr>
                <a:schemeClr val="accent3">
                  <a:lumMod val="50000"/>
                </a:schemeClr>
              </a:buClr>
              <a:buSzPct val="100000"/>
              <a:buFont typeface="Arial" pitchFamily="34" charset="0"/>
              <a:buChar char="•"/>
              <a:defRPr/>
            </a:pPr>
            <a:r>
              <a:rPr lang="en-US" sz="2000" dirty="0">
                <a:latin typeface="+mj-lt"/>
                <a:cs typeface="Arial" pitchFamily="34" charset="0"/>
              </a:rPr>
              <a:t>The moment there is a remittance out of India, it does not trigger Sec 195. The payer is bound to deduct tax only if the sum is chargeable to tax in India read with sec 4, 5 and 9.</a:t>
            </a:r>
          </a:p>
          <a:p>
            <a:pPr marL="742950" lvl="2" indent="-285750" algn="just">
              <a:buClr>
                <a:schemeClr val="accent3">
                  <a:lumMod val="50000"/>
                </a:schemeClr>
              </a:buClr>
              <a:buSzPct val="100000"/>
              <a:buFont typeface="Arial" pitchFamily="34" charset="0"/>
              <a:buChar char="•"/>
              <a:defRPr/>
            </a:pPr>
            <a:r>
              <a:rPr lang="en-US" sz="2000" dirty="0">
                <a:latin typeface="+mj-lt"/>
                <a:cs typeface="Arial" pitchFamily="34" charset="0"/>
              </a:rPr>
              <a:t>Sec 195 not only covers amounts which represents pure income payments  but also covers composite payments which has an element of income embedded in them </a:t>
            </a:r>
          </a:p>
          <a:p>
            <a:pPr marL="742950" lvl="2" indent="-285750" algn="just">
              <a:buClr>
                <a:schemeClr val="accent3">
                  <a:lumMod val="50000"/>
                </a:schemeClr>
              </a:buClr>
              <a:buSzPct val="100000"/>
              <a:buFont typeface="Arial" pitchFamily="34" charset="0"/>
              <a:buChar char="•"/>
              <a:defRPr/>
            </a:pPr>
            <a:r>
              <a:rPr lang="en-US" sz="2000" dirty="0">
                <a:latin typeface="+mj-lt"/>
                <a:cs typeface="Arial" pitchFamily="34" charset="0"/>
              </a:rPr>
              <a:t>However, obligation to deduct TDS  on such composite payments would be limited to the appropriate proportion of income  forming part of the gross sum</a:t>
            </a:r>
          </a:p>
          <a:p>
            <a:pPr marL="855663" lvl="3" indent="-222250">
              <a:buClr>
                <a:schemeClr val="accent3">
                  <a:lumMod val="50000"/>
                </a:schemeClr>
              </a:buClr>
              <a:buSzPct val="100000"/>
              <a:defRPr/>
            </a:pPr>
            <a:endParaRPr lang="en-US" sz="1700" dirty="0">
              <a:latin typeface="+mj-lt"/>
              <a:cs typeface="Arial" pitchFamily="34" charset="0"/>
            </a:endParaRPr>
          </a:p>
          <a:p>
            <a:pPr marL="693738" lvl="3" indent="-290513">
              <a:buClr>
                <a:schemeClr val="accent3">
                  <a:lumMod val="50000"/>
                </a:schemeClr>
              </a:buClr>
              <a:buSzPct val="100000"/>
              <a:buFont typeface="Georgia" pitchFamily="18" charset="0"/>
              <a:buChar char="–"/>
              <a:defRPr/>
            </a:pPr>
            <a:endParaRPr lang="en-US" sz="1700" dirty="0">
              <a:latin typeface="+mj-lt"/>
              <a:cs typeface="Arial" pitchFamily="34" charset="0"/>
            </a:endParaRPr>
          </a:p>
        </p:txBody>
      </p:sp>
      <p:sp>
        <p:nvSpPr>
          <p:cNvPr id="11268" name="Title 14"/>
          <p:cNvSpPr>
            <a:spLocks noGrp="1"/>
          </p:cNvSpPr>
          <p:nvPr>
            <p:ph type="title"/>
          </p:nvPr>
        </p:nvSpPr>
        <p:spPr>
          <a:xfrm>
            <a:off x="914400" y="152400"/>
            <a:ext cx="7772400" cy="736600"/>
          </a:xfrm>
        </p:spPr>
        <p:txBody>
          <a:bodyPr/>
          <a:lstStyle/>
          <a:p>
            <a:pPr algn="ctr" eaLnBrk="1" hangingPunct="1"/>
            <a:r>
              <a:rPr lang="en-US" b="1" dirty="0" smtClean="0"/>
              <a:t>AN OVERVIEW OF TDS U/S. 195 (Cont..)</a:t>
            </a:r>
          </a:p>
        </p:txBody>
      </p:sp>
      <p:sp>
        <p:nvSpPr>
          <p:cNvPr id="6" name="Slide Number Placeholder 5"/>
          <p:cNvSpPr>
            <a:spLocks noGrp="1"/>
          </p:cNvSpPr>
          <p:nvPr>
            <p:ph type="sldNum" sz="quarter" idx="12"/>
          </p:nvPr>
        </p:nvSpPr>
        <p:spPr/>
        <p:txBody>
          <a:bodyPr/>
          <a:lstStyle/>
          <a:p>
            <a:pPr>
              <a:defRPr/>
            </a:pPr>
            <a:fld id="{90DAB2AE-A2CC-43A8-85DF-DDAD547B5E2F}" type="slidenum">
              <a:rPr lang="en-US"/>
              <a:pPr>
                <a:defRPr/>
              </a:pPr>
              <a:t>35</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762000" y="1295400"/>
            <a:ext cx="7086600" cy="461665"/>
          </a:xfrm>
          <a:prstGeom prst="rect">
            <a:avLst/>
          </a:prstGeom>
          <a:noFill/>
          <a:ln w="9525">
            <a:noFill/>
            <a:miter lim="800000"/>
            <a:headEnd/>
            <a:tailEnd/>
          </a:ln>
        </p:spPr>
        <p:txBody>
          <a:bodyPr>
            <a:spAutoFit/>
          </a:bodyPr>
          <a:lstStyle/>
          <a:p>
            <a:pPr>
              <a:defRPr/>
            </a:pPr>
            <a:r>
              <a:rPr lang="en-US" sz="2400" b="1" u="sng" dirty="0">
                <a:latin typeface="+mn-lt"/>
                <a:cs typeface="+mn-cs"/>
              </a:rPr>
              <a:t>Section 195(1) – “any Sum Chargeable “—scope of?</a:t>
            </a:r>
          </a:p>
        </p:txBody>
      </p:sp>
      <p:sp>
        <p:nvSpPr>
          <p:cNvPr id="14339" name="TextBox 4"/>
          <p:cNvSpPr txBox="1">
            <a:spLocks noChangeArrowheads="1"/>
          </p:cNvSpPr>
          <p:nvPr/>
        </p:nvSpPr>
        <p:spPr bwMode="auto">
          <a:xfrm>
            <a:off x="762000" y="1905000"/>
            <a:ext cx="7772400" cy="369888"/>
          </a:xfrm>
          <a:prstGeom prst="rect">
            <a:avLst/>
          </a:prstGeom>
          <a:noFill/>
          <a:ln w="9525">
            <a:noFill/>
            <a:miter lim="800000"/>
            <a:headEnd/>
            <a:tailEnd/>
          </a:ln>
        </p:spPr>
        <p:txBody>
          <a:bodyPr>
            <a:spAutoFit/>
          </a:bodyPr>
          <a:lstStyle/>
          <a:p>
            <a:pPr marL="225425" indent="-225425">
              <a:buFont typeface="Arial" pitchFamily="34" charset="0"/>
              <a:buChar char="•"/>
              <a:defRPr/>
            </a:pPr>
            <a:r>
              <a:rPr lang="en-US" dirty="0">
                <a:solidFill>
                  <a:schemeClr val="accent3">
                    <a:lumMod val="50000"/>
                  </a:schemeClr>
                </a:solidFill>
                <a:latin typeface="+mj-lt"/>
                <a:cs typeface="Arial" pitchFamily="34" charset="0"/>
              </a:rPr>
              <a:t> </a:t>
            </a:r>
            <a:r>
              <a:rPr lang="en-US" dirty="0">
                <a:latin typeface="+mj-lt"/>
                <a:cs typeface="Arial" pitchFamily="34" charset="0"/>
              </a:rPr>
              <a:t>Chargeability to tax governed by provisions of Act/DTAA</a:t>
            </a:r>
          </a:p>
        </p:txBody>
      </p:sp>
      <p:graphicFrame>
        <p:nvGraphicFramePr>
          <p:cNvPr id="6" name="Table 5"/>
          <p:cNvGraphicFramePr>
            <a:graphicFrameLocks noGrp="1"/>
          </p:cNvGraphicFramePr>
          <p:nvPr/>
        </p:nvGraphicFramePr>
        <p:xfrm>
          <a:off x="1066800" y="2438400"/>
          <a:ext cx="6781800" cy="3003673"/>
        </p:xfrm>
        <a:graphic>
          <a:graphicData uri="http://schemas.openxmlformats.org/drawingml/2006/table">
            <a:tbl>
              <a:tblPr firstRow="1" bandRow="1">
                <a:tableStyleId>{5C22544A-7EE6-4342-B048-85BDC9FD1C3A}</a:tableStyleId>
              </a:tblPr>
              <a:tblGrid>
                <a:gridCol w="2692400"/>
                <a:gridCol w="2260600"/>
                <a:gridCol w="1828800"/>
              </a:tblGrid>
              <a:tr h="443353">
                <a:tc>
                  <a:txBody>
                    <a:bodyPr/>
                    <a:lstStyle/>
                    <a:p>
                      <a:pPr algn="ctr"/>
                      <a:r>
                        <a:rPr lang="en-US" sz="1800" dirty="0" smtClean="0"/>
                        <a:t>Nature of Income</a:t>
                      </a:r>
                      <a:endParaRPr lang="en-US" sz="1800" dirty="0">
                        <a:solidFill>
                          <a:schemeClr val="accent3">
                            <a:lumMod val="50000"/>
                          </a:schemeClr>
                        </a:solidFill>
                        <a:latin typeface="+mj-lt"/>
                      </a:endParaRPr>
                    </a:p>
                  </a:txBody>
                  <a:tcPr/>
                </a:tc>
                <a:tc>
                  <a:txBody>
                    <a:bodyPr/>
                    <a:lstStyle/>
                    <a:p>
                      <a:pPr algn="ctr"/>
                      <a:r>
                        <a:rPr lang="en-US" sz="1800" dirty="0" smtClean="0"/>
                        <a:t>Act*</a:t>
                      </a:r>
                      <a:endParaRPr lang="en-US" sz="1800" dirty="0">
                        <a:solidFill>
                          <a:schemeClr val="accent3">
                            <a:lumMod val="50000"/>
                          </a:schemeClr>
                        </a:solidFill>
                        <a:latin typeface="+mj-lt"/>
                      </a:endParaRPr>
                    </a:p>
                  </a:txBody>
                  <a:tcPr/>
                </a:tc>
                <a:tc>
                  <a:txBody>
                    <a:bodyPr/>
                    <a:lstStyle/>
                    <a:p>
                      <a:pPr algn="ctr"/>
                      <a:r>
                        <a:rPr lang="en-US" sz="1800" dirty="0" smtClean="0"/>
                        <a:t>Treaty</a:t>
                      </a:r>
                      <a:endParaRPr lang="en-US" sz="1800" dirty="0">
                        <a:solidFill>
                          <a:schemeClr val="accent3">
                            <a:lumMod val="50000"/>
                          </a:schemeClr>
                        </a:solidFill>
                        <a:latin typeface="+mj-lt"/>
                      </a:endParaRPr>
                    </a:p>
                  </a:txBody>
                  <a:tcPr/>
                </a:tc>
              </a:tr>
              <a:tr h="318648">
                <a:tc>
                  <a:txBody>
                    <a:bodyPr/>
                    <a:lstStyle/>
                    <a:p>
                      <a:r>
                        <a:rPr lang="en-US" sz="1800" dirty="0" smtClean="0"/>
                        <a:t>Business/Profession</a:t>
                      </a:r>
                      <a:endParaRPr lang="en-US" sz="1800" dirty="0">
                        <a:solidFill>
                          <a:schemeClr val="accent3">
                            <a:lumMod val="50000"/>
                          </a:schemeClr>
                        </a:solidFill>
                        <a:latin typeface="+mj-lt"/>
                      </a:endParaRPr>
                    </a:p>
                  </a:txBody>
                  <a:tcPr/>
                </a:tc>
                <a:tc>
                  <a:txBody>
                    <a:bodyPr/>
                    <a:lstStyle/>
                    <a:p>
                      <a:pPr algn="l"/>
                      <a:r>
                        <a:rPr lang="en-US" sz="1800" dirty="0" smtClean="0"/>
                        <a:t>S. 9(1)(</a:t>
                      </a:r>
                      <a:r>
                        <a:rPr lang="en-US" sz="1800" dirty="0" err="1" smtClean="0"/>
                        <a:t>i</a:t>
                      </a:r>
                      <a:r>
                        <a:rPr lang="en-US" sz="1800" dirty="0" smtClean="0"/>
                        <a:t>)</a:t>
                      </a:r>
                      <a:endParaRPr lang="en-US" sz="1800" dirty="0">
                        <a:solidFill>
                          <a:schemeClr val="accent3">
                            <a:lumMod val="50000"/>
                          </a:schemeClr>
                        </a:solidFill>
                        <a:latin typeface="+mj-lt"/>
                      </a:endParaRPr>
                    </a:p>
                  </a:txBody>
                  <a:tcPr/>
                </a:tc>
                <a:tc>
                  <a:txBody>
                    <a:bodyPr/>
                    <a:lstStyle/>
                    <a:p>
                      <a:r>
                        <a:rPr lang="en-US" sz="1800" dirty="0" smtClean="0"/>
                        <a:t>A.5,</a:t>
                      </a:r>
                      <a:r>
                        <a:rPr lang="en-US" sz="1800" baseline="0" dirty="0" smtClean="0"/>
                        <a:t> A.7 &amp; A.14</a:t>
                      </a:r>
                      <a:endParaRPr lang="en-US" sz="1800" dirty="0">
                        <a:solidFill>
                          <a:schemeClr val="accent3">
                            <a:lumMod val="50000"/>
                          </a:schemeClr>
                        </a:solidFill>
                        <a:latin typeface="+mj-lt"/>
                      </a:endParaRPr>
                    </a:p>
                  </a:txBody>
                  <a:tcPr/>
                </a:tc>
              </a:tr>
              <a:tr h="297614">
                <a:tc>
                  <a:txBody>
                    <a:bodyPr/>
                    <a:lstStyle/>
                    <a:p>
                      <a:pPr marL="0" algn="l" rtl="0" eaLnBrk="1" latinLnBrk="0" hangingPunct="1"/>
                      <a:r>
                        <a:rPr kumimoji="0" lang="en-US" sz="1800" kern="1200" dirty="0" smtClean="0"/>
                        <a:t>Salary Income</a:t>
                      </a:r>
                      <a:endParaRPr kumimoji="0" lang="en-US" sz="1800" kern="1200" dirty="0">
                        <a:solidFill>
                          <a:schemeClr val="accent3">
                            <a:lumMod val="50000"/>
                          </a:schemeClr>
                        </a:solidFill>
                        <a:latin typeface="+mj-lt"/>
                        <a:ea typeface="+mn-ea"/>
                        <a:cs typeface="+mn-cs"/>
                      </a:endParaRPr>
                    </a:p>
                  </a:txBody>
                  <a:tcPr/>
                </a:tc>
                <a:tc>
                  <a:txBody>
                    <a:bodyPr/>
                    <a:lstStyle/>
                    <a:p>
                      <a:pPr marL="0" algn="l" rtl="0" eaLnBrk="1" latinLnBrk="0" hangingPunct="1"/>
                      <a:r>
                        <a:rPr kumimoji="0" lang="en-US" sz="1800" kern="1200" dirty="0" smtClean="0"/>
                        <a:t>S. 9(1)(ii)</a:t>
                      </a:r>
                      <a:endParaRPr kumimoji="0" lang="en-US" sz="1800" kern="1200" dirty="0">
                        <a:solidFill>
                          <a:schemeClr val="accent3">
                            <a:lumMod val="50000"/>
                          </a:schemeClr>
                        </a:solidFill>
                        <a:latin typeface="+mj-lt"/>
                        <a:ea typeface="+mn-ea"/>
                        <a:cs typeface="+mn-cs"/>
                      </a:endParaRPr>
                    </a:p>
                  </a:txBody>
                  <a:tcPr/>
                </a:tc>
                <a:tc>
                  <a:txBody>
                    <a:bodyPr/>
                    <a:lstStyle/>
                    <a:p>
                      <a:pPr marL="0" algn="l" rtl="0" eaLnBrk="1" latinLnBrk="0" hangingPunct="1"/>
                      <a:r>
                        <a:rPr kumimoji="0" lang="en-US" sz="1800" kern="1200" dirty="0" smtClean="0"/>
                        <a:t>A.15</a:t>
                      </a:r>
                      <a:endParaRPr kumimoji="0" lang="en-US" sz="1800" kern="1200" dirty="0">
                        <a:solidFill>
                          <a:schemeClr val="accent3">
                            <a:lumMod val="50000"/>
                          </a:schemeClr>
                        </a:solidFill>
                        <a:latin typeface="+mj-lt"/>
                        <a:ea typeface="+mn-ea"/>
                        <a:cs typeface="+mn-cs"/>
                      </a:endParaRPr>
                    </a:p>
                  </a:txBody>
                  <a:tcPr/>
                </a:tc>
              </a:tr>
              <a:tr h="288168">
                <a:tc>
                  <a:txBody>
                    <a:bodyPr/>
                    <a:lstStyle/>
                    <a:p>
                      <a:r>
                        <a:rPr lang="en-US" sz="1800" dirty="0" smtClean="0"/>
                        <a:t>Dividend Income</a:t>
                      </a:r>
                      <a:endParaRPr lang="en-US" sz="1800" dirty="0">
                        <a:solidFill>
                          <a:schemeClr val="accent3">
                            <a:lumMod val="50000"/>
                          </a:schemeClr>
                        </a:solidFill>
                        <a:latin typeface="+mj-lt"/>
                      </a:endParaRPr>
                    </a:p>
                  </a:txBody>
                  <a:tcPr/>
                </a:tc>
                <a:tc>
                  <a:txBody>
                    <a:bodyPr/>
                    <a:lstStyle/>
                    <a:p>
                      <a:pPr algn="l"/>
                      <a:r>
                        <a:rPr lang="en-US" sz="1800" dirty="0" smtClean="0"/>
                        <a:t>S. 9(1)(iv), S.115A</a:t>
                      </a:r>
                      <a:endParaRPr lang="en-US" sz="1800" dirty="0">
                        <a:solidFill>
                          <a:schemeClr val="accent3">
                            <a:lumMod val="50000"/>
                          </a:schemeClr>
                        </a:solidFill>
                        <a:latin typeface="+mj-lt"/>
                      </a:endParaRPr>
                    </a:p>
                  </a:txBody>
                  <a:tcPr/>
                </a:tc>
                <a:tc>
                  <a:txBody>
                    <a:bodyPr/>
                    <a:lstStyle/>
                    <a:p>
                      <a:r>
                        <a:rPr lang="en-US" sz="1800" dirty="0" smtClean="0"/>
                        <a:t>A.10</a:t>
                      </a:r>
                      <a:endParaRPr lang="en-US" sz="1800" dirty="0">
                        <a:solidFill>
                          <a:schemeClr val="accent3">
                            <a:lumMod val="50000"/>
                          </a:schemeClr>
                        </a:solidFill>
                        <a:latin typeface="+mj-lt"/>
                      </a:endParaRPr>
                    </a:p>
                  </a:txBody>
                  <a:tcPr/>
                </a:tc>
              </a:tr>
              <a:tr h="297614">
                <a:tc>
                  <a:txBody>
                    <a:bodyPr/>
                    <a:lstStyle/>
                    <a:p>
                      <a:r>
                        <a:rPr lang="en-US" sz="1800" dirty="0" smtClean="0"/>
                        <a:t>Interest Income</a:t>
                      </a:r>
                      <a:endParaRPr lang="en-US" sz="1800" dirty="0">
                        <a:solidFill>
                          <a:schemeClr val="accent3">
                            <a:lumMod val="50000"/>
                          </a:schemeClr>
                        </a:solidFill>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 9(1)(v), S.115A</a:t>
                      </a:r>
                      <a:endParaRPr lang="en-US" sz="1800" dirty="0" smtClean="0">
                        <a:solidFill>
                          <a:schemeClr val="accent3">
                            <a:lumMod val="50000"/>
                          </a:schemeClr>
                        </a:solidFill>
                        <a:latin typeface="+mj-lt"/>
                      </a:endParaRPr>
                    </a:p>
                  </a:txBody>
                  <a:tcPr/>
                </a:tc>
                <a:tc>
                  <a:txBody>
                    <a:bodyPr/>
                    <a:lstStyle/>
                    <a:p>
                      <a:r>
                        <a:rPr lang="en-US" sz="1800" dirty="0" smtClean="0"/>
                        <a:t>A.11</a:t>
                      </a:r>
                      <a:endParaRPr lang="en-US" sz="1800" dirty="0">
                        <a:solidFill>
                          <a:schemeClr val="accent3">
                            <a:lumMod val="50000"/>
                          </a:schemeClr>
                        </a:solidFill>
                        <a:latin typeface="+mj-lt"/>
                      </a:endParaRPr>
                    </a:p>
                  </a:txBody>
                  <a:tcPr/>
                </a:tc>
              </a:tr>
              <a:tr h="297614">
                <a:tc>
                  <a:txBody>
                    <a:bodyPr/>
                    <a:lstStyle/>
                    <a:p>
                      <a:r>
                        <a:rPr lang="en-US" sz="1800" dirty="0" smtClean="0"/>
                        <a:t>Royalties</a:t>
                      </a:r>
                      <a:endParaRPr lang="en-US" sz="1800" dirty="0">
                        <a:solidFill>
                          <a:schemeClr val="accent3">
                            <a:lumMod val="50000"/>
                          </a:schemeClr>
                        </a:solidFill>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 9(1)(vi), S.115A</a:t>
                      </a:r>
                      <a:endParaRPr lang="en-US" sz="1800" dirty="0" smtClean="0">
                        <a:solidFill>
                          <a:schemeClr val="accent3">
                            <a:lumMod val="50000"/>
                          </a:schemeClr>
                        </a:solidFill>
                        <a:latin typeface="+mj-lt"/>
                      </a:endParaRPr>
                    </a:p>
                  </a:txBody>
                  <a:tcPr/>
                </a:tc>
                <a:tc>
                  <a:txBody>
                    <a:bodyPr/>
                    <a:lstStyle/>
                    <a:p>
                      <a:r>
                        <a:rPr lang="en-US" sz="1800" dirty="0" smtClean="0"/>
                        <a:t>A.12</a:t>
                      </a:r>
                      <a:endParaRPr lang="en-US" sz="1800" dirty="0">
                        <a:solidFill>
                          <a:schemeClr val="accent3">
                            <a:lumMod val="50000"/>
                          </a:schemeClr>
                        </a:solidFill>
                        <a:latin typeface="+mj-lt"/>
                      </a:endParaRPr>
                    </a:p>
                  </a:txBody>
                  <a:tcPr/>
                </a:tc>
              </a:tr>
              <a:tr h="318648">
                <a:tc>
                  <a:txBody>
                    <a:bodyPr/>
                    <a:lstStyle/>
                    <a:p>
                      <a:r>
                        <a:rPr lang="en-US" sz="1800" dirty="0" smtClean="0"/>
                        <a:t>FTS</a:t>
                      </a:r>
                      <a:endParaRPr lang="en-US" sz="1800" dirty="0">
                        <a:solidFill>
                          <a:schemeClr val="accent3">
                            <a:lumMod val="50000"/>
                          </a:schemeClr>
                        </a:solidFill>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 9(1)(vii), S.115A</a:t>
                      </a:r>
                      <a:endParaRPr lang="en-US" sz="1800" dirty="0" smtClean="0">
                        <a:solidFill>
                          <a:schemeClr val="accent3">
                            <a:lumMod val="50000"/>
                          </a:schemeClr>
                        </a:solidFill>
                        <a:latin typeface="+mj-lt"/>
                      </a:endParaRPr>
                    </a:p>
                  </a:txBody>
                  <a:tcPr/>
                </a:tc>
                <a:tc>
                  <a:txBody>
                    <a:bodyPr/>
                    <a:lstStyle/>
                    <a:p>
                      <a:r>
                        <a:rPr lang="en-US" sz="1800" dirty="0" smtClean="0"/>
                        <a:t>A.12</a:t>
                      </a:r>
                      <a:endParaRPr lang="en-US" sz="1800" dirty="0">
                        <a:solidFill>
                          <a:schemeClr val="accent3">
                            <a:lumMod val="50000"/>
                          </a:schemeClr>
                        </a:solidFill>
                        <a:latin typeface="+mj-lt"/>
                      </a:endParaRPr>
                    </a:p>
                  </a:txBody>
                  <a:tcPr/>
                </a:tc>
              </a:tr>
              <a:tr h="297614">
                <a:tc>
                  <a:txBody>
                    <a:bodyPr/>
                    <a:lstStyle/>
                    <a:p>
                      <a:r>
                        <a:rPr lang="en-US" sz="1800" dirty="0" smtClean="0"/>
                        <a:t>Capital</a:t>
                      </a:r>
                      <a:r>
                        <a:rPr lang="en-US" sz="1800" baseline="0" dirty="0" smtClean="0"/>
                        <a:t> Gains</a:t>
                      </a:r>
                      <a:endParaRPr lang="en-US" sz="1800" dirty="0">
                        <a:solidFill>
                          <a:schemeClr val="accent3">
                            <a:lumMod val="50000"/>
                          </a:schemeClr>
                        </a:solidFill>
                        <a:latin typeface="+mj-lt"/>
                      </a:endParaRPr>
                    </a:p>
                  </a:txBody>
                  <a:tcPr/>
                </a:tc>
                <a:tc>
                  <a:txBody>
                    <a:bodyPr/>
                    <a:lstStyle/>
                    <a:p>
                      <a:pPr algn="l"/>
                      <a:r>
                        <a:rPr lang="en-US" sz="1800" dirty="0" smtClean="0"/>
                        <a:t>S. 9(1)(</a:t>
                      </a:r>
                      <a:r>
                        <a:rPr lang="en-US" sz="1800" dirty="0" err="1" smtClean="0"/>
                        <a:t>i</a:t>
                      </a:r>
                      <a:r>
                        <a:rPr lang="en-US" sz="1800" dirty="0" smtClean="0"/>
                        <a:t>), S.45</a:t>
                      </a:r>
                      <a:endParaRPr lang="en-US" sz="1800" dirty="0">
                        <a:solidFill>
                          <a:schemeClr val="accent3">
                            <a:lumMod val="50000"/>
                          </a:schemeClr>
                        </a:solidFill>
                        <a:latin typeface="+mj-lt"/>
                      </a:endParaRPr>
                    </a:p>
                  </a:txBody>
                  <a:tcPr/>
                </a:tc>
                <a:tc>
                  <a:txBody>
                    <a:bodyPr/>
                    <a:lstStyle/>
                    <a:p>
                      <a:r>
                        <a:rPr lang="en-US" sz="1800" dirty="0" smtClean="0"/>
                        <a:t>A.13</a:t>
                      </a:r>
                      <a:endParaRPr lang="en-US" sz="1800" dirty="0">
                        <a:solidFill>
                          <a:schemeClr val="accent3">
                            <a:lumMod val="50000"/>
                          </a:schemeClr>
                        </a:solidFill>
                        <a:latin typeface="+mj-lt"/>
                      </a:endParaRPr>
                    </a:p>
                  </a:txBody>
                  <a:tcPr/>
                </a:tc>
              </a:tr>
            </a:tbl>
          </a:graphicData>
        </a:graphic>
      </p:graphicFrame>
      <p:sp>
        <p:nvSpPr>
          <p:cNvPr id="14378" name="TextBox 6"/>
          <p:cNvSpPr txBox="1">
            <a:spLocks noChangeArrowheads="1"/>
          </p:cNvSpPr>
          <p:nvPr/>
        </p:nvSpPr>
        <p:spPr bwMode="auto">
          <a:xfrm>
            <a:off x="685800" y="5562600"/>
            <a:ext cx="8001000" cy="323850"/>
          </a:xfrm>
          <a:prstGeom prst="rect">
            <a:avLst/>
          </a:prstGeom>
          <a:noFill/>
          <a:ln w="9525">
            <a:noFill/>
            <a:miter lim="800000"/>
            <a:headEnd/>
            <a:tailEnd/>
          </a:ln>
        </p:spPr>
        <p:txBody>
          <a:bodyPr>
            <a:spAutoFit/>
          </a:bodyPr>
          <a:lstStyle/>
          <a:p>
            <a:pPr marL="855663">
              <a:defRPr/>
            </a:pPr>
            <a:r>
              <a:rPr lang="en-US" sz="1500" dirty="0">
                <a:latin typeface="+mj-lt"/>
                <a:cs typeface="Arial" pitchFamily="34" charset="0"/>
              </a:rPr>
              <a:t>*   Apart from S.5, wherever applicable</a:t>
            </a:r>
          </a:p>
        </p:txBody>
      </p:sp>
      <p:sp>
        <p:nvSpPr>
          <p:cNvPr id="8" name="TextBox 7"/>
          <p:cNvSpPr txBox="1"/>
          <p:nvPr/>
        </p:nvSpPr>
        <p:spPr>
          <a:xfrm>
            <a:off x="762000" y="5867400"/>
            <a:ext cx="7772400" cy="430213"/>
          </a:xfrm>
          <a:prstGeom prst="rect">
            <a:avLst/>
          </a:prstGeom>
          <a:solidFill>
            <a:schemeClr val="accent1">
              <a:lumMod val="60000"/>
              <a:lumOff val="40000"/>
            </a:schemeClr>
          </a:solidFill>
          <a:ln>
            <a:solidFill>
              <a:srgbClr val="92D050"/>
            </a:solidFill>
          </a:ln>
        </p:spPr>
        <p:txBody>
          <a:bodyPr>
            <a:spAutoFit/>
          </a:bodyPr>
          <a:lstStyle/>
          <a:p>
            <a:pPr>
              <a:defRPr/>
            </a:pPr>
            <a:r>
              <a:rPr lang="en-US" dirty="0">
                <a:solidFill>
                  <a:schemeClr val="bg1"/>
                </a:solidFill>
                <a:latin typeface="+mj-lt"/>
                <a:cs typeface="Arial" pitchFamily="34" charset="0"/>
              </a:rPr>
              <a:t>	   </a:t>
            </a:r>
            <a:r>
              <a:rPr lang="en-US" sz="2200" dirty="0">
                <a:solidFill>
                  <a:schemeClr val="bg1"/>
                </a:solidFill>
                <a:latin typeface="+mj-lt"/>
                <a:cs typeface="Arial" pitchFamily="34" charset="0"/>
              </a:rPr>
              <a:t>ACT/DTAA, </a:t>
            </a:r>
            <a:r>
              <a:rPr lang="en-US" sz="2200" dirty="0" smtClean="0">
                <a:solidFill>
                  <a:schemeClr val="bg1"/>
                </a:solidFill>
                <a:latin typeface="+mj-lt"/>
                <a:cs typeface="Arial" pitchFamily="34" charset="0"/>
              </a:rPr>
              <a:t>whichever </a:t>
            </a:r>
            <a:r>
              <a:rPr lang="en-US" sz="2200" dirty="0">
                <a:solidFill>
                  <a:schemeClr val="bg1"/>
                </a:solidFill>
                <a:latin typeface="+mj-lt"/>
                <a:cs typeface="Arial" pitchFamily="34" charset="0"/>
              </a:rPr>
              <a:t>is beneficial prevails</a:t>
            </a:r>
          </a:p>
        </p:txBody>
      </p:sp>
      <p:sp>
        <p:nvSpPr>
          <p:cNvPr id="12332" name="Title 14"/>
          <p:cNvSpPr>
            <a:spLocks noGrp="1"/>
          </p:cNvSpPr>
          <p:nvPr>
            <p:ph type="title"/>
          </p:nvPr>
        </p:nvSpPr>
        <p:spPr>
          <a:xfrm>
            <a:off x="914400" y="228600"/>
            <a:ext cx="7772400" cy="812800"/>
          </a:xfrm>
        </p:spPr>
        <p:txBody>
          <a:bodyPr/>
          <a:lstStyle/>
          <a:p>
            <a:pPr algn="ctr" eaLnBrk="1" hangingPunct="1"/>
            <a:r>
              <a:rPr lang="en-US" b="1" dirty="0" smtClean="0">
                <a:solidFill>
                  <a:srgbClr val="5FA326"/>
                </a:solidFill>
              </a:rPr>
              <a:t>AN OVERVIEW OF TDS U/S. 195 (Cont..)</a:t>
            </a:r>
          </a:p>
        </p:txBody>
      </p:sp>
      <p:sp>
        <p:nvSpPr>
          <p:cNvPr id="9" name="Slide Number Placeholder 8"/>
          <p:cNvSpPr>
            <a:spLocks noGrp="1"/>
          </p:cNvSpPr>
          <p:nvPr>
            <p:ph type="sldNum" sz="quarter" idx="12"/>
          </p:nvPr>
        </p:nvSpPr>
        <p:spPr/>
        <p:txBody>
          <a:bodyPr/>
          <a:lstStyle/>
          <a:p>
            <a:pPr>
              <a:defRPr/>
            </a:pPr>
            <a:fld id="{5D6F1EE0-F565-4720-B635-091B4C8133B1}" type="slidenum">
              <a:rPr lang="en-US"/>
              <a:pPr>
                <a:defRPr/>
              </a:pPr>
              <a:t>36</a:t>
            </a:fld>
            <a:endParaRPr lang="en-US"/>
          </a:p>
        </p:txBody>
      </p:sp>
      <p:sp>
        <p:nvSpPr>
          <p:cNvPr id="10" name="Date Placeholder 9"/>
          <p:cNvSpPr>
            <a:spLocks noGrp="1"/>
          </p:cNvSpPr>
          <p:nvPr>
            <p:ph type="dt" sz="quarter" idx="10"/>
          </p:nvPr>
        </p:nvSpPr>
        <p:spPr/>
        <p:txBody>
          <a:bodyPr/>
          <a:lstStyle/>
          <a:p>
            <a:pPr>
              <a:defRPr/>
            </a:pPr>
            <a:r>
              <a:rPr lang="en-US" smtClean="0"/>
              <a:t>03/07/2015</a:t>
            </a:r>
            <a:endParaRPr lang="en-US"/>
          </a:p>
        </p:txBody>
      </p:sp>
      <p:sp>
        <p:nvSpPr>
          <p:cNvPr id="11" name="Footer Placeholder 10"/>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4"/>
          <p:cNvSpPr txBox="1">
            <a:spLocks noChangeArrowheads="1"/>
          </p:cNvSpPr>
          <p:nvPr/>
        </p:nvSpPr>
        <p:spPr bwMode="auto">
          <a:xfrm>
            <a:off x="609600" y="1752600"/>
            <a:ext cx="7924800" cy="4093428"/>
          </a:xfrm>
          <a:prstGeom prst="rect">
            <a:avLst/>
          </a:prstGeom>
          <a:noFill/>
          <a:ln w="9525">
            <a:noFill/>
            <a:miter lim="800000"/>
            <a:headEnd/>
            <a:tailEnd/>
          </a:ln>
        </p:spPr>
        <p:txBody>
          <a:bodyPr wrap="square">
            <a:spAutoFit/>
          </a:bodyPr>
          <a:lstStyle/>
          <a:p>
            <a:pPr marL="398463" lvl="3" indent="-290513" algn="just">
              <a:buClr>
                <a:schemeClr val="accent3">
                  <a:lumMod val="50000"/>
                </a:schemeClr>
              </a:buClr>
              <a:buSzPct val="100000"/>
              <a:buFont typeface="Arial" pitchFamily="34" charset="0"/>
              <a:buChar char="•"/>
              <a:defRPr/>
            </a:pPr>
            <a:r>
              <a:rPr lang="en-US" sz="2000" dirty="0">
                <a:latin typeface="+mj-lt"/>
              </a:rPr>
              <a:t>Tax withholding from payment in kind</a:t>
            </a:r>
          </a:p>
          <a:p>
            <a:pPr marL="693738" lvl="3" indent="-290513" algn="just">
              <a:buClr>
                <a:schemeClr val="accent3">
                  <a:lumMod val="50000"/>
                </a:schemeClr>
              </a:buClr>
              <a:buSzPct val="100000"/>
              <a:buFont typeface="Georgia" pitchFamily="18" charset="0"/>
              <a:buChar char="–"/>
              <a:defRPr/>
            </a:pPr>
            <a:r>
              <a:rPr lang="en-US" sz="2000" dirty="0" err="1">
                <a:latin typeface="+mj-lt"/>
                <a:cs typeface="Arial" pitchFamily="34" charset="0"/>
              </a:rPr>
              <a:t>Kanchanganga</a:t>
            </a:r>
            <a:r>
              <a:rPr lang="en-US" sz="2000" dirty="0">
                <a:latin typeface="+mj-lt"/>
                <a:cs typeface="Arial" pitchFamily="34" charset="0"/>
              </a:rPr>
              <a:t> Sea Foods Ltd. (325 ITR 540) (SC) </a:t>
            </a:r>
          </a:p>
          <a:p>
            <a:pPr marL="693738" lvl="3" indent="-290513" algn="just">
              <a:buClr>
                <a:schemeClr val="accent3">
                  <a:lumMod val="50000"/>
                </a:schemeClr>
              </a:buClr>
              <a:buSzPct val="100000"/>
              <a:buFont typeface="Georgia" pitchFamily="18" charset="0"/>
              <a:buChar char="–"/>
              <a:defRPr/>
            </a:pPr>
            <a:endParaRPr lang="en-US" sz="2000" dirty="0">
              <a:latin typeface="+mj-lt"/>
              <a:cs typeface="Arial" pitchFamily="34" charset="0"/>
            </a:endParaRPr>
          </a:p>
          <a:p>
            <a:pPr marL="398463" lvl="3" indent="-290513" algn="just">
              <a:buClr>
                <a:schemeClr val="accent3">
                  <a:lumMod val="50000"/>
                </a:schemeClr>
              </a:buClr>
              <a:buSzPct val="100000"/>
              <a:buFont typeface="Arial" pitchFamily="34" charset="0"/>
              <a:buChar char="•"/>
              <a:defRPr/>
            </a:pPr>
            <a:r>
              <a:rPr lang="en-US" sz="2000" dirty="0">
                <a:latin typeface="+mj-lt"/>
              </a:rPr>
              <a:t>Payments by one non-resident to another non-resident inside / outside India ? (Asia Sat – (85 ITD 478(Del)); Vodafone, [White Consolidated Ind. Inc (ITA 250 of 1995 (AAR)) &amp; AP Power (105 ITD 423) for non-compliance by a NR of TDS provisions if recipient pays advance tax)</a:t>
            </a:r>
          </a:p>
          <a:p>
            <a:pPr marL="398463" lvl="3" indent="-290513" algn="just">
              <a:buClr>
                <a:schemeClr val="accent3">
                  <a:lumMod val="50000"/>
                </a:schemeClr>
              </a:buClr>
              <a:buSzPct val="100000"/>
              <a:buFont typeface="Arial" pitchFamily="34" charset="0"/>
              <a:buChar char="•"/>
              <a:defRPr/>
            </a:pPr>
            <a:endParaRPr lang="en-US" sz="2000" dirty="0">
              <a:latin typeface="+mj-lt"/>
            </a:endParaRPr>
          </a:p>
          <a:p>
            <a:pPr marL="398463" lvl="3" indent="-290513" algn="just">
              <a:buClr>
                <a:schemeClr val="accent3">
                  <a:lumMod val="50000"/>
                </a:schemeClr>
              </a:buClr>
              <a:buSzPct val="100000"/>
              <a:buFont typeface="Arial" pitchFamily="34" charset="0"/>
              <a:buChar char="•"/>
              <a:defRPr/>
            </a:pPr>
            <a:r>
              <a:rPr lang="en-US" sz="2000" dirty="0">
                <a:latin typeface="+mj-lt"/>
              </a:rPr>
              <a:t>Sec 195 applies </a:t>
            </a:r>
            <a:r>
              <a:rPr lang="en-US" sz="2000" dirty="0" err="1">
                <a:latin typeface="+mj-lt"/>
              </a:rPr>
              <a:t>w.r.t</a:t>
            </a:r>
            <a:r>
              <a:rPr lang="en-US" sz="2000" dirty="0">
                <a:latin typeface="+mj-lt"/>
              </a:rPr>
              <a:t>. Payments made to a foreign company (2(23A)) which is resident in India (ITO v. Intel Tech India Pvt. Ltd.)</a:t>
            </a:r>
          </a:p>
          <a:p>
            <a:pPr marL="398463" lvl="3" indent="-290513" algn="just">
              <a:buClr>
                <a:schemeClr val="accent3">
                  <a:lumMod val="50000"/>
                </a:schemeClr>
              </a:buClr>
              <a:buSzPct val="100000"/>
              <a:buFont typeface="Arial" pitchFamily="34" charset="0"/>
              <a:buChar char="•"/>
              <a:defRPr/>
            </a:pPr>
            <a:endParaRPr lang="en-US" sz="2000" dirty="0">
              <a:latin typeface="+mj-lt"/>
            </a:endParaRPr>
          </a:p>
          <a:p>
            <a:pPr marL="398463" lvl="3" indent="-290513" algn="just">
              <a:buClr>
                <a:schemeClr val="accent3">
                  <a:lumMod val="50000"/>
                </a:schemeClr>
              </a:buClr>
              <a:buSzPct val="100000"/>
              <a:buFont typeface="Arial" pitchFamily="34" charset="0"/>
              <a:buChar char="•"/>
              <a:defRPr/>
            </a:pPr>
            <a:r>
              <a:rPr lang="en-US" sz="2000" dirty="0">
                <a:latin typeface="+mj-lt"/>
              </a:rPr>
              <a:t>Payment of sum exempt under sec 10 should not be subject to TDS (Hyderabad Industries Ltd. 188 ITR 749 </a:t>
            </a:r>
            <a:r>
              <a:rPr lang="en-US" sz="2000" dirty="0" err="1">
                <a:latin typeface="+mj-lt"/>
              </a:rPr>
              <a:t>Kar</a:t>
            </a:r>
            <a:r>
              <a:rPr lang="en-US" sz="2000" dirty="0" smtClean="0">
                <a:latin typeface="+mj-lt"/>
              </a:rPr>
              <a:t>)</a:t>
            </a:r>
            <a:endParaRPr lang="en-US" sz="2000" dirty="0">
              <a:latin typeface="+mj-lt"/>
            </a:endParaRPr>
          </a:p>
        </p:txBody>
      </p:sp>
      <p:sp>
        <p:nvSpPr>
          <p:cNvPr id="13315" name="Title 14"/>
          <p:cNvSpPr>
            <a:spLocks noGrp="1"/>
          </p:cNvSpPr>
          <p:nvPr>
            <p:ph type="title"/>
          </p:nvPr>
        </p:nvSpPr>
        <p:spPr>
          <a:xfrm>
            <a:off x="914400" y="228600"/>
            <a:ext cx="7772400" cy="736600"/>
          </a:xfrm>
        </p:spPr>
        <p:txBody>
          <a:bodyPr/>
          <a:lstStyle/>
          <a:p>
            <a:pPr algn="just" eaLnBrk="1" hangingPunct="1"/>
            <a:r>
              <a:rPr lang="en-US" b="1" dirty="0" smtClean="0"/>
              <a:t>AN OVERVIEW OF TDS U/S. 195 (Cont..)</a:t>
            </a:r>
          </a:p>
        </p:txBody>
      </p:sp>
      <p:sp>
        <p:nvSpPr>
          <p:cNvPr id="6" name="Slide Number Placeholder 5"/>
          <p:cNvSpPr>
            <a:spLocks noGrp="1"/>
          </p:cNvSpPr>
          <p:nvPr>
            <p:ph type="sldNum" sz="quarter" idx="12"/>
          </p:nvPr>
        </p:nvSpPr>
        <p:spPr/>
        <p:txBody>
          <a:bodyPr/>
          <a:lstStyle/>
          <a:p>
            <a:pPr algn="just">
              <a:defRPr/>
            </a:pPr>
            <a:fld id="{6523F78A-25E1-4DC9-865C-FF3633179002}" type="slidenum">
              <a:rPr lang="en-US"/>
              <a:pPr algn="just">
                <a:defRPr/>
              </a:pPr>
              <a:t>37</a:t>
            </a:fld>
            <a:endParaRPr lang="en-US"/>
          </a:p>
        </p:txBody>
      </p:sp>
      <p:sp>
        <p:nvSpPr>
          <p:cNvPr id="8" name="TextBox 3"/>
          <p:cNvSpPr txBox="1">
            <a:spLocks noChangeArrowheads="1"/>
          </p:cNvSpPr>
          <p:nvPr/>
        </p:nvSpPr>
        <p:spPr bwMode="auto">
          <a:xfrm>
            <a:off x="685800" y="1143000"/>
            <a:ext cx="7391400" cy="461665"/>
          </a:xfrm>
          <a:prstGeom prst="rect">
            <a:avLst/>
          </a:prstGeom>
          <a:noFill/>
          <a:ln w="9525">
            <a:noFill/>
            <a:miter lim="800000"/>
            <a:headEnd/>
            <a:tailEnd/>
          </a:ln>
        </p:spPr>
        <p:txBody>
          <a:bodyPr>
            <a:spAutoFit/>
          </a:bodyPr>
          <a:lstStyle/>
          <a:p>
            <a:pPr algn="just">
              <a:defRPr/>
            </a:pPr>
            <a:r>
              <a:rPr lang="en-US" sz="2400" b="1" u="sng" dirty="0">
                <a:latin typeface="+mn-lt"/>
                <a:cs typeface="+mn-cs"/>
              </a:rPr>
              <a:t>Section 195(1) – Any Sum Chargeable Contd…</a:t>
            </a:r>
          </a:p>
        </p:txBody>
      </p:sp>
      <p:sp>
        <p:nvSpPr>
          <p:cNvPr id="7" name="Date Placeholder 6"/>
          <p:cNvSpPr>
            <a:spLocks noGrp="1"/>
          </p:cNvSpPr>
          <p:nvPr>
            <p:ph type="dt" sz="quarter" idx="10"/>
          </p:nvPr>
        </p:nvSpPr>
        <p:spPr/>
        <p:txBody>
          <a:bodyPr/>
          <a:lstStyle/>
          <a:p>
            <a:pPr algn="just">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dirty="0" smtClean="0"/>
              <a:t>SUSHIL LAKHANI</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295400"/>
            <a:ext cx="8001000" cy="2323713"/>
          </a:xfrm>
          <a:prstGeom prst="rect">
            <a:avLst/>
          </a:prstGeom>
        </p:spPr>
        <p:txBody>
          <a:bodyPr wrap="square">
            <a:spAutoFit/>
          </a:bodyPr>
          <a:lstStyle/>
          <a:p>
            <a:pPr marL="381000" indent="-381000" eaLnBrk="0" hangingPunct="0">
              <a:buClr>
                <a:schemeClr val="accent3">
                  <a:lumMod val="75000"/>
                </a:schemeClr>
              </a:buClr>
              <a:defRPr/>
            </a:pPr>
            <a:r>
              <a:rPr lang="en-US" sz="2400" b="1" u="sng" dirty="0">
                <a:latin typeface="+mn-lt"/>
                <a:cs typeface="+mn-cs"/>
              </a:rPr>
              <a:t>Issues --- Sec 195 (1)</a:t>
            </a:r>
          </a:p>
          <a:p>
            <a:pPr marL="688975" indent="-346075" algn="just" eaLnBrk="0" hangingPunct="0">
              <a:spcBef>
                <a:spcPct val="50000"/>
              </a:spcBef>
              <a:defRPr/>
            </a:pPr>
            <a:endParaRPr lang="en-US" sz="2200" dirty="0">
              <a:solidFill>
                <a:schemeClr val="accent3">
                  <a:lumMod val="75000"/>
                </a:schemeClr>
              </a:solidFill>
              <a:latin typeface="+mj-lt"/>
            </a:endParaRPr>
          </a:p>
          <a:p>
            <a:pPr marL="688975" lvl="3" indent="-290513" algn="just" eaLnBrk="0" hangingPunct="0">
              <a:buClr>
                <a:schemeClr val="accent3">
                  <a:lumMod val="50000"/>
                </a:schemeClr>
              </a:buClr>
              <a:buSzPct val="100000"/>
              <a:buFontTx/>
              <a:buChar char="•"/>
              <a:defRPr/>
            </a:pPr>
            <a:r>
              <a:rPr lang="en-US" sz="2200" dirty="0">
                <a:latin typeface="+mj-lt"/>
                <a:cs typeface="Arial" pitchFamily="34" charset="0"/>
              </a:rPr>
              <a:t>C</a:t>
            </a:r>
            <a:r>
              <a:rPr lang="en-US" sz="2200" dirty="0">
                <a:latin typeface="+mj-lt"/>
              </a:rPr>
              <a:t>an one rely on the residential status of the previous year? (218 ITR 413 (AAR); 212 ITR 275 (AAR))</a:t>
            </a:r>
          </a:p>
          <a:p>
            <a:pPr marL="688975" lvl="3" indent="-290513" algn="just" eaLnBrk="0" hangingPunct="0">
              <a:buClr>
                <a:schemeClr val="accent3">
                  <a:lumMod val="50000"/>
                </a:schemeClr>
              </a:buClr>
              <a:buSzPct val="100000"/>
              <a:buFontTx/>
              <a:buChar char="•"/>
              <a:defRPr/>
            </a:pPr>
            <a:endParaRPr lang="en-US" sz="2200" dirty="0">
              <a:latin typeface="+mj-lt"/>
              <a:cs typeface="Arial" pitchFamily="34" charset="0"/>
            </a:endParaRPr>
          </a:p>
          <a:p>
            <a:pPr marL="688975" lvl="3" indent="-290513" algn="just" eaLnBrk="0" hangingPunct="0">
              <a:buClr>
                <a:schemeClr val="accent3">
                  <a:lumMod val="50000"/>
                </a:schemeClr>
              </a:buClr>
              <a:buSzPct val="100000"/>
              <a:buFontTx/>
              <a:buChar char="•"/>
              <a:defRPr/>
            </a:pPr>
            <a:r>
              <a:rPr lang="en-US" sz="2200" dirty="0">
                <a:latin typeface="+mj-lt"/>
                <a:cs typeface="Arial" pitchFamily="34" charset="0"/>
              </a:rPr>
              <a:t>Income to FII – Section 196D &amp; not Section 195.</a:t>
            </a:r>
          </a:p>
        </p:txBody>
      </p:sp>
      <p:sp>
        <p:nvSpPr>
          <p:cNvPr id="9" name="Title 14"/>
          <p:cNvSpPr>
            <a:spLocks noGrp="1"/>
          </p:cNvSpPr>
          <p:nvPr>
            <p:ph type="title"/>
          </p:nvPr>
        </p:nvSpPr>
        <p:spPr>
          <a:xfrm>
            <a:off x="914400" y="152400"/>
            <a:ext cx="7772400" cy="762000"/>
          </a:xfrm>
        </p:spPr>
        <p:txBody>
          <a:bodyPr rtlCol="0">
            <a:normAutofit fontScale="90000"/>
          </a:bodyPr>
          <a:lstStyle/>
          <a:p>
            <a:pPr algn="ctr" defTabSz="1218987" eaLnBrk="1" fontAlgn="auto" hangingPunct="1">
              <a:spcAft>
                <a:spcPts val="0"/>
              </a:spcAft>
              <a:defRPr/>
            </a:pPr>
            <a:r>
              <a:rPr lang="en-US" b="1" dirty="0" smtClean="0">
                <a:solidFill>
                  <a:schemeClr val="accent1">
                    <a:lumMod val="75000"/>
                  </a:schemeClr>
                </a:solidFill>
              </a:rPr>
              <a:t>AN </a:t>
            </a:r>
            <a:r>
              <a:rPr lang="en-US" sz="4000" b="1" dirty="0" smtClean="0">
                <a:solidFill>
                  <a:schemeClr val="accent1">
                    <a:lumMod val="75000"/>
                  </a:schemeClr>
                </a:solidFill>
              </a:rPr>
              <a:t>OVERVIEW</a:t>
            </a:r>
            <a:r>
              <a:rPr lang="en-US" b="1" dirty="0" smtClean="0">
                <a:solidFill>
                  <a:schemeClr val="accent1">
                    <a:lumMod val="75000"/>
                  </a:schemeClr>
                </a:solidFill>
              </a:rPr>
              <a:t> OF TDS U/S. 195 (Cont..)</a:t>
            </a:r>
            <a:endParaRPr lang="en-US" b="1" dirty="0">
              <a:solidFill>
                <a:schemeClr val="accent1">
                  <a:lumMod val="75000"/>
                </a:schemeClr>
              </a:solidFill>
            </a:endParaRPr>
          </a:p>
        </p:txBody>
      </p:sp>
      <p:sp>
        <p:nvSpPr>
          <p:cNvPr id="5" name="Slide Number Placeholder 4"/>
          <p:cNvSpPr>
            <a:spLocks noGrp="1"/>
          </p:cNvSpPr>
          <p:nvPr>
            <p:ph type="sldNum" sz="quarter" idx="12"/>
          </p:nvPr>
        </p:nvSpPr>
        <p:spPr/>
        <p:txBody>
          <a:bodyPr/>
          <a:lstStyle/>
          <a:p>
            <a:pPr>
              <a:defRPr/>
            </a:pPr>
            <a:fld id="{F6118B15-0F82-4985-AA35-514115B9A0B8}" type="slidenum">
              <a:rPr lang="en-US"/>
              <a:pPr>
                <a:defRPr/>
              </a:pPr>
              <a:t>38</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76564D2-E60E-4364-AA95-E8818E64E89D}" type="slidenum">
              <a:rPr lang="en-US"/>
              <a:pPr>
                <a:defRPr/>
              </a:pPr>
              <a:t>39</a:t>
            </a:fld>
            <a:endParaRPr lang="en-US"/>
          </a:p>
        </p:txBody>
      </p:sp>
      <p:sp>
        <p:nvSpPr>
          <p:cNvPr id="8" name="Rectangle 7"/>
          <p:cNvSpPr/>
          <p:nvPr/>
        </p:nvSpPr>
        <p:spPr>
          <a:xfrm>
            <a:off x="762000" y="990600"/>
            <a:ext cx="8153400" cy="4339650"/>
          </a:xfrm>
          <a:prstGeom prst="rect">
            <a:avLst/>
          </a:prstGeom>
        </p:spPr>
        <p:txBody>
          <a:bodyPr>
            <a:spAutoFit/>
          </a:bodyPr>
          <a:lstStyle/>
          <a:p>
            <a:pPr marL="381000" indent="-381000" eaLnBrk="0" hangingPunct="0">
              <a:buClr>
                <a:schemeClr val="accent3">
                  <a:lumMod val="75000"/>
                </a:schemeClr>
              </a:buClr>
              <a:defRPr/>
            </a:pPr>
            <a:r>
              <a:rPr lang="en-US" sz="2400" b="1" u="sng" dirty="0">
                <a:latin typeface="+mn-lt"/>
                <a:cs typeface="+mn-cs"/>
              </a:rPr>
              <a:t>Issues --- Sec 195(1) Cont…</a:t>
            </a:r>
          </a:p>
          <a:p>
            <a:pPr marL="381000" indent="-381000" eaLnBrk="0" hangingPunct="0">
              <a:buClr>
                <a:schemeClr val="accent3">
                  <a:lumMod val="75000"/>
                </a:schemeClr>
              </a:buClr>
              <a:defRPr/>
            </a:pPr>
            <a:endParaRPr lang="en-US"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marL="403225" lvl="3" indent="-290513" algn="just" eaLnBrk="0" hangingPunct="0">
              <a:buClr>
                <a:schemeClr val="accent3">
                  <a:lumMod val="50000"/>
                </a:schemeClr>
              </a:buClr>
              <a:buSzPct val="100000"/>
              <a:buFontTx/>
              <a:buChar char="•"/>
              <a:defRPr/>
            </a:pPr>
            <a:r>
              <a:rPr lang="en-US" dirty="0">
                <a:latin typeface="+mj-lt"/>
                <a:cs typeface="Arial" pitchFamily="34" charset="0"/>
              </a:rPr>
              <a:t>Payments by a Branch of a foreign entity to its HO or other Branches ? (Circular 740 &amp; Circular 649, Sumitomo Mitsui Banking </a:t>
            </a:r>
            <a:r>
              <a:rPr lang="en-US" dirty="0" err="1">
                <a:latin typeface="+mj-lt"/>
                <a:cs typeface="Arial" pitchFamily="34" charset="0"/>
              </a:rPr>
              <a:t>Corpn</a:t>
            </a:r>
            <a:r>
              <a:rPr lang="en-US" dirty="0">
                <a:latin typeface="+mj-lt"/>
                <a:cs typeface="Arial" pitchFamily="34" charset="0"/>
              </a:rPr>
              <a:t>. ( 26 taxmann.com 111 (Mum)),</a:t>
            </a:r>
            <a:r>
              <a:rPr lang="en-IN" dirty="0">
                <a:latin typeface="+mj-lt"/>
                <a:cs typeface="Arial" pitchFamily="34" charset="0"/>
              </a:rPr>
              <a:t> Mizuho Corporate Bank Ltd. (24 taxmann.com 268 (Mum))</a:t>
            </a:r>
            <a:r>
              <a:rPr lang="en-US" dirty="0">
                <a:latin typeface="+mj-lt"/>
                <a:cs typeface="Arial" pitchFamily="34" charset="0"/>
              </a:rPr>
              <a:t>,ABN </a:t>
            </a:r>
            <a:r>
              <a:rPr lang="en-US" dirty="0" err="1">
                <a:latin typeface="+mj-lt"/>
                <a:cs typeface="Arial" pitchFamily="34" charset="0"/>
              </a:rPr>
              <a:t>Amro</a:t>
            </a:r>
            <a:r>
              <a:rPr lang="en-US" dirty="0">
                <a:latin typeface="+mj-lt"/>
                <a:cs typeface="Arial" pitchFamily="34" charset="0"/>
              </a:rPr>
              <a:t> Bank (198 Taxman 376 (KOL); Dresdner Bank (11 SOT 158 (Mum)) DCIT v British Bank of Middle East (2008) 19 SOT 730 )</a:t>
            </a:r>
          </a:p>
          <a:p>
            <a:pPr marL="403225" lvl="3" indent="-290513" algn="just" eaLnBrk="0" hangingPunct="0">
              <a:buClr>
                <a:schemeClr val="accent3">
                  <a:lumMod val="50000"/>
                </a:schemeClr>
              </a:buClr>
              <a:buSzPct val="100000"/>
              <a:buFontTx/>
              <a:buChar char="•"/>
              <a:defRPr/>
            </a:pPr>
            <a:endParaRPr lang="en-US" dirty="0">
              <a:latin typeface="+mj-lt"/>
              <a:cs typeface="Arial" pitchFamily="34" charset="0"/>
            </a:endParaRPr>
          </a:p>
          <a:p>
            <a:pPr marL="403225" lvl="3" indent="-290513" algn="just" eaLnBrk="0" hangingPunct="0">
              <a:buClr>
                <a:schemeClr val="accent3">
                  <a:lumMod val="50000"/>
                </a:schemeClr>
              </a:buClr>
              <a:buSzPct val="100000"/>
              <a:buFontTx/>
              <a:buChar char="•"/>
              <a:defRPr/>
            </a:pPr>
            <a:r>
              <a:rPr lang="en-US" dirty="0">
                <a:latin typeface="+mj-lt"/>
                <a:cs typeface="Arial" pitchFamily="34" charset="0"/>
              </a:rPr>
              <a:t>Payments by a resident to a branch in India of a foreign entity say Citibank? (Circular No. 20 </a:t>
            </a:r>
            <a:r>
              <a:rPr lang="en-US" dirty="0" err="1">
                <a:latin typeface="+mj-lt"/>
                <a:cs typeface="Arial" pitchFamily="34" charset="0"/>
              </a:rPr>
              <a:t>dt</a:t>
            </a:r>
            <a:r>
              <a:rPr lang="en-US" dirty="0">
                <a:latin typeface="+mj-lt"/>
                <a:cs typeface="Arial" pitchFamily="34" charset="0"/>
              </a:rPr>
              <a:t>. 3.8.1961)</a:t>
            </a:r>
          </a:p>
          <a:p>
            <a:pPr marL="403225" lvl="3" indent="-290513" algn="just" eaLnBrk="0" hangingPunct="0">
              <a:buClr>
                <a:schemeClr val="accent3">
                  <a:lumMod val="50000"/>
                </a:schemeClr>
              </a:buClr>
              <a:buSzPct val="100000"/>
              <a:buFontTx/>
              <a:buChar char="•"/>
              <a:defRPr/>
            </a:pPr>
            <a:endParaRPr lang="en-US" dirty="0">
              <a:latin typeface="+mj-lt"/>
              <a:cs typeface="Arial" pitchFamily="34" charset="0"/>
            </a:endParaRPr>
          </a:p>
          <a:p>
            <a:pPr marL="403225" lvl="3" indent="-290513" algn="just" eaLnBrk="0" hangingPunct="0">
              <a:buClr>
                <a:schemeClr val="accent3">
                  <a:lumMod val="50000"/>
                </a:schemeClr>
              </a:buClr>
              <a:buSzPct val="100000"/>
              <a:buFontTx/>
              <a:buChar char="•"/>
              <a:defRPr/>
            </a:pPr>
            <a:r>
              <a:rPr lang="en-US" dirty="0">
                <a:latin typeface="+mj-lt"/>
                <a:cs typeface="Arial" pitchFamily="34" charset="0"/>
              </a:rPr>
              <a:t>Payment made to a Foreign branch of an Indian Company is a payment to a Resident only</a:t>
            </a:r>
          </a:p>
          <a:p>
            <a:pPr marL="403225" lvl="3" indent="-290513" algn="just" eaLnBrk="0" hangingPunct="0">
              <a:buClr>
                <a:schemeClr val="accent3">
                  <a:lumMod val="50000"/>
                </a:schemeClr>
              </a:buClr>
              <a:buSzPct val="100000"/>
              <a:buFontTx/>
              <a:buChar char="•"/>
              <a:defRPr/>
            </a:pPr>
            <a:endParaRPr lang="en-US" dirty="0">
              <a:latin typeface="+mj-lt"/>
              <a:cs typeface="Arial" pitchFamily="34" charset="0"/>
            </a:endParaRPr>
          </a:p>
          <a:p>
            <a:pPr marL="403225" lvl="3" indent="-290513" algn="just" eaLnBrk="0" hangingPunct="0">
              <a:buClr>
                <a:schemeClr val="accent3">
                  <a:lumMod val="50000"/>
                </a:schemeClr>
              </a:buClr>
              <a:buSzPct val="100000"/>
              <a:buFontTx/>
              <a:buChar char="•"/>
              <a:defRPr/>
            </a:pPr>
            <a:r>
              <a:rPr lang="en-US" dirty="0">
                <a:latin typeface="+mj-lt"/>
                <a:cs typeface="Arial" pitchFamily="34" charset="0"/>
              </a:rPr>
              <a:t>Payments by a resident to an “agent” (U/s. 163) of non-resident ? (35 ITR 134).</a:t>
            </a:r>
          </a:p>
        </p:txBody>
      </p:sp>
      <p:sp>
        <p:nvSpPr>
          <p:cNvPr id="6" name="Title 14"/>
          <p:cNvSpPr>
            <a:spLocks noGrp="1"/>
          </p:cNvSpPr>
          <p:nvPr>
            <p:ph type="title"/>
          </p:nvPr>
        </p:nvSpPr>
        <p:spPr>
          <a:xfrm>
            <a:off x="914400" y="152400"/>
            <a:ext cx="7772400" cy="584200"/>
          </a:xfrm>
        </p:spPr>
        <p:txBody>
          <a:bodyPr rtlCol="0">
            <a:noAutofit/>
          </a:bodyPr>
          <a:lstStyle/>
          <a:p>
            <a:pPr algn="ctr" defTabSz="1218987" eaLnBrk="1" fontAlgn="auto" hangingPunct="1">
              <a:spcAft>
                <a:spcPts val="0"/>
              </a:spcAft>
              <a:defRPr/>
            </a:pPr>
            <a:r>
              <a:rPr lang="en-US" b="1" dirty="0" smtClean="0"/>
              <a:t>AN OVERVIEW OF TDS U/S. 195 (Cont..)</a:t>
            </a:r>
            <a:endParaRPr lang="en-US" b="1" dirty="0"/>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10" name="Footer Placeholder 9"/>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79"/>
          <p:cNvGraphicFramePr>
            <a:graphicFrameLocks/>
          </p:cNvGraphicFramePr>
          <p:nvPr/>
        </p:nvGraphicFramePr>
        <p:xfrm>
          <a:off x="762000" y="1219200"/>
          <a:ext cx="8077199" cy="4863581"/>
        </p:xfrm>
        <a:graphic>
          <a:graphicData uri="http://schemas.openxmlformats.org/drawingml/2006/table">
            <a:tbl>
              <a:tblPr>
                <a:tableStyleId>{BC89EF96-8CEA-46FF-86C4-4CE0E7609802}</a:tableStyleId>
              </a:tblPr>
              <a:tblGrid>
                <a:gridCol w="679109"/>
                <a:gridCol w="2866684"/>
                <a:gridCol w="4531406"/>
              </a:tblGrid>
              <a:tr h="160807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u="none" strike="noStrike" cap="none" normalizeH="0" baseline="0" dirty="0" smtClean="0">
                          <a:ln>
                            <a:noFill/>
                          </a:ln>
                          <a:solidFill>
                            <a:schemeClr val="tx1"/>
                          </a:solidFill>
                          <a:effectLst/>
                        </a:rPr>
                        <a:t>1.</a:t>
                      </a:r>
                      <a:endParaRPr kumimoji="0" lang="en-US" sz="18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Business Profits</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Taxable if Business Connection in India or property or asset or source in India or transfer </a:t>
                      </a:r>
                      <a:r>
                        <a:rPr kumimoji="0" lang="en-US" sz="1700" u="none" strike="noStrike" kern="1200" cap="none" normalizeH="0" baseline="0" dirty="0" smtClean="0">
                          <a:ln>
                            <a:noFill/>
                          </a:ln>
                          <a:solidFill>
                            <a:schemeClr val="tx1"/>
                          </a:solidFill>
                          <a:effectLst/>
                        </a:rPr>
                        <a:t>of a capital asset situated in India. {New retrospective Explanations  4 and 5 to section 9(1)(</a:t>
                      </a:r>
                      <a:r>
                        <a:rPr kumimoji="0" lang="en-US" sz="1700" u="none" strike="noStrike" kern="1200" cap="none" normalizeH="0" baseline="0" dirty="0" err="1" smtClean="0">
                          <a:ln>
                            <a:noFill/>
                          </a:ln>
                          <a:solidFill>
                            <a:schemeClr val="tx1"/>
                          </a:solidFill>
                          <a:effectLst/>
                        </a:rPr>
                        <a:t>i</a:t>
                      </a:r>
                      <a:r>
                        <a:rPr kumimoji="0" lang="en-US" sz="1700" u="none" strike="noStrike" kern="1200" cap="none" normalizeH="0" baseline="0" dirty="0" smtClean="0">
                          <a:ln>
                            <a:noFill/>
                          </a:ln>
                          <a:solidFill>
                            <a:schemeClr val="tx1"/>
                          </a:solidFill>
                          <a:effectLst/>
                        </a:rPr>
                        <a:t>) for meaning of “through” and to cover indirect transfers} </a:t>
                      </a:r>
                      <a:endParaRPr kumimoji="0" lang="en-US" sz="1700" b="0" i="0" u="none" strike="noStrike" kern="1200" cap="none" normalizeH="0" baseline="0" dirty="0" smtClean="0">
                        <a:ln>
                          <a:noFill/>
                        </a:ln>
                        <a:solidFill>
                          <a:schemeClr val="tx1"/>
                        </a:solidFill>
                        <a:effectLst/>
                        <a:latin typeface="+mj-lt"/>
                        <a:ea typeface="+mn-ea"/>
                        <a:cs typeface="Arial" pitchFamily="34" charset="0"/>
                      </a:endParaRPr>
                    </a:p>
                  </a:txBody>
                  <a:tcPr horzOverflow="overflow"/>
                </a:tc>
              </a:tr>
              <a:tr h="75048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u="none" strike="noStrike" cap="none" normalizeH="0" baseline="0" dirty="0" smtClean="0">
                          <a:ln>
                            <a:noFill/>
                          </a:ln>
                          <a:solidFill>
                            <a:schemeClr val="tx1"/>
                          </a:solidFill>
                          <a:effectLst/>
                        </a:rPr>
                        <a:t>2.</a:t>
                      </a:r>
                      <a:endParaRPr kumimoji="0" lang="en-US" sz="18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Salaries</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Taxable if services are rendered in India [Section 9(1)(ii)]</a:t>
                      </a:r>
                      <a:r>
                        <a:rPr lang="en-US" sz="1700" dirty="0" smtClean="0">
                          <a:solidFill>
                            <a:schemeClr val="tx1"/>
                          </a:solidFill>
                        </a:rPr>
                        <a:t> </a:t>
                      </a:r>
                      <a:r>
                        <a:rPr kumimoji="0" lang="en-US" sz="1700" u="none" strike="noStrike" kern="1200" cap="none" normalizeH="0" baseline="0" dirty="0" smtClean="0">
                          <a:ln>
                            <a:noFill/>
                          </a:ln>
                          <a:solidFill>
                            <a:schemeClr val="tx1"/>
                          </a:solidFill>
                          <a:effectLst/>
                        </a:rPr>
                        <a:t>(Refer Eli Lilly – 312 ITR 225 (SC))</a:t>
                      </a:r>
                      <a:endParaRPr kumimoji="0" lang="en-US" sz="1700" b="0" i="0" u="none" strike="noStrike" kern="1200" cap="none" normalizeH="0" baseline="0" dirty="0" smtClean="0">
                        <a:ln>
                          <a:noFill/>
                        </a:ln>
                        <a:solidFill>
                          <a:schemeClr val="tx1"/>
                        </a:solidFill>
                        <a:effectLst/>
                        <a:latin typeface="+mj-lt"/>
                        <a:ea typeface="+mn-ea"/>
                        <a:cs typeface="Arial" pitchFamily="34" charset="0"/>
                      </a:endParaRPr>
                    </a:p>
                  </a:txBody>
                  <a:tcPr horzOverflow="overflow"/>
                </a:tc>
              </a:tr>
              <a:tr h="75048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u="none" strike="noStrike" cap="none" normalizeH="0" baseline="0" dirty="0" smtClean="0">
                          <a:ln>
                            <a:noFill/>
                          </a:ln>
                          <a:solidFill>
                            <a:schemeClr val="tx1"/>
                          </a:solidFill>
                          <a:effectLst/>
                        </a:rPr>
                        <a:t>3.</a:t>
                      </a:r>
                      <a:endParaRPr kumimoji="0" lang="en-US" sz="18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Dividends</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Taxable if paid by an Indian Company [Section 9(1)(iv)]- (At present exempt)</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r>
              <a:tr h="75048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u="none" strike="noStrike" cap="none" normalizeH="0" baseline="0" dirty="0" smtClean="0">
                          <a:ln>
                            <a:noFill/>
                          </a:ln>
                          <a:solidFill>
                            <a:schemeClr val="tx1"/>
                          </a:solidFill>
                          <a:effectLst/>
                        </a:rPr>
                        <a:t>4.</a:t>
                      </a:r>
                      <a:endParaRPr kumimoji="0" lang="en-US" sz="18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Capital Gains on Shares / Property</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Taxable if </a:t>
                      </a:r>
                      <a:r>
                        <a:rPr kumimoji="0" lang="en-US" sz="1700" u="none" strike="noStrike" cap="none" normalizeH="0" baseline="0" dirty="0" err="1" smtClean="0">
                          <a:ln>
                            <a:noFill/>
                          </a:ln>
                          <a:solidFill>
                            <a:schemeClr val="tx1"/>
                          </a:solidFill>
                          <a:effectLst/>
                        </a:rPr>
                        <a:t>situs</a:t>
                      </a:r>
                      <a:r>
                        <a:rPr kumimoji="0" lang="en-US" sz="1700" u="none" strike="noStrike" cap="none" normalizeH="0" baseline="0" dirty="0" smtClean="0">
                          <a:ln>
                            <a:noFill/>
                          </a:ln>
                          <a:solidFill>
                            <a:schemeClr val="tx1"/>
                          </a:solidFill>
                          <a:effectLst/>
                        </a:rPr>
                        <a:t> of Shares / Property in India</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r>
              <a:tr h="50732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u="none" strike="noStrike" cap="none" normalizeH="0" baseline="0" dirty="0" smtClean="0">
                          <a:ln>
                            <a:noFill/>
                          </a:ln>
                          <a:solidFill>
                            <a:schemeClr val="tx1"/>
                          </a:solidFill>
                          <a:effectLst/>
                        </a:rPr>
                        <a:t>5.</a:t>
                      </a:r>
                      <a:endParaRPr kumimoji="0" lang="en-US" sz="18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Rental from Properties</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Taxable if </a:t>
                      </a:r>
                      <a:r>
                        <a:rPr kumimoji="0" lang="en-US" sz="1700" u="none" strike="noStrike" cap="none" normalizeH="0" baseline="0" dirty="0" err="1" smtClean="0">
                          <a:ln>
                            <a:noFill/>
                          </a:ln>
                          <a:solidFill>
                            <a:schemeClr val="tx1"/>
                          </a:solidFill>
                          <a:effectLst/>
                        </a:rPr>
                        <a:t>situs</a:t>
                      </a:r>
                      <a:r>
                        <a:rPr kumimoji="0" lang="en-US" sz="1700" u="none" strike="noStrike" cap="none" normalizeH="0" baseline="0" dirty="0" smtClean="0">
                          <a:ln>
                            <a:noFill/>
                          </a:ln>
                          <a:solidFill>
                            <a:schemeClr val="tx1"/>
                          </a:solidFill>
                          <a:effectLst/>
                        </a:rPr>
                        <a:t> of Property in India</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r>
              <a:tr h="45889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u="none" strike="noStrike" cap="none" normalizeH="0" baseline="0" dirty="0" smtClean="0">
                          <a:ln>
                            <a:noFill/>
                          </a:ln>
                          <a:solidFill>
                            <a:schemeClr val="tx1"/>
                          </a:solidFill>
                          <a:effectLst/>
                        </a:rPr>
                        <a:t>6.</a:t>
                      </a:r>
                      <a:endParaRPr kumimoji="0" lang="en-US" sz="18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Interest/Royalty/FTS</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u="none" strike="noStrike" cap="none" normalizeH="0" baseline="0" dirty="0" smtClean="0">
                          <a:ln>
                            <a:noFill/>
                          </a:ln>
                          <a:solidFill>
                            <a:schemeClr val="tx1"/>
                          </a:solidFill>
                          <a:effectLst/>
                        </a:rPr>
                        <a:t>Taxable if sourced from India</a:t>
                      </a:r>
                      <a:endParaRPr kumimoji="0" lang="en-US" sz="1700" b="0" i="0" u="none" strike="noStrike" cap="none" normalizeH="0" baseline="0" dirty="0" smtClean="0">
                        <a:ln>
                          <a:noFill/>
                        </a:ln>
                        <a:solidFill>
                          <a:schemeClr val="tx1"/>
                        </a:solidFill>
                        <a:effectLst/>
                        <a:latin typeface="+mj-lt"/>
                        <a:cs typeface="Arial" pitchFamily="34" charset="0"/>
                      </a:endParaRPr>
                    </a:p>
                  </a:txBody>
                  <a:tcPr horzOverflow="overflow"/>
                </a:tc>
              </a:tr>
            </a:tbl>
          </a:graphicData>
        </a:graphic>
      </p:graphicFrame>
      <p:sp>
        <p:nvSpPr>
          <p:cNvPr id="52256" name="Title 8"/>
          <p:cNvSpPr>
            <a:spLocks noGrp="1"/>
          </p:cNvSpPr>
          <p:nvPr>
            <p:ph type="title"/>
          </p:nvPr>
        </p:nvSpPr>
        <p:spPr>
          <a:xfrm>
            <a:off x="457200" y="76200"/>
            <a:ext cx="8534400" cy="914400"/>
          </a:xfrm>
        </p:spPr>
        <p:txBody>
          <a:bodyPr/>
          <a:lstStyle/>
          <a:p>
            <a:pPr algn="ctr" eaLnBrk="1" hangingPunct="1"/>
            <a:r>
              <a:rPr lang="en-US" b="1" smtClean="0"/>
              <a:t>SCOPE OF A INCOME OF A NON-RESIDENT</a:t>
            </a:r>
          </a:p>
        </p:txBody>
      </p:sp>
      <p:sp>
        <p:nvSpPr>
          <p:cNvPr id="6" name="Slide Number Placeholder 5"/>
          <p:cNvSpPr>
            <a:spLocks noGrp="1"/>
          </p:cNvSpPr>
          <p:nvPr>
            <p:ph type="sldNum" sz="quarter" idx="12"/>
          </p:nvPr>
        </p:nvSpPr>
        <p:spPr/>
        <p:txBody>
          <a:bodyPr/>
          <a:lstStyle/>
          <a:p>
            <a:pPr>
              <a:defRPr/>
            </a:pPr>
            <a:fld id="{8B20F9D6-7397-4A4D-995F-25780BAA01A6}" type="slidenum">
              <a:rPr lang="en-US"/>
              <a:pPr>
                <a:defRPr/>
              </a:pPr>
              <a:t>4</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4"/>
          <p:cNvSpPr>
            <a:spLocks noGrp="1"/>
          </p:cNvSpPr>
          <p:nvPr>
            <p:ph type="title"/>
          </p:nvPr>
        </p:nvSpPr>
        <p:spPr>
          <a:xfrm>
            <a:off x="914400" y="228600"/>
            <a:ext cx="7772400" cy="736600"/>
          </a:xfrm>
        </p:spPr>
        <p:txBody>
          <a:bodyPr/>
          <a:lstStyle/>
          <a:p>
            <a:pPr algn="ctr" eaLnBrk="1" hangingPunct="1"/>
            <a:r>
              <a:rPr lang="en-US" b="1" dirty="0" smtClean="0">
                <a:solidFill>
                  <a:srgbClr val="5FA326"/>
                </a:solidFill>
              </a:rPr>
              <a:t>AN OVERVIEW OF TDS U/S. 195 (Cont..)</a:t>
            </a:r>
          </a:p>
        </p:txBody>
      </p:sp>
      <p:sp>
        <p:nvSpPr>
          <p:cNvPr id="3" name="Content Placeholder 2"/>
          <p:cNvSpPr>
            <a:spLocks noGrp="1"/>
          </p:cNvSpPr>
          <p:nvPr>
            <p:ph idx="1"/>
          </p:nvPr>
        </p:nvSpPr>
        <p:spPr>
          <a:xfrm>
            <a:off x="990600" y="1524000"/>
            <a:ext cx="7818438" cy="4572000"/>
          </a:xfrm>
        </p:spPr>
        <p:txBody>
          <a:bodyPr rtlCol="0">
            <a:normAutofit/>
          </a:bodyPr>
          <a:lstStyle/>
          <a:p>
            <a:pPr marL="381000" indent="-381000" algn="just" defTabSz="1218987">
              <a:spcBef>
                <a:spcPct val="0"/>
              </a:spcBef>
              <a:buClr>
                <a:schemeClr val="accent3">
                  <a:lumMod val="75000"/>
                </a:schemeClr>
              </a:buClr>
              <a:buFont typeface="Wingdings 2" pitchFamily="18" charset="2"/>
              <a:buNone/>
              <a:defRPr/>
            </a:pPr>
            <a:r>
              <a:rPr lang="en-US" sz="2400" b="1" u="sng" dirty="0" smtClean="0"/>
              <a:t>Time of deduction:</a:t>
            </a:r>
          </a:p>
          <a:p>
            <a:pPr marL="274320" indent="-274320" algn="just" defTabSz="1218987" eaLnBrk="1" fontAlgn="auto" hangingPunct="1">
              <a:spcAft>
                <a:spcPts val="0"/>
              </a:spcAft>
              <a:buClr>
                <a:schemeClr val="accent3">
                  <a:lumMod val="50000"/>
                </a:schemeClr>
              </a:buClr>
              <a:buFont typeface="Wingdings 2" pitchFamily="18" charset="2"/>
              <a:buNone/>
              <a:defRPr/>
            </a:pPr>
            <a:endParaRPr lang="en-US" sz="2000" b="1" cap="all" dirty="0" smtClean="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marL="274320" indent="-274320" algn="just" defTabSz="1218987" eaLnBrk="1" fontAlgn="auto" hangingPunct="1">
              <a:spcAft>
                <a:spcPts val="0"/>
              </a:spcAft>
              <a:buClr>
                <a:schemeClr val="accent3">
                  <a:lumMod val="50000"/>
                </a:schemeClr>
              </a:buClr>
              <a:buFont typeface="Arial" pitchFamily="34" charset="0"/>
              <a:buChar char="•"/>
              <a:defRPr/>
            </a:pPr>
            <a:r>
              <a:rPr lang="en-US" sz="2000" dirty="0" smtClean="0">
                <a:latin typeface="+mj-lt"/>
              </a:rPr>
              <a:t>Twin conditions for attracting section 195</a:t>
            </a:r>
          </a:p>
          <a:p>
            <a:pPr marL="628650" indent="-285750" algn="just" defTabSz="1218987" eaLnBrk="1" fontAlgn="auto" hangingPunct="1">
              <a:spcAft>
                <a:spcPts val="0"/>
              </a:spcAft>
              <a:buClr>
                <a:schemeClr val="accent3">
                  <a:lumMod val="50000"/>
                </a:schemeClr>
              </a:buClr>
              <a:buFont typeface="Georgia" pitchFamily="18" charset="0"/>
              <a:buChar char="–"/>
              <a:defRPr/>
            </a:pPr>
            <a:r>
              <a:rPr lang="en-US" sz="2000" dirty="0" smtClean="0">
                <a:latin typeface="+mj-lt"/>
              </a:rPr>
              <a:t>For payer – credit or payment of income</a:t>
            </a:r>
          </a:p>
          <a:p>
            <a:pPr marL="628650" indent="-285750" algn="just" defTabSz="1218987" eaLnBrk="1" fontAlgn="auto" hangingPunct="1">
              <a:spcAft>
                <a:spcPts val="0"/>
              </a:spcAft>
              <a:buClr>
                <a:schemeClr val="accent3">
                  <a:lumMod val="50000"/>
                </a:schemeClr>
              </a:buClr>
              <a:buFont typeface="Georgia" pitchFamily="18" charset="0"/>
              <a:buChar char="–"/>
              <a:defRPr/>
            </a:pPr>
            <a:r>
              <a:rPr lang="en-US" sz="2000" dirty="0" smtClean="0">
                <a:latin typeface="+mj-lt"/>
              </a:rPr>
              <a:t>For payee – Sum chargeable to tax in India</a:t>
            </a:r>
          </a:p>
        </p:txBody>
      </p:sp>
      <p:sp>
        <p:nvSpPr>
          <p:cNvPr id="5" name="Slide Number Placeholder 4"/>
          <p:cNvSpPr>
            <a:spLocks noGrp="1"/>
          </p:cNvSpPr>
          <p:nvPr>
            <p:ph type="sldNum" sz="quarter" idx="12"/>
          </p:nvPr>
        </p:nvSpPr>
        <p:spPr/>
        <p:txBody>
          <a:bodyPr/>
          <a:lstStyle/>
          <a:p>
            <a:pPr>
              <a:defRPr/>
            </a:pPr>
            <a:fld id="{062BA894-C7D9-44B6-9711-86B311E110A3}" type="slidenum">
              <a:rPr lang="en-US"/>
              <a:pPr>
                <a:defRPr/>
              </a:pPr>
              <a:t>40</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4"/>
          <p:cNvSpPr>
            <a:spLocks noGrp="1"/>
          </p:cNvSpPr>
          <p:nvPr>
            <p:ph type="title"/>
          </p:nvPr>
        </p:nvSpPr>
        <p:spPr>
          <a:xfrm>
            <a:off x="838200" y="228600"/>
            <a:ext cx="7772400" cy="736600"/>
          </a:xfrm>
        </p:spPr>
        <p:txBody>
          <a:bodyPr/>
          <a:lstStyle/>
          <a:p>
            <a:pPr algn="ctr" eaLnBrk="1" hangingPunct="1"/>
            <a:r>
              <a:rPr lang="en-US" b="1" dirty="0" smtClean="0"/>
              <a:t>AN OVERVIEW OF TDS U/S. 195 (Cont..)</a:t>
            </a:r>
          </a:p>
        </p:txBody>
      </p:sp>
      <p:sp>
        <p:nvSpPr>
          <p:cNvPr id="5" name="Slide Number Placeholder 4"/>
          <p:cNvSpPr>
            <a:spLocks noGrp="1"/>
          </p:cNvSpPr>
          <p:nvPr>
            <p:ph type="sldNum" sz="quarter" idx="12"/>
          </p:nvPr>
        </p:nvSpPr>
        <p:spPr/>
        <p:txBody>
          <a:bodyPr/>
          <a:lstStyle/>
          <a:p>
            <a:pPr>
              <a:defRPr/>
            </a:pPr>
            <a:fld id="{80E193A4-CB89-4728-8A2C-120CEE4BC7E3}" type="slidenum">
              <a:rPr lang="en-US"/>
              <a:pPr>
                <a:defRPr/>
              </a:pPr>
              <a:t>41</a:t>
            </a:fld>
            <a:endParaRPr lang="en-US"/>
          </a:p>
        </p:txBody>
      </p:sp>
      <p:sp>
        <p:nvSpPr>
          <p:cNvPr id="6" name="Rectangle 5"/>
          <p:cNvSpPr/>
          <p:nvPr/>
        </p:nvSpPr>
        <p:spPr>
          <a:xfrm>
            <a:off x="990600" y="1143000"/>
            <a:ext cx="7924800" cy="4942892"/>
          </a:xfrm>
          <a:prstGeom prst="rect">
            <a:avLst/>
          </a:prstGeom>
        </p:spPr>
        <p:txBody>
          <a:bodyPr wrap="square">
            <a:spAutoFit/>
          </a:bodyPr>
          <a:lstStyle/>
          <a:p>
            <a:pPr marL="381000" indent="-381000" algn="just" eaLnBrk="0" hangingPunct="0">
              <a:lnSpc>
                <a:spcPct val="80000"/>
              </a:lnSpc>
              <a:spcBef>
                <a:spcPct val="50000"/>
              </a:spcBef>
              <a:buClr>
                <a:srgbClr val="1A92AE"/>
              </a:buClr>
              <a:defRPr/>
            </a:pPr>
            <a:r>
              <a:rPr lang="en-US" sz="2400" b="1" u="sng" dirty="0">
                <a:latin typeface="+mn-lt"/>
                <a:cs typeface="+mn-cs"/>
              </a:rPr>
              <a:t>Time of deduction Contd…:</a:t>
            </a:r>
          </a:p>
          <a:p>
            <a:pPr marL="274320" indent="-274320" algn="just" defTabSz="1218987" fontAlgn="auto">
              <a:lnSpc>
                <a:spcPct val="90000"/>
              </a:lnSpc>
              <a:spcBef>
                <a:spcPts val="1600"/>
              </a:spcBef>
              <a:spcAft>
                <a:spcPts val="0"/>
              </a:spcAft>
              <a:buClr>
                <a:schemeClr val="accent3">
                  <a:lumMod val="50000"/>
                </a:schemeClr>
              </a:buClr>
              <a:buSzPct val="100000"/>
              <a:buFont typeface="Arial" pitchFamily="34" charset="0"/>
              <a:buChar char="•"/>
              <a:defRPr/>
            </a:pPr>
            <a:r>
              <a:rPr lang="en-US" sz="2000" dirty="0" smtClean="0">
                <a:latin typeface="+mj-lt"/>
                <a:cs typeface="+mn-cs"/>
              </a:rPr>
              <a:t>On </a:t>
            </a:r>
            <a:r>
              <a:rPr lang="en-US" sz="2000" dirty="0">
                <a:latin typeface="+mj-lt"/>
                <a:cs typeface="+mn-cs"/>
              </a:rPr>
              <a:t>credit or payment whichever is earlier (125 ITR 525; 211 ITR 256; 267 ITR 727)</a:t>
            </a:r>
          </a:p>
          <a:p>
            <a:pPr marL="274320" indent="-274320" algn="just" defTabSz="1218987" eaLnBrk="0" fontAlgn="auto" hangingPunct="0">
              <a:lnSpc>
                <a:spcPct val="90000"/>
              </a:lnSpc>
              <a:spcBef>
                <a:spcPts val="1600"/>
              </a:spcBef>
              <a:spcAft>
                <a:spcPts val="0"/>
              </a:spcAft>
              <a:buClr>
                <a:schemeClr val="accent3">
                  <a:lumMod val="50000"/>
                </a:schemeClr>
              </a:buClr>
              <a:buSzPct val="100000"/>
              <a:buFont typeface="Arial" pitchFamily="34" charset="0"/>
              <a:buChar char="•"/>
              <a:defRPr/>
            </a:pPr>
            <a:r>
              <a:rPr lang="en-US" sz="2000" dirty="0" smtClean="0">
                <a:latin typeface="+mj-lt"/>
                <a:cs typeface="+mn-cs"/>
              </a:rPr>
              <a:t>Merely </a:t>
            </a:r>
            <a:r>
              <a:rPr lang="en-US" sz="2000" dirty="0">
                <a:latin typeface="+mj-lt"/>
                <a:cs typeface="+mn-cs"/>
              </a:rPr>
              <a:t>on the basis of a  book entry passed by the payer no income accrues to the non-resident recipient - </a:t>
            </a:r>
            <a:r>
              <a:rPr lang="pt-BR" sz="2000" dirty="0">
                <a:latin typeface="+mj-lt"/>
                <a:cs typeface="+mn-cs"/>
                <a:hlinkClick r:id="rId3"/>
              </a:rPr>
              <a:t> </a:t>
            </a:r>
            <a:r>
              <a:rPr lang="pt-BR" sz="2000" dirty="0">
                <a:latin typeface="+mj-lt"/>
                <a:cs typeface="+mn-cs"/>
              </a:rPr>
              <a:t> ITO Vs. M/s. Pipavav Shipyard Ltd. – Mumbai ITAT  - ITA No. 2603/Mum/2011</a:t>
            </a:r>
            <a:endParaRPr lang="en-US" sz="2000" dirty="0">
              <a:latin typeface="+mj-lt"/>
              <a:cs typeface="+mn-cs"/>
            </a:endParaRPr>
          </a:p>
          <a:p>
            <a:pPr marL="274320" indent="-274320" algn="just" defTabSz="1218987" eaLnBrk="0" fontAlgn="auto" hangingPunct="0">
              <a:lnSpc>
                <a:spcPct val="90000"/>
              </a:lnSpc>
              <a:spcBef>
                <a:spcPts val="1600"/>
              </a:spcBef>
              <a:spcAft>
                <a:spcPts val="0"/>
              </a:spcAft>
              <a:buClr>
                <a:schemeClr val="accent3">
                  <a:lumMod val="50000"/>
                </a:schemeClr>
              </a:buClr>
              <a:buSzPct val="100000"/>
              <a:buFont typeface="Arial" pitchFamily="34" charset="0"/>
              <a:buChar char="•"/>
              <a:defRPr/>
            </a:pPr>
            <a:r>
              <a:rPr lang="en-US" sz="2000" dirty="0" smtClean="0">
                <a:latin typeface="+mj-lt"/>
                <a:cs typeface="+mn-cs"/>
              </a:rPr>
              <a:t>Exception </a:t>
            </a:r>
            <a:r>
              <a:rPr lang="en-US" sz="2000" dirty="0">
                <a:latin typeface="+mj-lt"/>
                <a:cs typeface="+mn-cs"/>
              </a:rPr>
              <a:t>for interest payment by Government or PSB.</a:t>
            </a:r>
          </a:p>
          <a:p>
            <a:pPr marL="274320" indent="-274320" algn="just" defTabSz="1218987" eaLnBrk="0" fontAlgn="auto" hangingPunct="0">
              <a:lnSpc>
                <a:spcPct val="90000"/>
              </a:lnSpc>
              <a:spcBef>
                <a:spcPts val="1600"/>
              </a:spcBef>
              <a:spcAft>
                <a:spcPts val="0"/>
              </a:spcAft>
              <a:buClr>
                <a:schemeClr val="accent3">
                  <a:lumMod val="50000"/>
                </a:schemeClr>
              </a:buClr>
              <a:buSzPct val="100000"/>
              <a:buFont typeface="Arial" pitchFamily="34" charset="0"/>
              <a:buChar char="•"/>
              <a:defRPr/>
            </a:pPr>
            <a:r>
              <a:rPr lang="en-US" sz="2000" dirty="0" smtClean="0">
                <a:latin typeface="+mj-lt"/>
                <a:cs typeface="+mn-cs"/>
              </a:rPr>
              <a:t>When </a:t>
            </a:r>
            <a:r>
              <a:rPr lang="en-US" sz="2000" dirty="0">
                <a:latin typeface="+mj-lt"/>
                <a:cs typeface="+mn-cs"/>
              </a:rPr>
              <a:t>FEMA/RBI approval awaited ? (211 ITR 256; 249 ITR 141; 259 ITR </a:t>
            </a:r>
            <a:r>
              <a:rPr lang="en-US" sz="2000" dirty="0" smtClean="0">
                <a:latin typeface="+mj-lt"/>
                <a:cs typeface="+mn-cs"/>
              </a:rPr>
              <a:t>391)</a:t>
            </a:r>
          </a:p>
          <a:p>
            <a:pPr marL="274320" indent="-274320" algn="just" defTabSz="1218987" eaLnBrk="0" fontAlgn="auto" hangingPunct="0">
              <a:lnSpc>
                <a:spcPct val="90000"/>
              </a:lnSpc>
              <a:spcBef>
                <a:spcPts val="1600"/>
              </a:spcBef>
              <a:spcAft>
                <a:spcPts val="0"/>
              </a:spcAft>
              <a:buClr>
                <a:schemeClr val="accent3">
                  <a:lumMod val="50000"/>
                </a:schemeClr>
              </a:buClr>
              <a:buSzPct val="100000"/>
              <a:buFont typeface="Arial" pitchFamily="34" charset="0"/>
              <a:buChar char="•"/>
              <a:defRPr/>
            </a:pPr>
            <a:r>
              <a:rPr lang="en-US" sz="2000" dirty="0" smtClean="0">
                <a:latin typeface="+mj-lt"/>
                <a:cs typeface="+mn-cs"/>
              </a:rPr>
              <a:t>TDS </a:t>
            </a:r>
            <a:r>
              <a:rPr lang="en-US" sz="2000" dirty="0">
                <a:latin typeface="+mj-lt"/>
                <a:cs typeface="+mn-cs"/>
              </a:rPr>
              <a:t>when adjustment of amount payable to a non-resident against dues i.e. when no payment no credit ? (223 ITR </a:t>
            </a:r>
            <a:r>
              <a:rPr lang="en-US" sz="2000" dirty="0" smtClean="0">
                <a:latin typeface="+mj-lt"/>
                <a:cs typeface="+mn-cs"/>
              </a:rPr>
              <a:t>271)</a:t>
            </a:r>
          </a:p>
          <a:p>
            <a:pPr marL="274320" indent="-274320" algn="just" defTabSz="1218987" eaLnBrk="0" fontAlgn="auto" hangingPunct="0">
              <a:lnSpc>
                <a:spcPct val="90000"/>
              </a:lnSpc>
              <a:spcBef>
                <a:spcPts val="1600"/>
              </a:spcBef>
              <a:spcAft>
                <a:spcPts val="0"/>
              </a:spcAft>
              <a:buClr>
                <a:schemeClr val="accent3">
                  <a:lumMod val="50000"/>
                </a:schemeClr>
              </a:buClr>
              <a:buSzPct val="100000"/>
              <a:buFont typeface="Arial" pitchFamily="34" charset="0"/>
              <a:buChar char="•"/>
              <a:defRPr/>
            </a:pPr>
            <a:r>
              <a:rPr lang="en-US" sz="2000" dirty="0" smtClean="0">
                <a:latin typeface="+mj-lt"/>
                <a:cs typeface="+mn-cs"/>
              </a:rPr>
              <a:t>Dividend </a:t>
            </a:r>
            <a:r>
              <a:rPr lang="en-US" sz="2000" dirty="0">
                <a:latin typeface="+mj-lt"/>
                <a:cs typeface="+mn-cs"/>
              </a:rPr>
              <a:t>is declared but not paid pending govt. approval, accrues in the year of payment  (Pfizer Corporation v. CIT (2003) 259 ITR 391 (</a:t>
            </a:r>
            <a:r>
              <a:rPr lang="en-US" sz="2000" dirty="0" err="1">
                <a:latin typeface="+mj-lt"/>
                <a:cs typeface="+mn-cs"/>
              </a:rPr>
              <a:t>Bom</a:t>
            </a:r>
            <a:r>
              <a:rPr lang="en-US" sz="2000" dirty="0">
                <a:latin typeface="+mj-lt"/>
                <a:cs typeface="+mn-cs"/>
              </a:rPr>
              <a:t>).</a:t>
            </a:r>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4"/>
          <p:cNvSpPr>
            <a:spLocks noGrp="1"/>
          </p:cNvSpPr>
          <p:nvPr>
            <p:ph type="title"/>
          </p:nvPr>
        </p:nvSpPr>
        <p:spPr>
          <a:xfrm>
            <a:off x="990600" y="228600"/>
            <a:ext cx="7772400" cy="736600"/>
          </a:xfrm>
        </p:spPr>
        <p:txBody>
          <a:bodyPr/>
          <a:lstStyle/>
          <a:p>
            <a:pPr algn="ctr" eaLnBrk="1" hangingPunct="1"/>
            <a:r>
              <a:rPr lang="en-US" b="1" dirty="0" smtClean="0"/>
              <a:t>AN OVERVIEW OF TDS U/S. 195 (Cont..)</a:t>
            </a:r>
          </a:p>
        </p:txBody>
      </p:sp>
      <p:sp>
        <p:nvSpPr>
          <p:cNvPr id="9" name="Slide Number Placeholder 8"/>
          <p:cNvSpPr>
            <a:spLocks noGrp="1"/>
          </p:cNvSpPr>
          <p:nvPr>
            <p:ph type="sldNum" sz="quarter" idx="12"/>
          </p:nvPr>
        </p:nvSpPr>
        <p:spPr/>
        <p:txBody>
          <a:bodyPr/>
          <a:lstStyle/>
          <a:p>
            <a:pPr>
              <a:defRPr/>
            </a:pPr>
            <a:fld id="{683415CC-AE64-4243-B5E3-581B82E4D440}" type="slidenum">
              <a:rPr lang="en-US"/>
              <a:pPr>
                <a:defRPr/>
              </a:pPr>
              <a:t>42</a:t>
            </a:fld>
            <a:endParaRPr lang="en-US"/>
          </a:p>
        </p:txBody>
      </p:sp>
      <p:sp>
        <p:nvSpPr>
          <p:cNvPr id="6" name="Rectangle 5"/>
          <p:cNvSpPr/>
          <p:nvPr/>
        </p:nvSpPr>
        <p:spPr>
          <a:xfrm>
            <a:off x="914400" y="1143000"/>
            <a:ext cx="8001000" cy="4363246"/>
          </a:xfrm>
          <a:prstGeom prst="rect">
            <a:avLst/>
          </a:prstGeom>
        </p:spPr>
        <p:txBody>
          <a:bodyPr wrap="square">
            <a:spAutoFit/>
          </a:bodyPr>
          <a:lstStyle/>
          <a:p>
            <a:pPr marL="381000" indent="-381000" algn="just" eaLnBrk="0" hangingPunct="0">
              <a:lnSpc>
                <a:spcPct val="80000"/>
              </a:lnSpc>
              <a:spcBef>
                <a:spcPct val="50000"/>
              </a:spcBef>
              <a:buClr>
                <a:srgbClr val="1A92AE"/>
              </a:buClr>
              <a:defRPr/>
            </a:pPr>
            <a:r>
              <a:rPr lang="en-US" sz="2400" b="1" u="sng" dirty="0">
                <a:latin typeface="+mn-lt"/>
                <a:cs typeface="+mn-cs"/>
              </a:rPr>
              <a:t>Time of deduction Contd…:</a:t>
            </a: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r>
              <a:rPr lang="en-US" dirty="0" smtClean="0">
                <a:latin typeface="+mj-lt"/>
                <a:cs typeface="+mn-cs"/>
              </a:rPr>
              <a:t>If </a:t>
            </a:r>
            <a:r>
              <a:rPr lang="en-US" dirty="0">
                <a:latin typeface="+mj-lt"/>
                <a:cs typeface="+mn-cs"/>
              </a:rPr>
              <a:t>no income accrues to non-resident although accounting entry incorporating a liability is passed no TDS. ( UB Ltd. Vs. DCIT 211 ITR 256 (</a:t>
            </a:r>
            <a:r>
              <a:rPr lang="en-US" dirty="0" err="1">
                <a:latin typeface="+mj-lt"/>
                <a:cs typeface="+mn-cs"/>
              </a:rPr>
              <a:t>Kar</a:t>
            </a:r>
            <a:r>
              <a:rPr lang="en-US" dirty="0" smtClean="0">
                <a:latin typeface="+mj-lt"/>
                <a:cs typeface="+mn-cs"/>
              </a:rPr>
              <a:t>.))</a:t>
            </a: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endParaRPr lang="en-US" sz="100" dirty="0">
              <a:latin typeface="+mj-lt"/>
              <a:cs typeface="+mn-cs"/>
            </a:endParaRP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r>
              <a:rPr lang="en-US" dirty="0" smtClean="0">
                <a:latin typeface="+mj-lt"/>
                <a:cs typeface="+mn-cs"/>
              </a:rPr>
              <a:t>Payee </a:t>
            </a:r>
            <a:r>
              <a:rPr lang="en-US" dirty="0">
                <a:latin typeface="+mj-lt"/>
                <a:cs typeface="+mn-cs"/>
              </a:rPr>
              <a:t>should be ascertainable. (IDBI V. ITO 107 ITD 45 (Mum</a:t>
            </a:r>
            <a:r>
              <a:rPr lang="en-US" dirty="0" smtClean="0">
                <a:latin typeface="+mj-lt"/>
                <a:cs typeface="+mn-cs"/>
              </a:rPr>
              <a:t>))</a:t>
            </a: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endParaRPr lang="en-US" sz="100" dirty="0">
              <a:latin typeface="+mj-lt"/>
              <a:cs typeface="+mn-cs"/>
            </a:endParaRP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r>
              <a:rPr lang="en-US" dirty="0" smtClean="0">
                <a:latin typeface="+mj-lt"/>
                <a:cs typeface="+mn-cs"/>
              </a:rPr>
              <a:t>Time </a:t>
            </a:r>
            <a:r>
              <a:rPr lang="en-US" dirty="0">
                <a:latin typeface="+mj-lt"/>
                <a:cs typeface="+mn-cs"/>
              </a:rPr>
              <a:t>of Deduction from the point of view of the payer and not payee. Relevant in cases where one of them maintain the books on cash basis and the other on accrual basis (C.J. International Hotels  91 TTJ (Del) 318</a:t>
            </a:r>
            <a:r>
              <a:rPr lang="en-US" dirty="0" smtClean="0">
                <a:latin typeface="+mj-lt"/>
                <a:cs typeface="+mn-cs"/>
              </a:rPr>
              <a:t>))</a:t>
            </a: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endParaRPr lang="en-US" sz="100" dirty="0" smtClean="0">
              <a:latin typeface="+mj-lt"/>
              <a:cs typeface="+mn-cs"/>
            </a:endParaRPr>
          </a:p>
          <a:p>
            <a:pPr marL="274320" indent="-274320" algn="just" defTabSz="1218987" eaLnBrk="0" fontAlgn="auto" hangingPunct="0">
              <a:spcBef>
                <a:spcPts val="1600"/>
              </a:spcBef>
              <a:spcAft>
                <a:spcPts val="0"/>
              </a:spcAft>
              <a:buClr>
                <a:schemeClr val="accent3">
                  <a:lumMod val="50000"/>
                </a:schemeClr>
              </a:buClr>
              <a:buSzPct val="100000"/>
              <a:buFont typeface="Arial" pitchFamily="34" charset="0"/>
              <a:buChar char="•"/>
              <a:defRPr/>
            </a:pPr>
            <a:r>
              <a:rPr lang="en-US" dirty="0" smtClean="0">
                <a:latin typeface="+mj-lt"/>
                <a:cs typeface="+mn-cs"/>
              </a:rPr>
              <a:t>Year of accrual of income in the hands of the non-resident or the year of chargeability of income in the hands of the non-resident is irrelevant (Broadcom India Research (P.) Ltd. </a:t>
            </a:r>
            <a:r>
              <a:rPr lang="pt-BR" dirty="0" smtClean="0">
                <a:latin typeface="+mj-lt"/>
                <a:cs typeface="+mn-cs"/>
              </a:rPr>
              <a:t>55 taxmann.com 456 (Bangalore - Trib.))</a:t>
            </a:r>
            <a:endParaRPr lang="en-US" dirty="0" smtClean="0">
              <a:latin typeface="+mj-lt"/>
              <a:cs typeface="+mn-cs"/>
            </a:endParaRPr>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295400"/>
            <a:ext cx="7924800" cy="4401205"/>
          </a:xfrm>
          <a:prstGeom prst="rect">
            <a:avLst/>
          </a:prstGeom>
        </p:spPr>
        <p:txBody>
          <a:bodyPr>
            <a:spAutoFit/>
          </a:bodyPr>
          <a:lstStyle/>
          <a:p>
            <a:pPr algn="just" eaLnBrk="0" hangingPunct="0">
              <a:defRPr/>
            </a:pPr>
            <a:r>
              <a:rPr lang="en-US" sz="2400" b="1" u="sng" dirty="0">
                <a:latin typeface="+mn-lt"/>
                <a:cs typeface="+mn-cs"/>
              </a:rPr>
              <a:t>Rates in force</a:t>
            </a:r>
          </a:p>
          <a:p>
            <a:pPr algn="just" eaLnBrk="0" hangingPunct="0">
              <a:defRPr/>
            </a:pPr>
            <a:endParaRPr lang="en-US" b="1" dirty="0">
              <a:solidFill>
                <a:schemeClr val="accent3">
                  <a:lumMod val="75000"/>
                </a:schemeClr>
              </a:solidFill>
              <a:latin typeface="+mj-lt"/>
            </a:endParaRPr>
          </a:p>
          <a:p>
            <a:pPr algn="just" eaLnBrk="0" hangingPunct="0">
              <a:defRPr/>
            </a:pPr>
            <a:r>
              <a:rPr lang="en-US" b="1" dirty="0">
                <a:latin typeface="+mj-lt"/>
              </a:rPr>
              <a:t>(Section 2(37A)(iii); Circular 728 &amp; 740)</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Is surcharge to be added to Treaty rates ?</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Is Education </a:t>
            </a:r>
            <a:r>
              <a:rPr lang="en-US" dirty="0" err="1">
                <a:latin typeface="+mj-lt"/>
                <a:cs typeface="+mn-cs"/>
              </a:rPr>
              <a:t>Cess</a:t>
            </a:r>
            <a:r>
              <a:rPr lang="en-US" dirty="0">
                <a:latin typeface="+mj-lt"/>
                <a:cs typeface="+mn-cs"/>
              </a:rPr>
              <a:t> to be added to Treaty rates?</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(33 taxmann.com 252) ( 22 taxmann.com 310)</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Section 44D/44DA read with 115A</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Section 44B-Non-resident in shipping business (7.5% DPR)</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Section 44BB-Non-resident’s business of prospecting. Etc of mineral oil (10% DPR)</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Section 44BBB-Non-resident civil construction business in certain turnkey power projects (10% DPR)</a:t>
            </a:r>
          </a:p>
          <a:p>
            <a:pPr marL="731520" lvl="1" indent="-274320" algn="just" defTabSz="1218987" eaLnBrk="0" fontAlgn="auto" hangingPunct="0">
              <a:spcBef>
                <a:spcPts val="600"/>
              </a:spcBef>
              <a:spcAft>
                <a:spcPts val="0"/>
              </a:spcAft>
              <a:buClr>
                <a:schemeClr val="accent3">
                  <a:lumMod val="50000"/>
                </a:schemeClr>
              </a:buClr>
              <a:buSzPct val="100000"/>
              <a:buFont typeface="Arial" pitchFamily="34" charset="0"/>
              <a:buChar char="•"/>
              <a:defRPr/>
            </a:pPr>
            <a:r>
              <a:rPr lang="en-US" dirty="0">
                <a:latin typeface="+mj-lt"/>
                <a:cs typeface="+mn-cs"/>
              </a:rPr>
              <a:t>Presumptive provisions (44B, 44BB, 44BBB etc).</a:t>
            </a:r>
          </a:p>
        </p:txBody>
      </p:sp>
      <p:sp>
        <p:nvSpPr>
          <p:cNvPr id="19459" name="Title 14"/>
          <p:cNvSpPr>
            <a:spLocks noGrp="1"/>
          </p:cNvSpPr>
          <p:nvPr>
            <p:ph type="title"/>
          </p:nvPr>
        </p:nvSpPr>
        <p:spPr>
          <a:xfrm>
            <a:off x="914400" y="228600"/>
            <a:ext cx="7772400" cy="812800"/>
          </a:xfrm>
        </p:spPr>
        <p:txBody>
          <a:bodyPr/>
          <a:lstStyle/>
          <a:p>
            <a:pPr algn="ctr" eaLnBrk="1" hangingPunct="1"/>
            <a:r>
              <a:rPr lang="en-US" b="1" dirty="0" smtClean="0"/>
              <a:t>AN OVERVIEW OF TDS U/S. 195 (Cont..)</a:t>
            </a:r>
          </a:p>
        </p:txBody>
      </p:sp>
      <p:sp>
        <p:nvSpPr>
          <p:cNvPr id="5" name="Slide Number Placeholder 4"/>
          <p:cNvSpPr>
            <a:spLocks noGrp="1"/>
          </p:cNvSpPr>
          <p:nvPr>
            <p:ph type="sldNum" sz="quarter" idx="12"/>
          </p:nvPr>
        </p:nvSpPr>
        <p:spPr/>
        <p:txBody>
          <a:bodyPr/>
          <a:lstStyle/>
          <a:p>
            <a:pPr>
              <a:defRPr/>
            </a:pPr>
            <a:fld id="{655D8385-CD5C-4167-A1D2-61C9527F472C}" type="slidenum">
              <a:rPr lang="en-US"/>
              <a:pPr>
                <a:defRPr/>
              </a:pPr>
              <a:t>43</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5"/>
          <p:cNvSpPr>
            <a:spLocks noGrp="1"/>
          </p:cNvSpPr>
          <p:nvPr>
            <p:ph type="title"/>
          </p:nvPr>
        </p:nvSpPr>
        <p:spPr>
          <a:xfrm>
            <a:off x="914400" y="274638"/>
            <a:ext cx="7772400" cy="715962"/>
          </a:xfrm>
        </p:spPr>
        <p:txBody>
          <a:bodyPr/>
          <a:lstStyle/>
          <a:p>
            <a:pPr algn="ctr" eaLnBrk="1" hangingPunct="1"/>
            <a:r>
              <a:rPr lang="en-US" b="1" dirty="0" smtClean="0">
                <a:solidFill>
                  <a:srgbClr val="5FA326"/>
                </a:solidFill>
              </a:rPr>
              <a:t>EXCHANGE RATE APPLICABLE</a:t>
            </a:r>
            <a:endParaRPr lang="en-IN" b="1" dirty="0" smtClean="0">
              <a:solidFill>
                <a:srgbClr val="5FA326"/>
              </a:solidFill>
            </a:endParaRPr>
          </a:p>
        </p:txBody>
      </p:sp>
      <p:sp>
        <p:nvSpPr>
          <p:cNvPr id="2" name="Content Placeholder 1"/>
          <p:cNvSpPr>
            <a:spLocks noGrp="1"/>
          </p:cNvSpPr>
          <p:nvPr>
            <p:ph idx="1"/>
          </p:nvPr>
        </p:nvSpPr>
        <p:spPr>
          <a:xfrm>
            <a:off x="914400" y="1219200"/>
            <a:ext cx="7772400" cy="4462463"/>
          </a:xfrm>
        </p:spPr>
        <p:txBody>
          <a:bodyPr>
            <a:normAutofit fontScale="92500" lnSpcReduction="20000"/>
          </a:bodyPr>
          <a:lstStyle/>
          <a:p>
            <a:pPr marL="365760" indent="-256032" algn="just" eaLnBrk="1" fontAlgn="auto" hangingPunct="1">
              <a:spcAft>
                <a:spcPts val="0"/>
              </a:spcAft>
              <a:buNone/>
              <a:defRPr/>
            </a:pPr>
            <a:r>
              <a:rPr lang="en-US" dirty="0" smtClean="0"/>
              <a:t>Rule 26</a:t>
            </a:r>
          </a:p>
          <a:p>
            <a:pPr marL="731520" lvl="1" indent="-274320" algn="just" defTabSz="1218987" fontAlgn="auto">
              <a:spcBef>
                <a:spcPts val="600"/>
              </a:spcBef>
              <a:spcAft>
                <a:spcPts val="0"/>
              </a:spcAft>
              <a:buClr>
                <a:schemeClr val="accent3">
                  <a:lumMod val="50000"/>
                </a:schemeClr>
              </a:buClr>
              <a:buSzPct val="100000"/>
              <a:buFont typeface="Arial" pitchFamily="34" charset="0"/>
              <a:buChar char="•"/>
              <a:defRPr/>
            </a:pPr>
            <a:r>
              <a:rPr lang="en-US" dirty="0" smtClean="0">
                <a:latin typeface="+mj-lt"/>
              </a:rPr>
              <a:t>TDS to be deducted </a:t>
            </a:r>
          </a:p>
          <a:p>
            <a:pPr marL="731520" lvl="1" indent="-274320" algn="just" defTabSz="1218987" fontAlgn="auto">
              <a:spcBef>
                <a:spcPts val="600"/>
              </a:spcBef>
              <a:spcAft>
                <a:spcPts val="0"/>
              </a:spcAft>
              <a:buClr>
                <a:schemeClr val="accent3">
                  <a:lumMod val="50000"/>
                </a:schemeClr>
              </a:buClr>
              <a:buSzPct val="100000"/>
              <a:buFont typeface="Arial" pitchFamily="34" charset="0"/>
              <a:buChar char="•"/>
              <a:defRPr/>
            </a:pPr>
            <a:r>
              <a:rPr lang="en-US" dirty="0" smtClean="0">
                <a:latin typeface="+mj-lt"/>
              </a:rPr>
              <a:t>On income payable in foreign currency</a:t>
            </a:r>
          </a:p>
          <a:p>
            <a:pPr marL="1031875" lvl="2" indent="-287338" algn="just" eaLnBrk="1" fontAlgn="auto" hangingPunct="1">
              <a:spcAft>
                <a:spcPts val="0"/>
              </a:spcAft>
              <a:buClr>
                <a:schemeClr val="accent3">
                  <a:lumMod val="50000"/>
                </a:schemeClr>
              </a:buClr>
              <a:buFont typeface="Calibri" pitchFamily="34" charset="0"/>
              <a:buChar char="–"/>
              <a:defRPr/>
            </a:pPr>
            <a:r>
              <a:rPr lang="en-US" dirty="0" smtClean="0"/>
              <a:t>Value of rupee shall be SBI TT buying rate on the date on which tax is required to be deducted</a:t>
            </a:r>
          </a:p>
          <a:p>
            <a:pPr marL="365760" indent="-256032" algn="just" eaLnBrk="1" fontAlgn="auto" hangingPunct="1">
              <a:spcAft>
                <a:spcPts val="0"/>
              </a:spcAft>
              <a:buNone/>
              <a:defRPr/>
            </a:pPr>
            <a:r>
              <a:rPr lang="en-US" dirty="0" smtClean="0"/>
              <a:t>Rule 115</a:t>
            </a:r>
          </a:p>
          <a:p>
            <a:pPr marL="731520" lvl="1" indent="-274320" algn="just" defTabSz="1218987" fontAlgn="auto">
              <a:spcBef>
                <a:spcPts val="600"/>
              </a:spcBef>
              <a:spcAft>
                <a:spcPts val="0"/>
              </a:spcAft>
              <a:buClr>
                <a:schemeClr val="accent3">
                  <a:lumMod val="50000"/>
                </a:schemeClr>
              </a:buClr>
              <a:buSzPct val="100000"/>
              <a:buFont typeface="Arial" pitchFamily="34" charset="0"/>
              <a:buChar char="•"/>
              <a:defRPr/>
            </a:pPr>
            <a:r>
              <a:rPr lang="en-US" dirty="0" smtClean="0">
                <a:latin typeface="+mj-lt"/>
              </a:rPr>
              <a:t>Rate of exchange of income in foreign currency shall be SBI TT buying rate as follows:</a:t>
            </a:r>
          </a:p>
          <a:p>
            <a:pPr marL="731520" lvl="1" indent="-274320" algn="just" defTabSz="1218987" fontAlgn="auto">
              <a:spcBef>
                <a:spcPts val="600"/>
              </a:spcBef>
              <a:spcAft>
                <a:spcPts val="0"/>
              </a:spcAft>
              <a:buClr>
                <a:schemeClr val="accent3">
                  <a:lumMod val="50000"/>
                </a:schemeClr>
              </a:buClr>
              <a:buSzPct val="100000"/>
              <a:buFont typeface="Arial" pitchFamily="34" charset="0"/>
              <a:buChar char="•"/>
              <a:defRPr/>
            </a:pPr>
            <a:r>
              <a:rPr lang="en-US" dirty="0" smtClean="0">
                <a:latin typeface="+mj-lt"/>
              </a:rPr>
              <a:t>Income from salaries, int. on securities, Profits and gains from shipping business, dividend and capital gains</a:t>
            </a:r>
          </a:p>
          <a:p>
            <a:pPr marL="1031875" lvl="2" indent="-287338" algn="just" eaLnBrk="1" fontAlgn="auto" hangingPunct="1">
              <a:spcAft>
                <a:spcPts val="0"/>
              </a:spcAft>
              <a:buClr>
                <a:schemeClr val="accent3">
                  <a:lumMod val="50000"/>
                </a:schemeClr>
              </a:buClr>
              <a:buFont typeface="Calibri" pitchFamily="34" charset="0"/>
              <a:buChar char="–"/>
              <a:defRPr/>
            </a:pPr>
            <a:r>
              <a:rPr lang="en-US" dirty="0" smtClean="0"/>
              <a:t>Last day of the month immediately preceding the month in which the income is due</a:t>
            </a:r>
          </a:p>
          <a:p>
            <a:pPr marL="731520" lvl="1" indent="-274320" algn="just" defTabSz="1218987" fontAlgn="auto">
              <a:spcBef>
                <a:spcPts val="600"/>
              </a:spcBef>
              <a:spcAft>
                <a:spcPts val="0"/>
              </a:spcAft>
              <a:buClr>
                <a:schemeClr val="accent3">
                  <a:lumMod val="50000"/>
                </a:schemeClr>
              </a:buClr>
              <a:buSzPct val="100000"/>
              <a:buFont typeface="Arial" pitchFamily="34" charset="0"/>
              <a:buChar char="•"/>
              <a:defRPr/>
            </a:pPr>
            <a:r>
              <a:rPr lang="en-US" dirty="0" smtClean="0">
                <a:latin typeface="+mj-lt"/>
              </a:rPr>
              <a:t>Income form house property, profits and gains of business or profession and other sources</a:t>
            </a:r>
          </a:p>
          <a:p>
            <a:pPr marL="1031875" lvl="2" indent="-287338" algn="just" eaLnBrk="1" fontAlgn="auto" hangingPunct="1">
              <a:spcAft>
                <a:spcPts val="0"/>
              </a:spcAft>
              <a:buClr>
                <a:schemeClr val="accent3">
                  <a:lumMod val="50000"/>
                </a:schemeClr>
              </a:buClr>
              <a:buFont typeface="Calibri" pitchFamily="34" charset="0"/>
              <a:buChar char="–"/>
              <a:defRPr/>
            </a:pPr>
            <a:r>
              <a:rPr lang="en-US" dirty="0" smtClean="0"/>
              <a:t>Last day of the previous year of the assessee</a:t>
            </a:r>
          </a:p>
          <a:p>
            <a:pPr marL="621792" lvl="1" algn="just" eaLnBrk="1" fontAlgn="auto" hangingPunct="1">
              <a:spcBef>
                <a:spcPts val="324"/>
              </a:spcBef>
              <a:spcAft>
                <a:spcPts val="0"/>
              </a:spcAft>
              <a:buFont typeface="Verdana"/>
              <a:buChar char="◦"/>
              <a:defRPr/>
            </a:pPr>
            <a:endParaRPr lang="en-IN" dirty="0"/>
          </a:p>
        </p:txBody>
      </p:sp>
      <p:sp>
        <p:nvSpPr>
          <p:cNvPr id="53254"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40E66E7-E5AA-478A-BE9F-81A81E215FDB}" type="slidenum">
              <a:rPr lang="en-US" smtClean="0"/>
              <a:pPr>
                <a:defRPr/>
              </a:pPr>
              <a:t>44</a:t>
            </a:fld>
            <a:endParaRPr lang="en-US" smtClean="0"/>
          </a:p>
        </p:txBody>
      </p:sp>
      <p:sp>
        <p:nvSpPr>
          <p:cNvPr id="7" name="Date Placeholder 3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smtClean="0"/>
              <a:t>03/07/2015</a:t>
            </a:r>
            <a:endParaRPr lang="en-US"/>
          </a:p>
        </p:txBody>
      </p:sp>
      <p:sp>
        <p:nvSpPr>
          <p:cNvPr id="8" name="Footer Placeholder 3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smtClean="0"/>
              <a:t>SUSHIL LAKHANI</a:t>
            </a:r>
            <a:endParaRPr lang="en-US" dirty="0" smtClean="0"/>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970520" cy="4572000"/>
          </a:xfrm>
        </p:spPr>
        <p:txBody>
          <a:bodyPr rtlCol="0">
            <a:normAutofit/>
          </a:bodyPr>
          <a:lstStyle/>
          <a:p>
            <a:pPr marL="381000" indent="-381000" algn="just" defTabSz="1218987" eaLnBrk="1" fontAlgn="auto" hangingPunct="1">
              <a:spcBef>
                <a:spcPct val="0"/>
              </a:spcBef>
              <a:spcAft>
                <a:spcPts val="0"/>
              </a:spcAft>
              <a:buClr>
                <a:schemeClr val="accent3">
                  <a:lumMod val="75000"/>
                </a:schemeClr>
              </a:buClr>
              <a:buFont typeface="Wingdings 2" pitchFamily="18" charset="2"/>
              <a:buNone/>
              <a:defRPr/>
            </a:pPr>
            <a:endParaRPr lang="en-US" sz="2000" b="1" dirty="0" smtClean="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endParaRPr>
          </a:p>
          <a:p>
            <a:pPr marL="381000" indent="-381000" algn="just" defTabSz="1218987">
              <a:spcBef>
                <a:spcPct val="0"/>
              </a:spcBef>
              <a:buClr>
                <a:schemeClr val="accent3">
                  <a:lumMod val="75000"/>
                </a:schemeClr>
              </a:buClr>
              <a:buFont typeface="Wingdings 2" pitchFamily="18" charset="2"/>
              <a:buNone/>
              <a:defRPr/>
            </a:pPr>
            <a:r>
              <a:rPr lang="en-US" sz="2400" b="1" u="sng" dirty="0" smtClean="0"/>
              <a:t>Tax Residency Certificate (Section 90(4))</a:t>
            </a:r>
          </a:p>
          <a:p>
            <a:pPr marL="381000" indent="-381000" algn="just" defTabSz="1218987" eaLnBrk="1" fontAlgn="auto" hangingPunct="1">
              <a:spcBef>
                <a:spcPct val="0"/>
              </a:spcBef>
              <a:spcAft>
                <a:spcPts val="0"/>
              </a:spcAft>
              <a:buClr>
                <a:schemeClr val="accent3">
                  <a:lumMod val="75000"/>
                </a:schemeClr>
              </a:buClr>
              <a:buFont typeface="Wingdings 2" pitchFamily="18" charset="2"/>
              <a:buNone/>
              <a:defRPr/>
            </a:pPr>
            <a:endParaRPr lang="en-US" sz="2000" b="1" dirty="0" smtClean="0">
              <a:ln w="9000" cmpd="sng">
                <a:solidFill>
                  <a:schemeClr val="tx1">
                    <a:lumMod val="75000"/>
                    <a:lumOff val="25000"/>
                  </a:schemeClr>
                </a:solidFill>
                <a:prstDash val="solid"/>
              </a:ln>
              <a:solidFill>
                <a:srgbClr val="FF0000"/>
              </a:solidFill>
              <a:effectLst>
                <a:reflection blurRad="12700" stA="28000" endPos="45000" dist="1000" dir="5400000" sy="-100000" algn="bl" rotWithShape="0"/>
              </a:effectLst>
              <a:cs typeface="Arial" charset="0"/>
            </a:endParaRPr>
          </a:p>
          <a:p>
            <a:pPr marL="381000" indent="-381000" algn="just" defTabSz="1218987" eaLnBrk="1" fontAlgn="auto" hangingPunct="1">
              <a:spcBef>
                <a:spcPct val="0"/>
              </a:spcBef>
              <a:spcAft>
                <a:spcPts val="0"/>
              </a:spcAft>
              <a:buClr>
                <a:schemeClr val="accent3">
                  <a:lumMod val="75000"/>
                </a:schemeClr>
              </a:buClr>
              <a:buFont typeface="Arial" pitchFamily="34" charset="0"/>
              <a:buChar char="•"/>
              <a:defRPr/>
            </a:pPr>
            <a:r>
              <a:rPr lang="en-US" sz="2000" dirty="0" smtClean="0">
                <a:cs typeface="Arial" charset="0"/>
              </a:rPr>
              <a:t>Finance Act,2012 has introduced sub-section (4) to Section 90 </a:t>
            </a:r>
            <a:r>
              <a:rPr lang="en-US" sz="2000" dirty="0" err="1" smtClean="0">
                <a:cs typeface="Arial" charset="0"/>
              </a:rPr>
              <a:t>w.e.f</a:t>
            </a:r>
            <a:r>
              <a:rPr lang="en-US" sz="2000" dirty="0" smtClean="0">
                <a:cs typeface="Arial" charset="0"/>
              </a:rPr>
              <a:t>. 1-4-2013 to provide that a non-resident will not be entitled to claim benefits under the Treaty unless he obtains a tax residency certificate from the Government of his residence country/territory certifying that he is a tax resident of that country.</a:t>
            </a:r>
          </a:p>
          <a:p>
            <a:pPr marL="381000" indent="-381000" algn="just" defTabSz="1218987" eaLnBrk="1" fontAlgn="auto" hangingPunct="1">
              <a:spcBef>
                <a:spcPct val="0"/>
              </a:spcBef>
              <a:spcAft>
                <a:spcPts val="0"/>
              </a:spcAft>
              <a:buClr>
                <a:schemeClr val="accent3">
                  <a:lumMod val="75000"/>
                </a:schemeClr>
              </a:buClr>
              <a:buFont typeface="Arial" pitchFamily="34" charset="0"/>
              <a:buChar char="•"/>
              <a:defRPr/>
            </a:pPr>
            <a:endParaRPr lang="en-US" sz="2000" dirty="0" smtClean="0">
              <a:cs typeface="Arial" charset="0"/>
            </a:endParaRPr>
          </a:p>
          <a:p>
            <a:pPr marL="381000" indent="-381000" algn="just" defTabSz="1218987" eaLnBrk="1" fontAlgn="auto" hangingPunct="1">
              <a:spcBef>
                <a:spcPct val="0"/>
              </a:spcBef>
              <a:spcAft>
                <a:spcPts val="0"/>
              </a:spcAft>
              <a:buClr>
                <a:schemeClr val="accent3">
                  <a:lumMod val="75000"/>
                </a:schemeClr>
              </a:buClr>
              <a:buFont typeface="Arial" pitchFamily="34" charset="0"/>
              <a:buChar char="•"/>
              <a:defRPr/>
            </a:pPr>
            <a:r>
              <a:rPr lang="en-US" sz="2000" dirty="0" smtClean="0">
                <a:cs typeface="Arial" charset="0"/>
              </a:rPr>
              <a:t>The requirement applies to all Non Residents, whether Individuals, Companies, LLPs, etc., irrespective of the quantum of relief to be obtained.</a:t>
            </a:r>
          </a:p>
          <a:p>
            <a:pPr marL="381000" indent="-381000" algn="just" defTabSz="1218987" eaLnBrk="1" fontAlgn="auto" hangingPunct="1">
              <a:spcBef>
                <a:spcPct val="0"/>
              </a:spcBef>
              <a:spcAft>
                <a:spcPts val="0"/>
              </a:spcAft>
              <a:buClr>
                <a:schemeClr val="accent3">
                  <a:lumMod val="75000"/>
                </a:schemeClr>
              </a:buClr>
              <a:buFont typeface="Wingdings 2" pitchFamily="18" charset="2"/>
              <a:buNone/>
              <a:defRPr/>
            </a:pPr>
            <a:endParaRPr lang="en-US" sz="2000" dirty="0" smtClean="0">
              <a:solidFill>
                <a:schemeClr val="accent3">
                  <a:lumMod val="75000"/>
                </a:schemeClr>
              </a:solidFill>
              <a:cs typeface="Arial" charset="0"/>
            </a:endParaRPr>
          </a:p>
          <a:p>
            <a:pPr marL="381000" indent="-381000" algn="just" defTabSz="1218987" eaLnBrk="1" fontAlgn="auto" hangingPunct="1">
              <a:spcBef>
                <a:spcPct val="0"/>
              </a:spcBef>
              <a:spcAft>
                <a:spcPts val="0"/>
              </a:spcAft>
              <a:buClr>
                <a:schemeClr val="accent3">
                  <a:lumMod val="75000"/>
                </a:schemeClr>
              </a:buClr>
              <a:buFont typeface="Wingdings 2" pitchFamily="18" charset="2"/>
              <a:buNone/>
              <a:defRPr/>
            </a:pPr>
            <a:endParaRPr lang="en-US" sz="2000" b="1" dirty="0">
              <a:ln w="9000" cmpd="sng">
                <a:solidFill>
                  <a:schemeClr val="tx1">
                    <a:lumMod val="75000"/>
                    <a:lumOff val="25000"/>
                  </a:schemeClr>
                </a:solidFill>
                <a:prstDash val="solid"/>
              </a:ln>
              <a:solidFill>
                <a:srgbClr val="FF0000"/>
              </a:solidFill>
              <a:effectLst>
                <a:reflection blurRad="12700" stA="28000" endPos="45000" dist="1000" dir="5400000" sy="-100000" algn="bl" rotWithShape="0"/>
              </a:effectLst>
              <a:cs typeface="Arial" charset="0"/>
            </a:endParaRPr>
          </a:p>
        </p:txBody>
      </p:sp>
      <p:sp>
        <p:nvSpPr>
          <p:cNvPr id="5" name="Slide Number Placeholder 4"/>
          <p:cNvSpPr>
            <a:spLocks noGrp="1"/>
          </p:cNvSpPr>
          <p:nvPr>
            <p:ph type="sldNum" sz="quarter" idx="12"/>
          </p:nvPr>
        </p:nvSpPr>
        <p:spPr/>
        <p:txBody>
          <a:bodyPr/>
          <a:lstStyle/>
          <a:p>
            <a:pPr>
              <a:defRPr/>
            </a:pPr>
            <a:fld id="{21E2885F-EA76-49A1-8F94-F279BCB756B9}" type="slidenum">
              <a:rPr lang="en-US"/>
              <a:pPr>
                <a:defRPr/>
              </a:pPr>
              <a:t>45</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
        <p:nvSpPr>
          <p:cNvPr id="9" name="Title 1"/>
          <p:cNvSpPr>
            <a:spLocks noGrp="1"/>
          </p:cNvSpPr>
          <p:nvPr>
            <p:ph type="title"/>
          </p:nvPr>
        </p:nvSpPr>
        <p:spPr>
          <a:xfrm>
            <a:off x="914400" y="228600"/>
            <a:ext cx="7772400" cy="736600"/>
          </a:xfrm>
        </p:spPr>
        <p:txBody>
          <a:bodyPr/>
          <a:lstStyle/>
          <a:p>
            <a:pPr algn="ctr" eaLnBrk="1" hangingPunct="1">
              <a:defRPr/>
            </a:pPr>
            <a:r>
              <a:rPr lang="en-US" b="1" dirty="0" smtClean="0"/>
              <a:t>AN OVERVIEW OF TDS U/S. 195 (Cont..)</a:t>
            </a:r>
            <a:endParaRPr lang="en-IN" dirty="0" smtClean="0">
              <a:solidFill>
                <a:srgbClr val="5FA326"/>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14400" y="228600"/>
            <a:ext cx="7772400" cy="736600"/>
          </a:xfrm>
        </p:spPr>
        <p:txBody>
          <a:bodyPr/>
          <a:lstStyle/>
          <a:p>
            <a:pPr algn="ctr" eaLnBrk="1" hangingPunct="1">
              <a:defRPr/>
            </a:pPr>
            <a:r>
              <a:rPr lang="en-US" b="1" dirty="0" smtClean="0"/>
              <a:t>AN OVERVIEW OF TDS U/S. 195 (Cont..)</a:t>
            </a:r>
            <a:endParaRPr lang="en-IN" dirty="0" smtClean="0">
              <a:solidFill>
                <a:srgbClr val="5FA326"/>
              </a:solidFill>
            </a:endParaRPr>
          </a:p>
        </p:txBody>
      </p:sp>
      <p:sp>
        <p:nvSpPr>
          <p:cNvPr id="3" name="Content Placeholder 2"/>
          <p:cNvSpPr>
            <a:spLocks noGrp="1"/>
          </p:cNvSpPr>
          <p:nvPr>
            <p:ph idx="1"/>
          </p:nvPr>
        </p:nvSpPr>
        <p:spPr>
          <a:xfrm>
            <a:off x="914400" y="1066800"/>
            <a:ext cx="7772400" cy="4953000"/>
          </a:xfrm>
        </p:spPr>
        <p:txBody>
          <a:bodyPr/>
          <a:lstStyle/>
          <a:p>
            <a:pPr marL="381000" indent="-381000" algn="just" defTabSz="1218987">
              <a:spcBef>
                <a:spcPct val="0"/>
              </a:spcBef>
              <a:buClr>
                <a:schemeClr val="accent3">
                  <a:lumMod val="75000"/>
                </a:schemeClr>
              </a:buClr>
              <a:buNone/>
              <a:defRPr/>
            </a:pPr>
            <a:r>
              <a:rPr lang="en-US" sz="2400" b="1" u="sng" dirty="0" smtClean="0"/>
              <a:t>Furnishing TRC mandatory requirement </a:t>
            </a:r>
          </a:p>
          <a:p>
            <a:pPr marL="381000" indent="-381000" algn="just" defTabSz="1218987">
              <a:spcBef>
                <a:spcPct val="0"/>
              </a:spcBef>
              <a:buClr>
                <a:schemeClr val="accent3">
                  <a:lumMod val="75000"/>
                </a:schemeClr>
              </a:buClr>
              <a:buNone/>
              <a:defRPr/>
            </a:pPr>
            <a:endParaRPr lang="en-US" sz="800" b="1" u="sng" dirty="0" smtClean="0">
              <a:solidFill>
                <a:srgbClr val="FF0000"/>
              </a:solidFill>
            </a:endParaRPr>
          </a:p>
          <a:p>
            <a:pPr marL="381000" indent="-381000" algn="just" defTabSz="1218987" eaLnBrk="1" fontAlgn="auto" hangingPunct="1">
              <a:spcBef>
                <a:spcPct val="0"/>
              </a:spcBef>
              <a:spcAft>
                <a:spcPts val="0"/>
              </a:spcAft>
              <a:buClr>
                <a:schemeClr val="accent3">
                  <a:lumMod val="75000"/>
                </a:schemeClr>
              </a:buClr>
              <a:buFont typeface="Arial" pitchFamily="34" charset="0"/>
              <a:buChar char="•"/>
              <a:defRPr/>
            </a:pPr>
            <a:r>
              <a:rPr lang="en-US" sz="1800" dirty="0" smtClean="0">
                <a:cs typeface="Arial" charset="0"/>
              </a:rPr>
              <a:t>Notification 57/2013 dated 1 August 2013  issued by CDBT, which mandates submission of following information in Form 10F:</a:t>
            </a:r>
          </a:p>
          <a:p>
            <a:pPr lvl="1" algn="just" eaLnBrk="1" hangingPunct="1">
              <a:buClr>
                <a:schemeClr val="accent3">
                  <a:lumMod val="50000"/>
                </a:schemeClr>
              </a:buClr>
              <a:buFont typeface="Calibri" pitchFamily="34" charset="0"/>
              <a:buChar char="–"/>
              <a:defRPr/>
            </a:pPr>
            <a:r>
              <a:rPr lang="en-IN" sz="1700" dirty="0" smtClean="0"/>
              <a:t>Status (individual, company, etc) of the assessee   </a:t>
            </a:r>
          </a:p>
          <a:p>
            <a:pPr lvl="1" algn="just" eaLnBrk="1" hangingPunct="1">
              <a:buClr>
                <a:schemeClr val="accent3">
                  <a:lumMod val="50000"/>
                </a:schemeClr>
              </a:buClr>
              <a:buFont typeface="Calibri" pitchFamily="34" charset="0"/>
              <a:buChar char="–"/>
              <a:defRPr/>
            </a:pPr>
            <a:r>
              <a:rPr lang="en-IN" sz="1700" dirty="0" smtClean="0"/>
              <a:t>Nationality or country or specified territory of incorporation or registration</a:t>
            </a:r>
          </a:p>
          <a:p>
            <a:pPr lvl="1" algn="just" eaLnBrk="1" hangingPunct="1">
              <a:buClr>
                <a:schemeClr val="accent3">
                  <a:lumMod val="50000"/>
                </a:schemeClr>
              </a:buClr>
              <a:buFont typeface="Calibri" pitchFamily="34" charset="0"/>
              <a:buChar char="–"/>
              <a:defRPr/>
            </a:pPr>
            <a:r>
              <a:rPr lang="en-IN" sz="1700" dirty="0" err="1" smtClean="0"/>
              <a:t>Assessee’s</a:t>
            </a:r>
            <a:r>
              <a:rPr lang="en-IN" sz="1700" dirty="0" smtClean="0"/>
              <a:t> tax identification number in the country or specified territory of residence and in case there is no such number, then, a unique number on the basis of which the person is identified by the Government of the country or the specified territory of which the assessee claims to be a resident; </a:t>
            </a:r>
          </a:p>
          <a:p>
            <a:pPr lvl="1" algn="just" eaLnBrk="1" hangingPunct="1">
              <a:buClr>
                <a:schemeClr val="accent3">
                  <a:lumMod val="50000"/>
                </a:schemeClr>
              </a:buClr>
              <a:buFont typeface="Calibri" pitchFamily="34" charset="0"/>
              <a:buChar char="–"/>
              <a:defRPr/>
            </a:pPr>
            <a:r>
              <a:rPr lang="en-IN" sz="1700" dirty="0" smtClean="0"/>
              <a:t>Period for which the residential status, as mentioned in the certificate referred to in sub-section (4) of section 90 or sub-section (4) of section 90A, is applicable; and</a:t>
            </a:r>
          </a:p>
          <a:p>
            <a:pPr lvl="1" algn="just" eaLnBrk="1" hangingPunct="1">
              <a:buClr>
                <a:schemeClr val="accent3">
                  <a:lumMod val="50000"/>
                </a:schemeClr>
              </a:buClr>
              <a:buFont typeface="Calibri" pitchFamily="34" charset="0"/>
              <a:buChar char="–"/>
              <a:defRPr/>
            </a:pPr>
            <a:r>
              <a:rPr lang="en-IN" sz="1700" dirty="0" smtClean="0"/>
              <a:t>Address of the assessee in the country or specified territory outside India, during the period for which the certificate, as mentioned in (iv) above, is applicable. </a:t>
            </a:r>
          </a:p>
          <a:p>
            <a:pPr lvl="1" algn="just" eaLnBrk="1" hangingPunct="1">
              <a:defRPr/>
            </a:pPr>
            <a:endParaRPr lang="en-IN" sz="800" dirty="0" smtClean="0"/>
          </a:p>
          <a:p>
            <a:pPr marL="381000" indent="-381000" algn="just" defTabSz="1218987" eaLnBrk="1" fontAlgn="auto" hangingPunct="1">
              <a:spcBef>
                <a:spcPct val="0"/>
              </a:spcBef>
              <a:spcAft>
                <a:spcPts val="0"/>
              </a:spcAft>
              <a:buClr>
                <a:schemeClr val="accent3">
                  <a:lumMod val="75000"/>
                </a:schemeClr>
              </a:buClr>
              <a:buFont typeface="Arial" pitchFamily="34" charset="0"/>
              <a:buChar char="•"/>
              <a:defRPr/>
            </a:pPr>
            <a:r>
              <a:rPr lang="en-US" sz="1800" dirty="0" smtClean="0">
                <a:cs typeface="Arial" charset="0"/>
              </a:rPr>
              <a:t>Declaration not required, if TRC contains above particulars</a:t>
            </a:r>
            <a:endParaRPr lang="en-IN" sz="1800" dirty="0" smtClean="0">
              <a:cs typeface="Arial" charset="0"/>
            </a:endParaRPr>
          </a:p>
        </p:txBody>
      </p:sp>
      <p:sp>
        <p:nvSpPr>
          <p:cNvPr id="5" name="Slide Number Placeholder 4"/>
          <p:cNvSpPr>
            <a:spLocks noGrp="1"/>
          </p:cNvSpPr>
          <p:nvPr>
            <p:ph type="sldNum" sz="quarter" idx="12"/>
          </p:nvPr>
        </p:nvSpPr>
        <p:spPr/>
        <p:txBody>
          <a:bodyPr/>
          <a:lstStyle/>
          <a:p>
            <a:pPr>
              <a:defRPr/>
            </a:pPr>
            <a:fld id="{B341EE45-3F24-4631-82D8-144484D54F71}" type="slidenum">
              <a:rPr lang="en-US"/>
              <a:pPr>
                <a:defRPr/>
              </a:pPr>
              <a:t>46</a:t>
            </a:fld>
            <a:endParaRPr lang="en-US"/>
          </a:p>
        </p:txBody>
      </p:sp>
      <p:sp>
        <p:nvSpPr>
          <p:cNvPr id="8" name="Date Placeholder 6"/>
          <p:cNvSpPr>
            <a:spLocks noGrp="1"/>
          </p:cNvSpPr>
          <p:nvPr>
            <p:ph type="dt" sz="quarter" idx="10"/>
          </p:nvPr>
        </p:nvSpPr>
        <p:spPr/>
        <p:txBody>
          <a:bodyPr/>
          <a:lstStyle/>
          <a:p>
            <a:pPr>
              <a:defRPr/>
            </a:pPr>
            <a:r>
              <a:rPr lang="en-US" smtClean="0"/>
              <a:t>03/07/2015</a:t>
            </a:r>
            <a:endParaRPr lang="en-US"/>
          </a:p>
        </p:txBody>
      </p:sp>
      <p:sp>
        <p:nvSpPr>
          <p:cNvPr id="9"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371600"/>
            <a:ext cx="8077200" cy="4302716"/>
          </a:xfrm>
          <a:prstGeom prst="rect">
            <a:avLst/>
          </a:prstGeom>
        </p:spPr>
        <p:txBody>
          <a:bodyPr>
            <a:spAutoFit/>
          </a:bodyPr>
          <a:lstStyle/>
          <a:p>
            <a:pPr marL="381000" indent="-381000" algn="just" defTabSz="1218987" eaLnBrk="0" hangingPunct="0">
              <a:lnSpc>
                <a:spcPct val="90000"/>
              </a:lnSpc>
              <a:buClr>
                <a:schemeClr val="accent3">
                  <a:lumMod val="75000"/>
                </a:schemeClr>
              </a:buClr>
              <a:buSzPct val="100000"/>
              <a:defRPr/>
            </a:pPr>
            <a:r>
              <a:rPr lang="en-US" sz="2400" b="1" u="sng" dirty="0">
                <a:latin typeface="+mn-lt"/>
                <a:cs typeface="+mn-cs"/>
              </a:rPr>
              <a:t>Grossing up of tax (Section 195A):</a:t>
            </a:r>
          </a:p>
          <a:p>
            <a:pPr marL="381000" indent="-381000" algn="just" eaLnBrk="0" hangingPunct="0">
              <a:lnSpc>
                <a:spcPct val="80000"/>
              </a:lnSpc>
              <a:buClr>
                <a:srgbClr val="1A92AE"/>
              </a:buClr>
              <a:defRPr/>
            </a:pPr>
            <a:endParaRPr lang="en-US" sz="2000"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sz="2000" dirty="0">
                <a:latin typeface="+mn-lt"/>
              </a:rPr>
              <a:t>Not to be done in cases of presumptive Tax (ONGC (264 ITR 340) </a:t>
            </a:r>
            <a:r>
              <a:rPr lang="en-US" sz="2000" dirty="0" err="1">
                <a:latin typeface="+mn-lt"/>
              </a:rPr>
              <a:t>Uttranchal</a:t>
            </a:r>
            <a:r>
              <a:rPr lang="en-US" sz="2000" dirty="0">
                <a:latin typeface="+mn-lt"/>
              </a:rPr>
              <a:t>)</a:t>
            </a: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sz="2000" dirty="0">
                <a:latin typeface="+mn-lt"/>
              </a:rPr>
              <a:t>Exchange Rate Applicable – (Rule 26 Vs Rule 115) – SBI TT Buying Rate.</a:t>
            </a: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sz="2000" dirty="0">
                <a:latin typeface="+mn-lt"/>
              </a:rPr>
              <a:t>TDS Certificate to be issued even in case of Grossing up : Circular 785 </a:t>
            </a:r>
            <a:r>
              <a:rPr lang="en-US" sz="2000" dirty="0" err="1">
                <a:latin typeface="+mn-lt"/>
              </a:rPr>
              <a:t>dt</a:t>
            </a:r>
            <a:r>
              <a:rPr lang="en-US" sz="2000" dirty="0">
                <a:latin typeface="+mn-lt"/>
              </a:rPr>
              <a:t>. 24.11.1999</a:t>
            </a: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sz="2000" dirty="0">
                <a:latin typeface="+mn-lt"/>
              </a:rPr>
              <a:t>Absence of the words “tax to be borne by the payer” in case of net of tax payment contracts (175 ITR 243 (AP))</a:t>
            </a:r>
          </a:p>
          <a:p>
            <a:pPr marL="381000" indent="-381000" algn="just" eaLnBrk="0" hangingPunct="0">
              <a:lnSpc>
                <a:spcPct val="80000"/>
              </a:lnSpc>
              <a:spcBef>
                <a:spcPct val="50000"/>
              </a:spcBef>
              <a:defRPr/>
            </a:pPr>
            <a:endParaRPr lang="en-US" sz="2000" b="1" u="sng" cap="all"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p:txBody>
      </p:sp>
      <p:sp>
        <p:nvSpPr>
          <p:cNvPr id="23555" name="Title 14"/>
          <p:cNvSpPr>
            <a:spLocks noGrp="1"/>
          </p:cNvSpPr>
          <p:nvPr>
            <p:ph type="title"/>
          </p:nvPr>
        </p:nvSpPr>
        <p:spPr>
          <a:xfrm>
            <a:off x="914400" y="274638"/>
            <a:ext cx="7772400" cy="792162"/>
          </a:xfrm>
        </p:spPr>
        <p:txBody>
          <a:bodyPr/>
          <a:lstStyle/>
          <a:p>
            <a:pPr algn="ctr" eaLnBrk="1" hangingPunct="1"/>
            <a:r>
              <a:rPr lang="en-US" b="1" dirty="0" smtClean="0"/>
              <a:t>AN OVERVIEW OF TDS U/S. 195 (Cont..)</a:t>
            </a:r>
          </a:p>
        </p:txBody>
      </p:sp>
      <p:sp>
        <p:nvSpPr>
          <p:cNvPr id="5" name="Slide Number Placeholder 4"/>
          <p:cNvSpPr>
            <a:spLocks noGrp="1"/>
          </p:cNvSpPr>
          <p:nvPr>
            <p:ph type="sldNum" sz="quarter" idx="12"/>
          </p:nvPr>
        </p:nvSpPr>
        <p:spPr/>
        <p:txBody>
          <a:bodyPr/>
          <a:lstStyle/>
          <a:p>
            <a:pPr>
              <a:defRPr/>
            </a:pPr>
            <a:fld id="{5E06D7A9-3743-4981-AF84-9DCDB97B7EB7}" type="slidenum">
              <a:rPr lang="en-US"/>
              <a:pPr>
                <a:defRPr/>
              </a:pPr>
              <a:t>47</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609600" y="1219200"/>
            <a:ext cx="8001000" cy="4670509"/>
          </a:xfrm>
          <a:prstGeom prst="rect">
            <a:avLst/>
          </a:prstGeom>
          <a:noFill/>
          <a:ln w="9525">
            <a:noFill/>
            <a:miter lim="800000"/>
            <a:headEnd/>
            <a:tailEnd/>
          </a:ln>
        </p:spPr>
        <p:txBody>
          <a:bodyPr>
            <a:spAutoFit/>
          </a:bodyPr>
          <a:lstStyle/>
          <a:p>
            <a:pPr marL="381000" indent="-381000" algn="just" defTabSz="1218987" eaLnBrk="0" hangingPunct="0">
              <a:lnSpc>
                <a:spcPct val="90000"/>
              </a:lnSpc>
              <a:buClr>
                <a:schemeClr val="accent3">
                  <a:lumMod val="75000"/>
                </a:schemeClr>
              </a:buClr>
              <a:buSzPct val="100000"/>
              <a:defRPr/>
            </a:pPr>
            <a:r>
              <a:rPr lang="en-US" sz="2400" b="1" u="sng" dirty="0">
                <a:latin typeface="+mn-lt"/>
                <a:cs typeface="+mn-cs"/>
              </a:rPr>
              <a:t>Section 206AA</a:t>
            </a:r>
          </a:p>
          <a:p>
            <a:pPr algn="just">
              <a:defRPr/>
            </a:pPr>
            <a:endParaRPr lang="en-US" sz="2000" b="1" dirty="0">
              <a:latin typeface="+mj-lt"/>
              <a:cs typeface="Arial" pitchFamily="34" charset="0"/>
            </a:endParaRPr>
          </a:p>
          <a:p>
            <a:pPr marL="855663" indent="-452438" algn="just">
              <a:spcBef>
                <a:spcPts val="450"/>
              </a:spcBef>
              <a:spcAft>
                <a:spcPts val="450"/>
              </a:spcAft>
              <a:defRPr/>
            </a:pPr>
            <a:r>
              <a:rPr lang="en-US" sz="2000" i="1" dirty="0">
                <a:latin typeface="+mj-lt"/>
                <a:cs typeface="Arial" pitchFamily="34" charset="0"/>
              </a:rPr>
              <a:t>“(1)   Notwithstanding anything contained in any other provisions of this Act, any person entitled to receive any sum or income or amount, on which tax is deductible under Chapter XVIIB (hereafter referred to as </a:t>
            </a:r>
            <a:r>
              <a:rPr lang="en-US" sz="2000" i="1" dirty="0" err="1">
                <a:latin typeface="+mj-lt"/>
                <a:cs typeface="Arial" pitchFamily="34" charset="0"/>
              </a:rPr>
              <a:t>deductee</a:t>
            </a:r>
            <a:r>
              <a:rPr lang="en-US" sz="2000" i="1" dirty="0">
                <a:latin typeface="+mj-lt"/>
                <a:cs typeface="Arial" pitchFamily="34" charset="0"/>
              </a:rPr>
              <a:t>) shall furnish his Permanent Account Number to the person responsible for deducting such tax (hereafter referred to as deductor), failing which tax shall be deducted at the higher of the following rates, namely:-</a:t>
            </a:r>
          </a:p>
          <a:p>
            <a:pPr marL="1314450" indent="-400050" algn="just">
              <a:spcBef>
                <a:spcPts val="450"/>
              </a:spcBef>
              <a:spcAft>
                <a:spcPts val="450"/>
              </a:spcAft>
              <a:buFont typeface="+mj-lt"/>
              <a:buAutoNum type="romanLcPeriod"/>
              <a:defRPr/>
            </a:pPr>
            <a:r>
              <a:rPr lang="en-US" sz="2000" i="1" dirty="0">
                <a:latin typeface="+mj-lt"/>
                <a:cs typeface="Arial" pitchFamily="34" charset="0"/>
              </a:rPr>
              <a:t>at the rate specified in the relevant provision of this Act; or</a:t>
            </a:r>
          </a:p>
          <a:p>
            <a:pPr marL="1314450" indent="-400050" algn="just">
              <a:spcBef>
                <a:spcPts val="450"/>
              </a:spcBef>
              <a:spcAft>
                <a:spcPts val="450"/>
              </a:spcAft>
              <a:buFont typeface="+mj-lt"/>
              <a:buAutoNum type="romanLcPeriod"/>
              <a:defRPr/>
            </a:pPr>
            <a:r>
              <a:rPr lang="en-US" sz="2000" i="1" dirty="0">
                <a:latin typeface="+mj-lt"/>
                <a:cs typeface="Arial" pitchFamily="34" charset="0"/>
              </a:rPr>
              <a:t>at the rate or rates in force; or</a:t>
            </a:r>
          </a:p>
          <a:p>
            <a:pPr marL="1314450" indent="-400050" algn="just">
              <a:spcBef>
                <a:spcPts val="450"/>
              </a:spcBef>
              <a:spcAft>
                <a:spcPts val="450"/>
              </a:spcAft>
              <a:buFont typeface="+mj-lt"/>
              <a:buAutoNum type="romanLcPeriod"/>
              <a:defRPr/>
            </a:pPr>
            <a:r>
              <a:rPr lang="en-US" sz="2000" i="1" dirty="0">
                <a:latin typeface="+mj-lt"/>
                <a:cs typeface="Arial" pitchFamily="34" charset="0"/>
              </a:rPr>
              <a:t>at the rate of twenty per cent.</a:t>
            </a:r>
          </a:p>
          <a:p>
            <a:pPr marL="1317625" algn="just">
              <a:spcBef>
                <a:spcPts val="450"/>
              </a:spcBef>
              <a:spcAft>
                <a:spcPts val="450"/>
              </a:spcAft>
              <a:defRPr/>
            </a:pPr>
            <a:r>
              <a:rPr lang="en-US" sz="2000" i="1" dirty="0">
                <a:latin typeface="+mj-lt"/>
                <a:cs typeface="Arial" pitchFamily="34" charset="0"/>
              </a:rPr>
              <a:t>……….”</a:t>
            </a:r>
          </a:p>
        </p:txBody>
      </p:sp>
      <p:sp>
        <p:nvSpPr>
          <p:cNvPr id="6" name="Slide Number Placeholder 5"/>
          <p:cNvSpPr>
            <a:spLocks noGrp="1"/>
          </p:cNvSpPr>
          <p:nvPr>
            <p:ph type="sldNum" sz="quarter" idx="12"/>
          </p:nvPr>
        </p:nvSpPr>
        <p:spPr/>
        <p:txBody>
          <a:bodyPr/>
          <a:lstStyle/>
          <a:p>
            <a:pPr>
              <a:defRPr/>
            </a:pPr>
            <a:fld id="{32914425-4817-450A-A762-B1B7690B9EBA}" type="slidenum">
              <a:rPr lang="en-US"/>
              <a:pPr>
                <a:defRPr/>
              </a:pPr>
              <a:t>48</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
        <p:nvSpPr>
          <p:cNvPr id="24582" name="Title 14"/>
          <p:cNvSpPr>
            <a:spLocks noGrp="1"/>
          </p:cNvSpPr>
          <p:nvPr>
            <p:ph type="title"/>
          </p:nvPr>
        </p:nvSpPr>
        <p:spPr>
          <a:xfrm>
            <a:off x="914400" y="274638"/>
            <a:ext cx="7772400" cy="792162"/>
          </a:xfrm>
        </p:spPr>
        <p:txBody>
          <a:bodyPr/>
          <a:lstStyle/>
          <a:p>
            <a:pPr algn="ctr" eaLnBrk="1" hangingPunct="1"/>
            <a:r>
              <a:rPr lang="en-US" b="1" dirty="0" smtClean="0"/>
              <a:t>AN OVERVIEW OF TDS U/S. 195 (Cont..)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ChangeArrowheads="1"/>
          </p:cNvSpPr>
          <p:nvPr/>
        </p:nvSpPr>
        <p:spPr bwMode="auto">
          <a:xfrm>
            <a:off x="762000" y="1066800"/>
            <a:ext cx="8153400" cy="5459956"/>
          </a:xfrm>
          <a:prstGeom prst="rect">
            <a:avLst/>
          </a:prstGeom>
          <a:noFill/>
          <a:ln w="9525">
            <a:noFill/>
            <a:miter lim="800000"/>
            <a:headEnd/>
            <a:tailEnd/>
          </a:ln>
        </p:spPr>
        <p:txBody>
          <a:bodyPr>
            <a:spAutoFit/>
          </a:bodyPr>
          <a:lstStyle/>
          <a:p>
            <a:pPr marL="381000" indent="-381000" algn="just" defTabSz="1218987" eaLnBrk="0" hangingPunct="0">
              <a:lnSpc>
                <a:spcPct val="90000"/>
              </a:lnSpc>
              <a:buClr>
                <a:schemeClr val="accent3">
                  <a:lumMod val="75000"/>
                </a:schemeClr>
              </a:buClr>
              <a:buSzPct val="100000"/>
              <a:defRPr/>
            </a:pPr>
            <a:r>
              <a:rPr lang="en-US" sz="2400" b="1" u="sng" dirty="0">
                <a:latin typeface="+mn-lt"/>
                <a:cs typeface="+mn-cs"/>
              </a:rPr>
              <a:t>Section 206AA cont</a:t>
            </a:r>
            <a:r>
              <a:rPr lang="en-US" sz="2400" b="1" u="sng" dirty="0" smtClean="0">
                <a:latin typeface="+mn-lt"/>
                <a:cs typeface="+mn-cs"/>
              </a:rPr>
              <a:t>..</a:t>
            </a:r>
            <a:endParaRPr lang="en-US" sz="2400" b="1" u="sng" dirty="0">
              <a:latin typeface="+mn-lt"/>
              <a:cs typeface="+mn-cs"/>
            </a:endParaRPr>
          </a:p>
          <a:p>
            <a:pPr marL="381000" indent="-381000" algn="just" defTabSz="1218987" eaLnBrk="0" hangingPunct="0">
              <a:lnSpc>
                <a:spcPct val="90000"/>
              </a:lnSpc>
              <a:buClr>
                <a:schemeClr val="accent3">
                  <a:lumMod val="75000"/>
                </a:schemeClr>
              </a:buClr>
              <a:buSzPct val="100000"/>
              <a:defRPr/>
            </a:pPr>
            <a:r>
              <a:rPr lang="en-US" sz="2400" b="1" u="sng" dirty="0">
                <a:latin typeface="+mn-lt"/>
                <a:cs typeface="+mn-cs"/>
              </a:rPr>
              <a:t>Issues:</a:t>
            </a:r>
          </a:p>
          <a:p>
            <a:pPr algn="just">
              <a:defRPr/>
            </a:pPr>
            <a:endParaRPr lang="en-US" sz="1100"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it is applicable to those who are exempt from obtaining PAN  ? (Sec 139A(8)(d), Rule 114C (1) &amp; Sec 272BB) (Smt. A. </a:t>
            </a:r>
            <a:r>
              <a:rPr lang="en-US" dirty="0" err="1">
                <a:latin typeface="+mn-lt"/>
              </a:rPr>
              <a:t>Kowsalya</a:t>
            </a:r>
            <a:r>
              <a:rPr lang="en-US" dirty="0">
                <a:latin typeface="+mn-lt"/>
              </a:rPr>
              <a:t> </a:t>
            </a:r>
            <a:r>
              <a:rPr lang="en-US" dirty="0" err="1">
                <a:latin typeface="+mn-lt"/>
              </a:rPr>
              <a:t>Bai</a:t>
            </a:r>
            <a:r>
              <a:rPr lang="en-US" dirty="0">
                <a:latin typeface="+mn-lt"/>
              </a:rPr>
              <a:t> -22 Taxmann.com 157</a:t>
            </a:r>
            <a:r>
              <a:rPr lang="en-US" dirty="0" smtClean="0">
                <a:latin typeface="+mn-lt"/>
              </a:rPr>
              <a:t>)</a:t>
            </a:r>
            <a:endParaRPr lang="en-US" dirty="0">
              <a:latin typeface="+mn-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Section 206AA applies to payments to non-residents</a:t>
            </a:r>
            <a:r>
              <a:rPr lang="en-US" dirty="0" smtClean="0">
                <a:latin typeface="+mn-lt"/>
              </a:rPr>
              <a:t>?</a:t>
            </a:r>
            <a:endParaRPr lang="en-US" dirty="0">
              <a:latin typeface="+mn-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Section 206AA applies only when tax is deductible</a:t>
            </a:r>
            <a:r>
              <a:rPr lang="en-US" dirty="0" smtClean="0">
                <a:latin typeface="+mn-lt"/>
              </a:rPr>
              <a:t>?</a:t>
            </a:r>
            <a:endParaRPr lang="en-US" dirty="0">
              <a:latin typeface="+mn-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Validity of sec206AA when the basic rate of taxation is lower than 20% :</a:t>
            </a:r>
          </a:p>
          <a:p>
            <a:pPr marL="608013" lvl="1" indent="-230188" algn="just" defTabSz="1217613">
              <a:lnSpc>
                <a:spcPct val="90000"/>
              </a:lnSpc>
              <a:spcBef>
                <a:spcPts val="800"/>
              </a:spcBef>
              <a:buClr>
                <a:schemeClr val="accent1"/>
              </a:buClr>
              <a:buSzPct val="80000"/>
              <a:buFont typeface="Arial" charset="0"/>
              <a:buChar char="•"/>
              <a:defRPr/>
            </a:pPr>
            <a:r>
              <a:rPr lang="en-US" sz="1700" dirty="0" err="1">
                <a:latin typeface="+mn-lt"/>
                <a:cs typeface="+mn-cs"/>
              </a:rPr>
              <a:t>Bhavani</a:t>
            </a:r>
            <a:r>
              <a:rPr lang="en-US" sz="1700" dirty="0">
                <a:latin typeface="+mn-lt"/>
                <a:cs typeface="+mn-cs"/>
              </a:rPr>
              <a:t> Cotton Mills (</a:t>
            </a:r>
            <a:r>
              <a:rPr lang="en-US" sz="1700" dirty="0" smtClean="0">
                <a:latin typeface="+mn-lt"/>
                <a:cs typeface="+mn-cs"/>
              </a:rPr>
              <a:t>20 STC </a:t>
            </a:r>
            <a:r>
              <a:rPr lang="en-US" sz="1700" dirty="0">
                <a:latin typeface="+mn-lt"/>
                <a:cs typeface="+mn-cs"/>
              </a:rPr>
              <a:t>290 </a:t>
            </a:r>
            <a:r>
              <a:rPr lang="en-US" sz="1700" dirty="0" smtClean="0">
                <a:latin typeface="+mn-lt"/>
                <a:cs typeface="+mn-cs"/>
              </a:rPr>
              <a:t>(SC))</a:t>
            </a:r>
            <a:endParaRPr lang="en-US" sz="1700" dirty="0">
              <a:latin typeface="+mn-lt"/>
              <a:cs typeface="+mn-cs"/>
            </a:endParaRPr>
          </a:p>
          <a:p>
            <a:pPr marL="608013" lvl="1" indent="-230188" algn="just" defTabSz="1217613">
              <a:lnSpc>
                <a:spcPct val="90000"/>
              </a:lnSpc>
              <a:spcBef>
                <a:spcPts val="800"/>
              </a:spcBef>
              <a:buClr>
                <a:schemeClr val="accent1"/>
              </a:buClr>
              <a:buSzPct val="80000"/>
              <a:buFont typeface="Arial" charset="0"/>
              <a:buChar char="•"/>
              <a:defRPr/>
            </a:pPr>
            <a:r>
              <a:rPr lang="en-US" sz="1700" dirty="0">
                <a:latin typeface="+mn-lt"/>
                <a:cs typeface="+mn-cs"/>
              </a:rPr>
              <a:t>Ely Lilly (312 ITR 225 </a:t>
            </a:r>
            <a:r>
              <a:rPr lang="en-US" sz="1700" dirty="0" smtClean="0">
                <a:latin typeface="+mn-lt"/>
                <a:cs typeface="+mn-cs"/>
              </a:rPr>
              <a:t>(SC</a:t>
            </a:r>
            <a:r>
              <a:rPr lang="en-US" sz="1700" dirty="0">
                <a:latin typeface="+mn-lt"/>
                <a:cs typeface="+mn-cs"/>
              </a:rPr>
              <a:t>)</a:t>
            </a:r>
          </a:p>
          <a:p>
            <a:pPr marL="608013" lvl="1" indent="-230188" algn="just" defTabSz="1217613">
              <a:lnSpc>
                <a:spcPct val="90000"/>
              </a:lnSpc>
              <a:spcBef>
                <a:spcPts val="800"/>
              </a:spcBef>
              <a:buClr>
                <a:schemeClr val="accent1"/>
              </a:buClr>
              <a:buSzPct val="80000"/>
              <a:buFont typeface="Arial" charset="0"/>
              <a:buChar char="•"/>
              <a:defRPr/>
            </a:pPr>
            <a:r>
              <a:rPr lang="en-US" sz="1700" dirty="0" err="1">
                <a:latin typeface="+mn-lt"/>
                <a:cs typeface="+mn-cs"/>
              </a:rPr>
              <a:t>Suman</a:t>
            </a:r>
            <a:r>
              <a:rPr lang="en-US" sz="1700" dirty="0">
                <a:latin typeface="+mn-lt"/>
                <a:cs typeface="+mn-cs"/>
              </a:rPr>
              <a:t> Enterprises v. SOK 2010 (69) </a:t>
            </a:r>
            <a:r>
              <a:rPr lang="en-US" sz="1700" dirty="0" err="1">
                <a:latin typeface="+mn-lt"/>
                <a:cs typeface="+mn-cs"/>
              </a:rPr>
              <a:t>Kar</a:t>
            </a:r>
            <a:r>
              <a:rPr lang="en-US" sz="1700" dirty="0">
                <a:latin typeface="+mn-lt"/>
                <a:cs typeface="+mn-cs"/>
              </a:rPr>
              <a:t>. L. J. 1(HC)</a:t>
            </a:r>
          </a:p>
          <a:p>
            <a:pPr marL="1200150" indent="-344488" algn="just">
              <a:spcBef>
                <a:spcPts val="0"/>
              </a:spcBef>
              <a:spcAft>
                <a:spcPts val="0"/>
              </a:spcAft>
              <a:buSzPct val="150000"/>
              <a:buFont typeface="Georgia" pitchFamily="18" charset="0"/>
              <a:buChar char="–"/>
              <a:defRPr/>
            </a:pPr>
            <a:endParaRPr lang="en-US" sz="1000" dirty="0">
              <a:latin typeface="+mj-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Section 206AA overrides the beneficial tax rates under a Tax Treaty? </a:t>
            </a:r>
            <a:endParaRPr lang="en-US" dirty="0" smtClean="0">
              <a:latin typeface="+mn-lt"/>
            </a:endParaRPr>
          </a:p>
          <a:p>
            <a:pPr marL="381000" indent="-381000" algn="just" defTabSz="1218987" fontAlgn="auto">
              <a:lnSpc>
                <a:spcPct val="150000"/>
              </a:lnSpc>
              <a:spcAft>
                <a:spcPts val="0"/>
              </a:spcAft>
              <a:buClr>
                <a:schemeClr val="accent3">
                  <a:lumMod val="75000"/>
                </a:schemeClr>
              </a:buClr>
              <a:buSzPct val="100000"/>
              <a:defRPr/>
            </a:pPr>
            <a:r>
              <a:rPr lang="en-US" dirty="0" smtClean="0">
                <a:latin typeface="+mn-lt"/>
              </a:rPr>
              <a:t>	Sec 206AA </a:t>
            </a:r>
            <a:r>
              <a:rPr lang="en-US" dirty="0">
                <a:latin typeface="+mn-lt"/>
              </a:rPr>
              <a:t>vs</a:t>
            </a:r>
            <a:r>
              <a:rPr lang="en-US" dirty="0" smtClean="0">
                <a:latin typeface="+mn-lt"/>
              </a:rPr>
              <a:t>. Sec </a:t>
            </a:r>
            <a:r>
              <a:rPr lang="en-US" dirty="0">
                <a:latin typeface="+mn-lt"/>
              </a:rPr>
              <a:t>90</a:t>
            </a:r>
          </a:p>
        </p:txBody>
      </p:sp>
      <p:sp>
        <p:nvSpPr>
          <p:cNvPr id="25603" name="Title 7"/>
          <p:cNvSpPr>
            <a:spLocks noGrp="1"/>
          </p:cNvSpPr>
          <p:nvPr>
            <p:ph type="title"/>
          </p:nvPr>
        </p:nvSpPr>
        <p:spPr>
          <a:xfrm>
            <a:off x="914400" y="274638"/>
            <a:ext cx="7772400" cy="715962"/>
          </a:xfrm>
        </p:spPr>
        <p:txBody>
          <a:bodyPr/>
          <a:lstStyle/>
          <a:p>
            <a:pPr algn="ctr" eaLnBrk="1" hangingPunct="1"/>
            <a:r>
              <a:rPr lang="en-US" b="1" dirty="0" smtClean="0"/>
              <a:t>AN OVERVIEW OF TDS U/S. 195 (Cont..)</a:t>
            </a:r>
          </a:p>
        </p:txBody>
      </p:sp>
      <p:sp>
        <p:nvSpPr>
          <p:cNvPr id="6" name="Slide Number Placeholder 5"/>
          <p:cNvSpPr>
            <a:spLocks noGrp="1"/>
          </p:cNvSpPr>
          <p:nvPr>
            <p:ph type="sldNum" sz="quarter" idx="12"/>
          </p:nvPr>
        </p:nvSpPr>
        <p:spPr/>
        <p:txBody>
          <a:bodyPr/>
          <a:lstStyle/>
          <a:p>
            <a:pPr>
              <a:defRPr/>
            </a:pPr>
            <a:fld id="{620E8998-0A91-4E63-896A-E1CAA5851E21}" type="slidenum">
              <a:rPr lang="en-US"/>
              <a:pPr>
                <a:defRPr/>
              </a:pPr>
              <a:t>49</a:t>
            </a:fld>
            <a:endParaRPr lang="en-US"/>
          </a:p>
        </p:txBody>
      </p:sp>
      <p:sp>
        <p:nvSpPr>
          <p:cNvPr id="7" name="Date Placeholder 1"/>
          <p:cNvSpPr txBox="1">
            <a:spLocks/>
          </p:cNvSpPr>
          <p:nvPr/>
        </p:nvSpPr>
        <p:spPr bwMode="auto">
          <a:xfrm>
            <a:off x="5943600" y="6557963"/>
            <a:ext cx="3044825" cy="365125"/>
          </a:xfrm>
          <a:prstGeom prst="rect">
            <a:avLst/>
          </a:prstGeom>
          <a:ln>
            <a:miter lim="800000"/>
            <a:headEnd/>
            <a:tailEnd/>
          </a:ln>
        </p:spPr>
        <p:txBody>
          <a:bodyPr/>
          <a:lstStyle/>
          <a:p>
            <a:pPr algn="r">
              <a:defRPr/>
            </a:pPr>
            <a:endParaRPr lang="en-US" sz="1400" dirty="0">
              <a:solidFill>
                <a:srgbClr val="FFFFFF"/>
              </a:solidFill>
              <a:latin typeface="+mj-lt"/>
            </a:endParaRPr>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ChangeArrowheads="1"/>
          </p:cNvSpPr>
          <p:nvPr/>
        </p:nvSpPr>
        <p:spPr bwMode="auto">
          <a:xfrm>
            <a:off x="838200" y="1371600"/>
            <a:ext cx="8077200" cy="3631763"/>
          </a:xfrm>
          <a:prstGeom prst="rect">
            <a:avLst/>
          </a:prstGeom>
          <a:noFill/>
          <a:ln w="9525">
            <a:noFill/>
            <a:miter lim="800000"/>
            <a:headEnd/>
            <a:tailEnd/>
          </a:ln>
        </p:spPr>
        <p:txBody>
          <a:bodyPr wrap="square">
            <a:spAutoFit/>
          </a:bodyPr>
          <a:lstStyle/>
          <a:p>
            <a:pPr marL="381000" indent="-381000" algn="just" eaLnBrk="0" hangingPunct="0">
              <a:spcBef>
                <a:spcPct val="50000"/>
              </a:spcBef>
              <a:buClr>
                <a:schemeClr val="accent3">
                  <a:lumMod val="50000"/>
                </a:schemeClr>
              </a:buClr>
              <a:buFont typeface="Georgia" pitchFamily="18" charset="0"/>
              <a:buChar char="•"/>
              <a:defRPr/>
            </a:pPr>
            <a:r>
              <a:rPr lang="en-US" sz="2000" dirty="0">
                <a:latin typeface="+mj-lt"/>
                <a:cs typeface="Arial" pitchFamily="34" charset="0"/>
              </a:rPr>
              <a:t>Business (Connection) Receipts of a non-resident:</a:t>
            </a:r>
          </a:p>
          <a:p>
            <a:pPr marL="381000" indent="-381000" algn="just" eaLnBrk="0" hangingPunct="0">
              <a:spcBef>
                <a:spcPct val="50000"/>
              </a:spcBef>
              <a:buClr>
                <a:schemeClr val="accent3">
                  <a:lumMod val="50000"/>
                </a:schemeClr>
              </a:buClr>
              <a:buFont typeface="Georgia" pitchFamily="18" charset="0"/>
              <a:buChar char="•"/>
              <a:defRPr/>
            </a:pPr>
            <a:endParaRPr lang="en-US" sz="2000" dirty="0" smtClean="0">
              <a:latin typeface="+mj-lt"/>
              <a:cs typeface="Arial" pitchFamily="34" charset="0"/>
            </a:endParaRPr>
          </a:p>
          <a:p>
            <a:pPr marL="381000" indent="-381000" algn="just" eaLnBrk="0" hangingPunct="0">
              <a:spcBef>
                <a:spcPct val="50000"/>
              </a:spcBef>
              <a:buClr>
                <a:schemeClr val="accent3">
                  <a:lumMod val="50000"/>
                </a:schemeClr>
              </a:buClr>
              <a:buFont typeface="Georgia" pitchFamily="18" charset="0"/>
              <a:buChar char="•"/>
              <a:defRPr/>
            </a:pPr>
            <a:r>
              <a:rPr lang="en-US" sz="2000" dirty="0" smtClean="0">
                <a:latin typeface="+mj-lt"/>
                <a:cs typeface="Arial" pitchFamily="34" charset="0"/>
              </a:rPr>
              <a:t>Taxability </a:t>
            </a:r>
            <a:r>
              <a:rPr lang="en-US" sz="2000" dirty="0">
                <a:latin typeface="+mj-lt"/>
                <a:cs typeface="Arial" pitchFamily="34" charset="0"/>
              </a:rPr>
              <a:t>under the Act, U/s  9(1)(</a:t>
            </a:r>
            <a:r>
              <a:rPr lang="en-US" sz="2000" dirty="0" err="1">
                <a:latin typeface="+mj-lt"/>
                <a:cs typeface="Arial" pitchFamily="34" charset="0"/>
              </a:rPr>
              <a:t>i</a:t>
            </a:r>
            <a:r>
              <a:rPr lang="en-US" sz="2000" dirty="0">
                <a:latin typeface="+mj-lt"/>
                <a:cs typeface="Arial" pitchFamily="34" charset="0"/>
              </a:rPr>
              <a:t>)</a:t>
            </a:r>
          </a:p>
          <a:p>
            <a:pPr marL="914400" indent="-287338" algn="just" eaLnBrk="0" hangingPunct="0">
              <a:lnSpc>
                <a:spcPct val="150000"/>
              </a:lnSpc>
              <a:buClr>
                <a:schemeClr val="accent3">
                  <a:lumMod val="50000"/>
                </a:schemeClr>
              </a:buClr>
              <a:buFont typeface="Georgia" pitchFamily="18" charset="0"/>
              <a:buChar char="–"/>
              <a:tabLst>
                <a:tab pos="461963" algn="l"/>
              </a:tabLst>
              <a:defRPr/>
            </a:pPr>
            <a:r>
              <a:rPr lang="en-US" sz="2000" dirty="0">
                <a:latin typeface="+mj-lt"/>
                <a:cs typeface="Arial" pitchFamily="34" charset="0"/>
              </a:rPr>
              <a:t>Taxability if “business connection” exists or if asset or source in India.(Vodafone (SC ) &amp; E-Trade Mauritius (</a:t>
            </a:r>
            <a:r>
              <a:rPr lang="en-US" sz="2000" dirty="0" err="1">
                <a:latin typeface="+mj-lt"/>
                <a:cs typeface="Arial" pitchFamily="34" charset="0"/>
              </a:rPr>
              <a:t>Bom</a:t>
            </a:r>
            <a:r>
              <a:rPr lang="en-US" sz="2000" dirty="0">
                <a:latin typeface="+mj-lt"/>
                <a:cs typeface="Arial" pitchFamily="34" charset="0"/>
              </a:rPr>
              <a:t>) (HC))</a:t>
            </a:r>
          </a:p>
          <a:p>
            <a:pPr marL="914400" indent="-287338" algn="just" eaLnBrk="0" hangingPunct="0">
              <a:lnSpc>
                <a:spcPct val="150000"/>
              </a:lnSpc>
              <a:buClr>
                <a:schemeClr val="accent3">
                  <a:lumMod val="50000"/>
                </a:schemeClr>
              </a:buClr>
              <a:buFont typeface="Georgia" pitchFamily="18" charset="0"/>
              <a:buChar char="–"/>
              <a:tabLst>
                <a:tab pos="461963" algn="l"/>
              </a:tabLst>
              <a:defRPr/>
            </a:pPr>
            <a:r>
              <a:rPr lang="en-US" sz="2000" dirty="0">
                <a:latin typeface="+mj-lt"/>
                <a:cs typeface="Arial" pitchFamily="34" charset="0"/>
              </a:rPr>
              <a:t>Specific exclusions – Explanation 1(b); 1(c) &amp; 1(d) of Section 9(1)(</a:t>
            </a:r>
            <a:r>
              <a:rPr lang="en-US" sz="2000" dirty="0" err="1">
                <a:latin typeface="+mj-lt"/>
                <a:cs typeface="Arial" pitchFamily="34" charset="0"/>
              </a:rPr>
              <a:t>i</a:t>
            </a:r>
            <a:r>
              <a:rPr lang="en-US" sz="2000" dirty="0">
                <a:latin typeface="+mj-lt"/>
                <a:cs typeface="Arial" pitchFamily="34" charset="0"/>
              </a:rPr>
              <a:t>)</a:t>
            </a:r>
          </a:p>
          <a:p>
            <a:pPr marL="914400" indent="-287338" algn="just" eaLnBrk="0" hangingPunct="0">
              <a:lnSpc>
                <a:spcPct val="150000"/>
              </a:lnSpc>
              <a:buClr>
                <a:schemeClr val="accent3">
                  <a:lumMod val="50000"/>
                </a:schemeClr>
              </a:buClr>
              <a:buFont typeface="Georgia" pitchFamily="18" charset="0"/>
              <a:buChar char="–"/>
              <a:tabLst>
                <a:tab pos="461963" algn="l"/>
              </a:tabLst>
              <a:defRPr/>
            </a:pPr>
            <a:r>
              <a:rPr lang="en-US" sz="2000" dirty="0">
                <a:latin typeface="+mj-lt"/>
                <a:cs typeface="Arial" pitchFamily="34" charset="0"/>
              </a:rPr>
              <a:t>Concept of Dependent Agent Included (Refer </a:t>
            </a:r>
            <a:r>
              <a:rPr lang="en-US" sz="2000" dirty="0" err="1">
                <a:latin typeface="+mj-lt"/>
                <a:cs typeface="Arial" pitchFamily="34" charset="0"/>
              </a:rPr>
              <a:t>Speciality</a:t>
            </a:r>
            <a:r>
              <a:rPr lang="en-US" sz="2000" dirty="0">
                <a:latin typeface="+mj-lt"/>
                <a:cs typeface="Arial" pitchFamily="34" charset="0"/>
              </a:rPr>
              <a:t> Mag. 274 ITR 310(AAR))</a:t>
            </a:r>
          </a:p>
        </p:txBody>
      </p:sp>
      <p:sp>
        <p:nvSpPr>
          <p:cNvPr id="6" name="Slide Number Placeholder 5"/>
          <p:cNvSpPr>
            <a:spLocks noGrp="1"/>
          </p:cNvSpPr>
          <p:nvPr>
            <p:ph type="sldNum" sz="quarter" idx="12"/>
          </p:nvPr>
        </p:nvSpPr>
        <p:spPr/>
        <p:txBody>
          <a:bodyPr/>
          <a:lstStyle/>
          <a:p>
            <a:pPr>
              <a:defRPr/>
            </a:pPr>
            <a:fld id="{FF1FB099-D7FA-4282-97E0-57106CB52396}" type="slidenum">
              <a:rPr lang="en-US"/>
              <a:pPr>
                <a:defRPr/>
              </a:pPr>
              <a:t>5</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4"/>
          <p:cNvSpPr>
            <a:spLocks noGrp="1"/>
          </p:cNvSpPr>
          <p:nvPr>
            <p:ph type="title"/>
          </p:nvPr>
        </p:nvSpPr>
        <p:spPr>
          <a:xfrm>
            <a:off x="762000" y="304800"/>
            <a:ext cx="8153400" cy="411162"/>
          </a:xfrm>
        </p:spPr>
        <p:txBody>
          <a:bodyPr/>
          <a:lstStyle/>
          <a:p>
            <a:pPr algn="ctr" eaLnBrk="1" hangingPunct="1">
              <a:defRPr/>
            </a:pPr>
            <a:r>
              <a:rPr lang="en-US" sz="3200" b="1" dirty="0" smtClean="0"/>
              <a:t>SCOPE OF A INCOME OF A NON-RESIDENT</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ChangeArrowheads="1"/>
          </p:cNvSpPr>
          <p:nvPr/>
        </p:nvSpPr>
        <p:spPr bwMode="auto">
          <a:xfrm>
            <a:off x="762000" y="1219200"/>
            <a:ext cx="8077200" cy="3913892"/>
          </a:xfrm>
          <a:prstGeom prst="rect">
            <a:avLst/>
          </a:prstGeom>
          <a:noFill/>
          <a:ln w="9525">
            <a:noFill/>
            <a:miter lim="800000"/>
            <a:headEnd/>
            <a:tailEnd/>
          </a:ln>
        </p:spPr>
        <p:txBody>
          <a:bodyPr>
            <a:spAutoFit/>
          </a:bodyPr>
          <a:lstStyle/>
          <a:p>
            <a:pPr algn="just">
              <a:defRPr/>
            </a:pPr>
            <a:r>
              <a:rPr lang="en-US" sz="2400" b="1" u="sng" dirty="0">
                <a:latin typeface="+mn-lt"/>
                <a:cs typeface="+mn-cs"/>
              </a:rPr>
              <a:t>Issues Contd…:</a:t>
            </a:r>
          </a:p>
          <a:p>
            <a:pPr algn="just">
              <a:defRPr/>
            </a:pPr>
            <a:endParaRPr lang="en-US"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the rate of 20% under section 206AA is subject to levy of surcharge or education </a:t>
            </a:r>
            <a:r>
              <a:rPr lang="en-US" dirty="0" err="1">
                <a:latin typeface="+mn-lt"/>
              </a:rPr>
              <a:t>cess</a:t>
            </a:r>
            <a:r>
              <a:rPr lang="en-US" dirty="0" smtClean="0">
                <a:latin typeface="+mn-lt"/>
              </a:rPr>
              <a:t>?</a:t>
            </a:r>
          </a:p>
          <a:p>
            <a:pPr marL="381000" indent="-381000" algn="just" defTabSz="1218987" fontAlgn="auto">
              <a:spcAft>
                <a:spcPts val="0"/>
              </a:spcAft>
              <a:buClr>
                <a:schemeClr val="accent3">
                  <a:lumMod val="75000"/>
                </a:schemeClr>
              </a:buClr>
              <a:buSzPct val="100000"/>
              <a:buFont typeface="Arial" pitchFamily="34" charset="0"/>
              <a:buChar char="•"/>
              <a:defRPr/>
            </a:pPr>
            <a:endParaRPr lang="en-US" dirty="0">
              <a:latin typeface="+mn-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TDS deducted at higher rate  on account of Sec 206AA can be claimed as a refund by filing a return u/s 139 by the non-resident??</a:t>
            </a:r>
          </a:p>
          <a:p>
            <a:pPr marL="344488" indent="-225425" algn="just">
              <a:spcBef>
                <a:spcPts val="450"/>
              </a:spcBef>
              <a:spcAft>
                <a:spcPts val="450"/>
              </a:spcAft>
              <a:buSzPct val="150000"/>
              <a:defRPr/>
            </a:pPr>
            <a:endParaRPr lang="en-US" dirty="0">
              <a:latin typeface="+mj-lt"/>
            </a:endParaRPr>
          </a:p>
          <a:p>
            <a:pPr marL="381000" indent="-381000" algn="just" defTabSz="1218987" fontAlgn="auto">
              <a:lnSpc>
                <a:spcPct val="150000"/>
              </a:lnSpc>
              <a:spcAft>
                <a:spcPts val="0"/>
              </a:spcAft>
              <a:buClr>
                <a:schemeClr val="accent3">
                  <a:lumMod val="75000"/>
                </a:schemeClr>
              </a:buClr>
              <a:buSzPct val="100000"/>
              <a:buFont typeface="Arial" pitchFamily="34" charset="0"/>
              <a:buChar char="•"/>
              <a:defRPr/>
            </a:pPr>
            <a:r>
              <a:rPr lang="en-US" dirty="0">
                <a:latin typeface="+mn-lt"/>
              </a:rPr>
              <a:t>Whether Section 206AA overrides the DTAA (Dy. Dir. Of IT Vs. Serum Institute of India </a:t>
            </a:r>
            <a:r>
              <a:rPr lang="en-US" dirty="0" smtClean="0">
                <a:latin typeface="+mn-lt"/>
              </a:rPr>
              <a:t>- </a:t>
            </a:r>
            <a:r>
              <a:rPr lang="nb-NO" dirty="0" smtClean="0">
                <a:latin typeface="+mn-lt"/>
              </a:rPr>
              <a:t>56 taxmann.com 1 (Pune - Trib.))</a:t>
            </a:r>
            <a:endParaRPr lang="en-US" dirty="0">
              <a:latin typeface="+mn-lt"/>
            </a:endParaRPr>
          </a:p>
        </p:txBody>
      </p:sp>
      <p:sp>
        <p:nvSpPr>
          <p:cNvPr id="26627" name="Title 7"/>
          <p:cNvSpPr>
            <a:spLocks noGrp="1"/>
          </p:cNvSpPr>
          <p:nvPr>
            <p:ph type="title"/>
          </p:nvPr>
        </p:nvSpPr>
        <p:spPr>
          <a:xfrm>
            <a:off x="914400" y="274638"/>
            <a:ext cx="7772400" cy="639762"/>
          </a:xfrm>
        </p:spPr>
        <p:txBody>
          <a:bodyPr/>
          <a:lstStyle/>
          <a:p>
            <a:pPr algn="ctr" eaLnBrk="1" hangingPunct="1"/>
            <a:r>
              <a:rPr lang="en-US" b="1" dirty="0" smtClean="0"/>
              <a:t>AN OVERVIEW OF TDS U/S. 195 (Cont..)</a:t>
            </a:r>
          </a:p>
        </p:txBody>
      </p:sp>
      <p:sp>
        <p:nvSpPr>
          <p:cNvPr id="10" name="Slide Number Placeholder 9"/>
          <p:cNvSpPr>
            <a:spLocks noGrp="1"/>
          </p:cNvSpPr>
          <p:nvPr>
            <p:ph type="sldNum" sz="quarter" idx="12"/>
          </p:nvPr>
        </p:nvSpPr>
        <p:spPr/>
        <p:txBody>
          <a:bodyPr/>
          <a:lstStyle/>
          <a:p>
            <a:pPr>
              <a:defRPr/>
            </a:pPr>
            <a:fld id="{DF7749E8-01F5-456B-A59C-8F3D1617626A}" type="slidenum">
              <a:rPr lang="en-US"/>
              <a:pPr>
                <a:defRPr/>
              </a:pPr>
              <a:t>50</a:t>
            </a:fld>
            <a:endParaRPr lang="en-US"/>
          </a:p>
        </p:txBody>
      </p:sp>
      <p:sp>
        <p:nvSpPr>
          <p:cNvPr id="7" name="Date Placeholder 1"/>
          <p:cNvSpPr txBox="1">
            <a:spLocks/>
          </p:cNvSpPr>
          <p:nvPr/>
        </p:nvSpPr>
        <p:spPr bwMode="auto">
          <a:xfrm>
            <a:off x="5943600" y="6557963"/>
            <a:ext cx="3044825" cy="365125"/>
          </a:xfrm>
          <a:prstGeom prst="rect">
            <a:avLst/>
          </a:prstGeom>
          <a:ln>
            <a:miter lim="800000"/>
            <a:headEnd/>
            <a:tailEnd/>
          </a:ln>
        </p:spPr>
        <p:txBody>
          <a:bodyPr/>
          <a:lstStyle/>
          <a:p>
            <a:pPr algn="r">
              <a:defRPr/>
            </a:pPr>
            <a:endParaRPr lang="en-US" sz="1400" dirty="0">
              <a:solidFill>
                <a:srgbClr val="FFFFFF"/>
              </a:solidFill>
              <a:latin typeface="+mj-lt"/>
            </a:endParaRPr>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990600" y="152400"/>
            <a:ext cx="7772400" cy="715963"/>
          </a:xfrm>
        </p:spPr>
        <p:txBody>
          <a:bodyPr/>
          <a:lstStyle/>
          <a:p>
            <a:pPr algn="ctr" eaLnBrk="1" hangingPunct="1">
              <a:defRPr/>
            </a:pPr>
            <a:r>
              <a:rPr lang="en-US" sz="3200" b="1" dirty="0" smtClean="0"/>
              <a:t>AN OVERVIEW OF TDS U/S. 195 (Cont..)</a:t>
            </a:r>
            <a:endParaRPr lang="en-US" dirty="0" smtClean="0">
              <a:solidFill>
                <a:srgbClr val="5FA326"/>
              </a:solidFill>
            </a:endParaRPr>
          </a:p>
        </p:txBody>
      </p:sp>
      <p:graphicFrame>
        <p:nvGraphicFramePr>
          <p:cNvPr id="7" name="Content Placeholder 6"/>
          <p:cNvGraphicFramePr>
            <a:graphicFrameLocks noGrp="1"/>
          </p:cNvGraphicFramePr>
          <p:nvPr>
            <p:ph idx="1"/>
          </p:nvPr>
        </p:nvGraphicFramePr>
        <p:xfrm>
          <a:off x="914400" y="1965325"/>
          <a:ext cx="8001001" cy="2987040"/>
        </p:xfrm>
        <a:graphic>
          <a:graphicData uri="http://schemas.openxmlformats.org/drawingml/2006/table">
            <a:tbl>
              <a:tblPr firstRow="1" bandRow="1">
                <a:tableStyleId>{5C22544A-7EE6-4342-B048-85BDC9FD1C3A}</a:tableStyleId>
              </a:tblPr>
              <a:tblGrid>
                <a:gridCol w="3470313"/>
                <a:gridCol w="1445964"/>
                <a:gridCol w="1542362"/>
                <a:gridCol w="1542362"/>
              </a:tblGrid>
              <a:tr h="370840">
                <a:tc>
                  <a:txBody>
                    <a:bodyPr/>
                    <a:lstStyle/>
                    <a:p>
                      <a:pPr algn="ctr"/>
                      <a:r>
                        <a:rPr lang="en-US" sz="2000" dirty="0" smtClean="0"/>
                        <a:t>PARTICULARS</a:t>
                      </a:r>
                      <a:endParaRPr lang="en-US" sz="2000" dirty="0"/>
                    </a:p>
                  </a:txBody>
                  <a:tcPr marL="104134" marR="104134" anchor="ctr"/>
                </a:tc>
                <a:tc>
                  <a:txBody>
                    <a:bodyPr/>
                    <a:lstStyle/>
                    <a:p>
                      <a:pPr algn="ctr"/>
                      <a:r>
                        <a:rPr lang="en-US" sz="2000" dirty="0" smtClean="0"/>
                        <a:t>Option I</a:t>
                      </a:r>
                      <a:endParaRPr lang="en-US" sz="2000" dirty="0"/>
                    </a:p>
                  </a:txBody>
                  <a:tcPr marL="104134" marR="104134"/>
                </a:tc>
                <a:tc>
                  <a:txBody>
                    <a:bodyPr/>
                    <a:lstStyle/>
                    <a:p>
                      <a:pPr algn="ctr"/>
                      <a:r>
                        <a:rPr lang="en-US" sz="2000" dirty="0" smtClean="0"/>
                        <a:t>Option II</a:t>
                      </a:r>
                      <a:endParaRPr lang="en-US" sz="2000" dirty="0"/>
                    </a:p>
                  </a:txBody>
                  <a:tcPr marL="104134" marR="104134"/>
                </a:tc>
                <a:tc>
                  <a:txBody>
                    <a:bodyPr/>
                    <a:lstStyle/>
                    <a:p>
                      <a:pPr algn="ctr"/>
                      <a:r>
                        <a:rPr lang="en-US" sz="2000" dirty="0" smtClean="0"/>
                        <a:t>Option III</a:t>
                      </a:r>
                      <a:endParaRPr lang="en-US" sz="2000" dirty="0"/>
                    </a:p>
                  </a:txBody>
                  <a:tcPr marL="104134" marR="104134"/>
                </a:tc>
              </a:tr>
              <a:tr h="370840">
                <a:tc>
                  <a:txBody>
                    <a:bodyPr/>
                    <a:lstStyle/>
                    <a:p>
                      <a:r>
                        <a:rPr lang="en-US" sz="2000" dirty="0" smtClean="0"/>
                        <a:t>Net of Tax Payment to non-resident</a:t>
                      </a:r>
                      <a:endParaRPr lang="en-US" sz="2000" dirty="0">
                        <a:solidFill>
                          <a:schemeClr val="accent3">
                            <a:lumMod val="50000"/>
                          </a:schemeClr>
                        </a:solidFill>
                      </a:endParaRPr>
                    </a:p>
                  </a:txBody>
                  <a:tcPr marL="104134" marR="104134"/>
                </a:tc>
                <a:tc>
                  <a:txBody>
                    <a:bodyPr/>
                    <a:lstStyle/>
                    <a:p>
                      <a:pPr algn="ctr"/>
                      <a:r>
                        <a:rPr lang="en-US" sz="2000" dirty="0" smtClean="0"/>
                        <a:t>100</a:t>
                      </a:r>
                      <a:endParaRPr lang="en-US" sz="2000" dirty="0">
                        <a:solidFill>
                          <a:schemeClr val="accent3">
                            <a:lumMod val="50000"/>
                          </a:schemeClr>
                        </a:solidFill>
                      </a:endParaRPr>
                    </a:p>
                  </a:txBody>
                  <a:tcPr marL="104134" marR="104134"/>
                </a:tc>
                <a:tc>
                  <a:txBody>
                    <a:bodyPr/>
                    <a:lstStyle/>
                    <a:p>
                      <a:pPr algn="ctr"/>
                      <a:r>
                        <a:rPr lang="en-US" sz="2000" dirty="0" smtClean="0"/>
                        <a:t>100</a:t>
                      </a:r>
                      <a:endParaRPr lang="en-US" sz="2000" dirty="0">
                        <a:solidFill>
                          <a:schemeClr val="accent3">
                            <a:lumMod val="50000"/>
                          </a:schemeClr>
                        </a:solidFill>
                      </a:endParaRPr>
                    </a:p>
                  </a:txBody>
                  <a:tcPr marL="104134" marR="104134"/>
                </a:tc>
                <a:tc>
                  <a:txBody>
                    <a:bodyPr/>
                    <a:lstStyle/>
                    <a:p>
                      <a:pPr algn="ctr"/>
                      <a:r>
                        <a:rPr lang="en-US" sz="2000" dirty="0" smtClean="0"/>
                        <a:t>100</a:t>
                      </a:r>
                      <a:endParaRPr lang="en-US" sz="2000" dirty="0">
                        <a:solidFill>
                          <a:schemeClr val="accent3">
                            <a:lumMod val="50000"/>
                          </a:schemeClr>
                        </a:solidFill>
                      </a:endParaRPr>
                    </a:p>
                  </a:txBody>
                  <a:tcPr marL="104134" marR="104134"/>
                </a:tc>
              </a:tr>
              <a:tr h="370840">
                <a:tc>
                  <a:txBody>
                    <a:bodyPr/>
                    <a:lstStyle/>
                    <a:p>
                      <a:r>
                        <a:rPr lang="en-US" sz="2000" dirty="0" smtClean="0"/>
                        <a:t>(+) Grossing up</a:t>
                      </a:r>
                      <a:endParaRPr lang="en-US" sz="2000" dirty="0">
                        <a:solidFill>
                          <a:schemeClr val="accent3">
                            <a:lumMod val="50000"/>
                          </a:schemeClr>
                        </a:solidFill>
                      </a:endParaRPr>
                    </a:p>
                  </a:txBody>
                  <a:tcPr marL="104134" marR="104134"/>
                </a:tc>
                <a:tc>
                  <a:txBody>
                    <a:bodyPr/>
                    <a:lstStyle/>
                    <a:p>
                      <a:pPr algn="ctr"/>
                      <a:r>
                        <a:rPr lang="en-US" sz="2000" dirty="0" smtClean="0"/>
                        <a:t>11.11*</a:t>
                      </a:r>
                      <a:endParaRPr lang="en-US" sz="2000" dirty="0">
                        <a:solidFill>
                          <a:schemeClr val="accent3">
                            <a:lumMod val="50000"/>
                          </a:schemeClr>
                        </a:solidFill>
                      </a:endParaRPr>
                    </a:p>
                  </a:txBody>
                  <a:tcPr marL="104134" marR="104134"/>
                </a:tc>
                <a:tc>
                  <a:txBody>
                    <a:bodyPr/>
                    <a:lstStyle/>
                    <a:p>
                      <a:pPr algn="ctr"/>
                      <a:r>
                        <a:rPr lang="en-US" sz="2000" dirty="0" smtClean="0"/>
                        <a:t>11.11*</a:t>
                      </a:r>
                      <a:endParaRPr lang="en-US" sz="2000" dirty="0">
                        <a:solidFill>
                          <a:schemeClr val="accent3">
                            <a:lumMod val="50000"/>
                          </a:schemeClr>
                        </a:solidFill>
                      </a:endParaRPr>
                    </a:p>
                  </a:txBody>
                  <a:tcPr marL="104134" marR="104134"/>
                </a:tc>
                <a:tc>
                  <a:txBody>
                    <a:bodyPr/>
                    <a:lstStyle/>
                    <a:p>
                      <a:pPr algn="ctr"/>
                      <a:r>
                        <a:rPr kumimoji="0" lang="en-US" sz="2000" kern="1200" dirty="0" smtClean="0"/>
                        <a:t>20</a:t>
                      </a:r>
                      <a:endParaRPr kumimoji="0" lang="en-US" sz="2000" kern="1200" dirty="0">
                        <a:solidFill>
                          <a:schemeClr val="accent3">
                            <a:lumMod val="50000"/>
                          </a:schemeClr>
                        </a:solidFill>
                        <a:latin typeface="+mn-lt"/>
                        <a:ea typeface="+mn-ea"/>
                        <a:cs typeface="+mn-cs"/>
                      </a:endParaRPr>
                    </a:p>
                  </a:txBody>
                  <a:tcPr marL="104134" marR="104134"/>
                </a:tc>
              </a:tr>
              <a:tr h="370840">
                <a:tc>
                  <a:txBody>
                    <a:bodyPr/>
                    <a:lstStyle/>
                    <a:p>
                      <a:r>
                        <a:rPr lang="en-US" sz="2000" dirty="0" smtClean="0"/>
                        <a:t>Total</a:t>
                      </a:r>
                      <a:endParaRPr lang="en-US" sz="2000" dirty="0">
                        <a:solidFill>
                          <a:schemeClr val="accent3">
                            <a:lumMod val="50000"/>
                          </a:schemeClr>
                        </a:solidFill>
                      </a:endParaRPr>
                    </a:p>
                  </a:txBody>
                  <a:tcPr marL="104134" marR="104134"/>
                </a:tc>
                <a:tc>
                  <a:txBody>
                    <a:bodyPr/>
                    <a:lstStyle/>
                    <a:p>
                      <a:pPr algn="ctr"/>
                      <a:r>
                        <a:rPr lang="en-US" sz="2000" dirty="0" smtClean="0"/>
                        <a:t>111.11</a:t>
                      </a:r>
                      <a:endParaRPr lang="en-US" sz="2000" dirty="0">
                        <a:solidFill>
                          <a:schemeClr val="accent3">
                            <a:lumMod val="50000"/>
                          </a:schemeClr>
                        </a:solidFill>
                      </a:endParaRPr>
                    </a:p>
                  </a:txBody>
                  <a:tcPr marL="104134" marR="104134"/>
                </a:tc>
                <a:tc>
                  <a:txBody>
                    <a:bodyPr/>
                    <a:lstStyle/>
                    <a:p>
                      <a:pPr algn="ctr"/>
                      <a:r>
                        <a:rPr lang="en-US" sz="2000" dirty="0" smtClean="0"/>
                        <a:t>111.11</a:t>
                      </a:r>
                      <a:endParaRPr lang="en-US" sz="2000" dirty="0">
                        <a:solidFill>
                          <a:schemeClr val="accent3">
                            <a:lumMod val="50000"/>
                          </a:schemeClr>
                        </a:solidFill>
                      </a:endParaRPr>
                    </a:p>
                  </a:txBody>
                  <a:tcPr marL="104134" marR="104134"/>
                </a:tc>
                <a:tc>
                  <a:txBody>
                    <a:bodyPr/>
                    <a:lstStyle/>
                    <a:p>
                      <a:pPr algn="ctr"/>
                      <a:r>
                        <a:rPr kumimoji="0" lang="en-US" sz="2000" kern="1200" dirty="0" smtClean="0"/>
                        <a:t>120</a:t>
                      </a:r>
                      <a:endParaRPr kumimoji="0" lang="en-US" sz="2000" kern="1200" dirty="0">
                        <a:solidFill>
                          <a:schemeClr val="accent3">
                            <a:lumMod val="50000"/>
                          </a:schemeClr>
                        </a:solidFill>
                        <a:latin typeface="+mn-lt"/>
                        <a:ea typeface="+mn-ea"/>
                        <a:cs typeface="+mn-cs"/>
                      </a:endParaRPr>
                    </a:p>
                  </a:txBody>
                  <a:tcPr marL="104134" marR="104134"/>
                </a:tc>
              </a:tr>
              <a:tr h="370840">
                <a:tc>
                  <a:txBody>
                    <a:bodyPr/>
                    <a:lstStyle/>
                    <a:p>
                      <a:r>
                        <a:rPr lang="en-US" sz="2000" dirty="0" smtClean="0"/>
                        <a:t>(-) TDS</a:t>
                      </a:r>
                      <a:endParaRPr lang="en-US" sz="2000" dirty="0">
                        <a:solidFill>
                          <a:schemeClr val="accent3">
                            <a:lumMod val="50000"/>
                          </a:schemeClr>
                        </a:solidFill>
                      </a:endParaRPr>
                    </a:p>
                  </a:txBody>
                  <a:tcPr marL="104134" marR="104134"/>
                </a:tc>
                <a:tc>
                  <a:txBody>
                    <a:bodyPr/>
                    <a:lstStyle/>
                    <a:p>
                      <a:pPr algn="ctr"/>
                      <a:r>
                        <a:rPr lang="en-US" sz="2000" dirty="0" smtClean="0"/>
                        <a:t>11.11</a:t>
                      </a:r>
                      <a:endParaRPr lang="en-US" sz="2000" dirty="0">
                        <a:solidFill>
                          <a:schemeClr val="accent3">
                            <a:lumMod val="50000"/>
                          </a:schemeClr>
                        </a:solidFill>
                      </a:endParaRPr>
                    </a:p>
                  </a:txBody>
                  <a:tcPr marL="104134" marR="104134"/>
                </a:tc>
                <a:tc>
                  <a:txBody>
                    <a:bodyPr/>
                    <a:lstStyle/>
                    <a:p>
                      <a:pPr algn="ctr"/>
                      <a:r>
                        <a:rPr lang="en-US" sz="2000" dirty="0" smtClean="0"/>
                        <a:t>22.22</a:t>
                      </a:r>
                      <a:endParaRPr lang="en-US" sz="2000" dirty="0">
                        <a:solidFill>
                          <a:schemeClr val="accent3">
                            <a:lumMod val="50000"/>
                          </a:schemeClr>
                        </a:solidFill>
                      </a:endParaRPr>
                    </a:p>
                  </a:txBody>
                  <a:tcPr marL="104134" marR="104134"/>
                </a:tc>
                <a:tc>
                  <a:txBody>
                    <a:bodyPr/>
                    <a:lstStyle/>
                    <a:p>
                      <a:pPr algn="ctr"/>
                      <a:r>
                        <a:rPr kumimoji="0" lang="en-US" sz="2000" kern="1200" dirty="0" smtClean="0"/>
                        <a:t>20</a:t>
                      </a:r>
                      <a:endParaRPr kumimoji="0" lang="en-US" sz="2000" kern="1200" dirty="0">
                        <a:solidFill>
                          <a:schemeClr val="accent3">
                            <a:lumMod val="50000"/>
                          </a:schemeClr>
                        </a:solidFill>
                        <a:latin typeface="+mn-lt"/>
                        <a:ea typeface="+mn-ea"/>
                        <a:cs typeface="+mn-cs"/>
                      </a:endParaRPr>
                    </a:p>
                  </a:txBody>
                  <a:tcPr marL="104134" marR="104134"/>
                </a:tc>
              </a:tr>
              <a:tr h="370840">
                <a:tc>
                  <a:txBody>
                    <a:bodyPr/>
                    <a:lstStyle/>
                    <a:p>
                      <a:r>
                        <a:rPr lang="en-US" sz="2000" dirty="0" smtClean="0"/>
                        <a:t>Payment to be made to the non-resident</a:t>
                      </a:r>
                      <a:endParaRPr lang="en-US" sz="2000" dirty="0">
                        <a:solidFill>
                          <a:schemeClr val="accent3">
                            <a:lumMod val="50000"/>
                          </a:schemeClr>
                        </a:solidFill>
                      </a:endParaRPr>
                    </a:p>
                  </a:txBody>
                  <a:tcPr marL="104134" marR="104134"/>
                </a:tc>
                <a:tc>
                  <a:txBody>
                    <a:bodyPr/>
                    <a:lstStyle/>
                    <a:p>
                      <a:pPr algn="ctr"/>
                      <a:r>
                        <a:rPr lang="en-US" sz="2000" dirty="0" smtClean="0"/>
                        <a:t>100</a:t>
                      </a:r>
                      <a:endParaRPr lang="en-US" sz="2000" dirty="0">
                        <a:solidFill>
                          <a:schemeClr val="accent3">
                            <a:lumMod val="50000"/>
                          </a:schemeClr>
                        </a:solidFill>
                      </a:endParaRPr>
                    </a:p>
                  </a:txBody>
                  <a:tcPr marL="104134" marR="104134"/>
                </a:tc>
                <a:tc>
                  <a:txBody>
                    <a:bodyPr/>
                    <a:lstStyle/>
                    <a:p>
                      <a:pPr algn="ctr"/>
                      <a:r>
                        <a:rPr lang="en-US" sz="2000" dirty="0" smtClean="0"/>
                        <a:t>88.89</a:t>
                      </a:r>
                      <a:endParaRPr lang="en-US" sz="2000" dirty="0">
                        <a:solidFill>
                          <a:schemeClr val="accent3">
                            <a:lumMod val="50000"/>
                          </a:schemeClr>
                        </a:solidFill>
                      </a:endParaRPr>
                    </a:p>
                  </a:txBody>
                  <a:tcPr marL="104134" marR="104134"/>
                </a:tc>
                <a:tc>
                  <a:txBody>
                    <a:bodyPr/>
                    <a:lstStyle/>
                    <a:p>
                      <a:pPr algn="ctr"/>
                      <a:r>
                        <a:rPr kumimoji="0" lang="en-US" sz="2000" kern="1200" dirty="0" smtClean="0"/>
                        <a:t>100</a:t>
                      </a:r>
                      <a:endParaRPr kumimoji="0" lang="en-US" sz="2000" kern="1200" dirty="0">
                        <a:solidFill>
                          <a:schemeClr val="accent3">
                            <a:lumMod val="50000"/>
                          </a:schemeClr>
                        </a:solidFill>
                        <a:latin typeface="+mn-lt"/>
                        <a:ea typeface="+mn-ea"/>
                        <a:cs typeface="+mn-cs"/>
                      </a:endParaRPr>
                    </a:p>
                  </a:txBody>
                  <a:tcPr marL="104134" marR="104134"/>
                </a:tc>
              </a:tr>
            </a:tbl>
          </a:graphicData>
        </a:graphic>
      </p:graphicFrame>
      <p:sp>
        <p:nvSpPr>
          <p:cNvPr id="12" name="Slide Number Placeholder 11"/>
          <p:cNvSpPr>
            <a:spLocks noGrp="1"/>
          </p:cNvSpPr>
          <p:nvPr>
            <p:ph type="sldNum" sz="quarter" idx="12"/>
          </p:nvPr>
        </p:nvSpPr>
        <p:spPr/>
        <p:txBody>
          <a:bodyPr/>
          <a:lstStyle/>
          <a:p>
            <a:pPr>
              <a:defRPr/>
            </a:pPr>
            <a:fld id="{C948CD80-E34A-4B38-BF66-7165BF4F348B}" type="slidenum">
              <a:rPr lang="en-US"/>
              <a:pPr>
                <a:defRPr/>
              </a:pPr>
              <a:t>51</a:t>
            </a:fld>
            <a:endParaRPr lang="en-US"/>
          </a:p>
        </p:txBody>
      </p:sp>
      <p:sp>
        <p:nvSpPr>
          <p:cNvPr id="8" name="TextBox 7"/>
          <p:cNvSpPr txBox="1"/>
          <p:nvPr/>
        </p:nvSpPr>
        <p:spPr>
          <a:xfrm>
            <a:off x="1066800" y="971490"/>
            <a:ext cx="3124200" cy="461665"/>
          </a:xfrm>
          <a:prstGeom prst="rect">
            <a:avLst/>
          </a:prstGeom>
          <a:noFill/>
        </p:spPr>
        <p:txBody>
          <a:bodyPr>
            <a:spAutoFit/>
          </a:bodyPr>
          <a:lstStyle/>
          <a:p>
            <a:pPr>
              <a:defRPr/>
            </a:pPr>
            <a:r>
              <a:rPr lang="en-US" sz="2400" b="1" u="sng" dirty="0">
                <a:latin typeface="+mn-lt"/>
                <a:cs typeface="+mn-cs"/>
              </a:rPr>
              <a:t>Issues </a:t>
            </a:r>
            <a:r>
              <a:rPr lang="en-US" sz="2400" b="1" u="sng" dirty="0" err="1">
                <a:latin typeface="+mn-lt"/>
                <a:cs typeface="+mn-cs"/>
              </a:rPr>
              <a:t>Contd</a:t>
            </a:r>
            <a:r>
              <a:rPr lang="en-US" sz="2400" b="1" u="sng" dirty="0">
                <a:latin typeface="+mn-lt"/>
                <a:cs typeface="+mn-cs"/>
              </a:rPr>
              <a:t>…:</a:t>
            </a:r>
          </a:p>
        </p:txBody>
      </p:sp>
      <p:sp>
        <p:nvSpPr>
          <p:cNvPr id="9" name="TextBox 8"/>
          <p:cNvSpPr txBox="1"/>
          <p:nvPr/>
        </p:nvSpPr>
        <p:spPr>
          <a:xfrm>
            <a:off x="533400" y="5029200"/>
            <a:ext cx="3505200" cy="323850"/>
          </a:xfrm>
          <a:prstGeom prst="rect">
            <a:avLst/>
          </a:prstGeom>
          <a:noFill/>
        </p:spPr>
        <p:txBody>
          <a:bodyPr>
            <a:spAutoFit/>
          </a:bodyPr>
          <a:lstStyle/>
          <a:p>
            <a:pPr>
              <a:defRPr/>
            </a:pPr>
            <a:r>
              <a:rPr lang="en-US" sz="1500" dirty="0"/>
              <a:t>* Assuming a treaty rate of 10%</a:t>
            </a:r>
          </a:p>
        </p:txBody>
      </p:sp>
      <p:graphicFrame>
        <p:nvGraphicFramePr>
          <p:cNvPr id="11" name="Table 10"/>
          <p:cNvGraphicFramePr>
            <a:graphicFrameLocks noGrp="1"/>
          </p:cNvGraphicFramePr>
          <p:nvPr/>
        </p:nvGraphicFramePr>
        <p:xfrm>
          <a:off x="304800" y="5248275"/>
          <a:ext cx="8382000" cy="1152525"/>
        </p:xfrm>
        <a:graphic>
          <a:graphicData uri="http://schemas.openxmlformats.org/drawingml/2006/table">
            <a:tbl>
              <a:tblPr/>
              <a:tblGrid>
                <a:gridCol w="8382000"/>
              </a:tblGrid>
              <a:tr h="762000">
                <a:tc>
                  <a:txBody>
                    <a:bodyPr/>
                    <a:lstStyle/>
                    <a:p>
                      <a:pPr algn="just"/>
                      <a:r>
                        <a:rPr lang="en-US" sz="1500" b="1" kern="1200" dirty="0" smtClean="0">
                          <a:solidFill>
                            <a:schemeClr val="tx1"/>
                          </a:solidFill>
                          <a:latin typeface="+mj-lt"/>
                          <a:ea typeface="+mn-ea"/>
                          <a:cs typeface="Arial" charset="0"/>
                        </a:rPr>
                        <a:t>In the case of Bosch Ltd [TS-904-ITAT-2012(Bang)], it was held that higher </a:t>
                      </a:r>
                      <a:r>
                        <a:rPr lang="en-US" sz="1500" b="1" kern="1200" dirty="0">
                          <a:solidFill>
                            <a:schemeClr val="tx1"/>
                          </a:solidFill>
                          <a:latin typeface="+mj-lt"/>
                          <a:ea typeface="+mn-ea"/>
                          <a:cs typeface="Arial" charset="0"/>
                        </a:rPr>
                        <a:t>rate </a:t>
                      </a:r>
                      <a:r>
                        <a:rPr lang="en-US" sz="1500" b="1" kern="1200" dirty="0" smtClean="0">
                          <a:solidFill>
                            <a:schemeClr val="tx1"/>
                          </a:solidFill>
                          <a:latin typeface="+mj-lt"/>
                          <a:ea typeface="+mn-ea"/>
                          <a:cs typeface="Arial" charset="0"/>
                        </a:rPr>
                        <a:t>of deduction at </a:t>
                      </a:r>
                      <a:r>
                        <a:rPr lang="en-US" sz="1500" b="1" kern="1200" dirty="0">
                          <a:solidFill>
                            <a:schemeClr val="tx1"/>
                          </a:solidFill>
                          <a:latin typeface="+mj-lt"/>
                          <a:ea typeface="+mn-ea"/>
                          <a:cs typeface="Arial" charset="0"/>
                        </a:rPr>
                        <a:t>20% u/s 206AA </a:t>
                      </a:r>
                      <a:r>
                        <a:rPr lang="en-US" sz="1500" b="1" kern="1200" dirty="0" smtClean="0">
                          <a:solidFill>
                            <a:schemeClr val="tx1"/>
                          </a:solidFill>
                          <a:latin typeface="+mj-lt"/>
                          <a:ea typeface="+mn-ea"/>
                          <a:cs typeface="Arial" charset="0"/>
                        </a:rPr>
                        <a:t>is not </a:t>
                      </a:r>
                      <a:r>
                        <a:rPr lang="en-US" sz="1500" b="1" kern="1200" dirty="0">
                          <a:solidFill>
                            <a:schemeClr val="tx1"/>
                          </a:solidFill>
                          <a:latin typeface="+mj-lt"/>
                          <a:ea typeface="+mn-ea"/>
                          <a:cs typeface="Arial" charset="0"/>
                        </a:rPr>
                        <a:t>applicable for tax grossing-up u/s 195A, if TDS is borne by the Indian </a:t>
                      </a:r>
                      <a:r>
                        <a:rPr lang="en-US" sz="1500" b="1" kern="1200" dirty="0" smtClean="0">
                          <a:solidFill>
                            <a:schemeClr val="tx1"/>
                          </a:solidFill>
                          <a:latin typeface="+mj-lt"/>
                          <a:ea typeface="+mn-ea"/>
                          <a:cs typeface="Arial" charset="0"/>
                        </a:rPr>
                        <a:t>payer. Higher </a:t>
                      </a:r>
                      <a:r>
                        <a:rPr lang="en-US" sz="1500" b="1" kern="1200" dirty="0">
                          <a:solidFill>
                            <a:schemeClr val="tx1"/>
                          </a:solidFill>
                          <a:latin typeface="+mj-lt"/>
                          <a:ea typeface="+mn-ea"/>
                          <a:cs typeface="Arial" charset="0"/>
                        </a:rPr>
                        <a:t>TDS rate u/s </a:t>
                      </a:r>
                      <a:r>
                        <a:rPr lang="en-US" sz="1500" b="1" kern="1200" dirty="0" smtClean="0">
                          <a:solidFill>
                            <a:schemeClr val="tx1"/>
                          </a:solidFill>
                          <a:latin typeface="+mj-lt"/>
                          <a:ea typeface="+mn-ea"/>
                          <a:cs typeface="Arial" charset="0"/>
                        </a:rPr>
                        <a:t>206AA is applicable </a:t>
                      </a:r>
                      <a:r>
                        <a:rPr lang="en-US" sz="1500" b="1" kern="1200" dirty="0">
                          <a:solidFill>
                            <a:schemeClr val="tx1"/>
                          </a:solidFill>
                          <a:latin typeface="+mj-lt"/>
                          <a:ea typeface="+mn-ea"/>
                          <a:cs typeface="Arial" charset="0"/>
                        </a:rPr>
                        <a:t>only where non-resident recipient has income chargeable to tax in India and does not </a:t>
                      </a:r>
                      <a:r>
                        <a:rPr lang="en-US" sz="1500" b="1" kern="1200" dirty="0" smtClean="0">
                          <a:solidFill>
                            <a:schemeClr val="tx1"/>
                          </a:solidFill>
                          <a:latin typeface="+mj-lt"/>
                          <a:ea typeface="+mn-ea"/>
                          <a:cs typeface="Arial" charset="0"/>
                        </a:rPr>
                        <a:t> furnish </a:t>
                      </a:r>
                      <a:r>
                        <a:rPr lang="en-US" sz="1500" b="1" kern="1200" dirty="0">
                          <a:solidFill>
                            <a:schemeClr val="tx1"/>
                          </a:solidFill>
                          <a:latin typeface="+mj-lt"/>
                          <a:ea typeface="+mn-ea"/>
                          <a:cs typeface="Arial" charset="0"/>
                        </a:rPr>
                        <a:t>Permanent Account Number (PAN) u/s </a:t>
                      </a:r>
                      <a:r>
                        <a:rPr lang="en-US" sz="1500" b="1" kern="1200" dirty="0" smtClean="0">
                          <a:solidFill>
                            <a:schemeClr val="tx1"/>
                          </a:solidFill>
                          <a:latin typeface="+mj-lt"/>
                          <a:ea typeface="+mn-ea"/>
                          <a:cs typeface="Arial" charset="0"/>
                        </a:rPr>
                        <a:t>195</a:t>
                      </a:r>
                      <a:endParaRPr lang="en-US" sz="1500" b="1" kern="1200" dirty="0">
                        <a:solidFill>
                          <a:schemeClr val="tx1"/>
                        </a:solidFill>
                        <a:latin typeface="+mj-lt"/>
                        <a:ea typeface="+mn-ea"/>
                        <a:cs typeface="Arial" charset="0"/>
                      </a:endParaRPr>
                    </a:p>
                  </a:txBody>
                  <a:tcPr marL="0" marR="0" marT="238125" marB="0">
                    <a:lnL>
                      <a:noFill/>
                    </a:lnL>
                    <a:lnR>
                      <a:noFill/>
                    </a:lnR>
                    <a:lnT>
                      <a:noFill/>
                    </a:lnT>
                    <a:lnB>
                      <a:noFill/>
                    </a:lnB>
                  </a:tcPr>
                </a:tc>
              </a:tr>
            </a:tbl>
          </a:graphicData>
        </a:graphic>
      </p:graphicFrame>
      <p:sp>
        <p:nvSpPr>
          <p:cNvPr id="10" name="Date Placeholder 9"/>
          <p:cNvSpPr>
            <a:spLocks noGrp="1"/>
          </p:cNvSpPr>
          <p:nvPr>
            <p:ph type="dt" sz="quarter" idx="10"/>
          </p:nvPr>
        </p:nvSpPr>
        <p:spPr/>
        <p:txBody>
          <a:bodyPr/>
          <a:lstStyle/>
          <a:p>
            <a:pPr>
              <a:defRPr/>
            </a:pPr>
            <a:r>
              <a:rPr lang="en-US" smtClean="0"/>
              <a:t>03/07/2015</a:t>
            </a:r>
            <a:endParaRPr lang="en-US"/>
          </a:p>
        </p:txBody>
      </p:sp>
      <p:sp>
        <p:nvSpPr>
          <p:cNvPr id="13" name="Footer Placeholder 12"/>
          <p:cNvSpPr>
            <a:spLocks noGrp="1"/>
          </p:cNvSpPr>
          <p:nvPr>
            <p:ph type="ftr" sz="quarter" idx="11"/>
          </p:nvPr>
        </p:nvSpPr>
        <p:spPr/>
        <p:txBody>
          <a:bodyPr/>
          <a:lstStyle/>
          <a:p>
            <a:pPr>
              <a:defRPr/>
            </a:pPr>
            <a:r>
              <a:rPr lang="en-US" smtClean="0"/>
              <a:t>SUSHIL LAKHANI</a:t>
            </a:r>
            <a:endParaRPr lang="en-US" dirty="0"/>
          </a:p>
        </p:txBody>
      </p:sp>
      <p:sp>
        <p:nvSpPr>
          <p:cNvPr id="14" name="Rectangle 13"/>
          <p:cNvSpPr/>
          <p:nvPr/>
        </p:nvSpPr>
        <p:spPr>
          <a:xfrm>
            <a:off x="1066800" y="1447800"/>
            <a:ext cx="6550025" cy="369888"/>
          </a:xfrm>
          <a:prstGeom prst="rect">
            <a:avLst/>
          </a:prstGeom>
        </p:spPr>
        <p:txBody>
          <a:bodyPr wrap="none">
            <a:spAutoFit/>
          </a:bodyPr>
          <a:lstStyle/>
          <a:p>
            <a:pPr algn="just">
              <a:defRPr/>
            </a:pPr>
            <a:r>
              <a:rPr lang="en-US" b="1" dirty="0"/>
              <a:t>Is Section 206AA applicable where “Grossing up” applies.</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914400"/>
            <a:ext cx="8915400" cy="5791200"/>
          </a:xfrm>
        </p:spPr>
        <p:txBody>
          <a:bodyPr>
            <a:normAutofit fontScale="92500" lnSpcReduction="20000"/>
          </a:bodyPr>
          <a:lstStyle/>
          <a:p>
            <a:pPr marL="411480" eaLnBrk="1" fontAlgn="auto" hangingPunct="1">
              <a:spcAft>
                <a:spcPts val="0"/>
              </a:spcAft>
              <a:buFont typeface="Wingdings 3" pitchFamily="18" charset="2"/>
              <a:buNone/>
              <a:defRPr/>
            </a:pPr>
            <a:r>
              <a:rPr lang="en-US" dirty="0" smtClean="0"/>
              <a:t>				  </a:t>
            </a:r>
          </a:p>
          <a:p>
            <a:pPr marL="411480" eaLnBrk="1" fontAlgn="auto" hangingPunct="1">
              <a:spcAft>
                <a:spcPts val="0"/>
              </a:spcAft>
              <a:buFont typeface="Wingdings 3" pitchFamily="18" charset="2"/>
              <a:buNone/>
              <a:defRPr/>
            </a:pPr>
            <a:endParaRPr lang="en-US" sz="1400" dirty="0" smtClean="0"/>
          </a:p>
          <a:p>
            <a:pPr marL="411480" eaLnBrk="1" fontAlgn="auto" hangingPunct="1">
              <a:spcAft>
                <a:spcPts val="0"/>
              </a:spcAft>
              <a:buFont typeface="Wingdings 3" pitchFamily="18" charset="2"/>
              <a:buNone/>
              <a:defRPr/>
            </a:pPr>
            <a:r>
              <a:rPr lang="en-US" sz="1400" dirty="0" smtClean="0"/>
              <a:t>				    Yes</a:t>
            </a:r>
          </a:p>
          <a:p>
            <a:pPr marL="411480" eaLnBrk="1" fontAlgn="auto" hangingPunct="1">
              <a:spcAft>
                <a:spcPts val="0"/>
              </a:spcAft>
              <a:buFont typeface="Wingdings 3" pitchFamily="18" charset="2"/>
              <a:buNone/>
              <a:defRPr/>
            </a:pPr>
            <a:r>
              <a:rPr lang="en-US" dirty="0" smtClean="0"/>
              <a:t>								 </a:t>
            </a:r>
            <a:r>
              <a:rPr lang="en-US" sz="1500" dirty="0" smtClean="0"/>
              <a:t>No</a:t>
            </a:r>
            <a:r>
              <a:rPr lang="en-US" dirty="0" smtClean="0"/>
              <a:t> </a:t>
            </a:r>
          </a:p>
          <a:p>
            <a:pPr lvl="8">
              <a:defRPr/>
            </a:pPr>
            <a:r>
              <a:rPr lang="en-US" dirty="0" smtClean="0"/>
              <a:t>	        No</a:t>
            </a:r>
          </a:p>
          <a:p>
            <a:pPr marL="1261872" lvl="3" eaLnBrk="1" fontAlgn="auto" hangingPunct="1">
              <a:spcAft>
                <a:spcPts val="0"/>
              </a:spcAft>
              <a:buClr>
                <a:schemeClr val="accent3"/>
              </a:buClr>
              <a:buFont typeface="Wingdings 2" pitchFamily="18" charset="2"/>
              <a:buNone/>
              <a:defRPr/>
            </a:pPr>
            <a:r>
              <a:rPr lang="en-US" dirty="0" smtClean="0"/>
              <a:t>No			</a:t>
            </a:r>
          </a:p>
          <a:p>
            <a:pPr marL="1261872" lvl="3" eaLnBrk="1" fontAlgn="auto" hangingPunct="1">
              <a:spcAft>
                <a:spcPts val="0"/>
              </a:spcAft>
              <a:buClr>
                <a:schemeClr val="accent3"/>
              </a:buClr>
              <a:buFont typeface="Wingdings 2" pitchFamily="18" charset="2"/>
              <a:buNone/>
              <a:defRPr/>
            </a:pPr>
            <a:r>
              <a:rPr lang="en-US" dirty="0" smtClean="0"/>
              <a:t>							</a:t>
            </a:r>
            <a:r>
              <a:rPr lang="en-US" sz="1500" dirty="0" smtClean="0"/>
              <a:t>  Yes</a:t>
            </a:r>
          </a:p>
          <a:p>
            <a:pPr marL="1261872" lvl="3" eaLnBrk="1" fontAlgn="auto" hangingPunct="1">
              <a:spcAft>
                <a:spcPts val="0"/>
              </a:spcAft>
              <a:buClr>
                <a:schemeClr val="accent3"/>
              </a:buClr>
              <a:buFont typeface="Wingdings 2" pitchFamily="18" charset="2"/>
              <a:buNone/>
              <a:defRPr/>
            </a:pPr>
            <a:r>
              <a:rPr lang="en-US" dirty="0" smtClean="0"/>
              <a:t>	Yes			</a:t>
            </a:r>
          </a:p>
          <a:p>
            <a:pPr marL="1261872" lvl="3" eaLnBrk="1" fontAlgn="auto" hangingPunct="1">
              <a:spcAft>
                <a:spcPts val="0"/>
              </a:spcAft>
              <a:buClr>
                <a:schemeClr val="accent3"/>
              </a:buClr>
              <a:buFont typeface="Wingdings 2" pitchFamily="18" charset="2"/>
              <a:buNone/>
              <a:defRPr/>
            </a:pPr>
            <a:r>
              <a:rPr lang="en-US" dirty="0" smtClean="0"/>
              <a:t>			No	</a:t>
            </a:r>
          </a:p>
          <a:p>
            <a:pPr marL="1261872" lvl="3" eaLnBrk="1" fontAlgn="auto" hangingPunct="1">
              <a:spcAft>
                <a:spcPts val="0"/>
              </a:spcAft>
              <a:buClr>
                <a:schemeClr val="accent3"/>
              </a:buClr>
              <a:buFont typeface="Wingdings 2" pitchFamily="18" charset="2"/>
              <a:buNone/>
              <a:defRPr/>
            </a:pPr>
            <a:r>
              <a:rPr lang="en-US" dirty="0" smtClean="0"/>
              <a:t>				No</a:t>
            </a:r>
          </a:p>
          <a:p>
            <a:pPr marL="1261872" lvl="3" eaLnBrk="1" fontAlgn="auto" hangingPunct="1">
              <a:spcAft>
                <a:spcPts val="0"/>
              </a:spcAft>
              <a:buClr>
                <a:schemeClr val="accent3"/>
              </a:buClr>
              <a:buFont typeface="Wingdings 2" pitchFamily="18" charset="2"/>
              <a:buNone/>
              <a:defRPr/>
            </a:pPr>
            <a:r>
              <a:rPr lang="en-US" dirty="0" smtClean="0"/>
              <a:t>							</a:t>
            </a:r>
          </a:p>
          <a:p>
            <a:pPr marL="1261872" lvl="3" eaLnBrk="1" fontAlgn="auto" hangingPunct="1">
              <a:spcAft>
                <a:spcPts val="0"/>
              </a:spcAft>
              <a:buClr>
                <a:schemeClr val="accent3"/>
              </a:buClr>
              <a:buFont typeface="Wingdings 2" pitchFamily="18" charset="2"/>
              <a:buNone/>
              <a:defRPr/>
            </a:pPr>
            <a:r>
              <a:rPr lang="en-US" dirty="0" smtClean="0"/>
              <a:t>			Yes		    </a:t>
            </a:r>
            <a:r>
              <a:rPr lang="en-US" sz="1500" dirty="0" err="1" smtClean="0"/>
              <a:t>Yes</a:t>
            </a:r>
            <a:r>
              <a:rPr lang="en-US" sz="1500" dirty="0" smtClean="0"/>
              <a:t>		  </a:t>
            </a:r>
            <a:r>
              <a:rPr lang="en-US" sz="1500" dirty="0" err="1" smtClean="0"/>
              <a:t>Yes</a:t>
            </a:r>
            <a:endParaRPr lang="en-US" sz="1500" dirty="0" smtClean="0"/>
          </a:p>
          <a:p>
            <a:pPr marL="1261872" lvl="3" eaLnBrk="1" fontAlgn="auto" hangingPunct="1">
              <a:spcAft>
                <a:spcPts val="0"/>
              </a:spcAft>
              <a:buClr>
                <a:schemeClr val="accent3"/>
              </a:buClr>
              <a:buFont typeface="Wingdings 2" pitchFamily="18" charset="2"/>
              <a:buNone/>
              <a:defRPr/>
            </a:pPr>
            <a:endParaRPr lang="en-US" sz="1500" dirty="0" smtClean="0"/>
          </a:p>
          <a:p>
            <a:pPr marL="1261872" lvl="3" eaLnBrk="1" fontAlgn="auto" hangingPunct="1">
              <a:spcAft>
                <a:spcPts val="0"/>
              </a:spcAft>
              <a:buClr>
                <a:schemeClr val="accent3"/>
              </a:buClr>
              <a:buFont typeface="Wingdings 2" pitchFamily="18" charset="2"/>
              <a:buNone/>
              <a:defRPr/>
            </a:pPr>
            <a:endParaRPr lang="en-US" sz="1500" dirty="0" smtClean="0"/>
          </a:p>
          <a:p>
            <a:pPr marL="1261872" lvl="3" eaLnBrk="1" fontAlgn="auto" hangingPunct="1">
              <a:spcAft>
                <a:spcPts val="0"/>
              </a:spcAft>
              <a:buClr>
                <a:schemeClr val="accent3"/>
              </a:buClr>
              <a:buFont typeface="Wingdings 2" pitchFamily="18" charset="2"/>
              <a:buNone/>
              <a:defRPr/>
            </a:pPr>
            <a:r>
              <a:rPr lang="en-US" sz="1500" dirty="0" smtClean="0"/>
              <a:t>							  No</a:t>
            </a:r>
            <a:endParaRPr lang="en-IN" sz="1500" dirty="0"/>
          </a:p>
        </p:txBody>
      </p:sp>
      <p:sp>
        <p:nvSpPr>
          <p:cNvPr id="52227" name="Date Placeholder 3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smtClean="0"/>
              <a:t>03/07/2015</a:t>
            </a:r>
            <a:endParaRPr lang="en-US"/>
          </a:p>
        </p:txBody>
      </p:sp>
      <p:sp>
        <p:nvSpPr>
          <p:cNvPr id="52228" name="Footer Placeholder 3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smtClean="0"/>
              <a:t>SUSHIL LAKHANI</a:t>
            </a:r>
            <a:endParaRPr lang="en-US" dirty="0" smtClean="0"/>
          </a:p>
        </p:txBody>
      </p:sp>
      <p:sp>
        <p:nvSpPr>
          <p:cNvPr id="52229" name="Slide Number Placeholder 29"/>
          <p:cNvSpPr>
            <a:spLocks noGrp="1"/>
          </p:cNvSpPr>
          <p:nvPr>
            <p:ph type="sldNum" sz="quarter" idx="12"/>
          </p:nvPr>
        </p:nvSpPr>
        <p:spPr bwMode="auto">
          <a:xfrm>
            <a:off x="7924800" y="6492875"/>
            <a:ext cx="762000" cy="365125"/>
          </a:xfrm>
          <a:ln>
            <a:miter lim="800000"/>
            <a:headEnd/>
            <a:tailEnd/>
          </a:ln>
        </p:spPr>
        <p:txBody>
          <a:bodyPr wrap="square" lIns="91440" tIns="45720" rIns="91440" bIns="45720" numCol="1" anchorCtr="0" compatLnSpc="1">
            <a:prstTxWarp prst="textNoShape">
              <a:avLst/>
            </a:prstTxWarp>
          </a:bodyPr>
          <a:lstStyle/>
          <a:p>
            <a:pPr>
              <a:defRPr/>
            </a:pPr>
            <a:fld id="{B788ACF7-F79D-46D1-8764-F1C0CBA16E0D}" type="slidenum">
              <a:rPr lang="en-US" smtClean="0"/>
              <a:pPr>
                <a:defRPr/>
              </a:pPr>
              <a:t>52</a:t>
            </a:fld>
            <a:endParaRPr lang="en-US" dirty="0" smtClean="0"/>
          </a:p>
        </p:txBody>
      </p:sp>
      <p:sp>
        <p:nvSpPr>
          <p:cNvPr id="8" name="Rounded Rectangle 7"/>
          <p:cNvSpPr/>
          <p:nvPr/>
        </p:nvSpPr>
        <p:spPr>
          <a:xfrm>
            <a:off x="152400" y="2819400"/>
            <a:ext cx="1066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dirty="0">
                <a:solidFill>
                  <a:schemeClr val="tx1"/>
                </a:solidFill>
              </a:rPr>
              <a:t>Is the payment liable to tax under DTAA</a:t>
            </a:r>
            <a:endParaRPr lang="en-IN" sz="1300" dirty="0">
              <a:solidFill>
                <a:schemeClr val="tx1"/>
              </a:solidFill>
            </a:endParaRPr>
          </a:p>
        </p:txBody>
      </p:sp>
      <p:cxnSp>
        <p:nvCxnSpPr>
          <p:cNvPr id="10" name="Straight Arrow Connector 9"/>
          <p:cNvCxnSpPr>
            <a:stCxn id="8" idx="3"/>
          </p:cNvCxnSpPr>
          <p:nvPr/>
        </p:nvCxnSpPr>
        <p:spPr>
          <a:xfrm flipV="1">
            <a:off x="1219200" y="2743200"/>
            <a:ext cx="609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1905000" y="1905000"/>
            <a:ext cx="1295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Is TRC available ?</a:t>
            </a:r>
            <a:endParaRPr lang="en-IN" sz="1500" dirty="0">
              <a:solidFill>
                <a:schemeClr val="tx1"/>
              </a:solidFill>
            </a:endParaRPr>
          </a:p>
        </p:txBody>
      </p:sp>
      <p:cxnSp>
        <p:nvCxnSpPr>
          <p:cNvPr id="13" name="Straight Arrow Connector 12"/>
          <p:cNvCxnSpPr/>
          <p:nvPr/>
        </p:nvCxnSpPr>
        <p:spPr>
          <a:xfrm rot="5400000" flipH="1" flipV="1">
            <a:off x="3200400" y="1676400"/>
            <a:ext cx="609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886200" y="1143000"/>
            <a:ext cx="1219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No</a:t>
            </a:r>
            <a:r>
              <a:rPr lang="en-US" sz="1300" dirty="0">
                <a:solidFill>
                  <a:schemeClr val="tx1"/>
                </a:solidFill>
              </a:rPr>
              <a:t> tax deductible. PAN not required</a:t>
            </a:r>
            <a:endParaRPr lang="en-IN" sz="1300" dirty="0">
              <a:solidFill>
                <a:schemeClr val="tx1"/>
              </a:solidFill>
            </a:endParaRPr>
          </a:p>
        </p:txBody>
      </p:sp>
      <p:cxnSp>
        <p:nvCxnSpPr>
          <p:cNvPr id="17" name="Straight Arrow Connector 16"/>
          <p:cNvCxnSpPr>
            <a:stCxn id="8" idx="3"/>
          </p:cNvCxnSpPr>
          <p:nvPr/>
        </p:nvCxnSpPr>
        <p:spPr>
          <a:xfrm>
            <a:off x="1219200" y="3352800"/>
            <a:ext cx="381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1676400" y="37338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Is DTAA rate beneficial</a:t>
            </a:r>
            <a:endParaRPr lang="en-IN" sz="1500" dirty="0">
              <a:solidFill>
                <a:schemeClr val="tx1"/>
              </a:solidFill>
            </a:endParaRPr>
          </a:p>
        </p:txBody>
      </p:sp>
      <p:cxnSp>
        <p:nvCxnSpPr>
          <p:cNvPr id="22" name="Straight Arrow Connector 21"/>
          <p:cNvCxnSpPr>
            <a:stCxn id="18" idx="3"/>
          </p:cNvCxnSpPr>
          <p:nvPr/>
        </p:nvCxnSpPr>
        <p:spPr>
          <a:xfrm flipV="1">
            <a:off x="2895600" y="35052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3886200" y="30480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Tax as per </a:t>
            </a:r>
            <a:r>
              <a:rPr lang="en-US" sz="1500" dirty="0" err="1">
                <a:solidFill>
                  <a:schemeClr val="tx1"/>
                </a:solidFill>
              </a:rPr>
              <a:t>I.Tax</a:t>
            </a:r>
            <a:r>
              <a:rPr lang="en-US" sz="1500" dirty="0">
                <a:solidFill>
                  <a:schemeClr val="tx1"/>
                </a:solidFill>
              </a:rPr>
              <a:t> Act</a:t>
            </a:r>
            <a:endParaRPr lang="en-IN" sz="1500" dirty="0">
              <a:solidFill>
                <a:schemeClr val="tx1"/>
              </a:solidFill>
            </a:endParaRPr>
          </a:p>
        </p:txBody>
      </p:sp>
      <p:cxnSp>
        <p:nvCxnSpPr>
          <p:cNvPr id="25" name="Straight Arrow Connector 24"/>
          <p:cNvCxnSpPr>
            <a:stCxn id="11" idx="3"/>
          </p:cNvCxnSpPr>
          <p:nvPr/>
        </p:nvCxnSpPr>
        <p:spPr>
          <a:xfrm>
            <a:off x="3200400" y="2362200"/>
            <a:ext cx="762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3810000" y="4724400"/>
            <a:ext cx="1219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Is TRC available?</a:t>
            </a:r>
            <a:endParaRPr lang="en-IN" sz="1500" dirty="0">
              <a:solidFill>
                <a:schemeClr val="tx1"/>
              </a:solidFill>
            </a:endParaRPr>
          </a:p>
        </p:txBody>
      </p:sp>
      <p:cxnSp>
        <p:nvCxnSpPr>
          <p:cNvPr id="28" name="Straight Arrow Connector 27"/>
          <p:cNvCxnSpPr>
            <a:stCxn id="18" idx="3"/>
          </p:cNvCxnSpPr>
          <p:nvPr/>
        </p:nvCxnSpPr>
        <p:spPr>
          <a:xfrm>
            <a:off x="2895600" y="4191000"/>
            <a:ext cx="838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6" idx="0"/>
          </p:cNvCxnSpPr>
          <p:nvPr/>
        </p:nvCxnSpPr>
        <p:spPr>
          <a:xfrm rot="5400000" flipH="1" flipV="1">
            <a:off x="4076701" y="4381500"/>
            <a:ext cx="685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5638800" y="4572000"/>
            <a:ext cx="1143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Is payee’s PAN available</a:t>
            </a:r>
            <a:endParaRPr lang="en-IN" sz="1500" dirty="0">
              <a:solidFill>
                <a:schemeClr val="tx1"/>
              </a:solidFill>
            </a:endParaRPr>
          </a:p>
        </p:txBody>
      </p:sp>
      <p:sp>
        <p:nvSpPr>
          <p:cNvPr id="43" name="Rounded Rectangle 42"/>
          <p:cNvSpPr/>
          <p:nvPr/>
        </p:nvSpPr>
        <p:spPr>
          <a:xfrm>
            <a:off x="5562600" y="22860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Is payee’s PAN available</a:t>
            </a:r>
            <a:endParaRPr lang="en-IN" sz="1500" dirty="0">
              <a:solidFill>
                <a:schemeClr val="tx1"/>
              </a:solidFill>
            </a:endParaRPr>
          </a:p>
        </p:txBody>
      </p:sp>
      <p:cxnSp>
        <p:nvCxnSpPr>
          <p:cNvPr id="45" name="Straight Arrow Connector 44"/>
          <p:cNvCxnSpPr/>
          <p:nvPr/>
        </p:nvCxnSpPr>
        <p:spPr>
          <a:xfrm flipV="1">
            <a:off x="5105400" y="29718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7239000" y="3962400"/>
            <a:ext cx="1295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Sec 206AA N.A: Rate as per DTAA</a:t>
            </a:r>
            <a:endParaRPr lang="en-IN" sz="1500" dirty="0">
              <a:solidFill>
                <a:schemeClr val="tx1"/>
              </a:solidFill>
            </a:endParaRPr>
          </a:p>
        </p:txBody>
      </p:sp>
      <p:sp>
        <p:nvSpPr>
          <p:cNvPr id="47" name="Rounded Rectangle 46"/>
          <p:cNvSpPr/>
          <p:nvPr/>
        </p:nvSpPr>
        <p:spPr>
          <a:xfrm>
            <a:off x="7315200" y="5334000"/>
            <a:ext cx="1676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Sec 206AA applicable – Higher of 20% or rate as per DTAA</a:t>
            </a:r>
            <a:endParaRPr lang="en-IN" sz="1500" dirty="0">
              <a:solidFill>
                <a:schemeClr val="tx1"/>
              </a:solidFill>
            </a:endParaRPr>
          </a:p>
        </p:txBody>
      </p:sp>
      <p:cxnSp>
        <p:nvCxnSpPr>
          <p:cNvPr id="49" name="Straight Arrow Connector 48"/>
          <p:cNvCxnSpPr/>
          <p:nvPr/>
        </p:nvCxnSpPr>
        <p:spPr>
          <a:xfrm>
            <a:off x="6781800" y="53340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6705600" y="47244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7239000" y="1066800"/>
            <a:ext cx="16764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Sec 206AA applicable – Higher of 20% or rate as per rates in force</a:t>
            </a:r>
            <a:endParaRPr lang="en-IN" sz="1500" dirty="0">
              <a:solidFill>
                <a:schemeClr val="tx1"/>
              </a:solidFill>
            </a:endParaRPr>
          </a:p>
        </p:txBody>
      </p:sp>
      <p:sp>
        <p:nvSpPr>
          <p:cNvPr id="57" name="Rounded Rectangle 56"/>
          <p:cNvSpPr/>
          <p:nvPr/>
        </p:nvSpPr>
        <p:spPr>
          <a:xfrm>
            <a:off x="7315200" y="2667000"/>
            <a:ext cx="14478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Sec 206AA N.A – Rate as per Rates in force </a:t>
            </a:r>
            <a:endParaRPr lang="en-IN" sz="1500" dirty="0">
              <a:solidFill>
                <a:schemeClr val="tx1"/>
              </a:solidFill>
            </a:endParaRPr>
          </a:p>
        </p:txBody>
      </p:sp>
      <p:cxnSp>
        <p:nvCxnSpPr>
          <p:cNvPr id="59" name="Straight Arrow Connector 58"/>
          <p:cNvCxnSpPr/>
          <p:nvPr/>
        </p:nvCxnSpPr>
        <p:spPr>
          <a:xfrm rot="5400000" flipH="1" flipV="1">
            <a:off x="6781800" y="21336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57" idx="1"/>
          </p:cNvCxnSpPr>
          <p:nvPr/>
        </p:nvCxnSpPr>
        <p:spPr>
          <a:xfrm rot="16200000" flipH="1">
            <a:off x="6762750" y="2609850"/>
            <a:ext cx="5715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35" idx="1"/>
          </p:cNvCxnSpPr>
          <p:nvPr/>
        </p:nvCxnSpPr>
        <p:spPr>
          <a:xfrm>
            <a:off x="5105400" y="5105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255" name="Rectangle 75"/>
          <p:cNvSpPr>
            <a:spLocks noChangeArrowheads="1"/>
          </p:cNvSpPr>
          <p:nvPr/>
        </p:nvSpPr>
        <p:spPr bwMode="auto">
          <a:xfrm>
            <a:off x="1219200" y="228600"/>
            <a:ext cx="6477000" cy="590550"/>
          </a:xfrm>
          <a:prstGeom prst="rect">
            <a:avLst/>
          </a:prstGeom>
          <a:noFill/>
          <a:ln w="9525">
            <a:noFill/>
            <a:miter lim="800000"/>
            <a:headEnd/>
            <a:tailEnd/>
          </a:ln>
        </p:spPr>
        <p:txBody>
          <a:bodyPr>
            <a:spAutoFit/>
          </a:bodyPr>
          <a:lstStyle/>
          <a:p>
            <a:pPr defTabSz="1217613">
              <a:lnSpc>
                <a:spcPct val="90000"/>
              </a:lnSpc>
              <a:defRPr/>
            </a:pPr>
            <a:r>
              <a:rPr lang="en-IN" sz="3600" b="1" dirty="0">
                <a:solidFill>
                  <a:srgbClr val="5FA326"/>
                </a:solidFill>
                <a:latin typeface="+mj-lt"/>
                <a:ea typeface="+mj-ea"/>
                <a:cs typeface="+mj-cs"/>
              </a:rPr>
              <a:t>Interplay of DTAA, PAN &amp; TRC</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 calcmode="lin" valueType="num">
                                      <p:cBhvr additive="base">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amond(in)">
                                      <p:cBhvr>
                                        <p:cTn id="24" dur="1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1000" fill="hold"/>
                                        <p:tgtEl>
                                          <p:spTgt spid="13"/>
                                        </p:tgtEl>
                                        <p:attrNameLst>
                                          <p:attrName>ppt_x</p:attrName>
                                        </p:attrNameLst>
                                      </p:cBhvr>
                                      <p:tavLst>
                                        <p:tav tm="0">
                                          <p:val>
                                            <p:strVal val="#ppt_x"/>
                                          </p:val>
                                        </p:tav>
                                        <p:tav tm="100000">
                                          <p:val>
                                            <p:strVal val="#ppt_x"/>
                                          </p:val>
                                        </p:tav>
                                      </p:tavLst>
                                    </p:anim>
                                    <p:anim calcmode="lin" valueType="num">
                                      <p:cBhvr additive="base">
                                        <p:cTn id="30"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 calcmode="lin" valueType="num">
                                      <p:cBhvr additive="base">
                                        <p:cTn id="3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diamond(in)">
                                      <p:cBhvr>
                                        <p:cTn id="41" dur="1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1000" fill="hold"/>
                                        <p:tgtEl>
                                          <p:spTgt spid="17"/>
                                        </p:tgtEl>
                                        <p:attrNameLst>
                                          <p:attrName>ppt_x</p:attrName>
                                        </p:attrNameLst>
                                      </p:cBhvr>
                                      <p:tavLst>
                                        <p:tav tm="0">
                                          <p:val>
                                            <p:strVal val="#ppt_x"/>
                                          </p:val>
                                        </p:tav>
                                        <p:tav tm="100000">
                                          <p:val>
                                            <p:strVal val="#ppt_x"/>
                                          </p:val>
                                        </p:tav>
                                      </p:tavLst>
                                    </p:anim>
                                    <p:anim calcmode="lin" valueType="num">
                                      <p:cBhvr additive="base">
                                        <p:cTn id="47"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 calcmode="lin" valueType="num">
                                      <p:cBhvr additive="base">
                                        <p:cTn id="5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diamond(in)">
                                      <p:cBhvr>
                                        <p:cTn id="58" dur="10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1000" fill="hold"/>
                                        <p:tgtEl>
                                          <p:spTgt spid="28"/>
                                        </p:tgtEl>
                                        <p:attrNameLst>
                                          <p:attrName>ppt_x</p:attrName>
                                        </p:attrNameLst>
                                      </p:cBhvr>
                                      <p:tavLst>
                                        <p:tav tm="0">
                                          <p:val>
                                            <p:strVal val="#ppt_x"/>
                                          </p:val>
                                        </p:tav>
                                        <p:tav tm="100000">
                                          <p:val>
                                            <p:strVal val="#ppt_x"/>
                                          </p:val>
                                        </p:tav>
                                      </p:tavLst>
                                    </p:anim>
                                    <p:anim calcmode="lin" valueType="num">
                                      <p:cBhvr additive="base">
                                        <p:cTn id="64"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5">
                                            <p:txEl>
                                              <p:pRg st="11" end="11"/>
                                            </p:txEl>
                                          </p:spTgt>
                                        </p:tgtEl>
                                        <p:attrNameLst>
                                          <p:attrName>style.visibility</p:attrName>
                                        </p:attrNameLst>
                                      </p:cBhvr>
                                      <p:to>
                                        <p:strVal val="visible"/>
                                      </p:to>
                                    </p:set>
                                    <p:anim calcmode="lin" valueType="num">
                                      <p:cBhvr additive="base">
                                        <p:cTn id="69"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8" presetClass="entr" presetSubtype="16"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amond(in)">
                                      <p:cBhvr>
                                        <p:cTn id="75" dur="1000"/>
                                        <p:tgtEl>
                                          <p:spTgt spid="26"/>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73"/>
                                        </p:tgtEl>
                                        <p:attrNameLst>
                                          <p:attrName>style.visibility</p:attrName>
                                        </p:attrNameLst>
                                      </p:cBhvr>
                                      <p:to>
                                        <p:strVal val="visible"/>
                                      </p:to>
                                    </p:set>
                                    <p:anim calcmode="lin" valueType="num">
                                      <p:cBhvr additive="base">
                                        <p:cTn id="80" dur="1000" fill="hold"/>
                                        <p:tgtEl>
                                          <p:spTgt spid="73"/>
                                        </p:tgtEl>
                                        <p:attrNameLst>
                                          <p:attrName>ppt_x</p:attrName>
                                        </p:attrNameLst>
                                      </p:cBhvr>
                                      <p:tavLst>
                                        <p:tav tm="0">
                                          <p:val>
                                            <p:strVal val="#ppt_x"/>
                                          </p:val>
                                        </p:tav>
                                        <p:tav tm="100000">
                                          <p:val>
                                            <p:strVal val="#ppt_x"/>
                                          </p:val>
                                        </p:tav>
                                      </p:tavLst>
                                    </p:anim>
                                    <p:anim calcmode="lin" valueType="num">
                                      <p:cBhvr additive="base">
                                        <p:cTn id="81" dur="10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8" presetClass="entr" presetSubtype="16"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diamond(in)">
                                      <p:cBhvr>
                                        <p:cTn id="86" dur="10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9"/>
                                        </p:tgtEl>
                                        <p:attrNameLst>
                                          <p:attrName>style.visibility</p:attrName>
                                        </p:attrNameLst>
                                      </p:cBhvr>
                                      <p:to>
                                        <p:strVal val="visible"/>
                                      </p:to>
                                    </p:set>
                                    <p:anim calcmode="lin" valueType="num">
                                      <p:cBhvr additive="base">
                                        <p:cTn id="91" dur="1000" fill="hold"/>
                                        <p:tgtEl>
                                          <p:spTgt spid="49"/>
                                        </p:tgtEl>
                                        <p:attrNameLst>
                                          <p:attrName>ppt_x</p:attrName>
                                        </p:attrNameLst>
                                      </p:cBhvr>
                                      <p:tavLst>
                                        <p:tav tm="0">
                                          <p:val>
                                            <p:strVal val="#ppt_x"/>
                                          </p:val>
                                        </p:tav>
                                        <p:tav tm="100000">
                                          <p:val>
                                            <p:strVal val="#ppt_x"/>
                                          </p:val>
                                        </p:tav>
                                      </p:tavLst>
                                    </p:anim>
                                    <p:anim calcmode="lin" valueType="num">
                                      <p:cBhvr additive="base">
                                        <p:cTn id="92" dur="10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4" end="14"/>
                                            </p:txEl>
                                          </p:spTgt>
                                        </p:tgtEl>
                                        <p:attrNameLst>
                                          <p:attrName>style.visibility</p:attrName>
                                        </p:attrNameLst>
                                      </p:cBhvr>
                                      <p:to>
                                        <p:strVal val="visible"/>
                                      </p:to>
                                    </p:set>
                                    <p:anim calcmode="lin" valueType="num">
                                      <p:cBhvr additive="base">
                                        <p:cTn id="97"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8" presetClass="entr" presetSubtype="16" fill="hold" grpId="0" nodeType="click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diamond(in)">
                                      <p:cBhvr>
                                        <p:cTn id="103" dur="1000"/>
                                        <p:tgtEl>
                                          <p:spTgt spid="47"/>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55"/>
                                        </p:tgtEl>
                                        <p:attrNameLst>
                                          <p:attrName>style.visibility</p:attrName>
                                        </p:attrNameLst>
                                      </p:cBhvr>
                                      <p:to>
                                        <p:strVal val="visible"/>
                                      </p:to>
                                    </p:set>
                                    <p:anim calcmode="lin" valueType="num">
                                      <p:cBhvr additive="base">
                                        <p:cTn id="108" dur="1000" fill="hold"/>
                                        <p:tgtEl>
                                          <p:spTgt spid="55"/>
                                        </p:tgtEl>
                                        <p:attrNameLst>
                                          <p:attrName>ppt_x</p:attrName>
                                        </p:attrNameLst>
                                      </p:cBhvr>
                                      <p:tavLst>
                                        <p:tav tm="0">
                                          <p:val>
                                            <p:strVal val="#ppt_x"/>
                                          </p:val>
                                        </p:tav>
                                        <p:tav tm="100000">
                                          <p:val>
                                            <p:strVal val="#ppt_x"/>
                                          </p:val>
                                        </p:tav>
                                      </p:tavLst>
                                    </p:anim>
                                    <p:anim calcmode="lin" valueType="num">
                                      <p:cBhvr additive="base">
                                        <p:cTn id="109"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8" presetClass="entr" presetSubtype="16" fill="hold" grpId="0" nodeType="clickEffect">
                                  <p:stCondLst>
                                    <p:cond delay="0"/>
                                  </p:stCondLst>
                                  <p:childTnLst>
                                    <p:set>
                                      <p:cBhvr>
                                        <p:cTn id="113" dur="1" fill="hold">
                                          <p:stCondLst>
                                            <p:cond delay="0"/>
                                          </p:stCondLst>
                                        </p:cTn>
                                        <p:tgtEl>
                                          <p:spTgt spid="46"/>
                                        </p:tgtEl>
                                        <p:attrNameLst>
                                          <p:attrName>style.visibility</p:attrName>
                                        </p:attrNameLst>
                                      </p:cBhvr>
                                      <p:to>
                                        <p:strVal val="visible"/>
                                      </p:to>
                                    </p:set>
                                    <p:animEffect transition="in" filter="diamond(in)">
                                      <p:cBhvr>
                                        <p:cTn id="114" dur="1000"/>
                                        <p:tgtEl>
                                          <p:spTgt spid="46"/>
                                        </p:tgtEl>
                                      </p:cBhvr>
                                    </p:animEffect>
                                  </p:childTnLst>
                                </p:cTn>
                              </p:par>
                            </p:childTnLst>
                          </p:cTn>
                        </p:par>
                      </p:childTnLst>
                    </p:cTn>
                  </p:par>
                  <p:par>
                    <p:cTn id="115" fill="hold">
                      <p:stCondLst>
                        <p:cond delay="indefinite"/>
                      </p:stCondLst>
                      <p:childTnLst>
                        <p:par>
                          <p:cTn id="116" fill="hold">
                            <p:stCondLst>
                              <p:cond delay="0"/>
                            </p:stCondLst>
                            <p:childTnLst>
                              <p:par>
                                <p:cTn id="117" presetID="8" presetClass="entr" presetSubtype="16"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diamond(in)">
                                      <p:cBhvr>
                                        <p:cTn id="119" dur="1000"/>
                                        <p:tgtEl>
                                          <p:spTgt spid="23"/>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nodeType="clickEffect">
                                  <p:stCondLst>
                                    <p:cond delay="0"/>
                                  </p:stCondLst>
                                  <p:childTnLst>
                                    <p:set>
                                      <p:cBhvr>
                                        <p:cTn id="123" dur="1" fill="hold">
                                          <p:stCondLst>
                                            <p:cond delay="0"/>
                                          </p:stCondLst>
                                        </p:cTn>
                                        <p:tgtEl>
                                          <p:spTgt spid="22"/>
                                        </p:tgtEl>
                                        <p:attrNameLst>
                                          <p:attrName>style.visibility</p:attrName>
                                        </p:attrNameLst>
                                      </p:cBhvr>
                                      <p:to>
                                        <p:strVal val="visible"/>
                                      </p:to>
                                    </p:set>
                                    <p:anim calcmode="lin" valueType="num">
                                      <p:cBhvr additive="base">
                                        <p:cTn id="124" dur="1000" fill="hold"/>
                                        <p:tgtEl>
                                          <p:spTgt spid="22"/>
                                        </p:tgtEl>
                                        <p:attrNameLst>
                                          <p:attrName>ppt_x</p:attrName>
                                        </p:attrNameLst>
                                      </p:cBhvr>
                                      <p:tavLst>
                                        <p:tav tm="0">
                                          <p:val>
                                            <p:strVal val="#ppt_x"/>
                                          </p:val>
                                        </p:tav>
                                        <p:tav tm="100000">
                                          <p:val>
                                            <p:strVal val="#ppt_x"/>
                                          </p:val>
                                        </p:tav>
                                      </p:tavLst>
                                    </p:anim>
                                    <p:anim calcmode="lin" valueType="num">
                                      <p:cBhvr additive="base">
                                        <p:cTn id="125"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nodeType="clickEffect">
                                  <p:stCondLst>
                                    <p:cond delay="0"/>
                                  </p:stCondLst>
                                  <p:childTnLst>
                                    <p:set>
                                      <p:cBhvr>
                                        <p:cTn id="129" dur="1" fill="hold">
                                          <p:stCondLst>
                                            <p:cond delay="0"/>
                                          </p:stCondLst>
                                        </p:cTn>
                                        <p:tgtEl>
                                          <p:spTgt spid="5">
                                            <p:txEl>
                                              <p:pRg st="8" end="8"/>
                                            </p:txEl>
                                          </p:spTgt>
                                        </p:tgtEl>
                                        <p:attrNameLst>
                                          <p:attrName>style.visibility</p:attrName>
                                        </p:attrNameLst>
                                      </p:cBhvr>
                                      <p:to>
                                        <p:strVal val="visible"/>
                                      </p:to>
                                    </p:set>
                                    <p:anim calcmode="lin" valueType="num">
                                      <p:cBhvr additive="base">
                                        <p:cTn id="13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31" dur="1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nodeType="clickEffect">
                                  <p:stCondLst>
                                    <p:cond delay="0"/>
                                  </p:stCondLst>
                                  <p:childTnLst>
                                    <p:set>
                                      <p:cBhvr>
                                        <p:cTn id="135" dur="1" fill="hold">
                                          <p:stCondLst>
                                            <p:cond delay="0"/>
                                          </p:stCondLst>
                                        </p:cTn>
                                        <p:tgtEl>
                                          <p:spTgt spid="31"/>
                                        </p:tgtEl>
                                        <p:attrNameLst>
                                          <p:attrName>style.visibility</p:attrName>
                                        </p:attrNameLst>
                                      </p:cBhvr>
                                      <p:to>
                                        <p:strVal val="visible"/>
                                      </p:to>
                                    </p:set>
                                    <p:anim calcmode="lin" valueType="num">
                                      <p:cBhvr additive="base">
                                        <p:cTn id="136" dur="1000" fill="hold"/>
                                        <p:tgtEl>
                                          <p:spTgt spid="31"/>
                                        </p:tgtEl>
                                        <p:attrNameLst>
                                          <p:attrName>ppt_x</p:attrName>
                                        </p:attrNameLst>
                                      </p:cBhvr>
                                      <p:tavLst>
                                        <p:tav tm="0">
                                          <p:val>
                                            <p:strVal val="#ppt_x"/>
                                          </p:val>
                                        </p:tav>
                                        <p:tav tm="100000">
                                          <p:val>
                                            <p:strVal val="#ppt_x"/>
                                          </p:val>
                                        </p:tav>
                                      </p:tavLst>
                                    </p:anim>
                                    <p:anim calcmode="lin" valueType="num">
                                      <p:cBhvr additive="base">
                                        <p:cTn id="137"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nodeType="clickEffect">
                                  <p:stCondLst>
                                    <p:cond delay="0"/>
                                  </p:stCondLst>
                                  <p:childTnLst>
                                    <p:set>
                                      <p:cBhvr>
                                        <p:cTn id="141" dur="1" fill="hold">
                                          <p:stCondLst>
                                            <p:cond delay="0"/>
                                          </p:stCondLst>
                                        </p:cTn>
                                        <p:tgtEl>
                                          <p:spTgt spid="5">
                                            <p:txEl>
                                              <p:pRg st="9" end="9"/>
                                            </p:txEl>
                                          </p:spTgt>
                                        </p:tgtEl>
                                        <p:attrNameLst>
                                          <p:attrName>style.visibility</p:attrName>
                                        </p:attrNameLst>
                                      </p:cBhvr>
                                      <p:to>
                                        <p:strVal val="visible"/>
                                      </p:to>
                                    </p:set>
                                    <p:anim calcmode="lin" valueType="num">
                                      <p:cBhvr additive="base">
                                        <p:cTn id="142"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43" dur="1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nodeType="click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blinds(horizontal)">
                                      <p:cBhvr>
                                        <p:cTn id="148" dur="1000"/>
                                        <p:tgtEl>
                                          <p:spTgt spid="25"/>
                                        </p:tgtEl>
                                      </p:cBhvr>
                                    </p:animEffect>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5">
                                            <p:txEl>
                                              <p:pRg st="4" end="4"/>
                                            </p:txEl>
                                          </p:spTgt>
                                        </p:tgtEl>
                                        <p:attrNameLst>
                                          <p:attrName>style.visibility</p:attrName>
                                        </p:attrNameLst>
                                      </p:cBhvr>
                                      <p:to>
                                        <p:strVal val="visible"/>
                                      </p:to>
                                    </p:set>
                                    <p:anim calcmode="lin" valueType="num">
                                      <p:cBhvr additive="base">
                                        <p:cTn id="15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54"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nodeType="click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additive="base">
                                        <p:cTn id="159" dur="1000" fill="hold"/>
                                        <p:tgtEl>
                                          <p:spTgt spid="45"/>
                                        </p:tgtEl>
                                        <p:attrNameLst>
                                          <p:attrName>ppt_x</p:attrName>
                                        </p:attrNameLst>
                                      </p:cBhvr>
                                      <p:tavLst>
                                        <p:tav tm="0">
                                          <p:val>
                                            <p:strVal val="#ppt_x"/>
                                          </p:val>
                                        </p:tav>
                                        <p:tav tm="100000">
                                          <p:val>
                                            <p:strVal val="#ppt_x"/>
                                          </p:val>
                                        </p:tav>
                                      </p:tavLst>
                                    </p:anim>
                                    <p:anim calcmode="lin" valueType="num">
                                      <p:cBhvr additive="base">
                                        <p:cTn id="160" dur="10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8" presetClass="entr" presetSubtype="16" fill="hold" grpId="0" nodeType="clickEffect">
                                  <p:stCondLst>
                                    <p:cond delay="0"/>
                                  </p:stCondLst>
                                  <p:childTnLst>
                                    <p:set>
                                      <p:cBhvr>
                                        <p:cTn id="164" dur="1" fill="hold">
                                          <p:stCondLst>
                                            <p:cond delay="0"/>
                                          </p:stCondLst>
                                        </p:cTn>
                                        <p:tgtEl>
                                          <p:spTgt spid="43"/>
                                        </p:tgtEl>
                                        <p:attrNameLst>
                                          <p:attrName>style.visibility</p:attrName>
                                        </p:attrNameLst>
                                      </p:cBhvr>
                                      <p:to>
                                        <p:strVal val="visible"/>
                                      </p:to>
                                    </p:set>
                                    <p:animEffect transition="in" filter="diamond(in)">
                                      <p:cBhvr>
                                        <p:cTn id="165" dur="1000"/>
                                        <p:tgtEl>
                                          <p:spTgt spid="43"/>
                                        </p:tgtEl>
                                      </p:cBhvr>
                                    </p:animEffect>
                                  </p:childTnLst>
                                </p:cTn>
                              </p:par>
                            </p:childTnLst>
                          </p:cTn>
                        </p:par>
                      </p:childTnLst>
                    </p:cTn>
                  </p:par>
                  <p:par>
                    <p:cTn id="166" fill="hold">
                      <p:stCondLst>
                        <p:cond delay="indefinite"/>
                      </p:stCondLst>
                      <p:childTnLst>
                        <p:par>
                          <p:cTn id="167" fill="hold">
                            <p:stCondLst>
                              <p:cond delay="0"/>
                            </p:stCondLst>
                            <p:childTnLst>
                              <p:par>
                                <p:cTn id="168" presetID="2" presetClass="entr" presetSubtype="4" fill="hold" nodeType="clickEffect">
                                  <p:stCondLst>
                                    <p:cond delay="0"/>
                                  </p:stCondLst>
                                  <p:childTnLst>
                                    <p:set>
                                      <p:cBhvr>
                                        <p:cTn id="169" dur="1" fill="hold">
                                          <p:stCondLst>
                                            <p:cond delay="0"/>
                                          </p:stCondLst>
                                        </p:cTn>
                                        <p:tgtEl>
                                          <p:spTgt spid="63"/>
                                        </p:tgtEl>
                                        <p:attrNameLst>
                                          <p:attrName>style.visibility</p:attrName>
                                        </p:attrNameLst>
                                      </p:cBhvr>
                                      <p:to>
                                        <p:strVal val="visible"/>
                                      </p:to>
                                    </p:set>
                                    <p:anim calcmode="lin" valueType="num">
                                      <p:cBhvr additive="base">
                                        <p:cTn id="170" dur="1000" fill="hold"/>
                                        <p:tgtEl>
                                          <p:spTgt spid="63"/>
                                        </p:tgtEl>
                                        <p:attrNameLst>
                                          <p:attrName>ppt_x</p:attrName>
                                        </p:attrNameLst>
                                      </p:cBhvr>
                                      <p:tavLst>
                                        <p:tav tm="0">
                                          <p:val>
                                            <p:strVal val="#ppt_x"/>
                                          </p:val>
                                        </p:tav>
                                        <p:tav tm="100000">
                                          <p:val>
                                            <p:strVal val="#ppt_x"/>
                                          </p:val>
                                        </p:tav>
                                      </p:tavLst>
                                    </p:anim>
                                    <p:anim calcmode="lin" valueType="num">
                                      <p:cBhvr additive="base">
                                        <p:cTn id="171" dur="10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nodeType="clickEffect">
                                  <p:stCondLst>
                                    <p:cond delay="0"/>
                                  </p:stCondLst>
                                  <p:childTnLst>
                                    <p:set>
                                      <p:cBhvr>
                                        <p:cTn id="175" dur="1" fill="hold">
                                          <p:stCondLst>
                                            <p:cond delay="0"/>
                                          </p:stCondLst>
                                        </p:cTn>
                                        <p:tgtEl>
                                          <p:spTgt spid="5">
                                            <p:txEl>
                                              <p:pRg st="6" end="6"/>
                                            </p:txEl>
                                          </p:spTgt>
                                        </p:tgtEl>
                                        <p:attrNameLst>
                                          <p:attrName>style.visibility</p:attrName>
                                        </p:attrNameLst>
                                      </p:cBhvr>
                                      <p:to>
                                        <p:strVal val="visible"/>
                                      </p:to>
                                    </p:set>
                                    <p:anim calcmode="lin" valueType="num">
                                      <p:cBhvr additive="base">
                                        <p:cTn id="17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77" dur="1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8" presetClass="entr" presetSubtype="16" fill="hold" grpId="0" nodeType="clickEffect">
                                  <p:stCondLst>
                                    <p:cond delay="0"/>
                                  </p:stCondLst>
                                  <p:childTnLst>
                                    <p:set>
                                      <p:cBhvr>
                                        <p:cTn id="181" dur="1" fill="hold">
                                          <p:stCondLst>
                                            <p:cond delay="0"/>
                                          </p:stCondLst>
                                        </p:cTn>
                                        <p:tgtEl>
                                          <p:spTgt spid="57"/>
                                        </p:tgtEl>
                                        <p:attrNameLst>
                                          <p:attrName>style.visibility</p:attrName>
                                        </p:attrNameLst>
                                      </p:cBhvr>
                                      <p:to>
                                        <p:strVal val="visible"/>
                                      </p:to>
                                    </p:set>
                                    <p:animEffect transition="in" filter="diamond(in)">
                                      <p:cBhvr>
                                        <p:cTn id="182" dur="1000"/>
                                        <p:tgtEl>
                                          <p:spTgt spid="57"/>
                                        </p:tgtEl>
                                      </p:cBhvr>
                                    </p:animEffect>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nodeType="clickEffect">
                                  <p:stCondLst>
                                    <p:cond delay="0"/>
                                  </p:stCondLst>
                                  <p:childTnLst>
                                    <p:set>
                                      <p:cBhvr>
                                        <p:cTn id="192" dur="1" fill="hold">
                                          <p:stCondLst>
                                            <p:cond delay="0"/>
                                          </p:stCondLst>
                                        </p:cTn>
                                        <p:tgtEl>
                                          <p:spTgt spid="5">
                                            <p:txEl>
                                              <p:pRg st="3" end="3"/>
                                            </p:txEl>
                                          </p:spTgt>
                                        </p:tgtEl>
                                        <p:attrNameLst>
                                          <p:attrName>style.visibility</p:attrName>
                                        </p:attrNameLst>
                                      </p:cBhvr>
                                      <p:to>
                                        <p:strVal val="visible"/>
                                      </p:to>
                                    </p:set>
                                    <p:anim calcmode="lin" valueType="num">
                                      <p:cBhvr additive="base">
                                        <p:cTn id="19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94" dur="1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8" presetClass="entr" presetSubtype="16" fill="hold" grpId="0" nodeType="clickEffect">
                                  <p:stCondLst>
                                    <p:cond delay="0"/>
                                  </p:stCondLst>
                                  <p:childTnLst>
                                    <p:set>
                                      <p:cBhvr>
                                        <p:cTn id="198" dur="1" fill="hold">
                                          <p:stCondLst>
                                            <p:cond delay="0"/>
                                          </p:stCondLst>
                                        </p:cTn>
                                        <p:tgtEl>
                                          <p:spTgt spid="56"/>
                                        </p:tgtEl>
                                        <p:attrNameLst>
                                          <p:attrName>style.visibility</p:attrName>
                                        </p:attrNameLst>
                                      </p:cBhvr>
                                      <p:to>
                                        <p:strVal val="visible"/>
                                      </p:to>
                                    </p:set>
                                    <p:animEffect transition="in" filter="diamond(in)">
                                      <p:cBhvr>
                                        <p:cTn id="199"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5" grpId="0" animBg="1"/>
      <p:bldP spid="18" grpId="0" animBg="1"/>
      <p:bldP spid="23" grpId="0" animBg="1"/>
      <p:bldP spid="26" grpId="0" animBg="1"/>
      <p:bldP spid="35" grpId="0" animBg="1"/>
      <p:bldP spid="43" grpId="0" animBg="1"/>
      <p:bldP spid="46" grpId="0" animBg="1"/>
      <p:bldP spid="47" grpId="0" animBg="1"/>
      <p:bldP spid="56" grpId="0" animBg="1"/>
      <p:bldP spid="5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990600" y="1447800"/>
            <a:ext cx="6629400" cy="395173"/>
          </a:xfrm>
          <a:prstGeom prst="rect">
            <a:avLst/>
          </a:prstGeom>
          <a:noFill/>
          <a:ln w="9525">
            <a:noFill/>
            <a:miter lim="800000"/>
            <a:headEnd/>
            <a:tailEnd/>
          </a:ln>
        </p:spPr>
        <p:txBody>
          <a:bodyPr>
            <a:spAutoFit/>
          </a:bodyPr>
          <a:lstStyle/>
          <a:p>
            <a:pPr marL="381000" indent="-381000" algn="just" eaLnBrk="0" hangingPunct="0">
              <a:lnSpc>
                <a:spcPct val="80000"/>
              </a:lnSpc>
              <a:buClr>
                <a:srgbClr val="1A92AE"/>
              </a:buClr>
              <a:defRPr/>
            </a:pPr>
            <a:r>
              <a:rPr lang="en-US" sz="2400" b="1" u="sng" dirty="0">
                <a:latin typeface="+mn-lt"/>
                <a:cs typeface="+mn-cs"/>
              </a:rPr>
              <a:t>Section 195(2) – Application by Payer</a:t>
            </a:r>
          </a:p>
        </p:txBody>
      </p:sp>
      <p:sp>
        <p:nvSpPr>
          <p:cNvPr id="22531" name="TextBox 4"/>
          <p:cNvSpPr txBox="1">
            <a:spLocks noChangeArrowheads="1"/>
          </p:cNvSpPr>
          <p:nvPr/>
        </p:nvSpPr>
        <p:spPr bwMode="auto">
          <a:xfrm>
            <a:off x="1066800" y="2001838"/>
            <a:ext cx="7467600" cy="3677930"/>
          </a:xfrm>
          <a:prstGeom prst="rect">
            <a:avLst/>
          </a:prstGeom>
          <a:noFill/>
          <a:ln w="9525">
            <a:noFill/>
            <a:miter lim="800000"/>
            <a:headEnd/>
            <a:tailEnd/>
          </a:ln>
        </p:spPr>
        <p:txBody>
          <a:bodyPr>
            <a:spAutoFit/>
          </a:bodyPr>
          <a:lstStyle/>
          <a:p>
            <a:pPr marL="381000" indent="-381000" algn="just" defTabSz="1218987" fontAlgn="auto">
              <a:spcAft>
                <a:spcPts val="0"/>
              </a:spcAft>
              <a:buClr>
                <a:schemeClr val="accent3">
                  <a:lumMod val="75000"/>
                </a:schemeClr>
              </a:buClr>
              <a:buSzPct val="100000"/>
              <a:buFont typeface="Arial" pitchFamily="34" charset="0"/>
              <a:buChar char="•"/>
              <a:defRPr/>
            </a:pPr>
            <a:r>
              <a:rPr lang="en-US" dirty="0">
                <a:latin typeface="+mn-lt"/>
              </a:rPr>
              <a:t>S.195(2) - Application by the Payer to the AO for determining appropriate 	      portion of sum chargeable</a:t>
            </a:r>
          </a:p>
          <a:p>
            <a:pPr marL="225425" indent="-225425" algn="just">
              <a:buSzPct val="125000"/>
              <a:defRPr/>
            </a:pPr>
            <a:endParaRPr lang="en-US" dirty="0">
              <a:solidFill>
                <a:schemeClr val="accent3">
                  <a:lumMod val="75000"/>
                </a:schemeClr>
              </a:solidFill>
              <a:latin typeface="+mj-lt"/>
              <a:cs typeface="Arial" pitchFamily="34" charset="0"/>
            </a:endParaRPr>
          </a:p>
          <a:p>
            <a:pPr marL="381000" indent="-381000" algn="just" defTabSz="1218987" fontAlgn="auto">
              <a:spcAft>
                <a:spcPts val="0"/>
              </a:spcAft>
              <a:buClr>
                <a:schemeClr val="accent3">
                  <a:lumMod val="75000"/>
                </a:schemeClr>
              </a:buClr>
              <a:buSzPct val="100000"/>
              <a:buFont typeface="Arial" pitchFamily="34" charset="0"/>
              <a:buChar char="•"/>
              <a:defRPr/>
            </a:pPr>
            <a:r>
              <a:rPr lang="en-US" dirty="0">
                <a:latin typeface="+mn-lt"/>
              </a:rPr>
              <a:t>Appeal against order under S. 195(2) - S. </a:t>
            </a:r>
            <a:r>
              <a:rPr lang="en-US" dirty="0" smtClean="0">
                <a:latin typeface="+mn-lt"/>
              </a:rPr>
              <a:t>248</a:t>
            </a:r>
          </a:p>
          <a:p>
            <a:pPr marL="381000" indent="-381000" algn="just" defTabSz="1218987" fontAlgn="auto">
              <a:spcAft>
                <a:spcPts val="0"/>
              </a:spcAft>
              <a:buClr>
                <a:schemeClr val="accent3">
                  <a:lumMod val="75000"/>
                </a:schemeClr>
              </a:buClr>
              <a:buSzPct val="100000"/>
              <a:buFont typeface="Arial" pitchFamily="34" charset="0"/>
              <a:buChar char="•"/>
              <a:defRPr/>
            </a:pPr>
            <a:endParaRPr lang="en-US" dirty="0" smtClean="0">
              <a:latin typeface="+mn-lt"/>
            </a:endParaRPr>
          </a:p>
          <a:p>
            <a:pPr marL="381000" indent="-381000" algn="just" defTabSz="1218987" fontAlgn="auto">
              <a:spcAft>
                <a:spcPts val="0"/>
              </a:spcAft>
              <a:buClr>
                <a:schemeClr val="accent3">
                  <a:lumMod val="75000"/>
                </a:schemeClr>
              </a:buClr>
              <a:buSzPct val="100000"/>
              <a:buFont typeface="Arial" pitchFamily="34" charset="0"/>
              <a:buChar char="•"/>
              <a:defRPr/>
            </a:pPr>
            <a:r>
              <a:rPr lang="en-US" sz="1700" dirty="0" smtClean="0">
                <a:latin typeface="+mn-lt"/>
                <a:cs typeface="+mn-cs"/>
              </a:rPr>
              <a:t>Amendment </a:t>
            </a:r>
            <a:r>
              <a:rPr lang="en-US" sz="1700" dirty="0">
                <a:latin typeface="+mn-lt"/>
                <a:cs typeface="+mn-cs"/>
              </a:rPr>
              <a:t>by Finance Act 2007</a:t>
            </a:r>
          </a:p>
          <a:p>
            <a:pPr marL="796925" lvl="1" indent="-339725" algn="just">
              <a:defRPr/>
            </a:pPr>
            <a:endParaRPr lang="en-US" dirty="0">
              <a:solidFill>
                <a:schemeClr val="accent3">
                  <a:lumMod val="75000"/>
                </a:schemeClr>
              </a:solidFill>
              <a:latin typeface="+mj-lt"/>
              <a:cs typeface="Arial" pitchFamily="34" charset="0"/>
            </a:endParaRPr>
          </a:p>
          <a:p>
            <a:pPr marL="796925" lvl="4" indent="-339725" algn="just" defTabSz="1218987" fontAlgn="auto">
              <a:spcAft>
                <a:spcPts val="0"/>
              </a:spcAft>
              <a:buClr>
                <a:schemeClr val="accent3">
                  <a:lumMod val="75000"/>
                </a:schemeClr>
              </a:buClr>
              <a:buSzPct val="100000"/>
              <a:buFont typeface="Calibri" pitchFamily="34" charset="0"/>
              <a:buChar char="–"/>
              <a:defRPr/>
            </a:pPr>
            <a:r>
              <a:rPr lang="en-US" dirty="0">
                <a:latin typeface="+mn-lt"/>
              </a:rPr>
              <a:t>S. 248 allows the payer to file an appeal before the CIT(A) provided the tax is deposited by the payer in the exchequer of the Government</a:t>
            </a:r>
          </a:p>
          <a:p>
            <a:pPr marL="796925" lvl="4" indent="-339725" algn="just" defTabSz="1218987" fontAlgn="auto">
              <a:spcAft>
                <a:spcPts val="0"/>
              </a:spcAft>
              <a:buClr>
                <a:schemeClr val="accent3">
                  <a:lumMod val="75000"/>
                </a:schemeClr>
              </a:buClr>
              <a:buSzPct val="100000"/>
              <a:buFont typeface="Calibri" pitchFamily="34" charset="0"/>
              <a:buChar char="–"/>
              <a:defRPr/>
            </a:pPr>
            <a:endParaRPr lang="en-US" dirty="0">
              <a:latin typeface="+mn-lt"/>
            </a:endParaRPr>
          </a:p>
          <a:p>
            <a:pPr marL="796925" lvl="4" indent="-339725" algn="just" defTabSz="1218987" fontAlgn="auto">
              <a:spcAft>
                <a:spcPts val="0"/>
              </a:spcAft>
              <a:buClr>
                <a:schemeClr val="accent3">
                  <a:lumMod val="75000"/>
                </a:schemeClr>
              </a:buClr>
              <a:buSzPct val="100000"/>
              <a:buFont typeface="Calibri" pitchFamily="34" charset="0"/>
              <a:buChar char="–"/>
              <a:defRPr/>
            </a:pPr>
            <a:r>
              <a:rPr lang="en-US" dirty="0">
                <a:latin typeface="+mn-lt"/>
              </a:rPr>
              <a:t>If tax is borne by the payee, a payer cannot file an appeal under section  248 of the Act</a:t>
            </a:r>
          </a:p>
          <a:p>
            <a:pPr lvl="2">
              <a:defRPr/>
            </a:pPr>
            <a:endParaRPr lang="en-US" dirty="0">
              <a:solidFill>
                <a:schemeClr val="accent3">
                  <a:lumMod val="75000"/>
                </a:schemeClr>
              </a:solidFill>
              <a:latin typeface="+mj-lt"/>
              <a:cs typeface="Arial" pitchFamily="34" charset="0"/>
            </a:endParaRPr>
          </a:p>
        </p:txBody>
      </p:sp>
      <p:sp>
        <p:nvSpPr>
          <p:cNvPr id="29700" name="Title 14"/>
          <p:cNvSpPr>
            <a:spLocks noGrp="1"/>
          </p:cNvSpPr>
          <p:nvPr>
            <p:ph type="title"/>
          </p:nvPr>
        </p:nvSpPr>
        <p:spPr>
          <a:xfrm>
            <a:off x="914400" y="274638"/>
            <a:ext cx="7772400" cy="792162"/>
          </a:xfrm>
        </p:spPr>
        <p:txBody>
          <a:bodyPr/>
          <a:lstStyle/>
          <a:p>
            <a:pPr algn="ctr" eaLnBrk="1" hangingPunct="1"/>
            <a:r>
              <a:rPr lang="en-US" b="1" dirty="0" smtClean="0"/>
              <a:t>AN OVERVIEW OF TDS U/S. 195 (Cont..)</a:t>
            </a:r>
          </a:p>
        </p:txBody>
      </p:sp>
      <p:sp>
        <p:nvSpPr>
          <p:cNvPr id="7" name="Slide Number Placeholder 6"/>
          <p:cNvSpPr>
            <a:spLocks noGrp="1"/>
          </p:cNvSpPr>
          <p:nvPr>
            <p:ph type="sldNum" sz="quarter" idx="12"/>
          </p:nvPr>
        </p:nvSpPr>
        <p:spPr/>
        <p:txBody>
          <a:bodyPr/>
          <a:lstStyle/>
          <a:p>
            <a:pPr>
              <a:defRPr/>
            </a:pPr>
            <a:fld id="{CF846F45-B0A6-4FD0-9E3C-D2379B3C8E91}" type="slidenum">
              <a:rPr lang="en-US"/>
              <a:pPr>
                <a:defRPr/>
              </a:pPr>
              <a:t>53</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4"/>
          <p:cNvSpPr>
            <a:spLocks noChangeArrowheads="1"/>
          </p:cNvSpPr>
          <p:nvPr/>
        </p:nvSpPr>
        <p:spPr bwMode="auto">
          <a:xfrm>
            <a:off x="1143000" y="1295400"/>
            <a:ext cx="7543800" cy="4532010"/>
          </a:xfrm>
          <a:prstGeom prst="rect">
            <a:avLst/>
          </a:prstGeom>
          <a:noFill/>
          <a:ln w="9525">
            <a:noFill/>
            <a:miter lim="800000"/>
            <a:headEnd/>
            <a:tailEnd/>
          </a:ln>
        </p:spPr>
        <p:txBody>
          <a:bodyPr>
            <a:spAutoFit/>
          </a:bodyPr>
          <a:lstStyle/>
          <a:p>
            <a:pPr marL="381000" indent="-381000" algn="just" eaLnBrk="0" hangingPunct="0">
              <a:lnSpc>
                <a:spcPct val="80000"/>
              </a:lnSpc>
              <a:buClr>
                <a:srgbClr val="1A92AE"/>
              </a:buClr>
              <a:defRPr/>
            </a:pPr>
            <a:r>
              <a:rPr lang="en-US" sz="2400" b="1" u="sng" dirty="0">
                <a:latin typeface="+mn-lt"/>
                <a:cs typeface="+mn-cs"/>
              </a:rPr>
              <a:t>Section 195(2) - Application by Payer Contd…</a:t>
            </a:r>
          </a:p>
          <a:p>
            <a:pPr marL="225425" indent="-225425" algn="just">
              <a:defRPr/>
            </a:pPr>
            <a:endParaRPr lang="en-US" sz="2400" dirty="0">
              <a:solidFill>
                <a:schemeClr val="accent3">
                  <a:lumMod val="75000"/>
                </a:schemeClr>
              </a:solidFill>
              <a:latin typeface="+mj-lt"/>
              <a:cs typeface="Arial" pitchFamily="34" charset="0"/>
            </a:endParaRPr>
          </a:p>
          <a:p>
            <a:pPr marL="381000" indent="-381000" algn="just" defTabSz="1218987" fontAlgn="auto">
              <a:spcAft>
                <a:spcPts val="0"/>
              </a:spcAft>
              <a:buClr>
                <a:schemeClr val="accent3">
                  <a:lumMod val="75000"/>
                </a:schemeClr>
              </a:buClr>
              <a:buSzPct val="100000"/>
              <a:buFont typeface="Arial" pitchFamily="34" charset="0"/>
              <a:buChar char="•"/>
              <a:defRPr/>
            </a:pPr>
            <a:r>
              <a:rPr lang="en-US" dirty="0">
                <a:latin typeface="+mn-lt"/>
              </a:rPr>
              <a:t>Whether an application can be made under S. 195(2) for NIL Withholding order?</a:t>
            </a:r>
          </a:p>
          <a:p>
            <a:pPr marL="225425" indent="-225425" algn="just">
              <a:buSzPct val="140000"/>
              <a:buFont typeface="Arial" pitchFamily="34" charset="0"/>
              <a:buChar char="•"/>
              <a:defRPr/>
            </a:pPr>
            <a:endParaRPr lang="en-US" sz="1700" dirty="0">
              <a:solidFill>
                <a:schemeClr val="accent3">
                  <a:lumMod val="75000"/>
                </a:schemeClr>
              </a:solidFill>
              <a:latin typeface="+mj-lt"/>
              <a:cs typeface="Arial" pitchFamily="34" charset="0"/>
            </a:endParaRPr>
          </a:p>
          <a:p>
            <a:pPr marL="795338" lvl="4" indent="-381000" algn="just" defTabSz="1218987" fontAlgn="auto">
              <a:spcAft>
                <a:spcPts val="0"/>
              </a:spcAft>
              <a:buClr>
                <a:schemeClr val="accent3">
                  <a:lumMod val="75000"/>
                </a:schemeClr>
              </a:buClr>
              <a:buSzPct val="100000"/>
              <a:buFont typeface="Calibri" pitchFamily="34" charset="0"/>
              <a:buChar char="–"/>
              <a:defRPr/>
            </a:pPr>
            <a:r>
              <a:rPr lang="en-US" dirty="0" smtClean="0">
                <a:latin typeface="+mn-lt"/>
              </a:rPr>
              <a:t>Held yes in case of Mangalore Refinery and Petrochemicals Ltd (113 ITD 85) (Mum)</a:t>
            </a:r>
          </a:p>
          <a:p>
            <a:pPr marL="795338" lvl="1" indent="-338138" algn="just">
              <a:spcBef>
                <a:spcPts val="300"/>
              </a:spcBef>
              <a:spcAft>
                <a:spcPts val="300"/>
              </a:spcAft>
              <a:buFont typeface="Arial" pitchFamily="34" charset="0"/>
              <a:buChar char="–"/>
              <a:defRPr/>
            </a:pPr>
            <a:endParaRPr lang="en-US" sz="1700" dirty="0">
              <a:latin typeface="+mj-lt"/>
              <a:cs typeface="Arial" pitchFamily="34" charset="0"/>
            </a:endParaRPr>
          </a:p>
          <a:p>
            <a:pPr marL="795338" lvl="4" indent="-381000" algn="just" defTabSz="1218987" fontAlgn="auto">
              <a:spcAft>
                <a:spcPts val="0"/>
              </a:spcAft>
              <a:buClr>
                <a:schemeClr val="accent3">
                  <a:lumMod val="75000"/>
                </a:schemeClr>
              </a:buClr>
              <a:buSzPct val="100000"/>
              <a:buFont typeface="Calibri" pitchFamily="34" charset="0"/>
              <a:buChar char="–"/>
              <a:defRPr/>
            </a:pPr>
            <a:r>
              <a:rPr lang="en-US" dirty="0">
                <a:latin typeface="+mn-lt"/>
              </a:rPr>
              <a:t>However, a contrary view has been taken in the following cases:</a:t>
            </a:r>
          </a:p>
          <a:p>
            <a:pPr marL="1031875" lvl="1" indent="-222250" algn="just" defTabSz="1217613">
              <a:lnSpc>
                <a:spcPct val="90000"/>
              </a:lnSpc>
              <a:spcBef>
                <a:spcPts val="800"/>
              </a:spcBef>
              <a:buClr>
                <a:schemeClr val="accent3">
                  <a:lumMod val="50000"/>
                </a:schemeClr>
              </a:buClr>
              <a:buSzPct val="80000"/>
              <a:buFont typeface="Arial" charset="0"/>
              <a:buChar char="•"/>
              <a:defRPr/>
            </a:pPr>
            <a:r>
              <a:rPr lang="en-US" sz="1700" dirty="0">
                <a:latin typeface="+mn-lt"/>
                <a:cs typeface="+mn-cs"/>
              </a:rPr>
              <a:t>Czechoslovak Ocean (81 ITR 162) (Cal)</a:t>
            </a:r>
          </a:p>
          <a:p>
            <a:pPr marL="1031875" lvl="1" indent="-222250" algn="just" defTabSz="1217613">
              <a:lnSpc>
                <a:spcPct val="90000"/>
              </a:lnSpc>
              <a:spcBef>
                <a:spcPts val="800"/>
              </a:spcBef>
              <a:buClr>
                <a:schemeClr val="accent3">
                  <a:lumMod val="50000"/>
                </a:schemeClr>
              </a:buClr>
              <a:buSzPct val="80000"/>
              <a:buFont typeface="Arial" charset="0"/>
              <a:buChar char="•"/>
              <a:defRPr/>
            </a:pPr>
            <a:r>
              <a:rPr lang="en-US" sz="1700" dirty="0">
                <a:latin typeface="+mn-lt"/>
                <a:cs typeface="+mn-cs"/>
              </a:rPr>
              <a:t>Graphite </a:t>
            </a:r>
            <a:r>
              <a:rPr lang="en-US" sz="1700" dirty="0" err="1">
                <a:latin typeface="+mn-lt"/>
                <a:cs typeface="+mn-cs"/>
              </a:rPr>
              <a:t>Vicarb</a:t>
            </a:r>
            <a:r>
              <a:rPr lang="en-US" sz="1700" dirty="0">
                <a:latin typeface="+mn-lt"/>
                <a:cs typeface="+mn-cs"/>
              </a:rPr>
              <a:t> India Ltd (28 TTJ 425) (Cal)</a:t>
            </a:r>
          </a:p>
          <a:p>
            <a:pPr marL="1031875" lvl="1" indent="-222250" algn="just" defTabSz="1217613">
              <a:lnSpc>
                <a:spcPct val="90000"/>
              </a:lnSpc>
              <a:spcBef>
                <a:spcPts val="800"/>
              </a:spcBef>
              <a:buClr>
                <a:schemeClr val="accent3">
                  <a:lumMod val="50000"/>
                </a:schemeClr>
              </a:buClr>
              <a:buSzPct val="80000"/>
              <a:buFont typeface="Arial" charset="0"/>
              <a:buChar char="•"/>
              <a:defRPr/>
            </a:pPr>
            <a:r>
              <a:rPr lang="en-US" sz="1700" dirty="0" err="1">
                <a:latin typeface="+mn-lt"/>
                <a:cs typeface="+mn-cs"/>
              </a:rPr>
              <a:t>Biocon</a:t>
            </a:r>
            <a:r>
              <a:rPr lang="en-US" sz="1700" dirty="0">
                <a:latin typeface="+mn-lt"/>
                <a:cs typeface="+mn-cs"/>
              </a:rPr>
              <a:t> Biopharmaceuticals (36 taxmann.com 291) (Bang)</a:t>
            </a:r>
          </a:p>
          <a:p>
            <a:pPr algn="just">
              <a:buSzPct val="140000"/>
              <a:defRPr/>
            </a:pPr>
            <a:endParaRPr lang="en-US" sz="1050" dirty="0">
              <a:latin typeface="+mj-lt"/>
              <a:cs typeface="Arial" pitchFamily="34" charset="0"/>
            </a:endParaRPr>
          </a:p>
          <a:p>
            <a:pPr marL="795338" lvl="4" indent="-381000" algn="just" defTabSz="1218987" fontAlgn="auto">
              <a:spcAft>
                <a:spcPts val="0"/>
              </a:spcAft>
              <a:buClr>
                <a:schemeClr val="accent3">
                  <a:lumMod val="75000"/>
                </a:schemeClr>
              </a:buClr>
              <a:buSzPct val="100000"/>
              <a:buFont typeface="Calibri" pitchFamily="34" charset="0"/>
              <a:buChar char="–"/>
              <a:defRPr/>
            </a:pPr>
            <a:r>
              <a:rPr lang="en-US" dirty="0">
                <a:latin typeface="+mn-lt"/>
              </a:rPr>
              <a:t>Practical Purposes, Application u/s 195(2)  is adopted for both nil as well as lower withholding tax rate order</a:t>
            </a:r>
          </a:p>
        </p:txBody>
      </p:sp>
      <p:sp>
        <p:nvSpPr>
          <p:cNvPr id="30723" name="Title 14"/>
          <p:cNvSpPr>
            <a:spLocks noGrp="1"/>
          </p:cNvSpPr>
          <p:nvPr>
            <p:ph type="title"/>
          </p:nvPr>
        </p:nvSpPr>
        <p:spPr>
          <a:xfrm>
            <a:off x="914400" y="274638"/>
            <a:ext cx="7772400" cy="639762"/>
          </a:xfrm>
        </p:spPr>
        <p:txBody>
          <a:bodyPr/>
          <a:lstStyle/>
          <a:p>
            <a:pPr algn="ctr" eaLnBrk="1" hangingPunct="1"/>
            <a:r>
              <a:rPr lang="en-US" b="1" dirty="0" smtClean="0"/>
              <a:t>AN OVERVIEW OF TDS U/S. 195 (Cont..)</a:t>
            </a:r>
          </a:p>
        </p:txBody>
      </p:sp>
      <p:sp>
        <p:nvSpPr>
          <p:cNvPr id="6" name="Slide Number Placeholder 5"/>
          <p:cNvSpPr>
            <a:spLocks noGrp="1"/>
          </p:cNvSpPr>
          <p:nvPr>
            <p:ph type="sldNum" sz="quarter" idx="12"/>
          </p:nvPr>
        </p:nvSpPr>
        <p:spPr/>
        <p:txBody>
          <a:bodyPr/>
          <a:lstStyle/>
          <a:p>
            <a:pPr>
              <a:defRPr/>
            </a:pPr>
            <a:fld id="{E96F4FFC-140A-4E3D-9946-DEE55681BF69}" type="slidenum">
              <a:rPr lang="en-US"/>
              <a:pPr>
                <a:defRPr/>
              </a:pPr>
              <a:t>54</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838200" y="1143000"/>
            <a:ext cx="7924800" cy="5219891"/>
          </a:xfrm>
          <a:prstGeom prst="rect">
            <a:avLst/>
          </a:prstGeom>
          <a:noFill/>
          <a:ln w="9525">
            <a:noFill/>
            <a:miter lim="800000"/>
            <a:headEnd/>
            <a:tailEnd/>
          </a:ln>
        </p:spPr>
        <p:txBody>
          <a:bodyPr>
            <a:spAutoFit/>
          </a:bodyPr>
          <a:lstStyle/>
          <a:p>
            <a:pPr marL="381000" indent="-381000" algn="just" eaLnBrk="0" hangingPunct="0">
              <a:lnSpc>
                <a:spcPct val="80000"/>
              </a:lnSpc>
              <a:buClr>
                <a:srgbClr val="1A92AE"/>
              </a:buClr>
              <a:defRPr/>
            </a:pPr>
            <a:r>
              <a:rPr lang="en-US" sz="2400" b="1" u="sng" dirty="0">
                <a:latin typeface="+mn-lt"/>
                <a:cs typeface="+mn-cs"/>
              </a:rPr>
              <a:t>Section 195(2) - Application by Payer </a:t>
            </a:r>
            <a:r>
              <a:rPr lang="en-US" sz="2400" b="1" u="sng" dirty="0" err="1">
                <a:latin typeface="+mn-lt"/>
                <a:cs typeface="+mn-cs"/>
              </a:rPr>
              <a:t>Contd</a:t>
            </a:r>
            <a:r>
              <a:rPr lang="en-US" sz="2400" b="1" u="sng" dirty="0">
                <a:latin typeface="+mn-lt"/>
                <a:cs typeface="+mn-cs"/>
              </a:rPr>
              <a:t>…</a:t>
            </a:r>
          </a:p>
          <a:p>
            <a:pPr algn="just">
              <a:defRPr/>
            </a:pPr>
            <a:endParaRPr lang="en-US" sz="700"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algn="just">
              <a:defRPr/>
            </a:pPr>
            <a:endParaRPr lang="en-US" sz="200" dirty="0">
              <a:solidFill>
                <a:schemeClr val="accent3">
                  <a:lumMod val="75000"/>
                </a:schemeClr>
              </a:solidFill>
              <a:latin typeface="+mj-lt"/>
              <a:cs typeface="Arial" pitchFamily="34" charset="0"/>
            </a:endParaRPr>
          </a:p>
          <a:p>
            <a:pPr marL="381000" indent="-381000" algn="just" defTabSz="1218987" fontAlgn="auto">
              <a:spcAft>
                <a:spcPts val="0"/>
              </a:spcAft>
              <a:buClr>
                <a:schemeClr val="accent3">
                  <a:lumMod val="75000"/>
                </a:schemeClr>
              </a:buClr>
              <a:buSzPct val="100000"/>
              <a:buFont typeface="Arial" pitchFamily="34" charset="0"/>
              <a:buChar char="•"/>
              <a:defRPr/>
            </a:pPr>
            <a:r>
              <a:rPr lang="en-US" dirty="0">
                <a:latin typeface="+mn-lt"/>
              </a:rPr>
              <a:t>Whether applying for WHT certificate compulsory?</a:t>
            </a:r>
          </a:p>
          <a:p>
            <a:pPr marL="342900" lvl="2" algn="just">
              <a:buSzPct val="150000"/>
              <a:defRPr/>
            </a:pPr>
            <a:r>
              <a:rPr lang="en-US" dirty="0">
                <a:latin typeface="+mj-lt"/>
                <a:cs typeface="Arial" pitchFamily="34" charset="0"/>
              </a:rPr>
              <a:t>Principles laid down in GE  India Technology Centre (234 CTR 153) (SC):</a:t>
            </a:r>
          </a:p>
          <a:p>
            <a:pPr marL="795338" lvl="4" indent="-381000" algn="just" defTabSz="1218987" fontAlgn="auto">
              <a:spcAft>
                <a:spcPts val="0"/>
              </a:spcAft>
              <a:buClr>
                <a:schemeClr val="accent3">
                  <a:lumMod val="75000"/>
                </a:schemeClr>
              </a:buClr>
              <a:buSzPct val="100000"/>
              <a:buFont typeface="Calibri" pitchFamily="34" charset="0"/>
              <a:buChar char="–"/>
              <a:tabLst>
                <a:tab pos="857250" algn="l"/>
              </a:tabLst>
              <a:defRPr/>
            </a:pPr>
            <a:r>
              <a:rPr lang="en-US" dirty="0">
                <a:latin typeface="+mn-lt"/>
              </a:rPr>
              <a:t>Application u/s 195(2) presupposes that the payer is in no doubt that tax is payable in respect of some part but is not sure as to what should be the amount on which tax is so deductible.</a:t>
            </a:r>
          </a:p>
          <a:p>
            <a:pPr marL="795338" lvl="4" indent="-381000" algn="just" defTabSz="1218987" fontAlgn="auto">
              <a:spcAft>
                <a:spcPts val="0"/>
              </a:spcAft>
              <a:buClr>
                <a:schemeClr val="accent3">
                  <a:lumMod val="75000"/>
                </a:schemeClr>
              </a:buClr>
              <a:buSzPct val="100000"/>
              <a:buFont typeface="Calibri" pitchFamily="34" charset="0"/>
              <a:buChar char="–"/>
              <a:tabLst>
                <a:tab pos="857250" algn="l"/>
              </a:tabLst>
              <a:defRPr/>
            </a:pPr>
            <a:r>
              <a:rPr lang="en-US" dirty="0">
                <a:latin typeface="+mn-lt"/>
              </a:rPr>
              <a:t>Where a person is fairly certain about the portion of sum chargeable to tax, then he can make his own determination as to whether TDS is  deductible and if so what should be the amount. </a:t>
            </a:r>
          </a:p>
          <a:p>
            <a:pPr marL="795338" lvl="4" indent="-381000" algn="just" defTabSz="1218987" fontAlgn="auto">
              <a:spcAft>
                <a:spcPts val="0"/>
              </a:spcAft>
              <a:buClr>
                <a:schemeClr val="accent3">
                  <a:lumMod val="75000"/>
                </a:schemeClr>
              </a:buClr>
              <a:buSzPct val="100000"/>
              <a:buFont typeface="Calibri" pitchFamily="34" charset="0"/>
              <a:buChar char="–"/>
              <a:tabLst>
                <a:tab pos="857250" algn="l"/>
              </a:tabLst>
              <a:defRPr/>
            </a:pPr>
            <a:r>
              <a:rPr lang="en-US" dirty="0">
                <a:latin typeface="+mn-lt"/>
              </a:rPr>
              <a:t>In case of composite payments, where a payer has a doubt regarding determining the appropriate portion of sum chargeable under the act, he must make an application u/s 195</a:t>
            </a:r>
            <a:r>
              <a:rPr lang="en-US" dirty="0">
                <a:latin typeface="+mj-lt"/>
                <a:cs typeface="Arial" pitchFamily="34" charset="0"/>
              </a:rPr>
              <a:t> </a:t>
            </a:r>
          </a:p>
          <a:p>
            <a:pPr marL="857250" lvl="2" indent="-342900" algn="just">
              <a:buSzPct val="150000"/>
              <a:buFont typeface="Georgia" pitchFamily="18" charset="0"/>
              <a:buChar char="–"/>
              <a:tabLst>
                <a:tab pos="857250" algn="l"/>
              </a:tabLst>
              <a:defRPr/>
            </a:pPr>
            <a:endParaRPr lang="en-US" sz="1500" dirty="0">
              <a:latin typeface="+mj-lt"/>
              <a:cs typeface="Arial" pitchFamily="34" charset="0"/>
            </a:endParaRPr>
          </a:p>
          <a:p>
            <a:pPr marL="381000" indent="-381000" algn="just" defTabSz="1218987" fontAlgn="auto">
              <a:spcAft>
                <a:spcPts val="0"/>
              </a:spcAft>
              <a:buClr>
                <a:schemeClr val="accent3">
                  <a:lumMod val="75000"/>
                </a:schemeClr>
              </a:buClr>
              <a:buSzPct val="100000"/>
              <a:buFont typeface="Arial" pitchFamily="34" charset="0"/>
              <a:buChar char="•"/>
              <a:defRPr/>
            </a:pPr>
            <a:r>
              <a:rPr lang="en-US" dirty="0">
                <a:latin typeface="+mn-lt"/>
              </a:rPr>
              <a:t>[List of cases on the above issue before the above Supreme Court Decision was delivered:</a:t>
            </a:r>
          </a:p>
          <a:p>
            <a:pPr marL="690563" lvl="4" indent="-276225" algn="just" defTabSz="1218987" fontAlgn="auto">
              <a:spcAft>
                <a:spcPts val="0"/>
              </a:spcAft>
              <a:buClr>
                <a:schemeClr val="accent3">
                  <a:lumMod val="75000"/>
                </a:schemeClr>
              </a:buClr>
              <a:buSzPct val="100000"/>
              <a:buFont typeface="Calibri" pitchFamily="34" charset="0"/>
              <a:buChar char="–"/>
              <a:tabLst>
                <a:tab pos="857250" algn="l"/>
              </a:tabLst>
              <a:defRPr/>
            </a:pPr>
            <a:r>
              <a:rPr lang="en-US" sz="1400" dirty="0">
                <a:latin typeface="+mn-lt"/>
              </a:rPr>
              <a:t>Held yes in 320 ITR 209 (</a:t>
            </a:r>
            <a:r>
              <a:rPr lang="en-US" sz="1400" dirty="0" err="1">
                <a:latin typeface="+mn-lt"/>
              </a:rPr>
              <a:t>Kar</a:t>
            </a:r>
            <a:r>
              <a:rPr lang="en-US" sz="1400" dirty="0">
                <a:latin typeface="+mn-lt"/>
              </a:rPr>
              <a:t>),  274 ITR 20 (Delhi), 117 TTJ 456(Delhi ITAT),278 ITR (AT) 57 (Bangalore ITAT), </a:t>
            </a:r>
            <a:r>
              <a:rPr lang="sv-SE" sz="1400" dirty="0">
                <a:latin typeface="+mn-lt"/>
              </a:rPr>
              <a:t>22 DTR 361 (MUM-SB), </a:t>
            </a:r>
            <a:r>
              <a:rPr lang="en-US" sz="1400" dirty="0">
                <a:latin typeface="+mn-lt"/>
              </a:rPr>
              <a:t>86 ITD 791 (Mum), 90 ITD 793 (Mum)</a:t>
            </a:r>
          </a:p>
          <a:p>
            <a:pPr marL="690563" lvl="4" indent="-276225" algn="just" defTabSz="1218987" fontAlgn="auto">
              <a:spcAft>
                <a:spcPts val="0"/>
              </a:spcAft>
              <a:buClr>
                <a:schemeClr val="accent3">
                  <a:lumMod val="75000"/>
                </a:schemeClr>
              </a:buClr>
              <a:buSzPct val="100000"/>
              <a:buFont typeface="Calibri" pitchFamily="34" charset="0"/>
              <a:buChar char="–"/>
              <a:tabLst>
                <a:tab pos="857250" algn="l"/>
              </a:tabLst>
              <a:defRPr/>
            </a:pPr>
            <a:r>
              <a:rPr lang="en-US" sz="1400" dirty="0">
                <a:latin typeface="+mn-lt"/>
              </a:rPr>
              <a:t>Held no in</a:t>
            </a:r>
            <a:r>
              <a:rPr lang="nl-NL" sz="1400" dirty="0">
                <a:latin typeface="+mn-lt"/>
              </a:rPr>
              <a:t> 230 CTR 365 (Delhi HC),</a:t>
            </a:r>
            <a:r>
              <a:rPr lang="en-US" sz="1400" dirty="0">
                <a:latin typeface="+mn-lt"/>
              </a:rPr>
              <a:t> 2010-TIOL-182-ITAT-MAD-SB (Chennai SB),</a:t>
            </a:r>
            <a:r>
              <a:rPr lang="fi-FI" sz="1400" dirty="0">
                <a:latin typeface="+mn-lt"/>
              </a:rPr>
              <a:t> 99 ITD 91 (Mum, ITAt),</a:t>
            </a:r>
            <a:r>
              <a:rPr lang="en-US" sz="1400" dirty="0">
                <a:latin typeface="+mn-lt"/>
              </a:rPr>
              <a:t> 76 ITD 37 (Hyd. ITAT),111 ITD 155 (Chennai ITAT), 114 TTJ 632]</a:t>
            </a:r>
          </a:p>
        </p:txBody>
      </p:sp>
      <p:sp>
        <p:nvSpPr>
          <p:cNvPr id="31747" name="Title 14"/>
          <p:cNvSpPr>
            <a:spLocks noGrp="1"/>
          </p:cNvSpPr>
          <p:nvPr>
            <p:ph type="title"/>
          </p:nvPr>
        </p:nvSpPr>
        <p:spPr>
          <a:xfrm>
            <a:off x="914400" y="274638"/>
            <a:ext cx="7772400" cy="639762"/>
          </a:xfrm>
        </p:spPr>
        <p:txBody>
          <a:bodyPr/>
          <a:lstStyle/>
          <a:p>
            <a:pPr algn="ctr" eaLnBrk="1" hangingPunct="1"/>
            <a:r>
              <a:rPr lang="en-US" b="1" dirty="0" smtClean="0"/>
              <a:t>AN OVERVIEW OF TDS U/S. 195 (Cont..)</a:t>
            </a:r>
          </a:p>
        </p:txBody>
      </p:sp>
      <p:sp>
        <p:nvSpPr>
          <p:cNvPr id="5" name="Slide Number Placeholder 4"/>
          <p:cNvSpPr>
            <a:spLocks noGrp="1"/>
          </p:cNvSpPr>
          <p:nvPr>
            <p:ph type="sldNum" sz="quarter" idx="12"/>
          </p:nvPr>
        </p:nvSpPr>
        <p:spPr/>
        <p:txBody>
          <a:bodyPr/>
          <a:lstStyle/>
          <a:p>
            <a:pPr>
              <a:defRPr/>
            </a:pPr>
            <a:fld id="{5EF9318B-F674-43EB-A601-497F81F28177}" type="slidenum">
              <a:rPr lang="en-US"/>
              <a:pPr>
                <a:defRPr/>
              </a:pPr>
              <a:t>55</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685800" y="990600"/>
            <a:ext cx="8077200" cy="4853636"/>
          </a:xfrm>
          <a:prstGeom prst="rect">
            <a:avLst/>
          </a:prstGeom>
          <a:noFill/>
          <a:ln w="9525">
            <a:noFill/>
            <a:miter lim="800000"/>
            <a:headEnd/>
            <a:tailEnd/>
          </a:ln>
        </p:spPr>
        <p:txBody>
          <a:bodyPr wrap="square">
            <a:spAutoFit/>
          </a:bodyPr>
          <a:lstStyle/>
          <a:p>
            <a:pPr marL="381000" indent="-381000" algn="just" eaLnBrk="0" hangingPunct="0">
              <a:lnSpc>
                <a:spcPct val="80000"/>
              </a:lnSpc>
              <a:buClr>
                <a:srgbClr val="1A92AE"/>
              </a:buClr>
              <a:defRPr/>
            </a:pPr>
            <a:r>
              <a:rPr lang="en-US" sz="2800" b="1" u="sng" dirty="0">
                <a:latin typeface="+mn-lt"/>
                <a:cs typeface="+mn-cs"/>
              </a:rPr>
              <a:t>Section 195(2) - Application by Payer Contd…</a:t>
            </a:r>
          </a:p>
          <a:p>
            <a:pPr algn="just">
              <a:defRPr/>
            </a:pPr>
            <a:endParaRPr lang="en-US" sz="2000" dirty="0">
              <a:solidFill>
                <a:schemeClr val="accent3">
                  <a:lumMod val="75000"/>
                </a:schemeClr>
              </a:solidFill>
              <a:latin typeface="+mj-lt"/>
              <a:cs typeface="Arial" pitchFamily="34" charset="0"/>
            </a:endParaRPr>
          </a:p>
          <a:p>
            <a:pPr marL="400050" indent="-231775" algn="just">
              <a:spcBef>
                <a:spcPts val="600"/>
              </a:spcBef>
              <a:buClr>
                <a:schemeClr val="accent3">
                  <a:lumMod val="50000"/>
                </a:schemeClr>
              </a:buClr>
              <a:buSzPct val="100000"/>
              <a:buFont typeface="Arial" pitchFamily="34" charset="0"/>
              <a:buChar char="•"/>
              <a:defRPr/>
            </a:pPr>
            <a:r>
              <a:rPr lang="en-US" sz="2000" dirty="0">
                <a:latin typeface="+mj-lt"/>
                <a:cs typeface="Arial" pitchFamily="34" charset="0"/>
              </a:rPr>
              <a:t>Whether a work involves multiple phase, in such scenario, is it sufficient if order under S. 195 is obtained for phase I of the work or whether order is to be obtained for all the phases of the work?</a:t>
            </a:r>
          </a:p>
          <a:p>
            <a:pPr marL="631825" lvl="1" indent="-231775" algn="just">
              <a:spcBef>
                <a:spcPts val="0"/>
              </a:spcBef>
              <a:buClr>
                <a:schemeClr val="accent3">
                  <a:lumMod val="50000"/>
                </a:schemeClr>
              </a:buClr>
              <a:buFont typeface="Arial" pitchFamily="34" charset="0"/>
              <a:buChar char="–"/>
              <a:defRPr/>
            </a:pPr>
            <a:r>
              <a:rPr lang="en-US" sz="2000" dirty="0">
                <a:latin typeface="+mj-lt"/>
                <a:cs typeface="Arial" pitchFamily="34" charset="0"/>
              </a:rPr>
              <a:t>Mangalore Refinery and Petrochemicals Ltd. (113 ITD 85) (Mum)</a:t>
            </a:r>
          </a:p>
          <a:p>
            <a:pPr marL="400050" indent="-231775" algn="just">
              <a:spcBef>
                <a:spcPts val="600"/>
              </a:spcBef>
              <a:defRPr/>
            </a:pPr>
            <a:endParaRPr lang="en-US" sz="1200" dirty="0">
              <a:latin typeface="+mj-lt"/>
              <a:cs typeface="Arial" pitchFamily="34" charset="0"/>
            </a:endParaRPr>
          </a:p>
          <a:p>
            <a:pPr marL="400050" indent="-231775" algn="just">
              <a:spcBef>
                <a:spcPts val="600"/>
              </a:spcBef>
              <a:buClr>
                <a:schemeClr val="accent3">
                  <a:lumMod val="50000"/>
                </a:schemeClr>
              </a:buClr>
              <a:buSzPct val="100000"/>
              <a:buFont typeface="Arial" pitchFamily="34" charset="0"/>
              <a:buChar char="•"/>
              <a:defRPr/>
            </a:pPr>
            <a:r>
              <a:rPr lang="en-US" sz="2000" dirty="0">
                <a:latin typeface="+mj-lt"/>
                <a:cs typeface="Arial" pitchFamily="34" charset="0"/>
              </a:rPr>
              <a:t>Whether order under S. 195(2) of the Act is subject to revision under S. 263?</a:t>
            </a:r>
          </a:p>
          <a:p>
            <a:pPr marL="631825" lvl="1" indent="-231775" algn="just">
              <a:spcBef>
                <a:spcPts val="0"/>
              </a:spcBef>
              <a:buClr>
                <a:schemeClr val="accent3">
                  <a:lumMod val="50000"/>
                </a:schemeClr>
              </a:buClr>
              <a:buFont typeface="Arial" pitchFamily="34" charset="0"/>
              <a:buChar char="–"/>
              <a:defRPr/>
            </a:pPr>
            <a:r>
              <a:rPr lang="fr-FR" sz="2000" dirty="0">
                <a:latin typeface="+mj-lt"/>
                <a:cs typeface="Arial" pitchFamily="34" charset="0"/>
              </a:rPr>
              <a:t>BBCI vs. DCIT (exemption) (97 TTJ 751) (</a:t>
            </a:r>
            <a:r>
              <a:rPr lang="fr-FR" sz="2000" dirty="0" err="1">
                <a:latin typeface="+mj-lt"/>
                <a:cs typeface="Arial" pitchFamily="34" charset="0"/>
              </a:rPr>
              <a:t>Mum</a:t>
            </a:r>
            <a:r>
              <a:rPr lang="fr-FR" sz="2000" dirty="0">
                <a:latin typeface="+mj-lt"/>
                <a:cs typeface="Arial" pitchFamily="34" charset="0"/>
              </a:rPr>
              <a:t>)</a:t>
            </a:r>
          </a:p>
          <a:p>
            <a:pPr marL="400050" lvl="1" indent="-231775" algn="just">
              <a:spcBef>
                <a:spcPts val="600"/>
              </a:spcBef>
              <a:buFont typeface="Arial" pitchFamily="34" charset="0"/>
              <a:buChar char="–"/>
              <a:defRPr/>
            </a:pPr>
            <a:endParaRPr lang="fr-FR" sz="1600" dirty="0">
              <a:latin typeface="+mj-lt"/>
              <a:cs typeface="Arial" pitchFamily="34" charset="0"/>
            </a:endParaRPr>
          </a:p>
          <a:p>
            <a:pPr marL="400050" lvl="1" indent="-231775" algn="just">
              <a:spcBef>
                <a:spcPts val="600"/>
              </a:spcBef>
              <a:buClr>
                <a:schemeClr val="accent3">
                  <a:lumMod val="50000"/>
                </a:schemeClr>
              </a:buClr>
              <a:buSzPct val="100000"/>
              <a:buFont typeface="Arial" pitchFamily="34" charset="0"/>
              <a:buChar char="•"/>
              <a:defRPr/>
            </a:pPr>
            <a:r>
              <a:rPr lang="fr-FR" sz="2000" dirty="0" err="1">
                <a:latin typeface="+mj-lt"/>
                <a:cs typeface="Arial" pitchFamily="34" charset="0"/>
              </a:rPr>
              <a:t>Whether</a:t>
            </a:r>
            <a:r>
              <a:rPr lang="fr-FR" sz="2000" dirty="0">
                <a:latin typeface="+mj-lt"/>
                <a:cs typeface="Arial" pitchFamily="34" charset="0"/>
              </a:rPr>
              <a:t> </a:t>
            </a:r>
            <a:r>
              <a:rPr lang="fr-FR" sz="2000" dirty="0" err="1">
                <a:latin typeface="+mj-lt"/>
                <a:cs typeface="Arial" pitchFamily="34" charset="0"/>
              </a:rPr>
              <a:t>order</a:t>
            </a:r>
            <a:r>
              <a:rPr lang="fr-FR" sz="2000" dirty="0">
                <a:latin typeface="+mj-lt"/>
                <a:cs typeface="Arial" pitchFamily="34" charset="0"/>
              </a:rPr>
              <a:t> u/s 195(2) are not conclusive and </a:t>
            </a:r>
            <a:r>
              <a:rPr lang="fr-FR" sz="2000" dirty="0" err="1">
                <a:latin typeface="+mj-lt"/>
                <a:cs typeface="Arial" pitchFamily="34" charset="0"/>
              </a:rPr>
              <a:t>whether</a:t>
            </a:r>
            <a:r>
              <a:rPr lang="fr-FR" sz="2000" dirty="0">
                <a:latin typeface="+mj-lt"/>
                <a:cs typeface="Arial" pitchFamily="34" charset="0"/>
              </a:rPr>
              <a:t> the </a:t>
            </a:r>
            <a:r>
              <a:rPr lang="fr-FR" sz="2000" dirty="0" err="1">
                <a:latin typeface="+mj-lt"/>
                <a:cs typeface="Arial" pitchFamily="34" charset="0"/>
              </a:rPr>
              <a:t>department</a:t>
            </a:r>
            <a:r>
              <a:rPr lang="fr-FR" sz="2000" dirty="0">
                <a:latin typeface="+mj-lt"/>
                <a:cs typeface="Arial" pitchFamily="34" charset="0"/>
              </a:rPr>
              <a:t> </a:t>
            </a:r>
            <a:r>
              <a:rPr lang="fr-FR" sz="2000" dirty="0" err="1">
                <a:latin typeface="+mj-lt"/>
                <a:cs typeface="Arial" pitchFamily="34" charset="0"/>
              </a:rPr>
              <a:t>can</a:t>
            </a:r>
            <a:r>
              <a:rPr lang="fr-FR" sz="2000" dirty="0">
                <a:latin typeface="+mj-lt"/>
                <a:cs typeface="Arial" pitchFamily="34" charset="0"/>
              </a:rPr>
              <a:t> </a:t>
            </a:r>
            <a:r>
              <a:rPr lang="fr-FR" sz="2000" dirty="0" err="1">
                <a:latin typeface="+mj-lt"/>
                <a:cs typeface="Arial" pitchFamily="34" charset="0"/>
              </a:rPr>
              <a:t>take</a:t>
            </a:r>
            <a:r>
              <a:rPr lang="fr-FR" sz="2000" dirty="0">
                <a:latin typeface="+mj-lt"/>
                <a:cs typeface="Arial" pitchFamily="34" charset="0"/>
              </a:rPr>
              <a:t> a </a:t>
            </a:r>
            <a:r>
              <a:rPr lang="fr-FR" sz="2000" dirty="0" err="1">
                <a:latin typeface="+mj-lt"/>
                <a:cs typeface="Arial" pitchFamily="34" charset="0"/>
              </a:rPr>
              <a:t>contrary</a:t>
            </a:r>
            <a:r>
              <a:rPr lang="fr-FR" sz="2000" dirty="0">
                <a:latin typeface="+mj-lt"/>
                <a:cs typeface="Arial" pitchFamily="34" charset="0"/>
              </a:rPr>
              <a:t> </a:t>
            </a:r>
            <a:r>
              <a:rPr lang="fr-FR" sz="2000" dirty="0" err="1">
                <a:latin typeface="+mj-lt"/>
                <a:cs typeface="Arial" pitchFamily="34" charset="0"/>
              </a:rPr>
              <a:t>view</a:t>
            </a:r>
            <a:r>
              <a:rPr lang="fr-FR" sz="2000" dirty="0">
                <a:latin typeface="+mj-lt"/>
                <a:cs typeface="Arial" pitchFamily="34" charset="0"/>
              </a:rPr>
              <a:t> in the </a:t>
            </a:r>
            <a:r>
              <a:rPr lang="fr-FR" sz="2000" dirty="0" err="1">
                <a:latin typeface="+mj-lt"/>
                <a:cs typeface="Arial" pitchFamily="34" charset="0"/>
              </a:rPr>
              <a:t>assessment</a:t>
            </a:r>
            <a:r>
              <a:rPr lang="fr-FR" sz="2000" dirty="0">
                <a:latin typeface="+mj-lt"/>
                <a:cs typeface="Arial" pitchFamily="34" charset="0"/>
              </a:rPr>
              <a:t> </a:t>
            </a:r>
            <a:r>
              <a:rPr lang="fr-FR" sz="2000" dirty="0" err="1">
                <a:latin typeface="+mj-lt"/>
                <a:cs typeface="Arial" pitchFamily="34" charset="0"/>
              </a:rPr>
              <a:t>proceedings</a:t>
            </a:r>
            <a:r>
              <a:rPr lang="fr-FR" sz="2000" dirty="0">
                <a:latin typeface="+mj-lt"/>
                <a:cs typeface="Arial" pitchFamily="34" charset="0"/>
              </a:rPr>
              <a:t>? </a:t>
            </a:r>
          </a:p>
          <a:p>
            <a:pPr marL="631825" lvl="1" indent="-231775" algn="just">
              <a:spcBef>
                <a:spcPts val="0"/>
              </a:spcBef>
              <a:buClr>
                <a:schemeClr val="accent3">
                  <a:lumMod val="50000"/>
                </a:schemeClr>
              </a:buClr>
              <a:buFont typeface="Georgia" pitchFamily="18" charset="0"/>
              <a:buChar char="–"/>
              <a:defRPr/>
            </a:pPr>
            <a:r>
              <a:rPr lang="fr-FR" sz="2000" dirty="0">
                <a:latin typeface="+mj-lt"/>
                <a:cs typeface="Arial" pitchFamily="34" charset="0"/>
              </a:rPr>
              <a:t>CIT vs. </a:t>
            </a:r>
            <a:r>
              <a:rPr lang="fr-FR" sz="2000" dirty="0" err="1">
                <a:latin typeface="+mj-lt"/>
                <a:cs typeface="Arial" pitchFamily="34" charset="0"/>
              </a:rPr>
              <a:t>Elbee</a:t>
            </a:r>
            <a:r>
              <a:rPr lang="fr-FR" sz="2000" dirty="0">
                <a:latin typeface="+mj-lt"/>
                <a:cs typeface="Arial" pitchFamily="34" charset="0"/>
              </a:rPr>
              <a:t> Services Pvt. Ltd. 247 ITR 109 (</a:t>
            </a:r>
            <a:r>
              <a:rPr lang="fr-FR" sz="2000" dirty="0" err="1">
                <a:latin typeface="+mj-lt"/>
                <a:cs typeface="Arial" pitchFamily="34" charset="0"/>
              </a:rPr>
              <a:t>Bom</a:t>
            </a:r>
            <a:r>
              <a:rPr lang="fr-FR" sz="2000" dirty="0">
                <a:latin typeface="+mj-lt"/>
                <a:cs typeface="Arial" pitchFamily="34" charset="0"/>
              </a:rPr>
              <a:t>)</a:t>
            </a:r>
          </a:p>
          <a:p>
            <a:pPr marL="688975" lvl="1" indent="-231775" algn="just">
              <a:spcBef>
                <a:spcPts val="600"/>
              </a:spcBef>
              <a:defRPr/>
            </a:pPr>
            <a:endParaRPr lang="fr-FR" sz="900" dirty="0">
              <a:solidFill>
                <a:schemeClr val="accent3">
                  <a:lumMod val="75000"/>
                </a:schemeClr>
              </a:solidFill>
              <a:latin typeface="+mj-lt"/>
              <a:cs typeface="Arial" pitchFamily="34" charset="0"/>
            </a:endParaRPr>
          </a:p>
        </p:txBody>
      </p:sp>
      <p:sp>
        <p:nvSpPr>
          <p:cNvPr id="32771" name="Title 14"/>
          <p:cNvSpPr>
            <a:spLocks noGrp="1"/>
          </p:cNvSpPr>
          <p:nvPr>
            <p:ph type="title"/>
          </p:nvPr>
        </p:nvSpPr>
        <p:spPr>
          <a:xfrm>
            <a:off x="914400" y="76200"/>
            <a:ext cx="7772400" cy="715963"/>
          </a:xfrm>
        </p:spPr>
        <p:txBody>
          <a:bodyPr/>
          <a:lstStyle/>
          <a:p>
            <a:pPr algn="ctr" eaLnBrk="1" hangingPunct="1"/>
            <a:r>
              <a:rPr lang="en-US" b="1" dirty="0" smtClean="0"/>
              <a:t>AN OVERVIEW OF TDS U/S. 195 (Cont..)</a:t>
            </a:r>
          </a:p>
        </p:txBody>
      </p:sp>
      <p:sp>
        <p:nvSpPr>
          <p:cNvPr id="5" name="Slide Number Placeholder 4"/>
          <p:cNvSpPr>
            <a:spLocks noGrp="1"/>
          </p:cNvSpPr>
          <p:nvPr>
            <p:ph type="sldNum" sz="quarter" idx="12"/>
          </p:nvPr>
        </p:nvSpPr>
        <p:spPr/>
        <p:txBody>
          <a:bodyPr/>
          <a:lstStyle/>
          <a:p>
            <a:pPr>
              <a:defRPr/>
            </a:pPr>
            <a:fld id="{C5BAA7D4-933A-4FFC-B117-8397F74883E4}" type="slidenum">
              <a:rPr lang="en-US"/>
              <a:pPr>
                <a:defRPr/>
              </a:pPr>
              <a:t>56</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914400" y="1295400"/>
            <a:ext cx="7696200" cy="3231654"/>
          </a:xfrm>
          <a:prstGeom prst="rect">
            <a:avLst/>
          </a:prstGeom>
          <a:noFill/>
          <a:ln w="9525">
            <a:noFill/>
            <a:miter lim="800000"/>
            <a:headEnd/>
            <a:tailEnd/>
          </a:ln>
        </p:spPr>
        <p:txBody>
          <a:bodyPr>
            <a:spAutoFit/>
          </a:bodyPr>
          <a:lstStyle/>
          <a:p>
            <a:pPr algn="just">
              <a:defRPr/>
            </a:pPr>
            <a:r>
              <a:rPr lang="en-US" sz="2400" b="1" u="sng" dirty="0">
                <a:latin typeface="+mn-lt"/>
                <a:cs typeface="+mn-cs"/>
              </a:rPr>
              <a:t>Section 195(2) - Application by Payer Contd…</a:t>
            </a:r>
          </a:p>
          <a:p>
            <a:pPr algn="just">
              <a:defRPr/>
            </a:pPr>
            <a:endParaRPr lang="en-US" sz="2000" dirty="0">
              <a:solidFill>
                <a:schemeClr val="accent3">
                  <a:lumMod val="75000"/>
                </a:schemeClr>
              </a:solidFill>
              <a:latin typeface="+mj-lt"/>
              <a:cs typeface="Arial" pitchFamily="34" charset="0"/>
            </a:endParaRPr>
          </a:p>
          <a:p>
            <a:pPr marL="400050" lvl="1" indent="-231775" algn="just">
              <a:spcBef>
                <a:spcPts val="0"/>
              </a:spcBef>
              <a:buClr>
                <a:schemeClr val="accent3">
                  <a:lumMod val="50000"/>
                </a:schemeClr>
              </a:buClr>
              <a:buFont typeface="Arial" pitchFamily="34" charset="0"/>
              <a:buChar char="•"/>
              <a:defRPr/>
            </a:pPr>
            <a:r>
              <a:rPr lang="fr-FR" sz="2200" dirty="0">
                <a:latin typeface="+mj-lt"/>
                <a:cs typeface="Arial" pitchFamily="34" charset="0"/>
              </a:rPr>
              <a:t>No time </a:t>
            </a:r>
            <a:r>
              <a:rPr lang="fr-FR" sz="2200" dirty="0" err="1">
                <a:latin typeface="+mj-lt"/>
                <a:cs typeface="Arial" pitchFamily="34" charset="0"/>
              </a:rPr>
              <a:t>limit</a:t>
            </a:r>
            <a:r>
              <a:rPr lang="fr-FR" sz="2200" dirty="0">
                <a:latin typeface="+mj-lt"/>
                <a:cs typeface="Arial" pitchFamily="34" charset="0"/>
              </a:rPr>
              <a:t> for passing </a:t>
            </a:r>
            <a:r>
              <a:rPr lang="fr-FR" sz="2200" dirty="0" err="1">
                <a:latin typeface="+mj-lt"/>
                <a:cs typeface="Arial" pitchFamily="34" charset="0"/>
              </a:rPr>
              <a:t>order</a:t>
            </a:r>
            <a:r>
              <a:rPr lang="fr-FR" sz="2200" dirty="0">
                <a:latin typeface="+mj-lt"/>
                <a:cs typeface="Arial" pitchFamily="34" charset="0"/>
              </a:rPr>
              <a:t> u/s 195(2):</a:t>
            </a:r>
          </a:p>
          <a:p>
            <a:pPr marL="631825" lvl="1" indent="-231775" algn="just">
              <a:spcBef>
                <a:spcPts val="600"/>
              </a:spcBef>
              <a:buClr>
                <a:schemeClr val="accent3">
                  <a:lumMod val="50000"/>
                </a:schemeClr>
              </a:buClr>
              <a:buFont typeface="Georgia" pitchFamily="18" charset="0"/>
              <a:buChar char="–"/>
              <a:defRPr/>
            </a:pPr>
            <a:r>
              <a:rPr lang="fr-FR" sz="2200" dirty="0" err="1">
                <a:latin typeface="+mj-lt"/>
                <a:cs typeface="Arial" pitchFamily="34" charset="0"/>
              </a:rPr>
              <a:t>Blackwood</a:t>
            </a:r>
            <a:r>
              <a:rPr lang="fr-FR" sz="2200" dirty="0">
                <a:latin typeface="+mj-lt"/>
                <a:cs typeface="Arial" pitchFamily="34" charset="0"/>
              </a:rPr>
              <a:t> </a:t>
            </a:r>
            <a:r>
              <a:rPr lang="fr-FR" sz="2200" dirty="0" err="1">
                <a:latin typeface="+mj-lt"/>
                <a:cs typeface="Arial" pitchFamily="34" charset="0"/>
              </a:rPr>
              <a:t>Hodge</a:t>
            </a:r>
            <a:r>
              <a:rPr lang="fr-FR" sz="2200" dirty="0">
                <a:latin typeface="+mj-lt"/>
                <a:cs typeface="Arial" pitchFamily="34" charset="0"/>
              </a:rPr>
              <a:t> (</a:t>
            </a:r>
            <a:r>
              <a:rPr lang="fr-FR" sz="2200" dirty="0" err="1">
                <a:latin typeface="+mj-lt"/>
                <a:cs typeface="Arial" pitchFamily="34" charset="0"/>
              </a:rPr>
              <a:t>India</a:t>
            </a:r>
            <a:r>
              <a:rPr lang="fr-FR" sz="2200" dirty="0">
                <a:latin typeface="+mj-lt"/>
                <a:cs typeface="Arial" pitchFamily="34" charset="0"/>
              </a:rPr>
              <a:t>) Pvt. Ltd. 81 ITR 807 (Cal)</a:t>
            </a:r>
          </a:p>
          <a:p>
            <a:pPr marL="631825" lvl="1" indent="-231775" algn="just">
              <a:spcBef>
                <a:spcPts val="600"/>
              </a:spcBef>
              <a:buClr>
                <a:schemeClr val="accent3">
                  <a:lumMod val="50000"/>
                </a:schemeClr>
              </a:buClr>
              <a:buFont typeface="Georgia" pitchFamily="18" charset="0"/>
              <a:buChar char="–"/>
              <a:defRPr/>
            </a:pPr>
            <a:r>
              <a:rPr lang="fr-FR" sz="2200" dirty="0">
                <a:latin typeface="+mj-lt"/>
                <a:cs typeface="Arial" pitchFamily="34" charset="0"/>
              </a:rPr>
              <a:t>Central </a:t>
            </a:r>
            <a:r>
              <a:rPr lang="fr-FR" sz="2200" dirty="0" err="1">
                <a:latin typeface="+mj-lt"/>
                <a:cs typeface="Arial" pitchFamily="34" charset="0"/>
              </a:rPr>
              <a:t>Associated</a:t>
            </a:r>
            <a:r>
              <a:rPr lang="fr-FR" sz="2200" dirty="0">
                <a:latin typeface="+mj-lt"/>
                <a:cs typeface="Arial" pitchFamily="34" charset="0"/>
              </a:rPr>
              <a:t> Pigment Ltd. 80 ITR 631 (Cal)</a:t>
            </a:r>
          </a:p>
          <a:p>
            <a:pPr marL="400050" lvl="1" indent="-231775" algn="just">
              <a:spcBef>
                <a:spcPts val="0"/>
              </a:spcBef>
              <a:buClr>
                <a:schemeClr val="accent3">
                  <a:lumMod val="50000"/>
                </a:schemeClr>
              </a:buClr>
              <a:buFont typeface="Georgia" pitchFamily="18" charset="0"/>
              <a:buChar char="–"/>
              <a:defRPr/>
            </a:pPr>
            <a:endParaRPr lang="fr-FR" sz="2200" dirty="0">
              <a:latin typeface="+mj-lt"/>
              <a:cs typeface="Arial" pitchFamily="34" charset="0"/>
            </a:endParaRPr>
          </a:p>
          <a:p>
            <a:pPr marL="400050" lvl="1" indent="-231775" algn="just">
              <a:spcBef>
                <a:spcPts val="0"/>
              </a:spcBef>
              <a:buClr>
                <a:schemeClr val="accent3">
                  <a:lumMod val="50000"/>
                </a:schemeClr>
              </a:buClr>
              <a:buFont typeface="Arial" pitchFamily="34" charset="0"/>
              <a:buChar char="•"/>
              <a:defRPr/>
            </a:pPr>
            <a:r>
              <a:rPr lang="fr-FR" sz="2200" dirty="0">
                <a:latin typeface="+mj-lt"/>
                <a:cs typeface="Arial" pitchFamily="34" charset="0"/>
              </a:rPr>
              <a:t>Application </a:t>
            </a:r>
            <a:r>
              <a:rPr lang="fr-FR" sz="2200" dirty="0" smtClean="0">
                <a:latin typeface="+mj-lt"/>
                <a:cs typeface="Arial" pitchFamily="34" charset="0"/>
              </a:rPr>
              <a:t>Under  Sec </a:t>
            </a:r>
            <a:r>
              <a:rPr lang="fr-FR" sz="2200" dirty="0">
                <a:latin typeface="+mj-lt"/>
                <a:cs typeface="Arial" pitchFamily="34" charset="0"/>
              </a:rPr>
              <a:t>195(2) </a:t>
            </a:r>
            <a:r>
              <a:rPr lang="fr-FR" sz="2200" dirty="0" err="1">
                <a:latin typeface="+mj-lt"/>
                <a:cs typeface="Arial" pitchFamily="34" charset="0"/>
              </a:rPr>
              <a:t>can</a:t>
            </a:r>
            <a:r>
              <a:rPr lang="fr-FR" sz="2200" dirty="0">
                <a:latin typeface="+mj-lt"/>
                <a:cs typeface="Arial" pitchFamily="34" charset="0"/>
              </a:rPr>
              <a:t> not </a:t>
            </a:r>
            <a:r>
              <a:rPr lang="fr-FR" sz="2200" dirty="0" err="1">
                <a:latin typeface="+mj-lt"/>
                <a:cs typeface="Arial" pitchFamily="34" charset="0"/>
              </a:rPr>
              <a:t>be</a:t>
            </a:r>
            <a:r>
              <a:rPr lang="fr-FR" sz="2200" dirty="0">
                <a:latin typeface="+mj-lt"/>
                <a:cs typeface="Arial" pitchFamily="34" charset="0"/>
              </a:rPr>
              <a:t> made for </a:t>
            </a:r>
            <a:r>
              <a:rPr lang="fr-FR" sz="2200" dirty="0" err="1">
                <a:latin typeface="+mj-lt"/>
                <a:cs typeface="Arial" pitchFamily="34" charset="0"/>
              </a:rPr>
              <a:t>Salary</a:t>
            </a:r>
            <a:r>
              <a:rPr lang="fr-FR" sz="2200" dirty="0">
                <a:latin typeface="+mj-lt"/>
                <a:cs typeface="Arial" pitchFamily="34" charset="0"/>
              </a:rPr>
              <a:t> </a:t>
            </a:r>
            <a:r>
              <a:rPr lang="fr-FR" sz="2200" dirty="0" err="1" smtClean="0">
                <a:latin typeface="+mj-lt"/>
                <a:cs typeface="Arial" pitchFamily="34" charset="0"/>
              </a:rPr>
              <a:t>payment</a:t>
            </a:r>
            <a:endParaRPr lang="fr-FR" sz="2200" dirty="0">
              <a:solidFill>
                <a:schemeClr val="accent3">
                  <a:lumMod val="75000"/>
                </a:schemeClr>
              </a:solidFill>
              <a:latin typeface="+mj-lt"/>
              <a:cs typeface="Arial" pitchFamily="34" charset="0"/>
            </a:endParaRPr>
          </a:p>
          <a:p>
            <a:pPr marL="631825" lvl="1" indent="-231775" algn="just">
              <a:spcBef>
                <a:spcPts val="0"/>
              </a:spcBef>
              <a:buClr>
                <a:schemeClr val="accent3">
                  <a:lumMod val="50000"/>
                </a:schemeClr>
              </a:buClr>
              <a:buFont typeface="Arial" pitchFamily="34" charset="0"/>
              <a:buChar char="•"/>
              <a:defRPr/>
            </a:pPr>
            <a:endParaRPr lang="fr-FR" dirty="0">
              <a:solidFill>
                <a:schemeClr val="accent3">
                  <a:lumMod val="75000"/>
                </a:schemeClr>
              </a:solidFill>
              <a:latin typeface="+mj-lt"/>
              <a:cs typeface="Arial" pitchFamily="34" charset="0"/>
            </a:endParaRPr>
          </a:p>
        </p:txBody>
      </p:sp>
      <p:sp>
        <p:nvSpPr>
          <p:cNvPr id="33795" name="Title 14"/>
          <p:cNvSpPr>
            <a:spLocks noGrp="1"/>
          </p:cNvSpPr>
          <p:nvPr>
            <p:ph type="title"/>
          </p:nvPr>
        </p:nvSpPr>
        <p:spPr>
          <a:xfrm>
            <a:off x="914400" y="274638"/>
            <a:ext cx="7772400" cy="715962"/>
          </a:xfrm>
        </p:spPr>
        <p:txBody>
          <a:bodyPr/>
          <a:lstStyle/>
          <a:p>
            <a:pPr algn="ctr" eaLnBrk="1" hangingPunct="1"/>
            <a:r>
              <a:rPr lang="en-US" b="1" dirty="0" smtClean="0"/>
              <a:t>AN OVERVIEW OF TDS U/S. 195 (Cont..)</a:t>
            </a:r>
          </a:p>
        </p:txBody>
      </p:sp>
      <p:sp>
        <p:nvSpPr>
          <p:cNvPr id="5" name="Slide Number Placeholder 4"/>
          <p:cNvSpPr>
            <a:spLocks noGrp="1"/>
          </p:cNvSpPr>
          <p:nvPr>
            <p:ph type="sldNum" sz="quarter" idx="12"/>
          </p:nvPr>
        </p:nvSpPr>
        <p:spPr/>
        <p:txBody>
          <a:bodyPr/>
          <a:lstStyle/>
          <a:p>
            <a:pPr>
              <a:defRPr/>
            </a:pPr>
            <a:fld id="{991C662E-C365-4E5E-9295-2ABB13A4D189}" type="slidenum">
              <a:rPr lang="en-US"/>
              <a:pPr>
                <a:defRPr/>
              </a:pPr>
              <a:t>57</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914400" y="1143000"/>
            <a:ext cx="7924800" cy="4308872"/>
          </a:xfrm>
          <a:prstGeom prst="rect">
            <a:avLst/>
          </a:prstGeom>
          <a:noFill/>
          <a:ln w="9525">
            <a:noFill/>
            <a:miter lim="800000"/>
            <a:headEnd/>
            <a:tailEnd/>
          </a:ln>
        </p:spPr>
        <p:txBody>
          <a:bodyPr>
            <a:spAutoFit/>
          </a:bodyPr>
          <a:lstStyle/>
          <a:p>
            <a:pPr algn="just">
              <a:defRPr/>
            </a:pPr>
            <a:r>
              <a:rPr lang="en-US" sz="2400" b="1" u="sng" dirty="0">
                <a:latin typeface="+mn-lt"/>
                <a:cs typeface="+mn-cs"/>
              </a:rPr>
              <a:t>Section 195(3) - Application by Payee</a:t>
            </a:r>
          </a:p>
          <a:p>
            <a:pPr algn="just">
              <a:defRPr/>
            </a:pPr>
            <a:endParaRPr lang="en-US" sz="2000" dirty="0">
              <a:solidFill>
                <a:schemeClr val="accent3">
                  <a:lumMod val="75000"/>
                </a:schemeClr>
              </a:solidFill>
              <a:latin typeface="+mj-lt"/>
              <a:cs typeface="Arial" pitchFamily="34" charset="0"/>
            </a:endParaRPr>
          </a:p>
          <a:p>
            <a:pPr marL="334963" lvl="1" indent="-231775" algn="just">
              <a:spcBef>
                <a:spcPts val="0"/>
              </a:spcBef>
              <a:buClr>
                <a:schemeClr val="accent3">
                  <a:lumMod val="50000"/>
                </a:schemeClr>
              </a:buClr>
              <a:buSzPct val="151000"/>
              <a:buFont typeface="Arial" pitchFamily="34" charset="0"/>
              <a:buChar char="•"/>
              <a:defRPr/>
            </a:pPr>
            <a:r>
              <a:rPr lang="en-US" sz="2000" dirty="0">
                <a:latin typeface="+mj-lt"/>
                <a:cs typeface="Arial" pitchFamily="34" charset="0"/>
              </a:rPr>
              <a:t>Section 195(3) - Application by NR payee for NIL tax withholding (Rule 29B)</a:t>
            </a:r>
          </a:p>
          <a:p>
            <a:pPr marL="579438" indent="-231775" algn="just">
              <a:defRPr/>
            </a:pPr>
            <a:endParaRPr lang="en-US" sz="2000" dirty="0">
              <a:latin typeface="+mj-lt"/>
              <a:cs typeface="Arial" pitchFamily="34" charset="0"/>
            </a:endParaRPr>
          </a:p>
          <a:p>
            <a:pPr marL="579438" lvl="1" indent="-231775" algn="just">
              <a:spcBef>
                <a:spcPts val="600"/>
              </a:spcBef>
              <a:buClr>
                <a:schemeClr val="accent3">
                  <a:lumMod val="50000"/>
                </a:schemeClr>
              </a:buClr>
              <a:buFont typeface="Georgia" pitchFamily="18" charset="0"/>
              <a:buChar char="–"/>
              <a:defRPr/>
            </a:pPr>
            <a:r>
              <a:rPr lang="en-US" sz="2000" dirty="0">
                <a:latin typeface="+mj-lt"/>
                <a:cs typeface="Arial" pitchFamily="34" charset="0"/>
              </a:rPr>
              <a:t>Applicable to:</a:t>
            </a:r>
          </a:p>
          <a:p>
            <a:pPr marL="579438" lvl="1" indent="-231775" algn="just">
              <a:buFont typeface="Arial" pitchFamily="34" charset="0"/>
              <a:buChar char="–"/>
              <a:defRPr/>
            </a:pPr>
            <a:endParaRPr lang="en-US" sz="2000" dirty="0" smtClean="0">
              <a:latin typeface="+mj-lt"/>
              <a:cs typeface="Arial" pitchFamily="34" charset="0"/>
            </a:endParaRPr>
          </a:p>
          <a:p>
            <a:pPr marL="749300" lvl="3" indent="-231775" algn="just">
              <a:spcBef>
                <a:spcPts val="450"/>
              </a:spcBef>
              <a:spcAft>
                <a:spcPts val="450"/>
              </a:spcAft>
              <a:buClr>
                <a:schemeClr val="accent3">
                  <a:lumMod val="50000"/>
                </a:schemeClr>
              </a:buClr>
              <a:buSzPct val="100000"/>
              <a:buFont typeface="Arial" pitchFamily="34" charset="0"/>
              <a:buChar char="•"/>
              <a:defRPr/>
            </a:pPr>
            <a:r>
              <a:rPr lang="en-US" sz="2000" dirty="0">
                <a:latin typeface="+mj-lt"/>
                <a:cs typeface="Arial" pitchFamily="34" charset="0"/>
              </a:rPr>
              <a:t>Foreign bank branches and</a:t>
            </a:r>
          </a:p>
          <a:p>
            <a:pPr marL="749300" lvl="3" indent="-231775" algn="just">
              <a:spcBef>
                <a:spcPts val="450"/>
              </a:spcBef>
              <a:spcAft>
                <a:spcPts val="450"/>
              </a:spcAft>
              <a:buClr>
                <a:schemeClr val="accent3">
                  <a:lumMod val="50000"/>
                </a:schemeClr>
              </a:buClr>
              <a:buSzPct val="100000"/>
              <a:buFont typeface="Arial" pitchFamily="34" charset="0"/>
              <a:buChar char="•"/>
              <a:defRPr/>
            </a:pPr>
            <a:r>
              <a:rPr lang="en-US" sz="2000" dirty="0">
                <a:latin typeface="+mj-lt"/>
                <a:cs typeface="Arial" pitchFamily="34" charset="0"/>
              </a:rPr>
              <a:t>Other branches (in operation for at least 5 years)</a:t>
            </a:r>
          </a:p>
          <a:p>
            <a:pPr marL="749300" lvl="3" indent="-231775" algn="just">
              <a:spcBef>
                <a:spcPts val="450"/>
              </a:spcBef>
              <a:spcAft>
                <a:spcPts val="450"/>
              </a:spcAft>
              <a:buClr>
                <a:schemeClr val="accent3">
                  <a:lumMod val="50000"/>
                </a:schemeClr>
              </a:buClr>
              <a:buSzPct val="100000"/>
              <a:buFont typeface="Arial" pitchFamily="34" charset="0"/>
              <a:buChar char="•"/>
              <a:defRPr/>
            </a:pPr>
            <a:r>
              <a:rPr lang="en-US" sz="2000" dirty="0">
                <a:latin typeface="+mj-lt"/>
                <a:cs typeface="Arial" pitchFamily="34" charset="0"/>
              </a:rPr>
              <a:t>Value of Fixed assets in India exceed Rs. 50 </a:t>
            </a:r>
            <a:r>
              <a:rPr lang="en-US" sz="2000" dirty="0" err="1">
                <a:latin typeface="+mj-lt"/>
                <a:cs typeface="Arial" pitchFamily="34" charset="0"/>
              </a:rPr>
              <a:t>Lakhs</a:t>
            </a:r>
            <a:endParaRPr lang="en-US" sz="2000" dirty="0">
              <a:latin typeface="+mj-lt"/>
              <a:cs typeface="Arial" pitchFamily="34" charset="0"/>
            </a:endParaRPr>
          </a:p>
          <a:p>
            <a:pPr marL="334963" indent="-231775" algn="just">
              <a:defRPr/>
            </a:pPr>
            <a:endParaRPr lang="en-US" sz="2000" dirty="0">
              <a:latin typeface="+mj-lt"/>
              <a:cs typeface="Arial" pitchFamily="34" charset="0"/>
            </a:endParaRPr>
          </a:p>
          <a:p>
            <a:pPr marL="334963" lvl="1" indent="-231775" algn="just">
              <a:spcBef>
                <a:spcPts val="0"/>
              </a:spcBef>
              <a:buClr>
                <a:schemeClr val="accent3">
                  <a:lumMod val="50000"/>
                </a:schemeClr>
              </a:buClr>
              <a:buSzPct val="151000"/>
              <a:buFont typeface="Arial" pitchFamily="34" charset="0"/>
              <a:buChar char="•"/>
              <a:defRPr/>
            </a:pPr>
            <a:r>
              <a:rPr lang="en-US" sz="2000" dirty="0">
                <a:latin typeface="+mj-lt"/>
                <a:cs typeface="Arial" pitchFamily="34" charset="0"/>
              </a:rPr>
              <a:t>Whether certificate under S. 195(3) of the Act can be appealed?</a:t>
            </a:r>
          </a:p>
        </p:txBody>
      </p:sp>
      <p:sp>
        <p:nvSpPr>
          <p:cNvPr id="9" name="Title 14"/>
          <p:cNvSpPr>
            <a:spLocks noGrp="1"/>
          </p:cNvSpPr>
          <p:nvPr>
            <p:ph type="title"/>
          </p:nvPr>
        </p:nvSpPr>
        <p:spPr>
          <a:xfrm>
            <a:off x="914400" y="274638"/>
            <a:ext cx="7772400" cy="563562"/>
          </a:xfrm>
        </p:spPr>
        <p:txBody>
          <a:bodyPr rtlCol="0">
            <a:normAutofit fontScale="90000"/>
          </a:bodyPr>
          <a:lstStyle/>
          <a:p>
            <a:pPr algn="ctr" defTabSz="1218987" eaLnBrk="1" fontAlgn="auto" hangingPunct="1">
              <a:spcAft>
                <a:spcPts val="0"/>
              </a:spcAft>
              <a:defRPr/>
            </a:pPr>
            <a:r>
              <a:rPr lang="en-US" b="1" dirty="0" smtClean="0">
                <a:solidFill>
                  <a:schemeClr val="accent1">
                    <a:lumMod val="75000"/>
                  </a:schemeClr>
                </a:solidFill>
              </a:rPr>
              <a:t>AN OVERVIEW OF TDS U/S. 195 (Cont..)</a:t>
            </a:r>
            <a:endParaRPr lang="en-US" b="1" dirty="0">
              <a:solidFill>
                <a:schemeClr val="accent1">
                  <a:lumMod val="75000"/>
                </a:schemeClr>
              </a:solidFill>
            </a:endParaRPr>
          </a:p>
        </p:txBody>
      </p:sp>
      <p:sp>
        <p:nvSpPr>
          <p:cNvPr id="6" name="Slide Number Placeholder 5"/>
          <p:cNvSpPr>
            <a:spLocks noGrp="1"/>
          </p:cNvSpPr>
          <p:nvPr>
            <p:ph type="sldNum" sz="quarter" idx="12"/>
          </p:nvPr>
        </p:nvSpPr>
        <p:spPr/>
        <p:txBody>
          <a:bodyPr/>
          <a:lstStyle/>
          <a:p>
            <a:pPr>
              <a:defRPr/>
            </a:pPr>
            <a:fld id="{FD4A8A50-1483-415B-BE21-3B73D2FADD63}" type="slidenum">
              <a:rPr lang="en-US"/>
              <a:pPr>
                <a:defRPr/>
              </a:pPr>
              <a:t>58</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4"/>
          <p:cNvSpPr txBox="1">
            <a:spLocks noChangeArrowheads="1"/>
          </p:cNvSpPr>
          <p:nvPr/>
        </p:nvSpPr>
        <p:spPr bwMode="auto">
          <a:xfrm>
            <a:off x="990600" y="1295400"/>
            <a:ext cx="7086600" cy="461665"/>
          </a:xfrm>
          <a:prstGeom prst="rect">
            <a:avLst/>
          </a:prstGeom>
          <a:noFill/>
          <a:ln w="9525">
            <a:noFill/>
            <a:miter lim="800000"/>
            <a:headEnd/>
            <a:tailEnd/>
          </a:ln>
        </p:spPr>
        <p:txBody>
          <a:bodyPr wrap="square">
            <a:spAutoFit/>
          </a:bodyPr>
          <a:lstStyle/>
          <a:p>
            <a:pPr algn="just">
              <a:defRPr/>
            </a:pPr>
            <a:r>
              <a:rPr lang="en-US" sz="2400" b="1" u="sng" dirty="0">
                <a:latin typeface="+mn-lt"/>
                <a:cs typeface="+mn-cs"/>
              </a:rPr>
              <a:t>Section 195(4) – Validity of certificate issued by AO</a:t>
            </a:r>
          </a:p>
        </p:txBody>
      </p:sp>
      <p:sp>
        <p:nvSpPr>
          <p:cNvPr id="28675" name="TextBox 5"/>
          <p:cNvSpPr txBox="1">
            <a:spLocks noChangeArrowheads="1"/>
          </p:cNvSpPr>
          <p:nvPr/>
        </p:nvSpPr>
        <p:spPr bwMode="auto">
          <a:xfrm>
            <a:off x="838200" y="1981200"/>
            <a:ext cx="7924800" cy="3140075"/>
          </a:xfrm>
          <a:prstGeom prst="rect">
            <a:avLst/>
          </a:prstGeom>
          <a:noFill/>
          <a:ln w="9525">
            <a:noFill/>
            <a:miter lim="800000"/>
            <a:headEnd/>
            <a:tailEnd/>
          </a:ln>
        </p:spPr>
        <p:txBody>
          <a:bodyPr>
            <a:spAutoFit/>
          </a:bodyPr>
          <a:lstStyle/>
          <a:p>
            <a:pPr lvl="1" indent="-287338" algn="just">
              <a:buClr>
                <a:schemeClr val="accent3">
                  <a:lumMod val="50000"/>
                </a:schemeClr>
              </a:buClr>
              <a:buSzPct val="151000"/>
              <a:buFont typeface="Georgia" pitchFamily="18" charset="0"/>
              <a:buChar char="•"/>
              <a:defRPr/>
            </a:pPr>
            <a:r>
              <a:rPr lang="en-US" dirty="0">
                <a:latin typeface="+mj-lt"/>
                <a:cs typeface="Arial" pitchFamily="34" charset="0"/>
              </a:rPr>
              <a:t>A certificate granted u/s 195(3) shall remain in force:</a:t>
            </a:r>
          </a:p>
          <a:p>
            <a:pPr marL="457200" indent="-287338" algn="just">
              <a:defRPr/>
            </a:pPr>
            <a:endParaRPr lang="en-US" dirty="0">
              <a:solidFill>
                <a:schemeClr val="accent3">
                  <a:lumMod val="75000"/>
                </a:schemeClr>
              </a:solidFill>
              <a:latin typeface="+mj-lt"/>
              <a:cs typeface="Arial" pitchFamily="34" charset="0"/>
            </a:endParaRPr>
          </a:p>
          <a:p>
            <a:pPr marL="744538" lvl="2" indent="-287338" algn="just">
              <a:buClr>
                <a:schemeClr val="accent3">
                  <a:lumMod val="50000"/>
                </a:schemeClr>
              </a:buClr>
              <a:buFont typeface="Georgia" pitchFamily="18" charset="0"/>
              <a:buChar char="–"/>
              <a:defRPr/>
            </a:pPr>
            <a:r>
              <a:rPr lang="en-US" dirty="0">
                <a:latin typeface="+mj-lt"/>
                <a:cs typeface="Arial" pitchFamily="34" charset="0"/>
              </a:rPr>
              <a:t>for FY mentioned therein, or</a:t>
            </a:r>
          </a:p>
          <a:p>
            <a:pPr marL="744538" lvl="2" indent="-287338" algn="just">
              <a:buClr>
                <a:schemeClr val="accent3">
                  <a:lumMod val="50000"/>
                </a:schemeClr>
              </a:buClr>
              <a:buFont typeface="Georgia" pitchFamily="18" charset="0"/>
              <a:buChar char="–"/>
              <a:defRPr/>
            </a:pPr>
            <a:r>
              <a:rPr lang="en-US" dirty="0">
                <a:latin typeface="+mj-lt"/>
                <a:cs typeface="Arial" pitchFamily="34" charset="0"/>
              </a:rPr>
              <a:t>until cancelled by the AO before expiry of FY</a:t>
            </a:r>
          </a:p>
          <a:p>
            <a:pPr marL="457200" indent="-287338" algn="just">
              <a:defRPr/>
            </a:pPr>
            <a:endParaRPr lang="en-US" dirty="0">
              <a:solidFill>
                <a:schemeClr val="accent3">
                  <a:lumMod val="75000"/>
                </a:schemeClr>
              </a:solidFill>
              <a:latin typeface="+mj-lt"/>
              <a:cs typeface="Arial" pitchFamily="34" charset="0"/>
            </a:endParaRPr>
          </a:p>
          <a:p>
            <a:pPr lvl="1" indent="-287338" algn="just">
              <a:buClr>
                <a:schemeClr val="accent3">
                  <a:lumMod val="50000"/>
                </a:schemeClr>
              </a:buClr>
              <a:buSzPct val="151000"/>
              <a:buFont typeface="Georgia" pitchFamily="18" charset="0"/>
              <a:buChar char="•"/>
              <a:defRPr/>
            </a:pPr>
            <a:r>
              <a:rPr lang="en-US" dirty="0">
                <a:latin typeface="+mj-lt"/>
                <a:cs typeface="Arial" pitchFamily="34" charset="0"/>
              </a:rPr>
              <a:t>Provisional Certificate only</a:t>
            </a:r>
          </a:p>
          <a:p>
            <a:pPr marL="457200" indent="-287338" algn="just">
              <a:buClr>
                <a:schemeClr val="accent3">
                  <a:lumMod val="50000"/>
                </a:schemeClr>
              </a:buClr>
              <a:buFont typeface="Georgia" pitchFamily="18" charset="0"/>
              <a:buChar char="•"/>
              <a:defRPr/>
            </a:pPr>
            <a:endParaRPr lang="en-US" dirty="0">
              <a:solidFill>
                <a:schemeClr val="accent3">
                  <a:lumMod val="75000"/>
                </a:schemeClr>
              </a:solidFill>
              <a:latin typeface="+mj-lt"/>
              <a:cs typeface="Arial" pitchFamily="34" charset="0"/>
            </a:endParaRPr>
          </a:p>
          <a:p>
            <a:pPr lvl="1" indent="-287338" algn="just">
              <a:buClr>
                <a:schemeClr val="accent3">
                  <a:lumMod val="50000"/>
                </a:schemeClr>
              </a:buClr>
              <a:buFont typeface="Georgia" pitchFamily="18" charset="0"/>
              <a:buChar char="•"/>
              <a:defRPr/>
            </a:pPr>
            <a:r>
              <a:rPr lang="en-US" dirty="0">
                <a:latin typeface="+mj-lt"/>
                <a:cs typeface="Arial" pitchFamily="34" charset="0"/>
              </a:rPr>
              <a:t>Payer may be liable as an Agent u/s 163</a:t>
            </a:r>
          </a:p>
          <a:p>
            <a:pPr marL="457200" indent="-287338" algn="just">
              <a:defRPr/>
            </a:pPr>
            <a:endParaRPr lang="en-US" dirty="0">
              <a:solidFill>
                <a:schemeClr val="accent3">
                  <a:lumMod val="75000"/>
                </a:schemeClr>
              </a:solidFill>
              <a:latin typeface="+mj-lt"/>
              <a:cs typeface="Arial" pitchFamily="34" charset="0"/>
            </a:endParaRPr>
          </a:p>
          <a:p>
            <a:pPr marL="744538" lvl="2" indent="-287338" algn="just">
              <a:buClr>
                <a:schemeClr val="accent3">
                  <a:lumMod val="50000"/>
                </a:schemeClr>
              </a:buClr>
              <a:buFont typeface="Georgia" pitchFamily="18" charset="0"/>
              <a:buChar char="–"/>
              <a:defRPr/>
            </a:pPr>
            <a:r>
              <a:rPr lang="en-US" dirty="0">
                <a:latin typeface="+mj-lt"/>
                <a:cs typeface="Arial" pitchFamily="34" charset="0"/>
              </a:rPr>
              <a:t>National Industrial Development Corp. Limited (253 ITR 489) (Del) (HC)</a:t>
            </a:r>
          </a:p>
          <a:p>
            <a:pPr marL="744538" lvl="2" indent="-287338" algn="just">
              <a:buClr>
                <a:schemeClr val="accent3">
                  <a:lumMod val="50000"/>
                </a:schemeClr>
              </a:buClr>
              <a:buFont typeface="Georgia" pitchFamily="18" charset="0"/>
              <a:buChar char="–"/>
              <a:defRPr/>
            </a:pPr>
            <a:r>
              <a:rPr lang="en-US" dirty="0" err="1">
                <a:latin typeface="+mj-lt"/>
                <a:cs typeface="Arial" pitchFamily="34" charset="0"/>
              </a:rPr>
              <a:t>Hindalco</a:t>
            </a:r>
            <a:r>
              <a:rPr lang="en-US" dirty="0">
                <a:latin typeface="+mj-lt"/>
                <a:cs typeface="Arial" pitchFamily="34" charset="0"/>
              </a:rPr>
              <a:t> Industries (ITAT – Mumbai)</a:t>
            </a:r>
          </a:p>
        </p:txBody>
      </p:sp>
      <p:sp>
        <p:nvSpPr>
          <p:cNvPr id="35844" name="Title 14"/>
          <p:cNvSpPr>
            <a:spLocks noGrp="1"/>
          </p:cNvSpPr>
          <p:nvPr>
            <p:ph type="title"/>
          </p:nvPr>
        </p:nvSpPr>
        <p:spPr>
          <a:xfrm>
            <a:off x="914400" y="152400"/>
            <a:ext cx="7772400" cy="792163"/>
          </a:xfrm>
        </p:spPr>
        <p:txBody>
          <a:bodyPr/>
          <a:lstStyle/>
          <a:p>
            <a:pPr algn="ctr" eaLnBrk="1" hangingPunct="1"/>
            <a:r>
              <a:rPr lang="en-US" b="1" dirty="0" smtClean="0"/>
              <a:t>AN OVERVIEW OF TDS U/S. 195 (Cont..)</a:t>
            </a:r>
          </a:p>
        </p:txBody>
      </p:sp>
      <p:sp>
        <p:nvSpPr>
          <p:cNvPr id="7" name="Slide Number Placeholder 6"/>
          <p:cNvSpPr>
            <a:spLocks noGrp="1"/>
          </p:cNvSpPr>
          <p:nvPr>
            <p:ph type="sldNum" sz="quarter" idx="12"/>
          </p:nvPr>
        </p:nvSpPr>
        <p:spPr/>
        <p:txBody>
          <a:bodyPr/>
          <a:lstStyle/>
          <a:p>
            <a:pPr>
              <a:defRPr/>
            </a:pPr>
            <a:fld id="{46993BFA-AD85-4F92-BD0E-14B37961C40F}" type="slidenum">
              <a:rPr lang="en-US"/>
              <a:pPr>
                <a:defRPr/>
              </a:pPr>
              <a:t>59</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685800" y="152400"/>
            <a:ext cx="8305800" cy="715962"/>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
        <p:nvSpPr>
          <p:cNvPr id="6" name="Content Placeholder 5"/>
          <p:cNvSpPr>
            <a:spLocks noGrp="1"/>
          </p:cNvSpPr>
          <p:nvPr>
            <p:ph idx="1"/>
          </p:nvPr>
        </p:nvSpPr>
        <p:spPr>
          <a:xfrm>
            <a:off x="685800" y="1447800"/>
            <a:ext cx="8122920" cy="4572000"/>
          </a:xfrm>
        </p:spPr>
        <p:txBody>
          <a:bodyPr rtlCol="0">
            <a:normAutofit/>
          </a:bodyPr>
          <a:lstStyle/>
          <a:p>
            <a:pPr algn="just" eaLnBrk="1" hangingPunct="1">
              <a:buClr>
                <a:schemeClr val="accent3">
                  <a:lumMod val="50000"/>
                </a:schemeClr>
              </a:buClr>
              <a:defRPr/>
            </a:pPr>
            <a:r>
              <a:rPr lang="en-US" sz="2000" b="1" u="sng" dirty="0" smtClean="0"/>
              <a:t>Explanation 4 and 5 to section 9(1)(</a:t>
            </a:r>
            <a:r>
              <a:rPr lang="en-US" sz="2000" b="1" u="sng" dirty="0" err="1" smtClean="0"/>
              <a:t>i</a:t>
            </a:r>
            <a:r>
              <a:rPr lang="en-US" sz="2000" b="1" u="sng" dirty="0" smtClean="0"/>
              <a:t>)</a:t>
            </a:r>
          </a:p>
          <a:p>
            <a:pPr marL="304747" indent="-304747" algn="just" defTabSz="1218987" eaLnBrk="1" fontAlgn="auto" hangingPunct="1">
              <a:spcBef>
                <a:spcPts val="0"/>
              </a:spcBef>
              <a:spcAft>
                <a:spcPts val="0"/>
              </a:spcAft>
              <a:buFont typeface="Arial" pitchFamily="34" charset="0"/>
              <a:buChar char="•"/>
              <a:defRPr/>
            </a:pPr>
            <a:endParaRPr lang="en-US" sz="2000" b="1" dirty="0" smtClean="0">
              <a:ln w="9000" cmpd="sng">
                <a:solidFill>
                  <a:schemeClr val="tx1">
                    <a:lumMod val="75000"/>
                    <a:lumOff val="25000"/>
                  </a:schemeClr>
                </a:solidFill>
                <a:prstDash val="solid"/>
              </a:ln>
              <a:solidFill>
                <a:srgbClr val="FF0000"/>
              </a:solidFill>
              <a:effectLst>
                <a:reflection blurRad="12700" stA="28000" endPos="45000" dist="1000" dir="5400000" sy="-100000" algn="bl" rotWithShape="0"/>
              </a:effectLst>
              <a:latin typeface="+mj-lt"/>
              <a:cs typeface="Arial" pitchFamily="34" charset="0"/>
            </a:endParaRPr>
          </a:p>
          <a:p>
            <a:pPr marL="344488" indent="-225425" algn="just" defTabSz="1218987" eaLnBrk="1" fontAlgn="auto" hangingPunct="1">
              <a:spcBef>
                <a:spcPts val="450"/>
              </a:spcBef>
              <a:spcAft>
                <a:spcPts val="450"/>
              </a:spcAft>
              <a:buSzPct val="150000"/>
              <a:buFont typeface="Wingdings 2" pitchFamily="18" charset="2"/>
              <a:buNone/>
              <a:defRPr/>
            </a:pPr>
            <a:r>
              <a:rPr lang="en-US" sz="2000" dirty="0" smtClean="0">
                <a:solidFill>
                  <a:srgbClr val="FF0000"/>
                </a:solidFill>
                <a:latin typeface="+mj-lt"/>
                <a:cs typeface="Arial" pitchFamily="34" charset="0"/>
              </a:rPr>
              <a:t>	</a:t>
            </a:r>
            <a:r>
              <a:rPr lang="en-US" sz="2000" dirty="0" smtClean="0">
                <a:latin typeface="+mj-lt"/>
                <a:cs typeface="Arial" charset="0"/>
              </a:rPr>
              <a:t>Explanation 4 :For the removal of doubts it is herby clarified that the expression “through” shall mean and include and shall be deemed to be always meant and included “by means of”, “in consequence of”, or “by reason of”</a:t>
            </a:r>
          </a:p>
          <a:p>
            <a:pPr marL="344488" indent="-225425" algn="just" defTabSz="1218987" eaLnBrk="1" fontAlgn="auto" hangingPunct="1">
              <a:spcBef>
                <a:spcPts val="450"/>
              </a:spcBef>
              <a:spcAft>
                <a:spcPts val="450"/>
              </a:spcAft>
              <a:buSzPct val="150000"/>
              <a:buFont typeface="Wingdings 2" pitchFamily="18" charset="2"/>
              <a:buNone/>
              <a:defRPr/>
            </a:pPr>
            <a:endParaRPr lang="en-US" sz="2000" dirty="0" smtClean="0">
              <a:latin typeface="+mj-lt"/>
              <a:cs typeface="Arial" charset="0"/>
            </a:endParaRPr>
          </a:p>
          <a:p>
            <a:pPr marL="344488" indent="-225425" algn="just" defTabSz="1218987" eaLnBrk="1" fontAlgn="auto" hangingPunct="1">
              <a:spcBef>
                <a:spcPts val="450"/>
              </a:spcBef>
              <a:spcAft>
                <a:spcPts val="450"/>
              </a:spcAft>
              <a:buSzPct val="150000"/>
              <a:buFont typeface="Wingdings 2" pitchFamily="18" charset="2"/>
              <a:buNone/>
              <a:defRPr/>
            </a:pPr>
            <a:r>
              <a:rPr lang="en-US" sz="2000" dirty="0" smtClean="0">
                <a:latin typeface="+mj-lt"/>
                <a:cs typeface="Arial" charset="0"/>
              </a:rPr>
              <a:t>	Explanation 5: For the removal of doubts it is herby clarified that an asset or a capital asset being any share or interest in a company or entity registered or incorporated outside India shall be deemed to have been situated in India, if the shares or interest derives, directly or indirectly, its values substantially from the asset located in India </a:t>
            </a:r>
            <a:endParaRPr lang="en-US" sz="2000" dirty="0">
              <a:latin typeface="+mj-lt"/>
              <a:cs typeface="Arial" charset="0"/>
            </a:endParaRPr>
          </a:p>
        </p:txBody>
      </p:sp>
      <p:sp>
        <p:nvSpPr>
          <p:cNvPr id="5" name="Slide Number Placeholder 4"/>
          <p:cNvSpPr>
            <a:spLocks noGrp="1"/>
          </p:cNvSpPr>
          <p:nvPr>
            <p:ph type="sldNum" sz="quarter" idx="12"/>
          </p:nvPr>
        </p:nvSpPr>
        <p:spPr/>
        <p:txBody>
          <a:bodyPr/>
          <a:lstStyle/>
          <a:p>
            <a:pPr>
              <a:defRPr/>
            </a:pPr>
            <a:fld id="{503BA6F6-F315-4152-BFF4-FBD6BBB124CE}" type="slidenum">
              <a:rPr lang="en-US"/>
              <a:pPr>
                <a:defRPr/>
              </a:pPr>
              <a:t>6</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609600" y="914400"/>
            <a:ext cx="8382000" cy="4639732"/>
          </a:xfrm>
          <a:prstGeom prst="rect">
            <a:avLst/>
          </a:prstGeom>
          <a:noFill/>
          <a:ln w="9525">
            <a:noFill/>
            <a:miter lim="800000"/>
            <a:headEnd/>
            <a:tailEnd/>
          </a:ln>
        </p:spPr>
        <p:txBody>
          <a:bodyPr>
            <a:spAutoFit/>
          </a:bodyPr>
          <a:lstStyle/>
          <a:p>
            <a:pPr algn="just">
              <a:defRPr/>
            </a:pPr>
            <a:r>
              <a:rPr lang="en-US" sz="20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Refund of Tax Withheld u/s. 195:</a:t>
            </a:r>
          </a:p>
          <a:p>
            <a:pPr marL="228600" indent="-228600" algn="just">
              <a:buClr>
                <a:schemeClr val="accent3">
                  <a:lumMod val="50000"/>
                </a:schemeClr>
              </a:buClr>
              <a:buFont typeface="Arial" pitchFamily="34" charset="0"/>
              <a:buChar char="•"/>
              <a:defRPr/>
            </a:pPr>
            <a:r>
              <a:rPr lang="en-US" sz="1450" dirty="0">
                <a:latin typeface="+mj-lt"/>
                <a:cs typeface="Arial" pitchFamily="34" charset="0"/>
              </a:rPr>
              <a:t>Conditions  to be satisfied for refund :</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contract is cancelled and no remittance is made to the NR</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the remittance is duly made to the NR, but the contract is cancelled and the remitted amount has been returned to the payee</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contract is cancelled after partial execution and no remittance is made to the  NR for the non-executed part;</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contract is cancelled after partial execution and remittance related to non-executed part made to the NR has been returned to the  payee or no remittance is made but tax was deducted and deposited when the amount was credited to the account of the NR;</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remitted amount  gets exempted from tax either by amendment in law or by notification</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an order is passed under Sec 154 or 248 or 264 reducing the TDS liability of  the payee;</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deduction of tax twice  by mistake from the same income;</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payment of tax on account of grossing up which was not required</a:t>
            </a:r>
          </a:p>
          <a:p>
            <a:pPr marL="514350" indent="-285750" algn="just">
              <a:buClr>
                <a:schemeClr val="accent3">
                  <a:lumMod val="50000"/>
                </a:schemeClr>
              </a:buClr>
              <a:buFont typeface="Arial" pitchFamily="34" charset="0"/>
              <a:buChar char="•"/>
              <a:defRPr/>
            </a:pPr>
            <a:r>
              <a:rPr lang="en-US" sz="1450" dirty="0">
                <a:latin typeface="+mj-lt"/>
                <a:cs typeface="Arial" pitchFamily="34" charset="0"/>
              </a:rPr>
              <a:t>payment of tax at a higher rate under the domestic law while a lower rate is prescribed in DTAA.</a:t>
            </a:r>
          </a:p>
          <a:p>
            <a:pPr algn="just">
              <a:defRPr/>
            </a:pPr>
            <a:endParaRPr lang="en-US" sz="1450" b="1" dirty="0">
              <a:latin typeface="+mj-lt"/>
              <a:cs typeface="Arial" pitchFamily="34" charset="0"/>
            </a:endParaRPr>
          </a:p>
          <a:p>
            <a:pPr marL="231775" lvl="1" indent="-220663" algn="just">
              <a:buClr>
                <a:schemeClr val="accent3">
                  <a:lumMod val="50000"/>
                </a:schemeClr>
              </a:buClr>
              <a:buSzPct val="150000"/>
              <a:buFont typeface="Arial" pitchFamily="34" charset="0"/>
              <a:buChar char="•"/>
              <a:defRPr/>
            </a:pPr>
            <a:r>
              <a:rPr lang="en-US" sz="1450" dirty="0">
                <a:latin typeface="+mj-lt"/>
                <a:cs typeface="Arial" pitchFamily="34" charset="0"/>
              </a:rPr>
              <a:t>Refund of TDS pursuant to favorable appellate order ?</a:t>
            </a:r>
          </a:p>
          <a:p>
            <a:pPr marL="692150" lvl="2" indent="-225425" algn="just">
              <a:spcBef>
                <a:spcPts val="0"/>
              </a:spcBef>
              <a:spcAft>
                <a:spcPts val="0"/>
              </a:spcAft>
              <a:buClr>
                <a:schemeClr val="accent3">
                  <a:lumMod val="50000"/>
                </a:schemeClr>
              </a:buClr>
              <a:buFont typeface="Arial" pitchFamily="34" charset="0"/>
              <a:buChar char="–"/>
              <a:defRPr/>
            </a:pPr>
            <a:r>
              <a:rPr lang="pt-BR" sz="1450" dirty="0">
                <a:latin typeface="+mj-lt"/>
                <a:cs typeface="Arial" pitchFamily="34" charset="0"/>
              </a:rPr>
              <a:t>TELCO (83 TTJ 458) (Mum)</a:t>
            </a:r>
          </a:p>
          <a:p>
            <a:pPr marL="692150" lvl="2" indent="-225425" algn="just">
              <a:spcBef>
                <a:spcPts val="0"/>
              </a:spcBef>
              <a:spcAft>
                <a:spcPts val="0"/>
              </a:spcAft>
              <a:buClr>
                <a:schemeClr val="accent3">
                  <a:lumMod val="50000"/>
                </a:schemeClr>
              </a:buClr>
              <a:buFont typeface="Arial" pitchFamily="34" charset="0"/>
              <a:buChar char="–"/>
              <a:defRPr/>
            </a:pPr>
            <a:r>
              <a:rPr lang="en-US" sz="1450" dirty="0">
                <a:latin typeface="+mj-lt"/>
                <a:cs typeface="Arial" pitchFamily="34" charset="0"/>
              </a:rPr>
              <a:t> </a:t>
            </a:r>
            <a:r>
              <a:rPr lang="en-US" sz="1450" dirty="0" err="1">
                <a:latin typeface="+mj-lt"/>
                <a:cs typeface="Arial" pitchFamily="34" charset="0"/>
              </a:rPr>
              <a:t>Samcor</a:t>
            </a:r>
            <a:r>
              <a:rPr lang="en-US" sz="1450" dirty="0">
                <a:latin typeface="+mj-lt"/>
                <a:cs typeface="Arial" pitchFamily="34" charset="0"/>
              </a:rPr>
              <a:t> Glass Ltd. (94 ITD 202) (Del)</a:t>
            </a:r>
          </a:p>
          <a:p>
            <a:pPr marL="692150" lvl="2" indent="-225425" algn="just">
              <a:spcBef>
                <a:spcPts val="0"/>
              </a:spcBef>
              <a:spcAft>
                <a:spcPts val="0"/>
              </a:spcAft>
              <a:buClr>
                <a:schemeClr val="accent3">
                  <a:lumMod val="50000"/>
                </a:schemeClr>
              </a:buClr>
              <a:buFont typeface="Arial" pitchFamily="34" charset="0"/>
              <a:buChar char="–"/>
              <a:defRPr/>
            </a:pPr>
            <a:r>
              <a:rPr lang="en-US" sz="1450" dirty="0">
                <a:latin typeface="+mj-lt"/>
                <a:cs typeface="Arial" pitchFamily="34" charset="0"/>
              </a:rPr>
              <a:t> </a:t>
            </a:r>
            <a:r>
              <a:rPr lang="en-US" sz="1450" dirty="0" err="1">
                <a:latin typeface="+mj-lt"/>
                <a:cs typeface="Arial" pitchFamily="34" charset="0"/>
              </a:rPr>
              <a:t>Kotak</a:t>
            </a:r>
            <a:r>
              <a:rPr lang="en-US" sz="1450" dirty="0">
                <a:latin typeface="+mj-lt"/>
                <a:cs typeface="Arial" pitchFamily="34" charset="0"/>
              </a:rPr>
              <a:t> Mahindra Primus (105 TTJ 578) (Mum)</a:t>
            </a:r>
          </a:p>
        </p:txBody>
      </p:sp>
      <p:sp>
        <p:nvSpPr>
          <p:cNvPr id="5" name="Rectangle 4"/>
          <p:cNvSpPr/>
          <p:nvPr/>
        </p:nvSpPr>
        <p:spPr>
          <a:xfrm>
            <a:off x="838200" y="5954712"/>
            <a:ext cx="7543800" cy="369888"/>
          </a:xfrm>
          <a:prstGeom prst="rect">
            <a:avLst/>
          </a:prstGeom>
          <a:solidFill>
            <a:schemeClr val="accent3">
              <a:lumMod val="40000"/>
              <a:lumOff val="60000"/>
            </a:schemeClr>
          </a:solidFill>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dirty="0">
                <a:latin typeface="+mj-lt"/>
              </a:rPr>
              <a:t>	</a:t>
            </a:r>
            <a:r>
              <a:rPr lang="en-US" dirty="0">
                <a:solidFill>
                  <a:schemeClr val="accent3">
                    <a:lumMod val="50000"/>
                  </a:schemeClr>
                </a:solidFill>
                <a:latin typeface="+mj-lt"/>
              </a:rPr>
              <a:t>Impact of Circular No. 7 dated October 23, 2007?</a:t>
            </a:r>
          </a:p>
        </p:txBody>
      </p:sp>
      <p:sp>
        <p:nvSpPr>
          <p:cNvPr id="36868" name="Title 14"/>
          <p:cNvSpPr>
            <a:spLocks noGrp="1"/>
          </p:cNvSpPr>
          <p:nvPr>
            <p:ph type="title"/>
          </p:nvPr>
        </p:nvSpPr>
        <p:spPr>
          <a:xfrm>
            <a:off x="609600" y="76200"/>
            <a:ext cx="8534400" cy="758825"/>
          </a:xfrm>
        </p:spPr>
        <p:txBody>
          <a:bodyPr/>
          <a:lstStyle/>
          <a:p>
            <a:pPr algn="ctr" eaLnBrk="1" hangingPunct="1"/>
            <a:r>
              <a:rPr lang="en-US" b="1" dirty="0" smtClean="0"/>
              <a:t>AN OVERVIEW OF TDS U/S. 195 (Cont..)</a:t>
            </a:r>
          </a:p>
        </p:txBody>
      </p:sp>
      <p:sp>
        <p:nvSpPr>
          <p:cNvPr id="7" name="Slide Number Placeholder 6"/>
          <p:cNvSpPr>
            <a:spLocks noGrp="1"/>
          </p:cNvSpPr>
          <p:nvPr>
            <p:ph type="sldNum" sz="quarter" idx="12"/>
          </p:nvPr>
        </p:nvSpPr>
        <p:spPr/>
        <p:txBody>
          <a:bodyPr/>
          <a:lstStyle/>
          <a:p>
            <a:pPr>
              <a:defRPr/>
            </a:pPr>
            <a:fld id="{FE83C659-A534-452A-A1FB-B2F308D1499C}" type="slidenum">
              <a:rPr lang="en-US"/>
              <a:pPr>
                <a:defRPr/>
              </a:pPr>
              <a:t>60</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5"/>
          <p:cNvSpPr>
            <a:spLocks noGrp="1"/>
          </p:cNvSpPr>
          <p:nvPr>
            <p:ph type="title"/>
          </p:nvPr>
        </p:nvSpPr>
        <p:spPr>
          <a:xfrm>
            <a:off x="914400" y="76200"/>
            <a:ext cx="7772400" cy="639763"/>
          </a:xfrm>
        </p:spPr>
        <p:txBody>
          <a:bodyPr/>
          <a:lstStyle/>
          <a:p>
            <a:pPr algn="ctr" eaLnBrk="1" hangingPunct="1"/>
            <a:r>
              <a:rPr lang="en-US" sz="3000" b="1" dirty="0" smtClean="0">
                <a:solidFill>
                  <a:srgbClr val="5FA326"/>
                </a:solidFill>
              </a:rPr>
              <a:t>AN OVERVIEW OF TDS U/S. 195 (Cont..)</a:t>
            </a:r>
            <a:endParaRPr lang="en-US" sz="3000" dirty="0" smtClean="0">
              <a:solidFill>
                <a:srgbClr val="5FA326"/>
              </a:solidFill>
            </a:endParaRPr>
          </a:p>
        </p:txBody>
      </p:sp>
      <p:sp>
        <p:nvSpPr>
          <p:cNvPr id="38915" name="Content Placeholder 6"/>
          <p:cNvSpPr>
            <a:spLocks noGrp="1"/>
          </p:cNvSpPr>
          <p:nvPr>
            <p:ph idx="1"/>
          </p:nvPr>
        </p:nvSpPr>
        <p:spPr>
          <a:xfrm>
            <a:off x="914401" y="838200"/>
            <a:ext cx="7772400" cy="4462272"/>
          </a:xfrm>
        </p:spPr>
        <p:txBody>
          <a:bodyPr rtlCol="0">
            <a:noAutofit/>
          </a:bodyPr>
          <a:lstStyle/>
          <a:p>
            <a:pPr marL="304747" indent="-304747" algn="just" defTabSz="1218987" eaLnBrk="1" fontAlgn="auto" hangingPunct="1">
              <a:spcBef>
                <a:spcPct val="0"/>
              </a:spcBef>
              <a:spcAft>
                <a:spcPts val="0"/>
              </a:spcAft>
              <a:buFont typeface="Wingdings 2" pitchFamily="18" charset="2"/>
              <a:buNone/>
              <a:defRPr/>
            </a:pPr>
            <a:r>
              <a:rPr lang="en-US" sz="1800" b="1"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charset="0"/>
              </a:rPr>
              <a:t>Refund of Tax Withheld u/s. 195 </a:t>
            </a:r>
            <a:r>
              <a:rPr lang="en-US" sz="1800" b="1" dirty="0" err="1" smtClean="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charset="0"/>
              </a:rPr>
              <a:t>contd</a:t>
            </a:r>
            <a:r>
              <a:rPr lang="en-US" sz="1800" b="1"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charset="0"/>
              </a:rPr>
              <a:t>…</a:t>
            </a:r>
          </a:p>
          <a:p>
            <a:pPr marL="304747" indent="-304747" algn="just" defTabSz="1218987" eaLnBrk="1" fontAlgn="auto" hangingPunct="1">
              <a:spcBef>
                <a:spcPct val="0"/>
              </a:spcBef>
              <a:spcAft>
                <a:spcPts val="0"/>
              </a:spcAft>
              <a:buFont typeface="Wingdings 2" pitchFamily="18" charset="2"/>
              <a:buNone/>
              <a:defRPr/>
            </a:pPr>
            <a:endParaRPr lang="en-US" sz="1800" dirty="0" smtClean="0"/>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 However , the refund  can be claimed subject to the following further conditions:</a:t>
            </a:r>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Prior approval of the Chief Commissioner of Income-tax or the Director General of Income-tax concerned would be required;</a:t>
            </a:r>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The claim for refund should be made within two years from the end of the financial year in which the tax is deducted at source. </a:t>
            </a:r>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The excess tax can be first adjusted against the existing liability of the </a:t>
            </a:r>
            <a:r>
              <a:rPr lang="en-US" sz="1800" dirty="0" err="1" smtClean="0">
                <a:latin typeface="+mj-lt"/>
              </a:rPr>
              <a:t>deductor</a:t>
            </a:r>
            <a:r>
              <a:rPr lang="en-US" sz="1800" dirty="0" smtClean="0">
                <a:latin typeface="+mj-lt"/>
              </a:rPr>
              <a:t> if any and then the balance amount if any may be refunded;</a:t>
            </a:r>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A undertaking stating that no certificate under section 203 of the Income Tax Act has been issued to the non- resident or in case where certificate has been issued, the same shall be recalled or he shall indemnify the Income Tax Department from any loss on account of any separate claim of refund for the same amount by the non-resident;</a:t>
            </a:r>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The refund under this circular would be granted only if the </a:t>
            </a:r>
            <a:r>
              <a:rPr lang="en-US" sz="1800" dirty="0" err="1" smtClean="0">
                <a:latin typeface="+mj-lt"/>
              </a:rPr>
              <a:t>deductee</a:t>
            </a:r>
            <a:r>
              <a:rPr lang="en-US" sz="1800" dirty="0" smtClean="0">
                <a:latin typeface="+mj-lt"/>
              </a:rPr>
              <a:t> has not filed return of income and the time limit for filing the return of income has expired;</a:t>
            </a:r>
          </a:p>
          <a:p>
            <a:pPr marL="334963" indent="-285750" algn="just" defTabSz="1218987" eaLnBrk="1" fontAlgn="auto" hangingPunct="1">
              <a:spcBef>
                <a:spcPct val="0"/>
              </a:spcBef>
              <a:spcAft>
                <a:spcPts val="0"/>
              </a:spcAft>
              <a:buClr>
                <a:schemeClr val="accent3">
                  <a:lumMod val="50000"/>
                </a:schemeClr>
              </a:buClr>
              <a:defRPr/>
            </a:pPr>
            <a:r>
              <a:rPr lang="en-US" sz="1800" dirty="0" smtClean="0">
                <a:latin typeface="+mj-lt"/>
              </a:rPr>
              <a:t>The Circular also states that the amount paid into the Government account in such cases is no longer ‘tax’. In view of this, no interest under section 244A is admissible on such refunds.</a:t>
            </a:r>
          </a:p>
          <a:p>
            <a:pPr marL="304747" indent="-304747" algn="just" defTabSz="1218987" eaLnBrk="1" fontAlgn="auto" hangingPunct="1">
              <a:spcAft>
                <a:spcPts val="0"/>
              </a:spcAft>
              <a:buFont typeface="Arial" pitchFamily="34" charset="0"/>
              <a:buChar char="•"/>
              <a:defRPr/>
            </a:pPr>
            <a:endParaRPr lang="en-US" sz="18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CC08C0AC-7445-4AA7-B68A-E84936E8347B}" type="slidenum">
              <a:rPr lang="en-US"/>
              <a:pPr>
                <a:defRPr/>
              </a:pPr>
              <a:t>61</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990600"/>
            <a:ext cx="8229600" cy="5069080"/>
          </a:xfrm>
          <a:prstGeom prst="rect">
            <a:avLst/>
          </a:prstGeom>
        </p:spPr>
        <p:txBody>
          <a:bodyPr>
            <a:spAutoFit/>
          </a:bodyPr>
          <a:lstStyle/>
          <a:p>
            <a:pPr marL="381000" indent="-95250" algn="just" eaLnBrk="0" hangingPunct="0">
              <a:lnSpc>
                <a:spcPct val="70000"/>
              </a:lnSpc>
              <a:spcBef>
                <a:spcPct val="50000"/>
              </a:spcBef>
              <a:defRPr/>
            </a:pPr>
            <a:r>
              <a:rPr lang="en-US" sz="2000" u="sng"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rPr>
              <a:t>Interest U/s 234B not </a:t>
            </a:r>
            <a:r>
              <a:rPr lang="en-US" sz="2000" u="sng" dirty="0" err="1" smtClean="0">
                <a:ln w="9000" cmpd="sng">
                  <a:solidFill>
                    <a:schemeClr val="tx1">
                      <a:lumMod val="75000"/>
                      <a:lumOff val="25000"/>
                    </a:schemeClr>
                  </a:solidFill>
                  <a:prstDash val="solid"/>
                </a:ln>
                <a:effectLst>
                  <a:reflection blurRad="12700" stA="28000" endPos="45000" dist="1000" dir="5400000" sy="-100000" algn="bl" rotWithShape="0"/>
                </a:effectLst>
                <a:latin typeface="+mj-lt"/>
              </a:rPr>
              <a:t>leviable</a:t>
            </a:r>
            <a:r>
              <a:rPr lang="en-US" sz="2000" u="sng"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rPr>
              <a:t> where TDS u/s 195 required </a:t>
            </a:r>
            <a:r>
              <a:rPr lang="en-US" sz="2000"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rPr>
              <a:t>- </a:t>
            </a:r>
            <a:r>
              <a:rPr lang="en-US" sz="1700" dirty="0" smtClean="0">
                <a:latin typeface="+mj-lt"/>
              </a:rPr>
              <a:t>GE Packaged </a:t>
            </a:r>
          </a:p>
          <a:p>
            <a:pPr marL="381000" indent="-95250" algn="just" eaLnBrk="0" hangingPunct="0">
              <a:lnSpc>
                <a:spcPct val="70000"/>
              </a:lnSpc>
              <a:spcBef>
                <a:spcPct val="50000"/>
              </a:spcBef>
              <a:defRPr/>
            </a:pPr>
            <a:r>
              <a:rPr lang="en-US" sz="1700" dirty="0" smtClean="0">
                <a:latin typeface="+mj-lt"/>
              </a:rPr>
              <a:t>Power Inc. 56 taxmann.com 190 (Delhi)</a:t>
            </a:r>
          </a:p>
          <a:p>
            <a:pPr marL="381000" indent="-95250" algn="just" eaLnBrk="0" hangingPunct="0">
              <a:lnSpc>
                <a:spcPct val="70000"/>
              </a:lnSpc>
              <a:spcBef>
                <a:spcPct val="50000"/>
              </a:spcBef>
              <a:defRPr/>
            </a:pPr>
            <a:r>
              <a:rPr lang="en-US" sz="2000" b="1" u="sng"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rPr>
              <a:t>Consequences </a:t>
            </a:r>
            <a:r>
              <a:rPr lang="en-US" sz="2000" b="1" u="sng" dirty="0">
                <a:ln w="9000" cmpd="sng">
                  <a:solidFill>
                    <a:schemeClr val="tx1">
                      <a:lumMod val="75000"/>
                      <a:lumOff val="25000"/>
                    </a:schemeClr>
                  </a:solidFill>
                  <a:prstDash val="solid"/>
                </a:ln>
                <a:effectLst>
                  <a:reflection blurRad="12700" stA="28000" endPos="45000" dist="1000" dir="5400000" sy="-100000" algn="bl" rotWithShape="0"/>
                </a:effectLst>
                <a:latin typeface="+mj-lt"/>
              </a:rPr>
              <a:t>of non / short deduction of TDS</a:t>
            </a:r>
          </a:p>
          <a:p>
            <a:pPr marL="795338" indent="-285750" algn="just" eaLnBrk="0" hangingPunct="0">
              <a:spcBef>
                <a:spcPct val="50000"/>
              </a:spcBef>
              <a:buClr>
                <a:schemeClr val="accent3">
                  <a:lumMod val="50000"/>
                </a:schemeClr>
              </a:buClr>
              <a:buFontTx/>
              <a:buChar char="•"/>
              <a:tabLst>
                <a:tab pos="798513" algn="l"/>
              </a:tabLst>
              <a:defRPr/>
            </a:pPr>
            <a:r>
              <a:rPr lang="en-US" sz="1700" dirty="0">
                <a:latin typeface="+mj-lt"/>
              </a:rPr>
              <a:t>Disallowance u/s. 40(a)(</a:t>
            </a:r>
            <a:r>
              <a:rPr lang="en-US" sz="1700" dirty="0" err="1">
                <a:latin typeface="+mj-lt"/>
              </a:rPr>
              <a:t>i</a:t>
            </a:r>
            <a:r>
              <a:rPr lang="en-US" sz="1700" dirty="0">
                <a:latin typeface="+mj-lt"/>
              </a:rPr>
              <a:t>) or Section 58(1)(a)(ii):</a:t>
            </a:r>
          </a:p>
          <a:p>
            <a:pPr marL="1252538" lvl="1" indent="-285750" algn="just" eaLnBrk="0" hangingPunct="0">
              <a:spcBef>
                <a:spcPct val="50000"/>
              </a:spcBef>
              <a:buClr>
                <a:schemeClr val="accent3">
                  <a:lumMod val="50000"/>
                </a:schemeClr>
              </a:buClr>
              <a:buFont typeface="Arial" pitchFamily="34" charset="0"/>
              <a:buChar char="•"/>
              <a:tabLst>
                <a:tab pos="798513" algn="l"/>
              </a:tabLst>
              <a:defRPr/>
            </a:pPr>
            <a:r>
              <a:rPr lang="en-US" sz="1700" dirty="0">
                <a:latin typeface="+mj-lt"/>
              </a:rPr>
              <a:t>Favorable view – no disallowance if tax deducted though at incorrect rate – Apollo </a:t>
            </a:r>
            <a:r>
              <a:rPr lang="en-US" sz="1700" dirty="0" err="1">
                <a:latin typeface="+mj-lt"/>
              </a:rPr>
              <a:t>Tyres</a:t>
            </a:r>
            <a:r>
              <a:rPr lang="en-US" sz="1700" dirty="0">
                <a:latin typeface="+mj-lt"/>
              </a:rPr>
              <a:t> Ltd (35 taxmann.com 593), UE Trade </a:t>
            </a:r>
            <a:r>
              <a:rPr lang="en-US" sz="1700" dirty="0" err="1">
                <a:latin typeface="+mj-lt"/>
              </a:rPr>
              <a:t>Corpn</a:t>
            </a:r>
            <a:r>
              <a:rPr lang="en-US" sz="1700" dirty="0">
                <a:latin typeface="+mj-lt"/>
              </a:rPr>
              <a:t>. (28 taxmann.com 77), (25 taxmann.com 171),Bench of Mumbai ITAT in ITA No. 20/Mum/2010 in the case of DCIT v M/s </a:t>
            </a:r>
            <a:r>
              <a:rPr lang="en-US" sz="1700" dirty="0" err="1">
                <a:latin typeface="+mj-lt"/>
              </a:rPr>
              <a:t>Chandabhoy</a:t>
            </a:r>
            <a:r>
              <a:rPr lang="en-US" sz="1700" dirty="0">
                <a:latin typeface="+mj-lt"/>
              </a:rPr>
              <a:t> &amp; </a:t>
            </a:r>
            <a:r>
              <a:rPr lang="en-US" sz="1700" dirty="0" err="1">
                <a:latin typeface="+mj-lt"/>
              </a:rPr>
              <a:t>Jassobhoy</a:t>
            </a:r>
            <a:r>
              <a:rPr lang="en-US" sz="1700" dirty="0">
                <a:latin typeface="+mj-lt"/>
              </a:rPr>
              <a:t> ( 17 taxmann.com 158), S K </a:t>
            </a:r>
            <a:r>
              <a:rPr lang="en-US" sz="1700" dirty="0" err="1">
                <a:latin typeface="+mj-lt"/>
              </a:rPr>
              <a:t>Tekriwal</a:t>
            </a:r>
            <a:r>
              <a:rPr lang="en-US" sz="1700" dirty="0">
                <a:latin typeface="+mj-lt"/>
              </a:rPr>
              <a:t> – Kolkata High Court  (ITA No 1135/</a:t>
            </a:r>
            <a:r>
              <a:rPr lang="en-US" sz="1700" dirty="0" err="1">
                <a:latin typeface="+mj-lt"/>
              </a:rPr>
              <a:t>Kol</a:t>
            </a:r>
            <a:r>
              <a:rPr lang="en-US" sz="1700" dirty="0">
                <a:latin typeface="+mj-lt"/>
              </a:rPr>
              <a:t>/2010)</a:t>
            </a:r>
          </a:p>
          <a:p>
            <a:pPr marL="1252538" lvl="1" indent="-285750" algn="just" eaLnBrk="0" hangingPunct="0">
              <a:spcBef>
                <a:spcPct val="50000"/>
              </a:spcBef>
              <a:buClr>
                <a:schemeClr val="accent3">
                  <a:lumMod val="50000"/>
                </a:schemeClr>
              </a:buClr>
              <a:buFont typeface="Arial" pitchFamily="34" charset="0"/>
              <a:buChar char="•"/>
              <a:tabLst>
                <a:tab pos="798513" algn="l"/>
              </a:tabLst>
              <a:defRPr/>
            </a:pPr>
            <a:r>
              <a:rPr lang="en-US" sz="1700" dirty="0">
                <a:latin typeface="+mj-lt"/>
              </a:rPr>
              <a:t>Against view - proportionate disallowance - </a:t>
            </a:r>
            <a:r>
              <a:rPr lang="en-US" sz="1700" dirty="0" err="1">
                <a:latin typeface="+mj-lt"/>
              </a:rPr>
              <a:t>Beekaylon</a:t>
            </a:r>
            <a:r>
              <a:rPr lang="en-US" sz="1700" dirty="0">
                <a:latin typeface="+mj-lt"/>
              </a:rPr>
              <a:t> Synthetics Ltd. (ITA No. 6506/M/08)</a:t>
            </a:r>
          </a:p>
          <a:p>
            <a:pPr marL="795338" indent="-285750" algn="just" eaLnBrk="0" hangingPunct="0">
              <a:spcBef>
                <a:spcPts val="600"/>
              </a:spcBef>
              <a:buClr>
                <a:schemeClr val="accent3">
                  <a:lumMod val="50000"/>
                </a:schemeClr>
              </a:buClr>
              <a:buFontTx/>
              <a:buChar char="•"/>
              <a:tabLst>
                <a:tab pos="798513" algn="l"/>
              </a:tabLst>
              <a:defRPr/>
            </a:pPr>
            <a:r>
              <a:rPr lang="en-US" sz="1700" dirty="0">
                <a:latin typeface="+mj-lt"/>
              </a:rPr>
              <a:t>Can deprecation be disallowed, if, TDS on capital expenditure not deducted? </a:t>
            </a:r>
          </a:p>
          <a:p>
            <a:pPr marL="795338" indent="-285750" algn="just" eaLnBrk="0" hangingPunct="0">
              <a:spcBef>
                <a:spcPts val="600"/>
              </a:spcBef>
              <a:buClr>
                <a:schemeClr val="accent3">
                  <a:lumMod val="50000"/>
                </a:schemeClr>
              </a:buClr>
              <a:tabLst>
                <a:tab pos="798513" algn="l"/>
              </a:tabLst>
              <a:defRPr/>
            </a:pPr>
            <a:r>
              <a:rPr lang="en-US" sz="1700" dirty="0">
                <a:latin typeface="+mj-lt"/>
              </a:rPr>
              <a:t>	(3 SOT 798 (2005))</a:t>
            </a:r>
          </a:p>
          <a:p>
            <a:pPr marL="795338" indent="-285750" algn="just" eaLnBrk="0" hangingPunct="0">
              <a:spcBef>
                <a:spcPct val="50000"/>
              </a:spcBef>
              <a:buClr>
                <a:schemeClr val="accent3">
                  <a:lumMod val="50000"/>
                </a:schemeClr>
              </a:buClr>
              <a:buFontTx/>
              <a:buChar char="•"/>
              <a:tabLst>
                <a:tab pos="798513" algn="l"/>
              </a:tabLst>
              <a:defRPr/>
            </a:pPr>
            <a:r>
              <a:rPr lang="en-US" sz="1700" dirty="0">
                <a:latin typeface="+mj-lt"/>
              </a:rPr>
              <a:t>If the Indian Co. has not deducted the Tax at source u/s 195, can the dept    proceed to recover the tax from both?. i.e. Indian Party and Foreign party. (Explanation to Sec. 191 </a:t>
            </a:r>
            <a:r>
              <a:rPr lang="en-US" sz="1700" dirty="0" err="1">
                <a:latin typeface="+mj-lt"/>
              </a:rPr>
              <a:t>r.w</a:t>
            </a:r>
            <a:r>
              <a:rPr lang="en-US" sz="1700" dirty="0">
                <a:latin typeface="+mj-lt"/>
              </a:rPr>
              <a:t>. Section 205)</a:t>
            </a:r>
          </a:p>
        </p:txBody>
      </p:sp>
      <p:sp>
        <p:nvSpPr>
          <p:cNvPr id="38915" name="Title 14"/>
          <p:cNvSpPr>
            <a:spLocks noGrp="1"/>
          </p:cNvSpPr>
          <p:nvPr>
            <p:ph type="title"/>
          </p:nvPr>
        </p:nvSpPr>
        <p:spPr>
          <a:xfrm>
            <a:off x="914400" y="76200"/>
            <a:ext cx="7772400" cy="639763"/>
          </a:xfrm>
        </p:spPr>
        <p:txBody>
          <a:bodyPr/>
          <a:lstStyle/>
          <a:p>
            <a:pPr algn="ctr" eaLnBrk="1" hangingPunct="1"/>
            <a:r>
              <a:rPr lang="en-US" b="1" dirty="0" smtClean="0"/>
              <a:t>AN OVERVIEW OF TDS U/S. 195 (Cont..)</a:t>
            </a:r>
          </a:p>
        </p:txBody>
      </p:sp>
      <p:sp>
        <p:nvSpPr>
          <p:cNvPr id="6" name="Slide Number Placeholder 5"/>
          <p:cNvSpPr>
            <a:spLocks noGrp="1"/>
          </p:cNvSpPr>
          <p:nvPr>
            <p:ph type="sldNum" sz="quarter" idx="12"/>
          </p:nvPr>
        </p:nvSpPr>
        <p:spPr/>
        <p:txBody>
          <a:bodyPr/>
          <a:lstStyle/>
          <a:p>
            <a:pPr>
              <a:defRPr/>
            </a:pPr>
            <a:fld id="{11649FE5-6C6D-42C3-B38B-5CF85A7EAB90}" type="slidenum">
              <a:rPr lang="en-US"/>
              <a:pPr>
                <a:defRPr/>
              </a:pPr>
              <a:t>62</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14400" y="0"/>
            <a:ext cx="7772400" cy="715963"/>
          </a:xfrm>
        </p:spPr>
        <p:txBody>
          <a:bodyPr/>
          <a:lstStyle/>
          <a:p>
            <a:pPr algn="ctr" eaLnBrk="1" hangingPunct="1"/>
            <a:r>
              <a:rPr lang="en-US" sz="3000" b="1" dirty="0" smtClean="0"/>
              <a:t>AN OVERVIEW OF TDS U/S. 195 (Cont..)</a:t>
            </a:r>
            <a:endParaRPr lang="en-US" sz="3000" dirty="0" smtClean="0"/>
          </a:p>
        </p:txBody>
      </p:sp>
      <p:sp>
        <p:nvSpPr>
          <p:cNvPr id="5" name="Slide Number Placeholder 4"/>
          <p:cNvSpPr>
            <a:spLocks noGrp="1"/>
          </p:cNvSpPr>
          <p:nvPr>
            <p:ph type="sldNum" sz="quarter" idx="12"/>
          </p:nvPr>
        </p:nvSpPr>
        <p:spPr/>
        <p:txBody>
          <a:bodyPr/>
          <a:lstStyle/>
          <a:p>
            <a:pPr>
              <a:defRPr/>
            </a:pPr>
            <a:fld id="{377ACC9E-1DB3-4EF7-BE31-14D55F5E5E0A}" type="slidenum">
              <a:rPr lang="en-US"/>
              <a:pPr>
                <a:defRPr/>
              </a:pPr>
              <a:t>63</a:t>
            </a:fld>
            <a:endParaRPr lang="en-US"/>
          </a:p>
        </p:txBody>
      </p:sp>
      <p:sp>
        <p:nvSpPr>
          <p:cNvPr id="6" name="Rectangle 5"/>
          <p:cNvSpPr/>
          <p:nvPr/>
        </p:nvSpPr>
        <p:spPr>
          <a:xfrm>
            <a:off x="762000" y="914400"/>
            <a:ext cx="8001000" cy="5109091"/>
          </a:xfrm>
          <a:prstGeom prst="rect">
            <a:avLst/>
          </a:prstGeom>
        </p:spPr>
        <p:txBody>
          <a:bodyPr>
            <a:spAutoFit/>
          </a:bodyPr>
          <a:lstStyle/>
          <a:p>
            <a:pPr marL="381000" lvl="1" indent="-95250" algn="just" eaLnBrk="0" hangingPunct="0">
              <a:spcBef>
                <a:spcPct val="50000"/>
              </a:spcBef>
              <a:defRPr/>
            </a:pPr>
            <a:r>
              <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Interest u/s. 201(1A)</a:t>
            </a:r>
          </a:p>
          <a:p>
            <a:pPr marL="688975" lvl="1" indent="-231775" algn="just">
              <a:buClr>
                <a:schemeClr val="accent3">
                  <a:lumMod val="50000"/>
                </a:schemeClr>
              </a:buClr>
              <a:buFont typeface="Arial" pitchFamily="34" charset="0"/>
              <a:buChar char="•"/>
              <a:defRPr/>
            </a:pPr>
            <a:r>
              <a:rPr lang="en-US" sz="1700" dirty="0">
                <a:latin typeface="+mj-lt"/>
              </a:rPr>
              <a:t>Simple Interest @ 1% per month is payable by the person who fails to deduct the tax as required and/or pay it within time.</a:t>
            </a:r>
          </a:p>
          <a:p>
            <a:pPr marL="688975" indent="-231775" algn="just">
              <a:buClr>
                <a:schemeClr val="accent3">
                  <a:lumMod val="50000"/>
                </a:schemeClr>
              </a:buClr>
              <a:buFont typeface="Arial" pitchFamily="34" charset="0"/>
              <a:buChar char="•"/>
              <a:defRPr/>
            </a:pPr>
            <a:r>
              <a:rPr lang="en-US" sz="1700" dirty="0">
                <a:latin typeface="+mj-lt"/>
              </a:rPr>
              <a:t>ITAT decision in </a:t>
            </a:r>
            <a:r>
              <a:rPr lang="en-US" sz="1700" dirty="0" err="1">
                <a:latin typeface="+mj-lt"/>
              </a:rPr>
              <a:t>Todi</a:t>
            </a:r>
            <a:r>
              <a:rPr lang="en-US" sz="1700" dirty="0">
                <a:latin typeface="+mj-lt"/>
              </a:rPr>
              <a:t> Investments (P) Ltd. (4 ITD (Cal) 360) held that the date of actual deduction of tax is relevant for levying interest U/s. 201(1A).</a:t>
            </a:r>
          </a:p>
          <a:p>
            <a:pPr marL="688975" indent="-231775" algn="just">
              <a:buClr>
                <a:schemeClr val="accent3">
                  <a:lumMod val="50000"/>
                </a:schemeClr>
              </a:buClr>
              <a:buFont typeface="Arial" pitchFamily="34" charset="0"/>
              <a:buChar char="•"/>
              <a:defRPr/>
            </a:pPr>
            <a:r>
              <a:rPr lang="en-US" sz="1700" dirty="0">
                <a:latin typeface="+mj-lt"/>
              </a:rPr>
              <a:t>If the payee has already paid the tax due on the payment received, the payer is not liable for the tax but continues to remain liable for the interest &amp; penalty. (Hindustan Coca-Cola Beverage (P) Ltd. (293 ITR 226(SC)))</a:t>
            </a:r>
          </a:p>
          <a:p>
            <a:pPr marL="688975" indent="-231775" algn="just">
              <a:buFont typeface="Arial" pitchFamily="34" charset="0"/>
              <a:buChar char="•"/>
              <a:defRPr/>
            </a:pPr>
            <a:endParaRPr lang="en-US" sz="1700" dirty="0">
              <a:latin typeface="+mj-lt"/>
            </a:endParaRPr>
          </a:p>
          <a:p>
            <a:pPr marL="688975" indent="-231775" algn="just">
              <a:defRPr/>
            </a:pPr>
            <a:r>
              <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Penalties</a:t>
            </a:r>
          </a:p>
          <a:p>
            <a:pPr marL="688975" indent="-231775" algn="just">
              <a:defRPr/>
            </a:pPr>
            <a:endPar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endParaRPr>
          </a:p>
          <a:p>
            <a:pPr marL="688975" lvl="1" indent="-231775" algn="just">
              <a:defRPr/>
            </a:pPr>
            <a:r>
              <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Prosecution - (Section 276 B)</a:t>
            </a:r>
          </a:p>
          <a:p>
            <a:pPr marL="688975" lvl="1" indent="-231775" algn="just">
              <a:defRPr/>
            </a:pPr>
            <a:endPar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endParaRPr>
          </a:p>
          <a:p>
            <a:pPr marL="688975" lvl="1" indent="-231775" algn="just">
              <a:defRPr/>
            </a:pPr>
            <a:r>
              <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Failure to pay the tax deducted - Section 221</a:t>
            </a:r>
          </a:p>
          <a:p>
            <a:pPr marL="688975" lvl="1" indent="-231775" algn="just">
              <a:defRPr/>
            </a:pPr>
            <a:endPar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endParaRPr>
          </a:p>
          <a:p>
            <a:pPr marL="688975" lvl="1" indent="-231775" algn="just">
              <a:defRPr/>
            </a:pPr>
            <a:r>
              <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Failure to deduct tax - Section 271C</a:t>
            </a:r>
          </a:p>
          <a:p>
            <a:pPr marL="688975" lvl="1" indent="-231775" algn="just">
              <a:defRPr/>
            </a:pPr>
            <a:endPar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endParaRPr>
          </a:p>
          <a:p>
            <a:pPr marL="688975" lvl="1" indent="-231775" algn="just">
              <a:defRPr/>
            </a:pPr>
            <a:r>
              <a:rPr lang="en-US" sz="19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 Failure to file the TDS Return - Section 272A</a:t>
            </a:r>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6"/>
          <p:cNvSpPr>
            <a:spLocks noGrp="1"/>
          </p:cNvSpPr>
          <p:nvPr>
            <p:ph type="title"/>
          </p:nvPr>
        </p:nvSpPr>
        <p:spPr>
          <a:xfrm>
            <a:off x="914400" y="76200"/>
            <a:ext cx="7772400" cy="639763"/>
          </a:xfrm>
        </p:spPr>
        <p:txBody>
          <a:bodyPr/>
          <a:lstStyle/>
          <a:p>
            <a:pPr algn="ctr" eaLnBrk="1" hangingPunct="1"/>
            <a:r>
              <a:rPr lang="en-US" sz="3000" b="1" dirty="0" smtClean="0">
                <a:solidFill>
                  <a:srgbClr val="5FA326"/>
                </a:solidFill>
              </a:rPr>
              <a:t>AN OVERVIEW OF TDS U/S. 195 (Cont..)</a:t>
            </a:r>
            <a:endParaRPr lang="en-US" sz="3000" dirty="0" smtClean="0">
              <a:solidFill>
                <a:srgbClr val="5FA326"/>
              </a:solidFill>
            </a:endParaRPr>
          </a:p>
        </p:txBody>
      </p:sp>
      <p:sp>
        <p:nvSpPr>
          <p:cNvPr id="8" name="Content Placeholder 7"/>
          <p:cNvSpPr>
            <a:spLocks noGrp="1"/>
          </p:cNvSpPr>
          <p:nvPr>
            <p:ph idx="1"/>
          </p:nvPr>
        </p:nvSpPr>
        <p:spPr>
          <a:xfrm>
            <a:off x="762000" y="917448"/>
            <a:ext cx="8043672" cy="5559552"/>
          </a:xfrm>
        </p:spPr>
        <p:txBody>
          <a:bodyPr rtlCol="0">
            <a:normAutofit fontScale="92500" lnSpcReduction="10000"/>
          </a:bodyPr>
          <a:lstStyle/>
          <a:p>
            <a:pPr marL="287338" lvl="1" indent="-266700" algn="just" defTabSz="1218987" eaLnBrk="1" fontAlgn="auto" hangingPunct="1">
              <a:spcBef>
                <a:spcPct val="50000"/>
              </a:spcBef>
              <a:spcAft>
                <a:spcPts val="0"/>
              </a:spcAft>
              <a:buFont typeface="Wingdings" pitchFamily="2" charset="2"/>
              <a:buNone/>
              <a:defRPr/>
            </a:pPr>
            <a:r>
              <a:rPr lang="en-US" sz="2000" b="1"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charset="0"/>
              </a:rPr>
              <a:t>Penalties - </a:t>
            </a:r>
            <a:r>
              <a:rPr lang="en-US" sz="2000" dirty="0" smtClean="0"/>
              <a:t>(</a:t>
            </a:r>
            <a:r>
              <a:rPr lang="en-US" sz="2000" b="1" dirty="0" smtClean="0"/>
              <a:t>Section 221; Section 271C</a:t>
            </a:r>
            <a:r>
              <a:rPr lang="en-US" sz="2000" dirty="0" smtClean="0"/>
              <a:t>)(Refer Hindustan Coca Cola (293 ITR 226(SC))</a:t>
            </a:r>
            <a:endParaRPr lang="en-US" sz="2000" b="1" dirty="0" smtClean="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charset="0"/>
            </a:endParaRPr>
          </a:p>
          <a:p>
            <a:pPr marL="0" indent="0" algn="just" defTabSz="1218987" eaLnBrk="1" fontAlgn="auto" hangingPunct="1">
              <a:spcAft>
                <a:spcPts val="0"/>
              </a:spcAft>
              <a:buFont typeface="Wingdings 2" pitchFamily="18" charset="2"/>
              <a:buNone/>
              <a:defRPr/>
            </a:pPr>
            <a:r>
              <a:rPr lang="en-US" sz="2000" dirty="0" smtClean="0">
                <a:latin typeface="+mj-lt"/>
                <a:cs typeface="Arial" charset="0"/>
              </a:rPr>
              <a:t>The Finance Act, 2008  was retrospectively amended </a:t>
            </a:r>
            <a:r>
              <a:rPr lang="en-US" sz="2000" dirty="0" err="1" smtClean="0">
                <a:latin typeface="+mj-lt"/>
                <a:cs typeface="Arial" charset="0"/>
              </a:rPr>
              <a:t>w.e.f</a:t>
            </a:r>
            <a:r>
              <a:rPr lang="en-US" sz="2000" dirty="0" smtClean="0">
                <a:latin typeface="+mj-lt"/>
                <a:cs typeface="Arial" charset="0"/>
              </a:rPr>
              <a:t> 1.6.2002, Section 201(1) of the Act to provide that if any person who is required to deduct tax in accordance with the Act does not deduct or does not pay whole or part of the amount, he shall be deemed to be assessee in default</a:t>
            </a:r>
          </a:p>
          <a:p>
            <a:pPr marL="0" indent="0" algn="just" defTabSz="1218987" eaLnBrk="1" fontAlgn="auto" hangingPunct="1">
              <a:spcAft>
                <a:spcPts val="0"/>
              </a:spcAft>
              <a:buClr>
                <a:schemeClr val="accent3">
                  <a:lumMod val="50000"/>
                </a:schemeClr>
              </a:buClr>
              <a:buFont typeface="Wingdings 2" pitchFamily="18" charset="2"/>
              <a:buNone/>
              <a:defRPr/>
            </a:pPr>
            <a:r>
              <a:rPr lang="en-US" sz="2000" dirty="0" smtClean="0">
                <a:latin typeface="+mj-lt"/>
                <a:cs typeface="Arial" charset="0"/>
              </a:rPr>
              <a:t>Finance Act 2012 </a:t>
            </a:r>
            <a:r>
              <a:rPr lang="en-US" sz="2000" dirty="0" err="1" smtClean="0">
                <a:latin typeface="+mj-lt"/>
                <a:cs typeface="Arial" charset="0"/>
              </a:rPr>
              <a:t>w.e.f</a:t>
            </a:r>
            <a:r>
              <a:rPr lang="en-US" sz="2000" dirty="0" smtClean="0">
                <a:latin typeface="+mj-lt"/>
                <a:cs typeface="Arial" charset="0"/>
              </a:rPr>
              <a:t> 1.7.2012 inserted a proviso to section 201 to provide that such person will not be deemed to be an assessee in default if the recipient of the amount from which tax has to be deducted is Resident and if such resident:</a:t>
            </a:r>
          </a:p>
          <a:p>
            <a:pPr marL="231775" indent="-231775" algn="just" defTabSz="1218987" eaLnBrk="1" fontAlgn="auto" hangingPunct="1">
              <a:spcBef>
                <a:spcPct val="0"/>
              </a:spcBef>
              <a:spcAft>
                <a:spcPts val="0"/>
              </a:spcAft>
              <a:buClr>
                <a:schemeClr val="accent3">
                  <a:lumMod val="50000"/>
                </a:schemeClr>
              </a:buClr>
              <a:buFont typeface="Arial" pitchFamily="34" charset="0"/>
              <a:buChar char="•"/>
              <a:defRPr/>
            </a:pPr>
            <a:r>
              <a:rPr lang="en-US" sz="2000" dirty="0" smtClean="0">
                <a:latin typeface="+mj-lt"/>
                <a:cs typeface="Arial" charset="0"/>
              </a:rPr>
              <a:t>has furnished his return of income under section 139;</a:t>
            </a:r>
          </a:p>
          <a:p>
            <a:pPr marL="231775" indent="-231775" algn="just" defTabSz="1218987" eaLnBrk="1" fontAlgn="auto" hangingPunct="1">
              <a:spcBef>
                <a:spcPct val="0"/>
              </a:spcBef>
              <a:spcAft>
                <a:spcPts val="0"/>
              </a:spcAft>
              <a:buClr>
                <a:schemeClr val="accent3">
                  <a:lumMod val="50000"/>
                </a:schemeClr>
              </a:buClr>
              <a:buFont typeface="Arial" pitchFamily="34" charset="0"/>
              <a:buChar char="•"/>
              <a:defRPr/>
            </a:pPr>
            <a:r>
              <a:rPr lang="en-US" sz="2000" dirty="0" smtClean="0">
                <a:latin typeface="+mj-lt"/>
                <a:cs typeface="Arial" charset="0"/>
              </a:rPr>
              <a:t>has taken into account such sum for computing income in such return of income; and</a:t>
            </a:r>
          </a:p>
          <a:p>
            <a:pPr marL="231775" indent="-231775" algn="just" defTabSz="1218987" eaLnBrk="1" fontAlgn="auto" hangingPunct="1">
              <a:spcBef>
                <a:spcPct val="0"/>
              </a:spcBef>
              <a:spcAft>
                <a:spcPts val="0"/>
              </a:spcAft>
              <a:buClr>
                <a:schemeClr val="accent3">
                  <a:lumMod val="50000"/>
                </a:schemeClr>
              </a:buClr>
              <a:buFont typeface="Arial" pitchFamily="34" charset="0"/>
              <a:buChar char="•"/>
              <a:defRPr/>
            </a:pPr>
            <a:r>
              <a:rPr lang="en-US" sz="2000" dirty="0" smtClean="0">
                <a:latin typeface="+mj-lt"/>
                <a:cs typeface="Arial" charset="0"/>
              </a:rPr>
              <a:t>has paid the tax due on the income declared by him in such return of income,</a:t>
            </a:r>
          </a:p>
          <a:p>
            <a:pPr marL="231775" indent="-231775" algn="just" defTabSz="1218987" eaLnBrk="1" fontAlgn="auto" hangingPunct="1">
              <a:spcBef>
                <a:spcPct val="0"/>
              </a:spcBef>
              <a:spcAft>
                <a:spcPts val="0"/>
              </a:spcAft>
              <a:buClr>
                <a:schemeClr val="accent3">
                  <a:lumMod val="50000"/>
                </a:schemeClr>
              </a:buClr>
              <a:buFont typeface="Arial" pitchFamily="34" charset="0"/>
              <a:buChar char="•"/>
              <a:defRPr/>
            </a:pPr>
            <a:r>
              <a:rPr lang="en-US" sz="2000" dirty="0" smtClean="0">
                <a:latin typeface="+mj-lt"/>
                <a:cs typeface="Arial" charset="0"/>
              </a:rPr>
              <a:t>and the person furnishes a certificate to this effect from an accountant in such form as may be prescribed</a:t>
            </a:r>
          </a:p>
          <a:p>
            <a:pPr marL="231775" indent="-231775" algn="just" defTabSz="1218987" eaLnBrk="1" fontAlgn="auto" hangingPunct="1">
              <a:spcBef>
                <a:spcPct val="0"/>
              </a:spcBef>
              <a:spcAft>
                <a:spcPts val="0"/>
              </a:spcAft>
              <a:buFont typeface="Arial" pitchFamily="34" charset="0"/>
              <a:buChar char="•"/>
              <a:defRPr/>
            </a:pPr>
            <a:endParaRPr lang="en-US" sz="2000" dirty="0" smtClean="0">
              <a:latin typeface="+mj-lt"/>
              <a:cs typeface="Arial" charset="0"/>
            </a:endParaRPr>
          </a:p>
          <a:p>
            <a:pPr marL="0" indent="0" algn="just" defTabSz="1218987" eaLnBrk="1" fontAlgn="auto" hangingPunct="1">
              <a:spcBef>
                <a:spcPct val="0"/>
              </a:spcBef>
              <a:spcAft>
                <a:spcPts val="0"/>
              </a:spcAft>
              <a:buNone/>
              <a:defRPr/>
            </a:pPr>
            <a:r>
              <a:rPr lang="en-US" sz="2000" dirty="0" smtClean="0">
                <a:latin typeface="+mj-lt"/>
                <a:cs typeface="Arial" charset="0"/>
              </a:rPr>
              <a:t>Finance Act, 2015 has inserted Sec 271-I to provide for a penalty of One Lakh Rupees in case a person fails to furnish information or furnishes inaccurate information u/s 195(6).</a:t>
            </a:r>
          </a:p>
          <a:p>
            <a:pPr marL="304747" indent="-304747" algn="just" defTabSz="1218987" eaLnBrk="1" fontAlgn="auto" hangingPunct="1">
              <a:spcAft>
                <a:spcPts val="0"/>
              </a:spcAft>
              <a:buFont typeface="Wingdings 2" pitchFamily="18" charset="2"/>
              <a:buNone/>
              <a:defRPr/>
            </a:pPr>
            <a:endParaRPr lang="en-US" sz="2000" dirty="0">
              <a:solidFill>
                <a:srgbClr val="FF0000"/>
              </a:solidFill>
            </a:endParaRPr>
          </a:p>
        </p:txBody>
      </p:sp>
      <p:sp>
        <p:nvSpPr>
          <p:cNvPr id="5" name="Slide Number Placeholder 4"/>
          <p:cNvSpPr>
            <a:spLocks noGrp="1"/>
          </p:cNvSpPr>
          <p:nvPr>
            <p:ph type="sldNum" sz="quarter" idx="12"/>
          </p:nvPr>
        </p:nvSpPr>
        <p:spPr/>
        <p:txBody>
          <a:bodyPr/>
          <a:lstStyle/>
          <a:p>
            <a:pPr>
              <a:defRPr/>
            </a:pPr>
            <a:fld id="{8F9B7141-D00D-48C8-9619-F3D05034139B}" type="slidenum">
              <a:rPr lang="en-US"/>
              <a:pPr>
                <a:defRPr/>
              </a:pPr>
              <a:t>64</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dirty="0"/>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itle 5"/>
          <p:cNvSpPr>
            <a:spLocks noGrp="1"/>
          </p:cNvSpPr>
          <p:nvPr>
            <p:ph type="ctrTitle"/>
          </p:nvPr>
        </p:nvSpPr>
        <p:spPr>
          <a:xfrm>
            <a:off x="685800" y="381000"/>
            <a:ext cx="7772400" cy="1295400"/>
          </a:xfrm>
        </p:spPr>
        <p:txBody>
          <a:bodyPr rtlCol="0"/>
          <a:lstStyle/>
          <a:p>
            <a:pPr defTabSz="1218987" eaLnBrk="1" fontAlgn="auto" hangingPunct="1">
              <a:spcAft>
                <a:spcPts val="0"/>
              </a:spcAft>
              <a:defRPr/>
            </a:pPr>
            <a:r>
              <a:rPr lang="en-US" b="1" dirty="0" smtClean="0">
                <a:solidFill>
                  <a:schemeClr val="accent1">
                    <a:lumMod val="75000"/>
                  </a:schemeClr>
                </a:solidFill>
              </a:rPr>
              <a:t>PART - C</a:t>
            </a:r>
          </a:p>
        </p:txBody>
      </p:sp>
      <p:sp>
        <p:nvSpPr>
          <p:cNvPr id="7" name="Text Placeholder 6"/>
          <p:cNvSpPr>
            <a:spLocks noGrp="1"/>
          </p:cNvSpPr>
          <p:nvPr>
            <p:ph type="subTitle" idx="1"/>
          </p:nvPr>
        </p:nvSpPr>
        <p:spPr>
          <a:xfrm>
            <a:off x="762000" y="2209800"/>
            <a:ext cx="8001000" cy="2286000"/>
          </a:xfrm>
        </p:spPr>
        <p:txBody>
          <a:bodyPr rtlCol="0">
            <a:normAutofit lnSpcReduction="10000"/>
          </a:bodyPr>
          <a:lstStyle/>
          <a:p>
            <a:pPr algn="ctr" defTabSz="1218987" eaLnBrk="1" fontAlgn="auto" hangingPunct="1">
              <a:spcAft>
                <a:spcPts val="0"/>
              </a:spcAft>
              <a:buFont typeface="Wingdings 2"/>
              <a:buNone/>
              <a:defRPr/>
            </a:pPr>
            <a:r>
              <a:rPr lang="en-US" sz="4000" b="1" dirty="0" smtClean="0">
                <a:solidFill>
                  <a:schemeClr val="tx1"/>
                </a:solidFill>
              </a:rPr>
              <a:t>CERTIFICATE BY A CA FOR </a:t>
            </a:r>
            <a:r>
              <a:rPr lang="en-US" sz="3600" b="1" dirty="0" smtClean="0">
                <a:solidFill>
                  <a:schemeClr val="tx1"/>
                </a:solidFill>
              </a:rPr>
              <a:t>REMITTANCE</a:t>
            </a:r>
          </a:p>
          <a:p>
            <a:pPr algn="ctr" defTabSz="1218987" eaLnBrk="1" fontAlgn="auto" hangingPunct="1">
              <a:spcAft>
                <a:spcPts val="0"/>
              </a:spcAft>
              <a:buFont typeface="Wingdings 2"/>
              <a:buNone/>
              <a:defRPr/>
            </a:pPr>
            <a:endParaRPr lang="en-US" sz="3200" b="1" dirty="0" smtClean="0">
              <a:solidFill>
                <a:schemeClr val="tx1"/>
              </a:solidFill>
            </a:endParaRPr>
          </a:p>
          <a:p>
            <a:pPr defTabSz="1218987" eaLnBrk="1" fontAlgn="auto" hangingPunct="1">
              <a:spcAft>
                <a:spcPts val="0"/>
              </a:spcAft>
              <a:buFont typeface="Wingdings 2"/>
              <a:buNone/>
              <a:defRPr/>
            </a:pPr>
            <a:endParaRPr lang="en-US" sz="1000" dirty="0" smtClean="0">
              <a:solidFill>
                <a:schemeClr val="accent3">
                  <a:lumMod val="75000"/>
                </a:schemeClr>
              </a:solidFill>
            </a:endParaRPr>
          </a:p>
          <a:p>
            <a:pPr algn="ctr" defTabSz="1218987" eaLnBrk="1" fontAlgn="auto" hangingPunct="1">
              <a:spcAft>
                <a:spcPts val="0"/>
              </a:spcAft>
              <a:buFont typeface="Wingdings 2"/>
              <a:buNone/>
              <a:defRPr/>
            </a:pPr>
            <a:r>
              <a:rPr lang="en-US" sz="2400" cap="none" dirty="0" smtClean="0">
                <a:solidFill>
                  <a:srgbClr val="00B0F0"/>
                </a:solidFill>
                <a:latin typeface="Times New Roman" pitchFamily="18" charset="0"/>
                <a:cs typeface="Arial" pitchFamily="34" charset="0"/>
              </a:rPr>
              <a:t>(As Amended By Notification No.58/2013 </a:t>
            </a:r>
            <a:r>
              <a:rPr lang="en-US" sz="2400" cap="none" dirty="0" err="1" smtClean="0">
                <a:solidFill>
                  <a:srgbClr val="00B0F0"/>
                </a:solidFill>
                <a:latin typeface="Times New Roman" pitchFamily="18" charset="0"/>
                <a:cs typeface="Arial" pitchFamily="34" charset="0"/>
              </a:rPr>
              <a:t>w.e.f</a:t>
            </a:r>
            <a:r>
              <a:rPr lang="en-US" sz="2400" cap="none" dirty="0" smtClean="0">
                <a:solidFill>
                  <a:srgbClr val="00B0F0"/>
                </a:solidFill>
                <a:latin typeface="Times New Roman" pitchFamily="18" charset="0"/>
                <a:cs typeface="Arial" pitchFamily="34" charset="0"/>
              </a:rPr>
              <a:t>. 1</a:t>
            </a:r>
            <a:r>
              <a:rPr lang="en-US" sz="2400" cap="none" baseline="30000" dirty="0" smtClean="0">
                <a:solidFill>
                  <a:srgbClr val="00B0F0"/>
                </a:solidFill>
                <a:latin typeface="Times New Roman" pitchFamily="18" charset="0"/>
                <a:cs typeface="Arial" pitchFamily="34" charset="0"/>
              </a:rPr>
              <a:t>st</a:t>
            </a:r>
            <a:r>
              <a:rPr lang="en-US" sz="2400" cap="none" dirty="0" smtClean="0">
                <a:solidFill>
                  <a:srgbClr val="00B0F0"/>
                </a:solidFill>
                <a:latin typeface="Times New Roman" pitchFamily="18" charset="0"/>
                <a:cs typeface="Arial" pitchFamily="34" charset="0"/>
              </a:rPr>
              <a:t> October 2013)</a:t>
            </a:r>
            <a:endParaRPr lang="en-US" sz="2400" cap="none" dirty="0" smtClean="0">
              <a:solidFill>
                <a:srgbClr val="00B0F0"/>
              </a:solidFill>
              <a:latin typeface="Arial" pitchFamily="34" charset="0"/>
              <a:cs typeface="Arial" pitchFamily="34" charset="0"/>
            </a:endParaRPr>
          </a:p>
        </p:txBody>
      </p:sp>
      <p:sp>
        <p:nvSpPr>
          <p:cNvPr id="10" name="Date Placeholder 1"/>
          <p:cNvSpPr txBox="1">
            <a:spLocks/>
          </p:cNvSpPr>
          <p:nvPr/>
        </p:nvSpPr>
        <p:spPr bwMode="auto">
          <a:xfrm>
            <a:off x="5791200" y="6405563"/>
            <a:ext cx="3044825" cy="365125"/>
          </a:xfrm>
          <a:prstGeom prst="rect">
            <a:avLst/>
          </a:prstGeom>
          <a:ln>
            <a:miter lim="800000"/>
            <a:headEnd/>
            <a:tailEnd/>
          </a:ln>
        </p:spPr>
        <p:txBody>
          <a:bodyPr/>
          <a:lstStyle/>
          <a:p>
            <a:pPr algn="r">
              <a:defRPr/>
            </a:pPr>
            <a:endParaRPr lang="en-US" sz="1200" dirty="0">
              <a:solidFill>
                <a:srgbClr val="FFFFFF"/>
              </a:solidFill>
              <a:latin typeface="+mj-lt"/>
            </a:endParaRP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1295400"/>
            <a:ext cx="7924800" cy="3785652"/>
          </a:xfrm>
          <a:prstGeom prst="rect">
            <a:avLst/>
          </a:prstGeom>
          <a:noFill/>
        </p:spPr>
        <p:txBody>
          <a:bodyPr wrap="square">
            <a:spAutoFit/>
          </a:bodyPr>
          <a:lstStyle/>
          <a:p>
            <a:pPr indent="401638" algn="just">
              <a:buClr>
                <a:schemeClr val="accent3">
                  <a:lumMod val="50000"/>
                </a:schemeClr>
              </a:buClr>
              <a:buFont typeface="Arial" pitchFamily="34" charset="0"/>
              <a:buChar char="•"/>
              <a:tabLst>
                <a:tab pos="341313" algn="l"/>
              </a:tabLst>
              <a:defRPr/>
            </a:pPr>
            <a:r>
              <a:rPr lang="en-US" sz="2000" dirty="0" smtClean="0">
                <a:latin typeface="+mj-lt"/>
                <a:cs typeface="Arial" pitchFamily="34" charset="0"/>
              </a:rPr>
              <a:t>CA </a:t>
            </a:r>
            <a:r>
              <a:rPr lang="en-US" sz="2000" dirty="0">
                <a:latin typeface="+mj-lt"/>
                <a:cs typeface="Arial" pitchFamily="34" charset="0"/>
              </a:rPr>
              <a:t>Certificate to be obtained in Form No. </a:t>
            </a:r>
            <a:r>
              <a:rPr lang="en-US" sz="2000" dirty="0" smtClean="0">
                <a:latin typeface="+mj-lt"/>
                <a:cs typeface="Arial" pitchFamily="34" charset="0"/>
              </a:rPr>
              <a:t>15CB</a:t>
            </a:r>
          </a:p>
          <a:p>
            <a:pPr indent="401638" algn="just">
              <a:buClr>
                <a:schemeClr val="accent3">
                  <a:lumMod val="50000"/>
                </a:schemeClr>
              </a:buClr>
              <a:buFont typeface="Arial" pitchFamily="34" charset="0"/>
              <a:buChar char="•"/>
              <a:tabLst>
                <a:tab pos="341313" algn="l"/>
              </a:tabLst>
              <a:defRPr/>
            </a:pPr>
            <a:endParaRPr lang="en-US" sz="2000" dirty="0">
              <a:latin typeface="+mj-lt"/>
              <a:cs typeface="Arial" pitchFamily="34" charset="0"/>
            </a:endParaRPr>
          </a:p>
          <a:p>
            <a:pPr marL="400050" indent="-400050" algn="just">
              <a:buClr>
                <a:schemeClr val="accent3">
                  <a:lumMod val="50000"/>
                </a:schemeClr>
              </a:buClr>
              <a:buFont typeface="Arial" pitchFamily="34" charset="0"/>
              <a:buChar char="•"/>
              <a:tabLst>
                <a:tab pos="341313" algn="l"/>
              </a:tabLst>
              <a:defRPr/>
            </a:pPr>
            <a:r>
              <a:rPr lang="en-US" sz="2000" dirty="0" smtClean="0">
                <a:latin typeface="+mj-lt"/>
                <a:cs typeface="Arial" pitchFamily="34" charset="0"/>
              </a:rPr>
              <a:t>Form </a:t>
            </a:r>
            <a:r>
              <a:rPr lang="en-US" sz="2000" dirty="0">
                <a:latin typeface="+mj-lt"/>
                <a:cs typeface="Arial" pitchFamily="34" charset="0"/>
              </a:rPr>
              <a:t>15CA to be furnished electronically by the assessee on e-filing portal</a:t>
            </a:r>
            <a:r>
              <a:rPr lang="en-US" sz="2000" dirty="0" smtClean="0">
                <a:latin typeface="+mj-lt"/>
                <a:cs typeface="Arial" pitchFamily="34" charset="0"/>
              </a:rPr>
              <a:t>.</a:t>
            </a:r>
          </a:p>
          <a:p>
            <a:pPr marL="400050" indent="-400050" algn="just">
              <a:buClr>
                <a:schemeClr val="accent3">
                  <a:lumMod val="50000"/>
                </a:schemeClr>
              </a:buClr>
              <a:buFont typeface="Arial" pitchFamily="34" charset="0"/>
              <a:buChar char="•"/>
              <a:tabLst>
                <a:tab pos="341313" algn="l"/>
              </a:tabLst>
              <a:defRPr/>
            </a:pPr>
            <a:endParaRPr lang="en-US" sz="2000" dirty="0" smtClean="0">
              <a:latin typeface="+mj-lt"/>
              <a:cs typeface="Arial" pitchFamily="34" charset="0"/>
            </a:endParaRPr>
          </a:p>
          <a:p>
            <a:pPr marL="400050" indent="-400050" algn="just">
              <a:buClr>
                <a:schemeClr val="accent3">
                  <a:lumMod val="50000"/>
                </a:schemeClr>
              </a:buClr>
              <a:buFont typeface="Arial" pitchFamily="34" charset="0"/>
              <a:buChar char="•"/>
              <a:tabLst>
                <a:tab pos="341313" algn="l"/>
              </a:tabLst>
              <a:defRPr/>
            </a:pPr>
            <a:r>
              <a:rPr lang="en-US" sz="2000" dirty="0" smtClean="0">
                <a:cs typeface="Arial" pitchFamily="34" charset="0"/>
              </a:rPr>
              <a:t>Finance Act  2015 has amended Section 195 (6) to make reporting mandatory in respect of every payment whether or not chargeable to tax!!</a:t>
            </a:r>
          </a:p>
          <a:p>
            <a:pPr marL="400050" indent="-400050" algn="just">
              <a:buClr>
                <a:schemeClr val="accent3">
                  <a:lumMod val="50000"/>
                </a:schemeClr>
              </a:buClr>
              <a:buFont typeface="Arial" pitchFamily="34" charset="0"/>
              <a:buChar char="•"/>
              <a:tabLst>
                <a:tab pos="341313" algn="l"/>
              </a:tabLst>
              <a:defRPr/>
            </a:pPr>
            <a:endParaRPr lang="en-US" sz="2000" dirty="0">
              <a:latin typeface="+mj-lt"/>
              <a:cs typeface="Arial" pitchFamily="34" charset="0"/>
            </a:endParaRPr>
          </a:p>
          <a:p>
            <a:pPr marL="400050" indent="-400050" algn="just">
              <a:buClr>
                <a:schemeClr val="accent3">
                  <a:lumMod val="50000"/>
                </a:schemeClr>
              </a:buClr>
              <a:buFont typeface="Arial" pitchFamily="34" charset="0"/>
              <a:buChar char="•"/>
              <a:tabLst>
                <a:tab pos="341313" algn="l"/>
              </a:tabLst>
              <a:defRPr/>
            </a:pPr>
            <a:r>
              <a:rPr lang="en-US" sz="2000" dirty="0">
                <a:latin typeface="+mj-lt"/>
                <a:cs typeface="Arial" pitchFamily="34" charset="0"/>
              </a:rPr>
              <a:t>As per Explanation 2 of Rule </a:t>
            </a:r>
            <a:r>
              <a:rPr lang="en-US" sz="2000" dirty="0" smtClean="0">
                <a:latin typeface="+mj-lt"/>
                <a:cs typeface="Arial" pitchFamily="34" charset="0"/>
              </a:rPr>
              <a:t>37BB ( as it exists—new Rule yet not prescribed!!), </a:t>
            </a:r>
            <a:r>
              <a:rPr lang="en-US" sz="2000" dirty="0">
                <a:latin typeface="+mj-lt"/>
                <a:cs typeface="Arial" pitchFamily="34" charset="0"/>
              </a:rPr>
              <a:t>the following 28  payments do not require any information to be furnished</a:t>
            </a:r>
            <a:r>
              <a:rPr lang="en-US" sz="2000" dirty="0" smtClean="0">
                <a:latin typeface="+mj-lt"/>
                <a:cs typeface="Arial" pitchFamily="34" charset="0"/>
              </a:rPr>
              <a:t>:</a:t>
            </a:r>
            <a:endParaRPr lang="en-US" sz="2000" dirty="0">
              <a:latin typeface="+mj-lt"/>
              <a:cs typeface="Arial" pitchFamily="34" charset="0"/>
            </a:endParaRPr>
          </a:p>
        </p:txBody>
      </p:sp>
      <p:sp>
        <p:nvSpPr>
          <p:cNvPr id="43011" name="Title 7"/>
          <p:cNvSpPr>
            <a:spLocks noGrp="1"/>
          </p:cNvSpPr>
          <p:nvPr>
            <p:ph type="title"/>
          </p:nvPr>
        </p:nvSpPr>
        <p:spPr>
          <a:xfrm>
            <a:off x="301625" y="152400"/>
            <a:ext cx="8534400" cy="685800"/>
          </a:xfrm>
        </p:spPr>
        <p:txBody>
          <a:bodyPr/>
          <a:lstStyle/>
          <a:p>
            <a:pPr algn="ctr" eaLnBrk="1" hangingPunct="1"/>
            <a:r>
              <a:rPr lang="en-US" b="1" dirty="0" smtClean="0"/>
              <a:t>CERTIFICATE BY A CA FOR REMITTANCE</a:t>
            </a:r>
          </a:p>
        </p:txBody>
      </p:sp>
      <p:sp>
        <p:nvSpPr>
          <p:cNvPr id="7" name="Slide Number Placeholder 6"/>
          <p:cNvSpPr>
            <a:spLocks noGrp="1"/>
          </p:cNvSpPr>
          <p:nvPr>
            <p:ph type="sldNum" sz="quarter" idx="12"/>
          </p:nvPr>
        </p:nvSpPr>
        <p:spPr/>
        <p:txBody>
          <a:bodyPr/>
          <a:lstStyle/>
          <a:p>
            <a:pPr>
              <a:defRPr/>
            </a:pPr>
            <a:fld id="{5E195DD0-8513-4C80-B04A-8820D141C173}" type="slidenum">
              <a:rPr lang="en-US"/>
              <a:pPr>
                <a:defRPr/>
              </a:pPr>
              <a:t>66</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dirty="0"/>
          </a:p>
        </p:txBody>
      </p:sp>
      <p:sp>
        <p:nvSpPr>
          <p:cNvPr id="11" name="Footer Placeholder 10"/>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914401" y="152400"/>
          <a:ext cx="8077200" cy="6172864"/>
        </p:xfrm>
        <a:graphic>
          <a:graphicData uri="http://schemas.openxmlformats.org/drawingml/2006/table">
            <a:tbl>
              <a:tblPr firstRow="1" bandRow="1">
                <a:tableStyleId>{5C22544A-7EE6-4342-B048-85BDC9FD1C3A}</a:tableStyleId>
              </a:tblPr>
              <a:tblGrid>
                <a:gridCol w="1520413"/>
                <a:gridCol w="1923944"/>
                <a:gridCol w="4632843"/>
              </a:tblGrid>
              <a:tr h="600794">
                <a:tc>
                  <a:txBody>
                    <a:bodyPr/>
                    <a:lstStyle/>
                    <a:p>
                      <a:r>
                        <a:rPr lang="en-US" sz="1600" dirty="0" smtClean="0"/>
                        <a:t>Sl. No.</a:t>
                      </a:r>
                      <a:endParaRPr lang="en-US" sz="1600" dirty="0"/>
                    </a:p>
                  </a:txBody>
                  <a:tcPr/>
                </a:tc>
                <a:tc>
                  <a:txBody>
                    <a:bodyPr/>
                    <a:lstStyle/>
                    <a:p>
                      <a:pPr algn="ctr"/>
                      <a:r>
                        <a:rPr lang="en-US" sz="1600" dirty="0"/>
                        <a:t>Purpose code as per RBI</a:t>
                      </a:r>
                    </a:p>
                  </a:txBody>
                  <a:tcPr marL="38100" marR="38100" marT="38100" marB="38100"/>
                </a:tc>
                <a:tc>
                  <a:txBody>
                    <a:bodyPr/>
                    <a:lstStyle/>
                    <a:p>
                      <a:pPr algn="ctr"/>
                      <a:r>
                        <a:rPr lang="en-US" sz="1600" dirty="0"/>
                        <a:t>Nature of payment </a:t>
                      </a:r>
                    </a:p>
                  </a:txBody>
                  <a:tcPr marL="38100" marR="38100" marT="38100" marB="38100"/>
                </a:tc>
              </a:tr>
              <a:tr h="410811">
                <a:tc>
                  <a:txBody>
                    <a:bodyPr/>
                    <a:lstStyle/>
                    <a:p>
                      <a:pPr algn="ctr"/>
                      <a:r>
                        <a:rPr lang="en-US" sz="1600" i="1" dirty="0"/>
                        <a:t>1</a:t>
                      </a:r>
                      <a:endParaRPr lang="en-US" sz="1600" dirty="0"/>
                    </a:p>
                  </a:txBody>
                  <a:tcPr marL="38100" marR="38100" marT="38100" marB="38100"/>
                </a:tc>
                <a:tc>
                  <a:txBody>
                    <a:bodyPr/>
                    <a:lstStyle/>
                    <a:p>
                      <a:pPr algn="ctr"/>
                      <a:r>
                        <a:rPr lang="en-US" sz="1600" i="1"/>
                        <a:t> S0001</a:t>
                      </a:r>
                      <a:endParaRPr lang="en-US" sz="1600"/>
                    </a:p>
                  </a:txBody>
                  <a:tcPr marL="38100" marR="38100" marT="38100" marB="38100"/>
                </a:tc>
                <a:tc>
                  <a:txBody>
                    <a:bodyPr/>
                    <a:lstStyle/>
                    <a:p>
                      <a:r>
                        <a:rPr lang="en-US" sz="1600" i="1" dirty="0"/>
                        <a:t> Indian investment abroad-in equity capital (shares)</a:t>
                      </a:r>
                      <a:endParaRPr lang="en-US" sz="1600" dirty="0"/>
                    </a:p>
                  </a:txBody>
                  <a:tcPr marL="38100" marR="38100" marT="38100" marB="38100"/>
                </a:tc>
              </a:tr>
              <a:tr h="340991">
                <a:tc>
                  <a:txBody>
                    <a:bodyPr/>
                    <a:lstStyle/>
                    <a:p>
                      <a:pPr algn="ctr"/>
                      <a:r>
                        <a:rPr lang="en-US" sz="1600" i="1" dirty="0" smtClean="0"/>
                        <a:t>2</a:t>
                      </a:r>
                      <a:endParaRPr lang="en-US" sz="1600" dirty="0"/>
                    </a:p>
                  </a:txBody>
                  <a:tcPr marL="38100" marR="38100" marT="38100" marB="38100"/>
                </a:tc>
                <a:tc>
                  <a:txBody>
                    <a:bodyPr/>
                    <a:lstStyle/>
                    <a:p>
                      <a:pPr algn="ctr"/>
                      <a:r>
                        <a:rPr lang="en-US" sz="1600" i="1"/>
                        <a:t>S0002 </a:t>
                      </a:r>
                      <a:endParaRPr lang="en-US" sz="1600"/>
                    </a:p>
                  </a:txBody>
                  <a:tcPr marL="38100" marR="38100" marT="38100" marB="38100"/>
                </a:tc>
                <a:tc>
                  <a:txBody>
                    <a:bodyPr/>
                    <a:lstStyle/>
                    <a:p>
                      <a:r>
                        <a:rPr lang="en-US" sz="1600" i="1" dirty="0"/>
                        <a:t>Indian investment abroad-in debt securities</a:t>
                      </a:r>
                      <a:endParaRPr lang="en-US" sz="1600" dirty="0"/>
                    </a:p>
                  </a:txBody>
                  <a:tcPr marL="38100" marR="38100" marT="38100" marB="38100"/>
                </a:tc>
              </a:tr>
              <a:tr h="600794">
                <a:tc>
                  <a:txBody>
                    <a:bodyPr/>
                    <a:lstStyle/>
                    <a:p>
                      <a:pPr algn="ctr"/>
                      <a:r>
                        <a:rPr lang="en-US" sz="1600" i="1" dirty="0"/>
                        <a:t>3</a:t>
                      </a:r>
                      <a:endParaRPr lang="en-US" sz="1600" dirty="0"/>
                    </a:p>
                  </a:txBody>
                  <a:tcPr marL="38100" marR="38100" marT="38100" marB="38100"/>
                </a:tc>
                <a:tc>
                  <a:txBody>
                    <a:bodyPr/>
                    <a:lstStyle/>
                    <a:p>
                      <a:pPr algn="ctr"/>
                      <a:r>
                        <a:rPr lang="en-US" sz="1600" i="1"/>
                        <a:t>S0003</a:t>
                      </a:r>
                      <a:endParaRPr lang="en-US" sz="1600"/>
                    </a:p>
                  </a:txBody>
                  <a:tcPr marL="38100" marR="38100" marT="38100" marB="38100"/>
                </a:tc>
                <a:tc>
                  <a:txBody>
                    <a:bodyPr/>
                    <a:lstStyle/>
                    <a:p>
                      <a:r>
                        <a:rPr lang="en-US" sz="1600" i="1" dirty="0"/>
                        <a:t>Indian investment abroad-in branches and wholly owned subsidiaries</a:t>
                      </a:r>
                      <a:endParaRPr lang="en-US" sz="1600" dirty="0"/>
                    </a:p>
                  </a:txBody>
                  <a:tcPr marL="38100" marR="38100" marT="38100" marB="38100"/>
                </a:tc>
              </a:tr>
              <a:tr h="410811">
                <a:tc>
                  <a:txBody>
                    <a:bodyPr/>
                    <a:lstStyle/>
                    <a:p>
                      <a:pPr algn="ctr"/>
                      <a:r>
                        <a:rPr lang="en-US" sz="1600" i="1" dirty="0"/>
                        <a:t>4</a:t>
                      </a:r>
                      <a:endParaRPr lang="en-US" sz="1600" dirty="0"/>
                    </a:p>
                  </a:txBody>
                  <a:tcPr marL="38100" marR="38100" marT="38100" marB="38100"/>
                </a:tc>
                <a:tc>
                  <a:txBody>
                    <a:bodyPr/>
                    <a:lstStyle/>
                    <a:p>
                      <a:pPr algn="ctr"/>
                      <a:r>
                        <a:rPr lang="en-US" sz="1600" i="1" dirty="0"/>
                        <a:t>S0004</a:t>
                      </a:r>
                      <a:endParaRPr lang="en-US" sz="1600" dirty="0"/>
                    </a:p>
                  </a:txBody>
                  <a:tcPr marL="38100" marR="38100" marT="38100" marB="38100"/>
                </a:tc>
                <a:tc>
                  <a:txBody>
                    <a:bodyPr/>
                    <a:lstStyle/>
                    <a:p>
                      <a:r>
                        <a:rPr lang="en-US" sz="1600" i="1" dirty="0"/>
                        <a:t>Indian investment abroad-in subsidiaries and associates</a:t>
                      </a:r>
                      <a:endParaRPr lang="en-US" sz="1600" dirty="0"/>
                    </a:p>
                  </a:txBody>
                  <a:tcPr marL="38100" marR="38100" marT="38100" marB="38100"/>
                </a:tc>
              </a:tr>
              <a:tr h="340991">
                <a:tc>
                  <a:txBody>
                    <a:bodyPr/>
                    <a:lstStyle/>
                    <a:p>
                      <a:pPr algn="ctr"/>
                      <a:r>
                        <a:rPr lang="en-US" sz="1600" i="1" dirty="0"/>
                        <a:t>5</a:t>
                      </a:r>
                      <a:endParaRPr lang="en-US" sz="1600" dirty="0"/>
                    </a:p>
                  </a:txBody>
                  <a:tcPr marL="38100" marR="38100" marT="38100" marB="38100"/>
                </a:tc>
                <a:tc>
                  <a:txBody>
                    <a:bodyPr/>
                    <a:lstStyle/>
                    <a:p>
                      <a:pPr algn="ctr"/>
                      <a:r>
                        <a:rPr lang="en-US" sz="1600" i="1"/>
                        <a:t> S0005</a:t>
                      </a:r>
                      <a:endParaRPr lang="en-US" sz="1600"/>
                    </a:p>
                  </a:txBody>
                  <a:tcPr marL="38100" marR="38100" marT="38100" marB="38100"/>
                </a:tc>
                <a:tc>
                  <a:txBody>
                    <a:bodyPr/>
                    <a:lstStyle/>
                    <a:p>
                      <a:r>
                        <a:rPr lang="en-US" sz="1600" i="1" dirty="0"/>
                        <a:t> Indian investment abroad-in real estate</a:t>
                      </a:r>
                      <a:endParaRPr lang="en-US" sz="1600" dirty="0"/>
                    </a:p>
                  </a:txBody>
                  <a:tcPr marL="38100" marR="38100" marT="38100" marB="38100"/>
                </a:tc>
              </a:tr>
              <a:tr h="340991">
                <a:tc>
                  <a:txBody>
                    <a:bodyPr/>
                    <a:lstStyle/>
                    <a:p>
                      <a:pPr algn="ctr"/>
                      <a:r>
                        <a:rPr lang="en-US" sz="1600" i="1" dirty="0"/>
                        <a:t>6</a:t>
                      </a:r>
                      <a:endParaRPr lang="en-US" sz="1600" dirty="0"/>
                    </a:p>
                  </a:txBody>
                  <a:tcPr marL="38100" marR="38100" marT="38100" marB="38100"/>
                </a:tc>
                <a:tc>
                  <a:txBody>
                    <a:bodyPr/>
                    <a:lstStyle/>
                    <a:p>
                      <a:pPr algn="ctr"/>
                      <a:r>
                        <a:rPr lang="en-US" sz="1600" i="1"/>
                        <a:t>S0011</a:t>
                      </a:r>
                      <a:endParaRPr lang="en-US" sz="1600"/>
                    </a:p>
                  </a:txBody>
                  <a:tcPr marL="38100" marR="38100" marT="38100" marB="38100"/>
                </a:tc>
                <a:tc>
                  <a:txBody>
                    <a:bodyPr/>
                    <a:lstStyle/>
                    <a:p>
                      <a:r>
                        <a:rPr lang="en-US" sz="1600" i="1" dirty="0"/>
                        <a:t>Loans extended to Non-Residents</a:t>
                      </a:r>
                      <a:endParaRPr lang="en-US" sz="1600" dirty="0"/>
                    </a:p>
                  </a:txBody>
                  <a:tcPr marL="38100" marR="38100" marT="38100" marB="38100"/>
                </a:tc>
              </a:tr>
              <a:tr h="600794">
                <a:tc>
                  <a:txBody>
                    <a:bodyPr/>
                    <a:lstStyle/>
                    <a:p>
                      <a:pPr algn="ctr"/>
                      <a:r>
                        <a:rPr lang="en-US" sz="1600" i="1" dirty="0"/>
                        <a:t>7</a:t>
                      </a:r>
                      <a:endParaRPr lang="en-US" sz="1600" dirty="0"/>
                    </a:p>
                  </a:txBody>
                  <a:tcPr marL="38100" marR="38100" marT="38100" marB="38100"/>
                </a:tc>
                <a:tc>
                  <a:txBody>
                    <a:bodyPr/>
                    <a:lstStyle/>
                    <a:p>
                      <a:pPr algn="ctr"/>
                      <a:r>
                        <a:rPr lang="en-US" sz="1600" i="1"/>
                        <a:t>S0202</a:t>
                      </a:r>
                      <a:endParaRPr lang="en-US" sz="1600"/>
                    </a:p>
                  </a:txBody>
                  <a:tcPr marL="38100" marR="38100" marT="38100" marB="38100"/>
                </a:tc>
                <a:tc>
                  <a:txBody>
                    <a:bodyPr/>
                    <a:lstStyle/>
                    <a:p>
                      <a:r>
                        <a:rPr lang="en-US" sz="1600" i="1" dirty="0"/>
                        <a:t>Payment for operating expenses of Indian shipping companies operating abroad</a:t>
                      </a:r>
                      <a:endParaRPr lang="en-US" sz="1600" dirty="0"/>
                    </a:p>
                  </a:txBody>
                  <a:tcPr marL="38100" marR="38100" marT="38100" marB="38100"/>
                </a:tc>
              </a:tr>
              <a:tr h="600794">
                <a:tc>
                  <a:txBody>
                    <a:bodyPr/>
                    <a:lstStyle/>
                    <a:p>
                      <a:pPr algn="ctr"/>
                      <a:r>
                        <a:rPr lang="en-US" sz="1600" i="1" dirty="0"/>
                        <a:t>8</a:t>
                      </a:r>
                      <a:endParaRPr lang="en-US" sz="1600" dirty="0"/>
                    </a:p>
                  </a:txBody>
                  <a:tcPr marL="38100" marR="38100" marT="38100" marB="38100"/>
                </a:tc>
                <a:tc>
                  <a:txBody>
                    <a:bodyPr/>
                    <a:lstStyle/>
                    <a:p>
                      <a:pPr algn="ctr"/>
                      <a:r>
                        <a:rPr lang="en-US" sz="1600" i="1"/>
                        <a:t>S0208</a:t>
                      </a:r>
                      <a:endParaRPr lang="en-US" sz="1600"/>
                    </a:p>
                  </a:txBody>
                  <a:tcPr marL="38100" marR="38100" marT="38100" marB="38100"/>
                </a:tc>
                <a:tc>
                  <a:txBody>
                    <a:bodyPr/>
                    <a:lstStyle/>
                    <a:p>
                      <a:r>
                        <a:rPr lang="en-US" sz="1600" i="1" dirty="0"/>
                        <a:t>Operating expenses of Indian Airlines companies operating abroad</a:t>
                      </a:r>
                      <a:endParaRPr lang="en-US" sz="1600" dirty="0"/>
                    </a:p>
                  </a:txBody>
                  <a:tcPr marL="38100" marR="38100" marT="38100" marB="38100"/>
                </a:tc>
              </a:tr>
              <a:tr h="408060">
                <a:tc>
                  <a:txBody>
                    <a:bodyPr/>
                    <a:lstStyle/>
                    <a:p>
                      <a:pPr algn="ctr"/>
                      <a:r>
                        <a:rPr lang="en-US" sz="1600" i="1" dirty="0"/>
                        <a:t>9</a:t>
                      </a:r>
                      <a:endParaRPr lang="en-US" sz="1600" dirty="0"/>
                    </a:p>
                  </a:txBody>
                  <a:tcPr marL="38100" marR="38100" marT="38100" marB="38100"/>
                </a:tc>
                <a:tc>
                  <a:txBody>
                    <a:bodyPr/>
                    <a:lstStyle/>
                    <a:p>
                      <a:pPr algn="ctr"/>
                      <a:r>
                        <a:rPr lang="en-US" sz="1600" i="1" dirty="0"/>
                        <a:t>S0212</a:t>
                      </a:r>
                      <a:endParaRPr lang="en-US" sz="1600" dirty="0"/>
                    </a:p>
                  </a:txBody>
                  <a:tcPr marL="38100" marR="38100" marT="38100" marB="38100"/>
                </a:tc>
                <a:tc>
                  <a:txBody>
                    <a:bodyPr/>
                    <a:lstStyle/>
                    <a:p>
                      <a:r>
                        <a:rPr lang="en-US" sz="1600" i="1" dirty="0"/>
                        <a:t>Booking of passages abroad - Airlines companies</a:t>
                      </a:r>
                      <a:endParaRPr lang="en-US" sz="1600" dirty="0"/>
                    </a:p>
                  </a:txBody>
                  <a:tcPr marL="38100" marR="38100" marT="38100" marB="38100"/>
                </a:tc>
              </a:tr>
              <a:tr h="340991">
                <a:tc>
                  <a:txBody>
                    <a:bodyPr/>
                    <a:lstStyle/>
                    <a:p>
                      <a:pPr algn="ctr"/>
                      <a:r>
                        <a:rPr lang="en-US" sz="1600" i="1" dirty="0"/>
                        <a:t>10</a:t>
                      </a:r>
                      <a:endParaRPr lang="en-US" sz="1600" dirty="0"/>
                    </a:p>
                  </a:txBody>
                  <a:tcPr marL="38100" marR="38100" marT="38100" marB="38100"/>
                </a:tc>
                <a:tc>
                  <a:txBody>
                    <a:bodyPr/>
                    <a:lstStyle/>
                    <a:p>
                      <a:pPr algn="ctr"/>
                      <a:r>
                        <a:rPr lang="en-US" sz="1600" i="1"/>
                        <a:t>S0301</a:t>
                      </a:r>
                      <a:endParaRPr lang="en-US" sz="1600"/>
                    </a:p>
                  </a:txBody>
                  <a:tcPr marL="38100" marR="38100" marT="38100" marB="38100"/>
                </a:tc>
                <a:tc>
                  <a:txBody>
                    <a:bodyPr/>
                    <a:lstStyle/>
                    <a:p>
                      <a:r>
                        <a:rPr lang="en-US" sz="1600" i="1" dirty="0"/>
                        <a:t> Remittance towards business travel</a:t>
                      </a:r>
                      <a:endParaRPr lang="en-US" sz="1600" dirty="0"/>
                    </a:p>
                  </a:txBody>
                  <a:tcPr marL="38100" marR="38100" marT="38100" marB="38100"/>
                </a:tc>
              </a:tr>
              <a:tr h="340991">
                <a:tc>
                  <a:txBody>
                    <a:bodyPr/>
                    <a:lstStyle/>
                    <a:p>
                      <a:pPr algn="ctr"/>
                      <a:r>
                        <a:rPr lang="en-US" sz="1600" i="1" dirty="0"/>
                        <a:t>11</a:t>
                      </a:r>
                      <a:endParaRPr lang="en-US" sz="1600" dirty="0"/>
                    </a:p>
                  </a:txBody>
                  <a:tcPr marL="38100" marR="38100" marT="38100" marB="38100"/>
                </a:tc>
                <a:tc>
                  <a:txBody>
                    <a:bodyPr/>
                    <a:lstStyle/>
                    <a:p>
                      <a:pPr algn="ctr"/>
                      <a:r>
                        <a:rPr lang="en-US" sz="1600" i="1"/>
                        <a:t> S0302</a:t>
                      </a:r>
                      <a:endParaRPr lang="en-US" sz="1600"/>
                    </a:p>
                  </a:txBody>
                  <a:tcPr marL="38100" marR="38100" marT="38100" marB="38100"/>
                </a:tc>
                <a:tc>
                  <a:txBody>
                    <a:bodyPr/>
                    <a:lstStyle/>
                    <a:p>
                      <a:r>
                        <a:rPr lang="en-US" sz="1600" i="1" dirty="0"/>
                        <a:t>Travel under basic travel quota (BTQ)</a:t>
                      </a:r>
                      <a:endParaRPr lang="en-US" sz="1600" dirty="0"/>
                    </a:p>
                  </a:txBody>
                  <a:tcPr marL="38100" marR="38100" marT="38100" marB="38100"/>
                </a:tc>
              </a:tr>
              <a:tr h="340991">
                <a:tc>
                  <a:txBody>
                    <a:bodyPr/>
                    <a:lstStyle/>
                    <a:p>
                      <a:pPr algn="ctr"/>
                      <a:r>
                        <a:rPr lang="en-US" sz="1600" i="1" dirty="0"/>
                        <a:t>12</a:t>
                      </a:r>
                      <a:endParaRPr lang="en-US" sz="1600" dirty="0"/>
                    </a:p>
                  </a:txBody>
                  <a:tcPr marL="38100" marR="38100" marT="38100" marB="38100"/>
                </a:tc>
                <a:tc>
                  <a:txBody>
                    <a:bodyPr/>
                    <a:lstStyle/>
                    <a:p>
                      <a:pPr algn="ctr"/>
                      <a:r>
                        <a:rPr lang="en-US" sz="1600" i="1"/>
                        <a:t>S0303</a:t>
                      </a:r>
                      <a:endParaRPr lang="en-US" sz="1600"/>
                    </a:p>
                  </a:txBody>
                  <a:tcPr marL="38100" marR="38100" marT="38100" marB="38100"/>
                </a:tc>
                <a:tc>
                  <a:txBody>
                    <a:bodyPr/>
                    <a:lstStyle/>
                    <a:p>
                      <a:r>
                        <a:rPr lang="en-US" sz="1600" i="1" dirty="0"/>
                        <a:t>Travel for pilgrimage</a:t>
                      </a:r>
                      <a:endParaRPr lang="en-US" sz="1600" dirty="0"/>
                    </a:p>
                  </a:txBody>
                  <a:tcPr marL="38100" marR="38100" marT="38100" marB="38100"/>
                </a:tc>
              </a:tr>
              <a:tr h="340991">
                <a:tc>
                  <a:txBody>
                    <a:bodyPr/>
                    <a:lstStyle/>
                    <a:p>
                      <a:pPr algn="ctr"/>
                      <a:r>
                        <a:rPr lang="en-US" sz="1600" i="1" dirty="0"/>
                        <a:t>13 </a:t>
                      </a:r>
                      <a:endParaRPr lang="en-US" sz="1600" dirty="0"/>
                    </a:p>
                  </a:txBody>
                  <a:tcPr marL="38100" marR="38100" marT="38100" marB="38100"/>
                </a:tc>
                <a:tc>
                  <a:txBody>
                    <a:bodyPr/>
                    <a:lstStyle/>
                    <a:p>
                      <a:pPr algn="ctr"/>
                      <a:r>
                        <a:rPr lang="en-US" sz="1600" i="1"/>
                        <a:t>S0304 </a:t>
                      </a:r>
                      <a:endParaRPr lang="en-US" sz="1600"/>
                    </a:p>
                  </a:txBody>
                  <a:tcPr marL="38100" marR="38100" marT="38100" marB="38100"/>
                </a:tc>
                <a:tc>
                  <a:txBody>
                    <a:bodyPr/>
                    <a:lstStyle/>
                    <a:p>
                      <a:r>
                        <a:rPr lang="en-US" sz="1600" i="1" dirty="0"/>
                        <a:t>Travel for medical treatment</a:t>
                      </a:r>
                      <a:endParaRPr lang="en-US" sz="1600" dirty="0"/>
                    </a:p>
                  </a:txBody>
                  <a:tcPr marL="38100" marR="38100" marT="38100" marB="38100"/>
                </a:tc>
              </a:tr>
            </a:tbl>
          </a:graphicData>
        </a:graphic>
      </p:graphicFrame>
      <p:sp>
        <p:nvSpPr>
          <p:cNvPr id="4" name="Date Placeholder 3"/>
          <p:cNvSpPr>
            <a:spLocks noGrp="1"/>
          </p:cNvSpPr>
          <p:nvPr>
            <p:ph type="dt" sz="quarter" idx="10"/>
          </p:nvPr>
        </p:nvSpPr>
        <p:spPr/>
        <p:txBody>
          <a:bodyPr/>
          <a:lstStyle/>
          <a:p>
            <a:pPr>
              <a:defRPr/>
            </a:pPr>
            <a:r>
              <a:rPr lang="en-US" smtClean="0"/>
              <a:t>03/07/2015</a:t>
            </a:r>
            <a:endParaRPr lang="en-US"/>
          </a:p>
        </p:txBody>
      </p:sp>
      <p:sp>
        <p:nvSpPr>
          <p:cNvPr id="5" name="Slide Number Placeholder 4"/>
          <p:cNvSpPr>
            <a:spLocks noGrp="1"/>
          </p:cNvSpPr>
          <p:nvPr>
            <p:ph type="sldNum" sz="quarter" idx="12"/>
          </p:nvPr>
        </p:nvSpPr>
        <p:spPr/>
        <p:txBody>
          <a:bodyPr/>
          <a:lstStyle/>
          <a:p>
            <a:pPr>
              <a:defRPr/>
            </a:pPr>
            <a:fld id="{DC5E175A-2E7C-4091-9F88-866754FB054D}" type="slidenum">
              <a:rPr lang="en-US" smtClean="0"/>
              <a:pPr>
                <a:defRPr/>
              </a:pPr>
              <a:t>67</a:t>
            </a:fld>
            <a:endParaRPr lang="en-US"/>
          </a:p>
        </p:txBody>
      </p:sp>
      <p:sp>
        <p:nvSpPr>
          <p:cNvPr id="6" name="Footer Placeholder 5"/>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685800" y="0"/>
          <a:ext cx="8305801" cy="6339840"/>
        </p:xfrm>
        <a:graphic>
          <a:graphicData uri="http://schemas.openxmlformats.org/drawingml/2006/table">
            <a:tbl>
              <a:tblPr firstRow="1" bandRow="1">
                <a:tableStyleId>{5C22544A-7EE6-4342-B048-85BDC9FD1C3A}</a:tableStyleId>
              </a:tblPr>
              <a:tblGrid>
                <a:gridCol w="988530"/>
                <a:gridCol w="988530"/>
                <a:gridCol w="6328741"/>
              </a:tblGrid>
              <a:tr h="629979">
                <a:tc>
                  <a:txBody>
                    <a:bodyPr/>
                    <a:lstStyle/>
                    <a:p>
                      <a:r>
                        <a:rPr lang="en-US" sz="1600" dirty="0" smtClean="0"/>
                        <a:t>Sl. No.</a:t>
                      </a:r>
                      <a:endParaRPr lang="en-US" sz="1600" dirty="0"/>
                    </a:p>
                  </a:txBody>
                  <a:tcPr/>
                </a:tc>
                <a:tc>
                  <a:txBody>
                    <a:bodyPr/>
                    <a:lstStyle/>
                    <a:p>
                      <a:pPr algn="ctr"/>
                      <a:r>
                        <a:rPr lang="en-US" sz="1600" dirty="0"/>
                        <a:t>Purpose code as per RBI</a:t>
                      </a:r>
                    </a:p>
                  </a:txBody>
                  <a:tcPr marL="38100" marR="38100" marT="38100" marB="38100"/>
                </a:tc>
                <a:tc>
                  <a:txBody>
                    <a:bodyPr/>
                    <a:lstStyle/>
                    <a:p>
                      <a:pPr algn="ctr"/>
                      <a:r>
                        <a:rPr lang="en-US" sz="1600" dirty="0"/>
                        <a:t>Nature of payment </a:t>
                      </a:r>
                    </a:p>
                  </a:txBody>
                  <a:tcPr marL="38100" marR="38100" marT="38100" marB="38100"/>
                </a:tc>
              </a:tr>
              <a:tr h="249615">
                <a:tc>
                  <a:txBody>
                    <a:bodyPr/>
                    <a:lstStyle/>
                    <a:p>
                      <a:pPr algn="ctr"/>
                      <a:r>
                        <a:rPr lang="en-US" sz="1600" i="1" dirty="0"/>
                        <a:t>14 </a:t>
                      </a:r>
                      <a:endParaRPr lang="en-US" sz="1600" dirty="0"/>
                    </a:p>
                  </a:txBody>
                  <a:tcPr marL="38100" marR="38100" marT="38100" marB="38100"/>
                </a:tc>
                <a:tc>
                  <a:txBody>
                    <a:bodyPr/>
                    <a:lstStyle/>
                    <a:p>
                      <a:pPr algn="ctr"/>
                      <a:r>
                        <a:rPr lang="en-US" sz="1600" i="1"/>
                        <a:t>S0305 </a:t>
                      </a:r>
                      <a:endParaRPr lang="en-US" sz="1600"/>
                    </a:p>
                  </a:txBody>
                  <a:tcPr marL="38100" marR="38100" marT="38100" marB="38100"/>
                </a:tc>
                <a:tc>
                  <a:txBody>
                    <a:bodyPr/>
                    <a:lstStyle/>
                    <a:p>
                      <a:r>
                        <a:rPr lang="en-US" sz="1600" i="1" dirty="0"/>
                        <a:t>Travel for education (including fees, hostel expenses etc.)</a:t>
                      </a:r>
                      <a:endParaRPr lang="en-US" sz="1600" dirty="0"/>
                    </a:p>
                  </a:txBody>
                  <a:tcPr marL="38100" marR="38100" marT="38100" marB="38100"/>
                </a:tc>
              </a:tr>
              <a:tr h="249615">
                <a:tc>
                  <a:txBody>
                    <a:bodyPr/>
                    <a:lstStyle/>
                    <a:p>
                      <a:pPr algn="ctr"/>
                      <a:r>
                        <a:rPr lang="en-US" sz="1600" i="1" dirty="0"/>
                        <a:t>15</a:t>
                      </a:r>
                      <a:endParaRPr lang="en-US" sz="1600" dirty="0"/>
                    </a:p>
                  </a:txBody>
                  <a:tcPr marL="38100" marR="38100" marT="38100" marB="38100"/>
                </a:tc>
                <a:tc>
                  <a:txBody>
                    <a:bodyPr/>
                    <a:lstStyle/>
                    <a:p>
                      <a:pPr algn="ctr"/>
                      <a:r>
                        <a:rPr lang="en-US" sz="1600" i="1"/>
                        <a:t>S0401</a:t>
                      </a:r>
                      <a:endParaRPr lang="en-US" sz="1600"/>
                    </a:p>
                  </a:txBody>
                  <a:tcPr marL="38100" marR="38100" marT="38100" marB="38100"/>
                </a:tc>
                <a:tc>
                  <a:txBody>
                    <a:bodyPr/>
                    <a:lstStyle/>
                    <a:p>
                      <a:r>
                        <a:rPr lang="en-US" sz="1600" i="1" dirty="0"/>
                        <a:t>Postal services</a:t>
                      </a:r>
                      <a:endParaRPr lang="en-US" sz="1600" dirty="0"/>
                    </a:p>
                  </a:txBody>
                  <a:tcPr marL="38100" marR="38100" marT="38100" marB="38100"/>
                </a:tc>
              </a:tr>
              <a:tr h="439797">
                <a:tc>
                  <a:txBody>
                    <a:bodyPr/>
                    <a:lstStyle/>
                    <a:p>
                      <a:pPr algn="ctr"/>
                      <a:r>
                        <a:rPr lang="en-US" sz="1600" i="1" dirty="0"/>
                        <a:t>16</a:t>
                      </a:r>
                      <a:endParaRPr lang="en-US" sz="1600" dirty="0"/>
                    </a:p>
                  </a:txBody>
                  <a:tcPr marL="38100" marR="38100" marT="38100" marB="38100"/>
                </a:tc>
                <a:tc>
                  <a:txBody>
                    <a:bodyPr/>
                    <a:lstStyle/>
                    <a:p>
                      <a:pPr algn="ctr"/>
                      <a:r>
                        <a:rPr lang="en-US" sz="1600" i="1"/>
                        <a:t>S0501</a:t>
                      </a:r>
                      <a:endParaRPr lang="en-US" sz="1600"/>
                    </a:p>
                  </a:txBody>
                  <a:tcPr marL="38100" marR="38100" marT="38100" marB="38100"/>
                </a:tc>
                <a:tc>
                  <a:txBody>
                    <a:bodyPr/>
                    <a:lstStyle/>
                    <a:p>
                      <a:r>
                        <a:rPr lang="en-US" sz="1600" i="1" dirty="0"/>
                        <a:t>Construction of projects abroad by Indian companies including import of goods at project site</a:t>
                      </a:r>
                      <a:endParaRPr lang="en-US" sz="1600" dirty="0"/>
                    </a:p>
                  </a:txBody>
                  <a:tcPr marL="38100" marR="38100" marT="38100" marB="38100"/>
                </a:tc>
              </a:tr>
              <a:tr h="249615">
                <a:tc>
                  <a:txBody>
                    <a:bodyPr/>
                    <a:lstStyle/>
                    <a:p>
                      <a:pPr algn="ctr"/>
                      <a:r>
                        <a:rPr lang="en-US" sz="1600" i="1" dirty="0"/>
                        <a:t>17</a:t>
                      </a:r>
                      <a:endParaRPr lang="en-US" sz="1600" dirty="0"/>
                    </a:p>
                  </a:txBody>
                  <a:tcPr marL="38100" marR="38100" marT="38100" marB="38100"/>
                </a:tc>
                <a:tc>
                  <a:txBody>
                    <a:bodyPr/>
                    <a:lstStyle/>
                    <a:p>
                      <a:pPr algn="ctr"/>
                      <a:r>
                        <a:rPr lang="en-US" sz="1600" i="1"/>
                        <a:t>S0602</a:t>
                      </a:r>
                      <a:endParaRPr lang="en-US" sz="1600"/>
                    </a:p>
                  </a:txBody>
                  <a:tcPr marL="38100" marR="38100" marT="38100" marB="38100"/>
                </a:tc>
                <a:tc>
                  <a:txBody>
                    <a:bodyPr/>
                    <a:lstStyle/>
                    <a:p>
                      <a:r>
                        <a:rPr lang="en-US" sz="1600" i="1" dirty="0"/>
                        <a:t>Freight insurance - Relating to import and export of goods</a:t>
                      </a:r>
                      <a:endParaRPr lang="en-US" sz="1600" dirty="0"/>
                    </a:p>
                  </a:txBody>
                  <a:tcPr marL="38100" marR="38100" marT="38100" marB="38100"/>
                </a:tc>
              </a:tr>
              <a:tr h="249615">
                <a:tc>
                  <a:txBody>
                    <a:bodyPr/>
                    <a:lstStyle/>
                    <a:p>
                      <a:pPr algn="ctr"/>
                      <a:r>
                        <a:rPr lang="en-US" sz="1600" i="1" dirty="0"/>
                        <a:t>18</a:t>
                      </a:r>
                      <a:endParaRPr lang="en-US" sz="1600" dirty="0"/>
                    </a:p>
                  </a:txBody>
                  <a:tcPr marL="38100" marR="38100" marT="38100" marB="38100"/>
                </a:tc>
                <a:tc>
                  <a:txBody>
                    <a:bodyPr/>
                    <a:lstStyle/>
                    <a:p>
                      <a:pPr algn="ctr"/>
                      <a:r>
                        <a:rPr lang="en-US" sz="1600" i="1"/>
                        <a:t>S1011</a:t>
                      </a:r>
                      <a:endParaRPr lang="en-US" sz="1600"/>
                    </a:p>
                  </a:txBody>
                  <a:tcPr marL="38100" marR="38100" marT="38100" marB="38100"/>
                </a:tc>
                <a:tc>
                  <a:txBody>
                    <a:bodyPr/>
                    <a:lstStyle/>
                    <a:p>
                      <a:r>
                        <a:rPr lang="en-US" sz="1600" i="1" dirty="0"/>
                        <a:t>Payments for maintenance of offices abroad</a:t>
                      </a:r>
                      <a:endParaRPr lang="en-US" sz="1600" dirty="0"/>
                    </a:p>
                  </a:txBody>
                  <a:tcPr marL="38100" marR="38100" marT="38100" marB="38100"/>
                </a:tc>
              </a:tr>
              <a:tr h="249615">
                <a:tc>
                  <a:txBody>
                    <a:bodyPr/>
                    <a:lstStyle/>
                    <a:p>
                      <a:pPr algn="ctr"/>
                      <a:r>
                        <a:rPr lang="en-US" sz="1600" i="1" dirty="0"/>
                        <a:t>19</a:t>
                      </a:r>
                      <a:endParaRPr lang="en-US" sz="1600" dirty="0"/>
                    </a:p>
                  </a:txBody>
                  <a:tcPr marL="38100" marR="38100" marT="38100" marB="38100"/>
                </a:tc>
                <a:tc>
                  <a:txBody>
                    <a:bodyPr/>
                    <a:lstStyle/>
                    <a:p>
                      <a:pPr algn="ctr"/>
                      <a:r>
                        <a:rPr lang="en-US" sz="1600" i="1"/>
                        <a:t>S1201</a:t>
                      </a:r>
                      <a:endParaRPr lang="en-US" sz="1600"/>
                    </a:p>
                  </a:txBody>
                  <a:tcPr marL="38100" marR="38100" marT="38100" marB="38100"/>
                </a:tc>
                <a:tc>
                  <a:txBody>
                    <a:bodyPr/>
                    <a:lstStyle/>
                    <a:p>
                      <a:r>
                        <a:rPr lang="en-US" sz="1600" i="1" dirty="0"/>
                        <a:t>Maintenance of Indian embassies abroad</a:t>
                      </a:r>
                      <a:endParaRPr lang="en-US" sz="1600" dirty="0"/>
                    </a:p>
                  </a:txBody>
                  <a:tcPr marL="38100" marR="38100" marT="38100" marB="38100"/>
                </a:tc>
              </a:tr>
              <a:tr h="249615">
                <a:tc>
                  <a:txBody>
                    <a:bodyPr/>
                    <a:lstStyle/>
                    <a:p>
                      <a:pPr algn="ctr"/>
                      <a:r>
                        <a:rPr lang="en-US" sz="1600" i="1" dirty="0"/>
                        <a:t>20</a:t>
                      </a:r>
                      <a:endParaRPr lang="en-US" sz="1600" dirty="0"/>
                    </a:p>
                  </a:txBody>
                  <a:tcPr marL="38100" marR="38100" marT="38100" marB="38100"/>
                </a:tc>
                <a:tc>
                  <a:txBody>
                    <a:bodyPr/>
                    <a:lstStyle/>
                    <a:p>
                      <a:pPr algn="ctr"/>
                      <a:r>
                        <a:rPr lang="en-US" sz="1600" i="1"/>
                        <a:t> S1 202</a:t>
                      </a:r>
                      <a:endParaRPr lang="en-US" sz="1600"/>
                    </a:p>
                  </a:txBody>
                  <a:tcPr marL="38100" marR="38100" marT="38100" marB="38100"/>
                </a:tc>
                <a:tc>
                  <a:txBody>
                    <a:bodyPr/>
                    <a:lstStyle/>
                    <a:p>
                      <a:r>
                        <a:rPr lang="en-US" sz="1600" i="1" dirty="0"/>
                        <a:t>Remittances by foreign embassies in India</a:t>
                      </a:r>
                      <a:endParaRPr lang="en-US" sz="1600" dirty="0"/>
                    </a:p>
                  </a:txBody>
                  <a:tcPr marL="38100" marR="38100" marT="38100" marB="38100"/>
                </a:tc>
              </a:tr>
              <a:tr h="249615">
                <a:tc>
                  <a:txBody>
                    <a:bodyPr/>
                    <a:lstStyle/>
                    <a:p>
                      <a:pPr algn="ctr"/>
                      <a:r>
                        <a:rPr lang="en-US" sz="1600" i="1" dirty="0"/>
                        <a:t>21</a:t>
                      </a:r>
                      <a:endParaRPr lang="en-US" sz="1600" dirty="0"/>
                    </a:p>
                  </a:txBody>
                  <a:tcPr marL="38100" marR="38100" marT="38100" marB="38100"/>
                </a:tc>
                <a:tc>
                  <a:txBody>
                    <a:bodyPr/>
                    <a:lstStyle/>
                    <a:p>
                      <a:pPr algn="ctr"/>
                      <a:r>
                        <a:rPr lang="en-US" sz="1600" i="1"/>
                        <a:t>S1301</a:t>
                      </a:r>
                      <a:endParaRPr lang="en-US" sz="1600"/>
                    </a:p>
                  </a:txBody>
                  <a:tcPr marL="38100" marR="38100" marT="38100" marB="38100"/>
                </a:tc>
                <a:tc>
                  <a:txBody>
                    <a:bodyPr/>
                    <a:lstStyle/>
                    <a:p>
                      <a:r>
                        <a:rPr lang="en-US" sz="1600" i="1" dirty="0"/>
                        <a:t>Remittance by non-residents towards family maintenance and savings</a:t>
                      </a:r>
                      <a:endParaRPr lang="en-US" sz="1600" dirty="0"/>
                    </a:p>
                  </a:txBody>
                  <a:tcPr marL="38100" marR="38100" marT="38100" marB="38100"/>
                </a:tc>
              </a:tr>
              <a:tr h="249615">
                <a:tc>
                  <a:txBody>
                    <a:bodyPr/>
                    <a:lstStyle/>
                    <a:p>
                      <a:pPr algn="ctr"/>
                      <a:r>
                        <a:rPr lang="en-US" sz="1600" i="1" dirty="0"/>
                        <a:t>22</a:t>
                      </a:r>
                      <a:endParaRPr lang="en-US" sz="1600" dirty="0"/>
                    </a:p>
                  </a:txBody>
                  <a:tcPr marL="38100" marR="38100" marT="38100" marB="38100"/>
                </a:tc>
                <a:tc>
                  <a:txBody>
                    <a:bodyPr/>
                    <a:lstStyle/>
                    <a:p>
                      <a:pPr algn="ctr"/>
                      <a:r>
                        <a:rPr lang="en-US" sz="1600" i="1"/>
                        <a:t>S1302</a:t>
                      </a:r>
                      <a:endParaRPr lang="en-US" sz="1600"/>
                    </a:p>
                  </a:txBody>
                  <a:tcPr marL="38100" marR="38100" marT="38100" marB="38100"/>
                </a:tc>
                <a:tc>
                  <a:txBody>
                    <a:bodyPr/>
                    <a:lstStyle/>
                    <a:p>
                      <a:r>
                        <a:rPr lang="en-US" sz="1600" i="1" dirty="0"/>
                        <a:t>Remittance towards personal gifts and donations</a:t>
                      </a:r>
                      <a:endParaRPr lang="en-US" sz="1600" dirty="0"/>
                    </a:p>
                  </a:txBody>
                  <a:tcPr marL="38100" marR="38100" marT="38100" marB="38100"/>
                </a:tc>
              </a:tr>
              <a:tr h="249615">
                <a:tc>
                  <a:txBody>
                    <a:bodyPr/>
                    <a:lstStyle/>
                    <a:p>
                      <a:pPr algn="ctr"/>
                      <a:r>
                        <a:rPr lang="en-US" sz="1600" i="1" dirty="0"/>
                        <a:t>23</a:t>
                      </a:r>
                      <a:endParaRPr lang="en-US" sz="1600" dirty="0"/>
                    </a:p>
                  </a:txBody>
                  <a:tcPr marL="38100" marR="38100" marT="38100" marB="38100"/>
                </a:tc>
                <a:tc>
                  <a:txBody>
                    <a:bodyPr/>
                    <a:lstStyle/>
                    <a:p>
                      <a:pPr algn="ctr"/>
                      <a:r>
                        <a:rPr lang="en-US" sz="1600" i="1"/>
                        <a:t>S1303</a:t>
                      </a:r>
                      <a:endParaRPr lang="en-US" sz="1600"/>
                    </a:p>
                  </a:txBody>
                  <a:tcPr marL="38100" marR="38100" marT="38100" marB="38100"/>
                </a:tc>
                <a:tc>
                  <a:txBody>
                    <a:bodyPr/>
                    <a:lstStyle/>
                    <a:p>
                      <a:r>
                        <a:rPr lang="en-US" sz="1600" i="1" dirty="0"/>
                        <a:t>Remittance towards donations to religious and charitable institutions abroad</a:t>
                      </a:r>
                      <a:endParaRPr lang="en-US" sz="1600" dirty="0"/>
                    </a:p>
                  </a:txBody>
                  <a:tcPr marL="38100" marR="38100" marT="38100" marB="38100"/>
                </a:tc>
              </a:tr>
              <a:tr h="439797">
                <a:tc>
                  <a:txBody>
                    <a:bodyPr/>
                    <a:lstStyle/>
                    <a:p>
                      <a:pPr algn="ctr"/>
                      <a:r>
                        <a:rPr lang="en-US" sz="1600" i="1" dirty="0"/>
                        <a:t>24</a:t>
                      </a:r>
                      <a:endParaRPr lang="en-US" sz="1600" dirty="0"/>
                    </a:p>
                  </a:txBody>
                  <a:tcPr marL="38100" marR="38100" marT="38100" marB="38100"/>
                </a:tc>
                <a:tc>
                  <a:txBody>
                    <a:bodyPr/>
                    <a:lstStyle/>
                    <a:p>
                      <a:pPr algn="ctr"/>
                      <a:r>
                        <a:rPr lang="en-US" sz="1600" i="1"/>
                        <a:t>S1304</a:t>
                      </a:r>
                      <a:endParaRPr lang="en-US" sz="1600"/>
                    </a:p>
                  </a:txBody>
                  <a:tcPr marL="38100" marR="38100" marT="38100" marB="38100"/>
                </a:tc>
                <a:tc>
                  <a:txBody>
                    <a:bodyPr/>
                    <a:lstStyle/>
                    <a:p>
                      <a:r>
                        <a:rPr lang="en-US" sz="1600" i="1" dirty="0"/>
                        <a:t>Remittance towards grants and donations to other Governments and charitable institutions established by the Governments</a:t>
                      </a:r>
                      <a:endParaRPr lang="en-US" sz="1600" dirty="0"/>
                    </a:p>
                  </a:txBody>
                  <a:tcPr marL="38100" marR="38100" marT="38100" marB="38100"/>
                </a:tc>
              </a:tr>
              <a:tr h="249615">
                <a:tc>
                  <a:txBody>
                    <a:bodyPr/>
                    <a:lstStyle/>
                    <a:p>
                      <a:pPr algn="ctr"/>
                      <a:r>
                        <a:rPr lang="en-US" sz="1600" i="1" dirty="0"/>
                        <a:t>25</a:t>
                      </a:r>
                      <a:endParaRPr lang="en-US" sz="1600" dirty="0"/>
                    </a:p>
                  </a:txBody>
                  <a:tcPr marL="38100" marR="38100" marT="38100" marB="38100"/>
                </a:tc>
                <a:tc>
                  <a:txBody>
                    <a:bodyPr/>
                    <a:lstStyle/>
                    <a:p>
                      <a:pPr algn="ctr"/>
                      <a:r>
                        <a:rPr lang="en-US" sz="1600" i="1"/>
                        <a:t>S1305</a:t>
                      </a:r>
                      <a:endParaRPr lang="en-US" sz="1600"/>
                    </a:p>
                  </a:txBody>
                  <a:tcPr marL="38100" marR="38100" marT="38100" marB="38100"/>
                </a:tc>
                <a:tc>
                  <a:txBody>
                    <a:bodyPr/>
                    <a:lstStyle/>
                    <a:p>
                      <a:r>
                        <a:rPr lang="en-US" sz="1600" i="1" dirty="0"/>
                        <a:t>Contributions or donations by the Government to international institutions</a:t>
                      </a:r>
                      <a:endParaRPr lang="en-US" sz="1600" dirty="0"/>
                    </a:p>
                  </a:txBody>
                  <a:tcPr marL="38100" marR="38100" marT="38100" marB="38100"/>
                </a:tc>
              </a:tr>
              <a:tr h="249615">
                <a:tc>
                  <a:txBody>
                    <a:bodyPr/>
                    <a:lstStyle/>
                    <a:p>
                      <a:pPr algn="ctr"/>
                      <a:r>
                        <a:rPr lang="en-US" sz="1600" i="1" dirty="0"/>
                        <a:t>26</a:t>
                      </a:r>
                      <a:endParaRPr lang="en-US" sz="1600" dirty="0"/>
                    </a:p>
                  </a:txBody>
                  <a:tcPr marL="38100" marR="38100" marT="38100" marB="38100"/>
                </a:tc>
                <a:tc>
                  <a:txBody>
                    <a:bodyPr/>
                    <a:lstStyle/>
                    <a:p>
                      <a:pPr algn="ctr"/>
                      <a:r>
                        <a:rPr lang="en-US" sz="1600" i="1" dirty="0"/>
                        <a:t>S1306 </a:t>
                      </a:r>
                      <a:endParaRPr lang="en-US" sz="1600" dirty="0"/>
                    </a:p>
                  </a:txBody>
                  <a:tcPr marL="38100" marR="38100" marT="38100" marB="38100"/>
                </a:tc>
                <a:tc>
                  <a:txBody>
                    <a:bodyPr/>
                    <a:lstStyle/>
                    <a:p>
                      <a:r>
                        <a:rPr lang="en-US" sz="1600" i="1" dirty="0"/>
                        <a:t>Remittance towards payment or refund of taxes</a:t>
                      </a:r>
                      <a:endParaRPr lang="en-US" sz="1600" dirty="0"/>
                    </a:p>
                  </a:txBody>
                  <a:tcPr marL="38100" marR="38100" marT="38100" marB="38100"/>
                </a:tc>
              </a:tr>
              <a:tr h="249615">
                <a:tc>
                  <a:txBody>
                    <a:bodyPr/>
                    <a:lstStyle/>
                    <a:p>
                      <a:pPr algn="ctr"/>
                      <a:r>
                        <a:rPr lang="en-US" sz="1600" i="1" dirty="0"/>
                        <a:t>27</a:t>
                      </a:r>
                      <a:endParaRPr lang="en-US" sz="1600" dirty="0"/>
                    </a:p>
                  </a:txBody>
                  <a:tcPr marL="38100" marR="38100" marT="38100" marB="38100"/>
                </a:tc>
                <a:tc>
                  <a:txBody>
                    <a:bodyPr/>
                    <a:lstStyle/>
                    <a:p>
                      <a:pPr algn="ctr"/>
                      <a:r>
                        <a:rPr lang="en-US" sz="1600" i="1"/>
                        <a:t>S1501</a:t>
                      </a:r>
                      <a:endParaRPr lang="en-US" sz="1600"/>
                    </a:p>
                  </a:txBody>
                  <a:tcPr marL="38100" marR="38100" marT="38100" marB="38100"/>
                </a:tc>
                <a:tc>
                  <a:txBody>
                    <a:bodyPr/>
                    <a:lstStyle/>
                    <a:p>
                      <a:r>
                        <a:rPr lang="en-US" sz="1600" i="1" dirty="0"/>
                        <a:t>Refunds or rebates or reduction in invoice value on account of exports</a:t>
                      </a:r>
                      <a:endParaRPr lang="en-US" sz="1600" dirty="0"/>
                    </a:p>
                  </a:txBody>
                  <a:tcPr marL="38100" marR="38100" marT="38100" marB="38100"/>
                </a:tc>
              </a:tr>
              <a:tr h="249615">
                <a:tc>
                  <a:txBody>
                    <a:bodyPr/>
                    <a:lstStyle/>
                    <a:p>
                      <a:pPr algn="ctr"/>
                      <a:r>
                        <a:rPr lang="en-US" sz="1600" i="1" dirty="0"/>
                        <a:t>28</a:t>
                      </a:r>
                      <a:endParaRPr lang="en-US" sz="1600" dirty="0"/>
                    </a:p>
                  </a:txBody>
                  <a:tcPr marL="38100" marR="38100" marT="38100" marB="38100"/>
                </a:tc>
                <a:tc>
                  <a:txBody>
                    <a:bodyPr/>
                    <a:lstStyle/>
                    <a:p>
                      <a:pPr algn="ctr"/>
                      <a:r>
                        <a:rPr lang="en-US" sz="1600" i="1"/>
                        <a:t> S1503</a:t>
                      </a:r>
                      <a:endParaRPr lang="en-US" sz="1600"/>
                    </a:p>
                  </a:txBody>
                  <a:tcPr marL="38100" marR="38100" marT="38100" marB="38100"/>
                </a:tc>
                <a:tc>
                  <a:txBody>
                    <a:bodyPr/>
                    <a:lstStyle/>
                    <a:p>
                      <a:r>
                        <a:rPr lang="en-US" sz="1600" i="1" dirty="0"/>
                        <a:t>Payments by residents for international bidding</a:t>
                      </a:r>
                      <a:r>
                        <a:rPr lang="en-US" sz="1600" i="1" dirty="0" smtClean="0"/>
                        <a:t>.</a:t>
                      </a:r>
                      <a:endParaRPr lang="en-US" sz="1600" dirty="0"/>
                    </a:p>
                  </a:txBody>
                  <a:tcPr marL="38100" marR="38100" marT="38100" marB="38100"/>
                </a:tc>
              </a:tr>
            </a:tbl>
          </a:graphicData>
        </a:graphic>
      </p:graphicFrame>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Slide Number Placeholder 6"/>
          <p:cNvSpPr>
            <a:spLocks noGrp="1"/>
          </p:cNvSpPr>
          <p:nvPr>
            <p:ph type="sldNum" sz="quarter" idx="12"/>
          </p:nvPr>
        </p:nvSpPr>
        <p:spPr/>
        <p:txBody>
          <a:bodyPr/>
          <a:lstStyle/>
          <a:p>
            <a:pPr>
              <a:defRPr/>
            </a:pPr>
            <a:fld id="{41652E65-9A11-447C-805D-23C3C2F0AAB6}" type="slidenum">
              <a:rPr lang="en-US" smtClean="0"/>
              <a:pPr>
                <a:defRPr/>
              </a:pPr>
              <a:t>68</a:t>
            </a:fld>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09600" y="76200"/>
            <a:ext cx="8534400" cy="758825"/>
          </a:xfrm>
        </p:spPr>
        <p:txBody>
          <a:bodyPr/>
          <a:lstStyle/>
          <a:p>
            <a:pPr algn="ctr" eaLnBrk="1" hangingPunct="1"/>
            <a:r>
              <a:rPr lang="en-US" b="1" dirty="0" smtClean="0">
                <a:solidFill>
                  <a:srgbClr val="5FA326"/>
                </a:solidFill>
              </a:rPr>
              <a:t>CERTIFICATE BY A CA FOR REMITTANCE</a:t>
            </a:r>
            <a:endParaRPr lang="en-US" dirty="0" smtClean="0">
              <a:solidFill>
                <a:srgbClr val="5FA326"/>
              </a:solidFill>
            </a:endParaRPr>
          </a:p>
        </p:txBody>
      </p:sp>
      <p:sp>
        <p:nvSpPr>
          <p:cNvPr id="44035" name="Content Placeholder 4"/>
          <p:cNvSpPr>
            <a:spLocks noGrp="1"/>
          </p:cNvSpPr>
          <p:nvPr>
            <p:ph idx="1"/>
          </p:nvPr>
        </p:nvSpPr>
        <p:spPr>
          <a:xfrm>
            <a:off x="914400" y="990600"/>
            <a:ext cx="7772400" cy="4462463"/>
          </a:xfrm>
        </p:spPr>
        <p:txBody>
          <a:bodyPr/>
          <a:lstStyle/>
          <a:p>
            <a:pPr algn="just" eaLnBrk="1" hangingPunct="1">
              <a:buClr>
                <a:schemeClr val="accent3">
                  <a:lumMod val="50000"/>
                </a:schemeClr>
              </a:buClr>
              <a:defRPr/>
            </a:pPr>
            <a:r>
              <a:rPr lang="en-US" sz="2000" dirty="0" err="1" smtClean="0"/>
              <a:t>W.e.f</a:t>
            </a:r>
            <a:r>
              <a:rPr lang="en-US" sz="2000" dirty="0" smtClean="0"/>
              <a:t>. 1.10.2013 till 31.3.15:</a:t>
            </a:r>
          </a:p>
          <a:p>
            <a:pPr algn="just" eaLnBrk="1" hangingPunct="1">
              <a:buClr>
                <a:schemeClr val="accent3">
                  <a:lumMod val="50000"/>
                </a:schemeClr>
              </a:buClr>
              <a:defRPr/>
            </a:pPr>
            <a:r>
              <a:rPr lang="en-US" sz="2000" dirty="0" smtClean="0"/>
              <a:t>Only Taxable  remittances were required to be reported in Form 15CA----till new Rule 37BB is prescribed Form being insisted for every payment .</a:t>
            </a:r>
          </a:p>
          <a:p>
            <a:pPr algn="just" eaLnBrk="1" hangingPunct="1">
              <a:buClr>
                <a:schemeClr val="accent3">
                  <a:lumMod val="50000"/>
                </a:schemeClr>
              </a:buClr>
              <a:defRPr/>
            </a:pPr>
            <a:r>
              <a:rPr lang="en-US" sz="2000" dirty="0" smtClean="0"/>
              <a:t>Obtaining Form 15CB was  not required if, taxable remittances are covered by Part A of new Form 15CA –sum remitted  does not exceed Rs. 50,000 per transaction and the aggregate of such payments during the financial year doesn't exceed Rs. 2,50,000</a:t>
            </a:r>
          </a:p>
          <a:p>
            <a:pPr algn="just" eaLnBrk="1" hangingPunct="1">
              <a:buClr>
                <a:schemeClr val="accent3">
                  <a:lumMod val="50000"/>
                </a:schemeClr>
              </a:buClr>
              <a:defRPr/>
            </a:pPr>
            <a:r>
              <a:rPr lang="en-US" sz="2000" dirty="0" smtClean="0"/>
              <a:t>For sums other than above, 15CB was required.</a:t>
            </a:r>
          </a:p>
          <a:p>
            <a:pPr algn="just" eaLnBrk="1" hangingPunct="1">
              <a:buClr>
                <a:schemeClr val="accent3">
                  <a:lumMod val="50000"/>
                </a:schemeClr>
              </a:buClr>
              <a:defRPr/>
            </a:pPr>
            <a:r>
              <a:rPr lang="en-IN" sz="2000" dirty="0" smtClean="0"/>
              <a:t>Form 15CA to be signed by person competent to sign tax return</a:t>
            </a:r>
          </a:p>
          <a:p>
            <a:pPr algn="just" eaLnBrk="1" hangingPunct="1">
              <a:buClr>
                <a:schemeClr val="accent3">
                  <a:lumMod val="50000"/>
                </a:schemeClr>
              </a:buClr>
              <a:defRPr/>
            </a:pPr>
            <a:r>
              <a:rPr lang="en-IN" sz="2000" dirty="0" smtClean="0"/>
              <a:t>Digital Signature is mandatory</a:t>
            </a:r>
          </a:p>
          <a:p>
            <a:pPr algn="just" eaLnBrk="1" hangingPunct="1">
              <a:buFont typeface="Wingdings 2" pitchFamily="18" charset="2"/>
              <a:buNone/>
              <a:defRPr/>
            </a:pPr>
            <a:endParaRPr lang="en-US" sz="20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pPr>
              <a:defRPr/>
            </a:pPr>
            <a:fld id="{83C05F59-3198-45E4-B4B2-BCF577E451D2}" type="slidenum">
              <a:rPr lang="en-US"/>
              <a:pPr>
                <a:defRPr/>
              </a:pPr>
              <a:t>69</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685800" y="1143000"/>
            <a:ext cx="8001000" cy="4539704"/>
          </a:xfrm>
          <a:prstGeom prst="rect">
            <a:avLst/>
          </a:prstGeom>
          <a:noFill/>
          <a:ln w="9525">
            <a:noFill/>
            <a:miter lim="800000"/>
            <a:headEnd/>
            <a:tailEnd/>
          </a:ln>
        </p:spPr>
        <p:txBody>
          <a:bodyPr>
            <a:spAutoFit/>
          </a:bodyPr>
          <a:lstStyle/>
          <a:p>
            <a:pPr marL="347663" lvl="1" indent="-347663" algn="just" eaLnBrk="0" fontAlgn="auto" hangingPunct="0">
              <a:spcBef>
                <a:spcPts val="0"/>
              </a:spcBef>
              <a:spcAft>
                <a:spcPts val="0"/>
              </a:spcAft>
              <a:defRPr/>
            </a:pPr>
            <a:r>
              <a:rPr lang="en-US" sz="2400" b="1" u="sng" dirty="0">
                <a:latin typeface="+mn-lt"/>
                <a:cs typeface="+mn-cs"/>
              </a:rPr>
              <a:t>Interpretation of Section 9(1)(</a:t>
            </a:r>
            <a:r>
              <a:rPr lang="en-US" sz="2400" b="1" u="sng" dirty="0" err="1">
                <a:latin typeface="+mn-lt"/>
                <a:cs typeface="+mn-cs"/>
              </a:rPr>
              <a:t>i</a:t>
            </a:r>
            <a:r>
              <a:rPr lang="en-US" sz="2400" b="1" u="sng" dirty="0">
                <a:latin typeface="+mn-lt"/>
                <a:cs typeface="+mn-cs"/>
              </a:rPr>
              <a:t>)</a:t>
            </a:r>
          </a:p>
          <a:p>
            <a:pPr marL="347663" lvl="1" indent="-347663" algn="just" eaLnBrk="0" hangingPunct="0">
              <a:defRPr/>
            </a:pPr>
            <a:endParaRPr lang="en-US" sz="2000" b="1" dirty="0">
              <a:latin typeface="+mj-lt"/>
            </a:endParaRPr>
          </a:p>
          <a:p>
            <a:pPr marL="347663" lvl="1" indent="-347663" algn="just" eaLnBrk="0" hangingPunct="0">
              <a:buClr>
                <a:schemeClr val="accent3">
                  <a:lumMod val="50000"/>
                </a:schemeClr>
              </a:buClr>
              <a:defRPr/>
            </a:pPr>
            <a:r>
              <a:rPr lang="en-US" sz="2000" b="1" dirty="0">
                <a:latin typeface="+mj-lt"/>
              </a:rPr>
              <a:t>CIT Vs. R.D. </a:t>
            </a:r>
            <a:r>
              <a:rPr lang="en-US" sz="2000" b="1" dirty="0" err="1">
                <a:latin typeface="+mj-lt"/>
              </a:rPr>
              <a:t>Agarwal</a:t>
            </a:r>
            <a:r>
              <a:rPr lang="en-US" sz="2000" b="1" dirty="0">
                <a:latin typeface="+mj-lt"/>
              </a:rPr>
              <a:t> (56 ITR 20)(SC):</a:t>
            </a:r>
          </a:p>
          <a:p>
            <a:pPr marL="347663" lvl="1" indent="-347663" algn="just" eaLnBrk="0" hangingPunct="0">
              <a:buClr>
                <a:schemeClr val="accent3">
                  <a:lumMod val="50000"/>
                </a:schemeClr>
              </a:buClr>
              <a:defRPr/>
            </a:pPr>
            <a:endParaRPr lang="en-US" sz="1000" b="1" dirty="0">
              <a:latin typeface="+mj-lt"/>
            </a:endParaRPr>
          </a:p>
          <a:p>
            <a:pPr marL="403225" lvl="2" indent="-171450" algn="just" eaLnBrk="0" hangingPunct="0">
              <a:spcBef>
                <a:spcPct val="35000"/>
              </a:spcBef>
              <a:spcAft>
                <a:spcPts val="200"/>
              </a:spcAft>
              <a:buClr>
                <a:schemeClr val="accent3">
                  <a:lumMod val="50000"/>
                </a:schemeClr>
              </a:buClr>
              <a:buFont typeface="Arial" pitchFamily="34" charset="0"/>
              <a:buChar char="•"/>
              <a:tabLst>
                <a:tab pos="400050" algn="l"/>
              </a:tabLst>
              <a:defRPr/>
            </a:pPr>
            <a:r>
              <a:rPr lang="en-US" sz="2000" dirty="0" smtClean="0">
                <a:latin typeface="+mj-lt"/>
              </a:rPr>
              <a:t>SC </a:t>
            </a:r>
            <a:r>
              <a:rPr lang="en-US" sz="2000" dirty="0">
                <a:latin typeface="+mj-lt"/>
              </a:rPr>
              <a:t>observation regarding income arising from business connection – (288 ITR 408 (SC))</a:t>
            </a:r>
          </a:p>
          <a:p>
            <a:pPr marL="403225" lvl="2" indent="-171450" algn="just">
              <a:spcBef>
                <a:spcPct val="35000"/>
              </a:spcBef>
              <a:spcAft>
                <a:spcPts val="200"/>
              </a:spcAft>
              <a:buClr>
                <a:schemeClr val="accent3">
                  <a:lumMod val="50000"/>
                </a:schemeClr>
              </a:buClr>
              <a:buFont typeface="Arial" pitchFamily="34" charset="0"/>
              <a:buChar char="•"/>
              <a:tabLst>
                <a:tab pos="400050" algn="l"/>
              </a:tabLst>
              <a:defRPr/>
            </a:pPr>
            <a:r>
              <a:rPr lang="en-US" sz="2000" dirty="0">
                <a:latin typeface="+mj-lt"/>
              </a:rPr>
              <a:t>Mere existence of a business connection may not result in income accruing or arising in India;</a:t>
            </a:r>
          </a:p>
          <a:p>
            <a:pPr marL="403225" lvl="2" indent="-171450" algn="just">
              <a:spcBef>
                <a:spcPct val="35000"/>
              </a:spcBef>
              <a:spcAft>
                <a:spcPts val="200"/>
              </a:spcAft>
              <a:buClr>
                <a:schemeClr val="accent3">
                  <a:lumMod val="50000"/>
                </a:schemeClr>
              </a:buClr>
              <a:buFont typeface="Arial" pitchFamily="34" charset="0"/>
              <a:buChar char="•"/>
              <a:defRPr/>
            </a:pPr>
            <a:r>
              <a:rPr lang="en-US" sz="2000" dirty="0">
                <a:latin typeface="+mj-lt"/>
              </a:rPr>
              <a:t>Existence of a Permanent Establishment does not necessarily mean existence of business connection</a:t>
            </a:r>
          </a:p>
          <a:p>
            <a:pPr marL="403225" lvl="2" indent="-171450" algn="just">
              <a:spcBef>
                <a:spcPct val="35000"/>
              </a:spcBef>
              <a:spcAft>
                <a:spcPts val="200"/>
              </a:spcAft>
              <a:buClr>
                <a:schemeClr val="accent3">
                  <a:lumMod val="50000"/>
                </a:schemeClr>
              </a:buClr>
              <a:buFont typeface="Arial" pitchFamily="34" charset="0"/>
              <a:buChar char="•"/>
              <a:defRPr/>
            </a:pPr>
            <a:r>
              <a:rPr lang="en-US" sz="2000" dirty="0">
                <a:latin typeface="+mj-lt"/>
              </a:rPr>
              <a:t>Where severable parts of a composite contract are performed in different jurisdictions, the principle of apportionment should be applied to determine profits taxable in each Jurisdiction.</a:t>
            </a:r>
            <a:endParaRPr lang="en-US" sz="2000" b="1" dirty="0">
              <a:latin typeface="+mj-lt"/>
            </a:endParaRPr>
          </a:p>
        </p:txBody>
      </p:sp>
      <p:sp>
        <p:nvSpPr>
          <p:cNvPr id="6" name="Slide Number Placeholder 5"/>
          <p:cNvSpPr>
            <a:spLocks noGrp="1"/>
          </p:cNvSpPr>
          <p:nvPr>
            <p:ph type="sldNum" sz="quarter" idx="12"/>
          </p:nvPr>
        </p:nvSpPr>
        <p:spPr/>
        <p:txBody>
          <a:bodyPr/>
          <a:lstStyle/>
          <a:p>
            <a:pPr>
              <a:defRPr/>
            </a:pPr>
            <a:fld id="{6CA23146-4385-4A28-82F6-9DD386671826}" type="slidenum">
              <a:rPr lang="en-US"/>
              <a:pPr>
                <a:defRPr/>
              </a:pPr>
              <a:t>7</a:t>
            </a:fld>
            <a:endParaRPr lang="en-US"/>
          </a:p>
        </p:txBody>
      </p:sp>
      <p:sp>
        <p:nvSpPr>
          <p:cNvPr id="8" name="Date Placeholder 7"/>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
        <p:nvSpPr>
          <p:cNvPr id="10" name="Title 14"/>
          <p:cNvSpPr>
            <a:spLocks noGrp="1"/>
          </p:cNvSpPr>
          <p:nvPr>
            <p:ph type="title"/>
          </p:nvPr>
        </p:nvSpPr>
        <p:spPr>
          <a:xfrm>
            <a:off x="685800" y="228600"/>
            <a:ext cx="8153400" cy="639762"/>
          </a:xfrm>
        </p:spPr>
        <p:txBody>
          <a:bodyPr/>
          <a:lstStyle/>
          <a:p>
            <a:pPr algn="ctr" eaLnBrk="1" hangingPunct="1">
              <a:defRPr/>
            </a:pPr>
            <a:r>
              <a:rPr lang="en-US" sz="3200" b="1" dirty="0" smtClean="0"/>
              <a:t>SCOPE OF A INCOME OF A NON-RESIDENT</a:t>
            </a:r>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6"/>
          <p:cNvPicPr>
            <a:picLocks noChangeAspect="1" noChangeArrowheads="1"/>
          </p:cNvPicPr>
          <p:nvPr/>
        </p:nvPicPr>
        <p:blipFill>
          <a:blip r:embed="rId3" cstate="print"/>
          <a:srcRect t="16782" b="6207"/>
          <a:stretch>
            <a:fillRect/>
          </a:stretch>
        </p:blipFill>
        <p:spPr bwMode="auto">
          <a:xfrm>
            <a:off x="36513" y="1196975"/>
            <a:ext cx="9144000" cy="4975225"/>
          </a:xfrm>
          <a:prstGeom prst="rect">
            <a:avLst/>
          </a:prstGeom>
          <a:noFill/>
          <a:ln w="9525">
            <a:noFill/>
            <a:miter lim="800000"/>
            <a:headEnd/>
            <a:tailEnd/>
          </a:ln>
        </p:spPr>
      </p:pic>
      <p:sp>
        <p:nvSpPr>
          <p:cNvPr id="47107" name="Title 1"/>
          <p:cNvSpPr>
            <a:spLocks noGrp="1"/>
          </p:cNvSpPr>
          <p:nvPr>
            <p:ph type="title"/>
          </p:nvPr>
        </p:nvSpPr>
        <p:spPr>
          <a:xfrm>
            <a:off x="609600" y="152400"/>
            <a:ext cx="8382000" cy="639763"/>
          </a:xfrm>
        </p:spPr>
        <p:txBody>
          <a:bodyPr/>
          <a:lstStyle/>
          <a:p>
            <a:pPr algn="ctr" eaLnBrk="1" hangingPunct="1"/>
            <a:r>
              <a:rPr lang="en-IN" sz="3400" b="1" dirty="0" smtClean="0">
                <a:solidFill>
                  <a:srgbClr val="5FA326"/>
                </a:solidFill>
              </a:rPr>
              <a:t>Revised Remittance Procedures – Flow Chart</a:t>
            </a:r>
          </a:p>
        </p:txBody>
      </p:sp>
      <p:sp>
        <p:nvSpPr>
          <p:cNvPr id="67590" name="Slide Number Placeholder 2"/>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a:defRPr/>
            </a:pPr>
            <a:fld id="{F71238FC-C952-44EA-AA7E-F2AAE299602A}" type="slidenum">
              <a:rPr lang="en-IN" smtClean="0"/>
              <a:pPr>
                <a:defRPr/>
              </a:pPr>
              <a:t>70</a:t>
            </a:fld>
            <a:endParaRPr lang="en-IN" smtClean="0"/>
          </a:p>
        </p:txBody>
      </p:sp>
      <p:sp>
        <p:nvSpPr>
          <p:cNvPr id="7" name="Date Placeholder 5"/>
          <p:cNvSpPr>
            <a:spLocks noGrp="1"/>
          </p:cNvSpPr>
          <p:nvPr>
            <p:ph type="dt" sz="quarter" idx="10"/>
          </p:nvPr>
        </p:nvSpPr>
        <p:spPr/>
        <p:txBody>
          <a:bodyPr/>
          <a:lstStyle/>
          <a:p>
            <a:pPr>
              <a:defRPr/>
            </a:pPr>
            <a:r>
              <a:rPr lang="en-US" smtClean="0"/>
              <a:t>03/07/2015</a:t>
            </a:r>
            <a:endParaRPr lang="en-US"/>
          </a:p>
        </p:txBody>
      </p:sp>
      <p:sp>
        <p:nvSpPr>
          <p:cNvPr id="8"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914400" y="228600"/>
            <a:ext cx="7772400" cy="639763"/>
          </a:xfrm>
        </p:spPr>
        <p:txBody>
          <a:bodyPr/>
          <a:lstStyle/>
          <a:p>
            <a:pPr algn="ctr" eaLnBrk="1" hangingPunct="1"/>
            <a:r>
              <a:rPr lang="en-IN" b="1" dirty="0" smtClean="0">
                <a:solidFill>
                  <a:srgbClr val="5FA326"/>
                </a:solidFill>
              </a:rPr>
              <a:t>Form 15CB – Analysis</a:t>
            </a:r>
          </a:p>
        </p:txBody>
      </p:sp>
      <p:sp>
        <p:nvSpPr>
          <p:cNvPr id="54276" name="Content Placeholder 3"/>
          <p:cNvSpPr>
            <a:spLocks noGrp="1"/>
          </p:cNvSpPr>
          <p:nvPr>
            <p:ph idx="1"/>
          </p:nvPr>
        </p:nvSpPr>
        <p:spPr>
          <a:xfrm>
            <a:off x="457200" y="1371600"/>
            <a:ext cx="8229600" cy="4784725"/>
          </a:xfrm>
        </p:spPr>
        <p:txBody>
          <a:bodyPr>
            <a:normAutofit lnSpcReduction="10000"/>
          </a:bodyPr>
          <a:lstStyle/>
          <a:p>
            <a:pPr marL="365760" indent="-256032" algn="just" eaLnBrk="1" fontAlgn="auto" hangingPunct="1">
              <a:spcAft>
                <a:spcPts val="0"/>
              </a:spcAft>
              <a:buClr>
                <a:schemeClr val="accent3">
                  <a:lumMod val="50000"/>
                </a:schemeClr>
              </a:buClr>
              <a:defRPr/>
            </a:pPr>
            <a:r>
              <a:rPr lang="en-IN" dirty="0" smtClean="0"/>
              <a:t>CA certificate to be provided in physical form</a:t>
            </a:r>
          </a:p>
          <a:p>
            <a:pPr marL="621792" lvl="1" algn="just" eaLnBrk="1" fontAlgn="auto" hangingPunct="1">
              <a:spcBef>
                <a:spcPts val="324"/>
              </a:spcBef>
              <a:spcAft>
                <a:spcPts val="0"/>
              </a:spcAft>
              <a:buClr>
                <a:schemeClr val="accent3">
                  <a:lumMod val="50000"/>
                </a:schemeClr>
              </a:buClr>
              <a:defRPr/>
            </a:pPr>
            <a:r>
              <a:rPr lang="en-IN" dirty="0" smtClean="0"/>
              <a:t>Information to be uploaded online in Part B of Form 15CA</a:t>
            </a:r>
          </a:p>
          <a:p>
            <a:pPr marL="365760" indent="-256032" algn="just" eaLnBrk="1" fontAlgn="auto" hangingPunct="1">
              <a:spcAft>
                <a:spcPts val="0"/>
              </a:spcAft>
              <a:buClr>
                <a:schemeClr val="accent3">
                  <a:lumMod val="50000"/>
                </a:schemeClr>
              </a:buClr>
              <a:defRPr/>
            </a:pPr>
            <a:r>
              <a:rPr lang="en-IN" dirty="0" smtClean="0"/>
              <a:t>Documents that should be reviewed</a:t>
            </a:r>
          </a:p>
          <a:p>
            <a:pPr marL="621792" lvl="1" algn="just" eaLnBrk="1" fontAlgn="auto" hangingPunct="1">
              <a:spcBef>
                <a:spcPts val="324"/>
              </a:spcBef>
              <a:spcAft>
                <a:spcPts val="0"/>
              </a:spcAft>
              <a:buClr>
                <a:schemeClr val="accent3">
                  <a:lumMod val="50000"/>
                </a:schemeClr>
              </a:buClr>
              <a:defRPr/>
            </a:pPr>
            <a:r>
              <a:rPr lang="en-IN" dirty="0" smtClean="0"/>
              <a:t>Certified copy of signed contract</a:t>
            </a:r>
          </a:p>
          <a:p>
            <a:pPr marL="621792" lvl="1" algn="just" eaLnBrk="1" fontAlgn="auto" hangingPunct="1">
              <a:spcBef>
                <a:spcPts val="324"/>
              </a:spcBef>
              <a:spcAft>
                <a:spcPts val="0"/>
              </a:spcAft>
              <a:buClr>
                <a:schemeClr val="accent3">
                  <a:lumMod val="50000"/>
                </a:schemeClr>
              </a:buClr>
              <a:defRPr/>
            </a:pPr>
            <a:r>
              <a:rPr lang="en-IN" dirty="0" smtClean="0"/>
              <a:t>Certified copy of signed/stamped invoice</a:t>
            </a:r>
          </a:p>
          <a:p>
            <a:pPr marL="621792" lvl="1" algn="just" eaLnBrk="1" fontAlgn="auto" hangingPunct="1">
              <a:spcBef>
                <a:spcPts val="324"/>
              </a:spcBef>
              <a:spcAft>
                <a:spcPts val="0"/>
              </a:spcAft>
              <a:buClr>
                <a:schemeClr val="accent3">
                  <a:lumMod val="50000"/>
                </a:schemeClr>
              </a:buClr>
              <a:defRPr/>
            </a:pPr>
            <a:r>
              <a:rPr lang="en-IN" dirty="0" smtClean="0"/>
              <a:t>Certified ledger account</a:t>
            </a:r>
          </a:p>
          <a:p>
            <a:pPr marL="621792" lvl="1" algn="just" eaLnBrk="1" fontAlgn="auto" hangingPunct="1">
              <a:spcBef>
                <a:spcPts val="324"/>
              </a:spcBef>
              <a:spcAft>
                <a:spcPts val="0"/>
              </a:spcAft>
              <a:buClr>
                <a:schemeClr val="accent3">
                  <a:lumMod val="50000"/>
                </a:schemeClr>
              </a:buClr>
              <a:defRPr/>
            </a:pPr>
            <a:r>
              <a:rPr lang="en-IN" dirty="0" smtClean="0"/>
              <a:t>Correspondence on which reliance is placed including emails</a:t>
            </a:r>
          </a:p>
          <a:p>
            <a:pPr marL="621792" lvl="1" algn="just" eaLnBrk="1" fontAlgn="auto" hangingPunct="1">
              <a:spcBef>
                <a:spcPts val="324"/>
              </a:spcBef>
              <a:spcAft>
                <a:spcPts val="0"/>
              </a:spcAft>
              <a:buClr>
                <a:schemeClr val="accent3">
                  <a:lumMod val="50000"/>
                </a:schemeClr>
              </a:buClr>
              <a:defRPr/>
            </a:pPr>
            <a:r>
              <a:rPr lang="en-IN" dirty="0" smtClean="0"/>
              <a:t>Supporting vouchers in case of reimbursements a must</a:t>
            </a:r>
          </a:p>
          <a:p>
            <a:pPr marL="621792" lvl="1" algn="just" eaLnBrk="1" fontAlgn="auto" hangingPunct="1">
              <a:spcBef>
                <a:spcPts val="324"/>
              </a:spcBef>
              <a:spcAft>
                <a:spcPts val="0"/>
              </a:spcAft>
              <a:buClr>
                <a:schemeClr val="accent3">
                  <a:lumMod val="50000"/>
                </a:schemeClr>
              </a:buClr>
              <a:defRPr/>
            </a:pPr>
            <a:r>
              <a:rPr lang="en-IN" dirty="0" smtClean="0"/>
              <a:t>Print out of website details of Payee</a:t>
            </a:r>
          </a:p>
          <a:p>
            <a:pPr marL="365760" indent="-256032" algn="just" eaLnBrk="1" fontAlgn="auto" hangingPunct="1">
              <a:spcAft>
                <a:spcPts val="0"/>
              </a:spcAft>
              <a:buClr>
                <a:schemeClr val="accent3">
                  <a:lumMod val="50000"/>
                </a:schemeClr>
              </a:buClr>
              <a:defRPr/>
            </a:pPr>
            <a:r>
              <a:rPr lang="en-IN" dirty="0" smtClean="0"/>
              <a:t>Physical certificate should be amended for documents reviewed</a:t>
            </a:r>
          </a:p>
          <a:p>
            <a:pPr marL="859536" lvl="2" algn="just" eaLnBrk="1" fontAlgn="auto" hangingPunct="1">
              <a:spcAft>
                <a:spcPts val="0"/>
              </a:spcAft>
              <a:buFont typeface="Wingdings 2"/>
              <a:buChar char=""/>
              <a:defRPr/>
            </a:pPr>
            <a:endParaRPr lang="en-IN" dirty="0" smtClean="0">
              <a:solidFill>
                <a:schemeClr val="accent3">
                  <a:lumMod val="75000"/>
                </a:schemeClr>
              </a:solidFill>
            </a:endParaRPr>
          </a:p>
        </p:txBody>
      </p:sp>
      <p:sp>
        <p:nvSpPr>
          <p:cNvPr id="69638" name="Slide Number Placeholder 2"/>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a:defRPr/>
            </a:pPr>
            <a:fld id="{E9E5EDE0-0868-4C67-8385-AB034BB75B57}" type="slidenum">
              <a:rPr lang="en-IN" smtClean="0"/>
              <a:pPr>
                <a:defRPr/>
              </a:pPr>
              <a:t>71</a:t>
            </a:fld>
            <a:endParaRPr lang="en-IN" smtClean="0"/>
          </a:p>
        </p:txBody>
      </p:sp>
      <p:sp>
        <p:nvSpPr>
          <p:cNvPr id="7" name="Date Placeholder 5"/>
          <p:cNvSpPr>
            <a:spLocks noGrp="1"/>
          </p:cNvSpPr>
          <p:nvPr>
            <p:ph type="dt" sz="quarter" idx="10"/>
          </p:nvPr>
        </p:nvSpPr>
        <p:spPr/>
        <p:txBody>
          <a:bodyPr/>
          <a:lstStyle/>
          <a:p>
            <a:pPr>
              <a:defRPr/>
            </a:pPr>
            <a:r>
              <a:rPr lang="en-US" smtClean="0"/>
              <a:t>03/07/2015</a:t>
            </a:r>
            <a:endParaRPr lang="en-US"/>
          </a:p>
        </p:txBody>
      </p:sp>
      <p:sp>
        <p:nvSpPr>
          <p:cNvPr id="8" name="Footer Placeholder 6"/>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med">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4"/>
          <p:cNvSpPr>
            <a:spLocks noChangeArrowheads="1"/>
          </p:cNvSpPr>
          <p:nvPr/>
        </p:nvSpPr>
        <p:spPr bwMode="auto">
          <a:xfrm>
            <a:off x="762000" y="990600"/>
            <a:ext cx="8001000" cy="5324535"/>
          </a:xfrm>
          <a:prstGeom prst="rect">
            <a:avLst/>
          </a:prstGeom>
          <a:noFill/>
          <a:ln w="9525">
            <a:noFill/>
            <a:miter lim="800000"/>
            <a:headEnd/>
            <a:tailEnd/>
          </a:ln>
        </p:spPr>
        <p:txBody>
          <a:bodyPr>
            <a:spAutoFit/>
          </a:bodyPr>
          <a:lstStyle/>
          <a:p>
            <a:pPr algn="just">
              <a:defRPr/>
            </a:pPr>
            <a:r>
              <a:rPr lang="en-US" sz="2000" b="1" dirty="0">
                <a:ln w="9000" cmpd="sng">
                  <a:solidFill>
                    <a:schemeClr val="tx1">
                      <a:lumMod val="75000"/>
                      <a:lumOff val="25000"/>
                    </a:schemeClr>
                  </a:solidFill>
                  <a:prstDash val="solid"/>
                </a:ln>
                <a:effectLst>
                  <a:reflection blurRad="12700" stA="28000" endPos="45000" dist="1000" dir="5400000" sy="-100000" algn="bl" rotWithShape="0"/>
                </a:effectLst>
                <a:latin typeface="+mj-lt"/>
              </a:rPr>
              <a:t>Some Issues:</a:t>
            </a:r>
          </a:p>
          <a:p>
            <a:pPr algn="just">
              <a:defRPr/>
            </a:pPr>
            <a:endParaRPr lang="en-US" sz="2000" b="1" dirty="0">
              <a:ln w="9000" cmpd="sng">
                <a:solidFill>
                  <a:schemeClr val="tx1">
                    <a:lumMod val="75000"/>
                    <a:lumOff val="25000"/>
                  </a:schemeClr>
                </a:solidFill>
                <a:prstDash val="solid"/>
              </a:ln>
              <a:solidFill>
                <a:schemeClr val="accent3">
                  <a:lumMod val="75000"/>
                </a:schemeClr>
              </a:solidFill>
              <a:effectLst>
                <a:reflection blurRad="12700" stA="28000" endPos="45000" dist="1000" dir="5400000" sy="-100000" algn="bl" rotWithShape="0"/>
              </a:effectLst>
              <a:latin typeface="+mj-lt"/>
            </a:endParaRPr>
          </a:p>
          <a:p>
            <a:pPr marL="225425" indent="-225425" algn="just">
              <a:defRPr/>
            </a:pPr>
            <a:r>
              <a:rPr lang="en-US" sz="2000" dirty="0">
                <a:latin typeface="+mj-lt"/>
                <a:cs typeface="Arial" pitchFamily="34" charset="0"/>
              </a:rPr>
              <a:t>Whether CA Certificate is an Alternate to Sec 195(2)?</a:t>
            </a:r>
          </a:p>
          <a:p>
            <a:pPr marL="225425" indent="-225425" algn="just">
              <a:buFont typeface="Arial" pitchFamily="34" charset="0"/>
              <a:buChar char="•"/>
              <a:defRPr/>
            </a:pPr>
            <a:endParaRPr lang="en-US" sz="2000" dirty="0">
              <a:latin typeface="+mj-lt"/>
              <a:cs typeface="Arial" pitchFamily="34" charset="0"/>
            </a:endParaRPr>
          </a:p>
          <a:p>
            <a:pPr marL="339725" indent="-225425" algn="just">
              <a:buClr>
                <a:schemeClr val="accent3">
                  <a:lumMod val="50000"/>
                </a:schemeClr>
              </a:buClr>
              <a:buFont typeface="Arial" pitchFamily="34" charset="0"/>
              <a:buChar char="•"/>
              <a:defRPr/>
            </a:pPr>
            <a:r>
              <a:rPr lang="en-US" sz="2000" dirty="0">
                <a:latin typeface="+mj-lt"/>
                <a:cs typeface="Arial" pitchFamily="34" charset="0"/>
              </a:rPr>
              <a:t>Mahindra &amp; Mahindra Ltd vs. ADIT 106 ITD 521 (Mum ITAT) (2007)</a:t>
            </a:r>
          </a:p>
          <a:p>
            <a:pPr marL="682625" indent="-225425" algn="just">
              <a:buClr>
                <a:schemeClr val="accent3">
                  <a:lumMod val="50000"/>
                </a:schemeClr>
              </a:buClr>
              <a:buFont typeface="Arial" pitchFamily="34" charset="0"/>
              <a:buChar char="•"/>
              <a:defRPr/>
            </a:pPr>
            <a:r>
              <a:rPr lang="en-US" sz="2000" i="1" dirty="0">
                <a:latin typeface="+mj-lt"/>
                <a:cs typeface="Arial" pitchFamily="34" charset="0"/>
              </a:rPr>
              <a:t>“It is clear that the new scheme of remittance being allowed on the basis of CA Certificate is not in substitution of the scheme u/s 195(2) but merely to supplement the same.”</a:t>
            </a:r>
          </a:p>
          <a:p>
            <a:pPr marL="682625" indent="-225425" algn="just">
              <a:buClr>
                <a:schemeClr val="accent3">
                  <a:lumMod val="50000"/>
                </a:schemeClr>
              </a:buClr>
              <a:buFont typeface="Arial" pitchFamily="34" charset="0"/>
              <a:buChar char="•"/>
              <a:defRPr/>
            </a:pPr>
            <a:r>
              <a:rPr lang="en-US" sz="2000" dirty="0">
                <a:latin typeface="+mj-lt"/>
                <a:cs typeface="Arial" pitchFamily="34" charset="0"/>
              </a:rPr>
              <a:t>The CA Certificate has no role to play for determination of TDS liability  but is merely to support </a:t>
            </a:r>
            <a:r>
              <a:rPr lang="en-US" sz="2000" dirty="0" err="1">
                <a:latin typeface="+mj-lt"/>
                <a:cs typeface="Arial" pitchFamily="34" charset="0"/>
              </a:rPr>
              <a:t>assessee’s</a:t>
            </a:r>
            <a:r>
              <a:rPr lang="en-US" sz="2000" dirty="0">
                <a:latin typeface="+mj-lt"/>
                <a:cs typeface="Arial" pitchFamily="34" charset="0"/>
              </a:rPr>
              <a:t> contention while making remittance to a non-resident</a:t>
            </a:r>
          </a:p>
          <a:p>
            <a:pPr marL="682625" indent="-225425" algn="just">
              <a:buClr>
                <a:schemeClr val="accent3">
                  <a:lumMod val="50000"/>
                </a:schemeClr>
              </a:buClr>
              <a:buFont typeface="Arial" pitchFamily="34" charset="0"/>
              <a:buChar char="•"/>
              <a:defRPr/>
            </a:pPr>
            <a:r>
              <a:rPr lang="en-US" sz="2000" dirty="0">
                <a:latin typeface="+mj-lt"/>
                <a:cs typeface="Arial" pitchFamily="34" charset="0"/>
              </a:rPr>
              <a:t>A payer at his own risk can approach a CA and make remittance to a non-resident on the basis of CA’s Certificate. Consequences of non-deduction and short deduction would, however, follow.</a:t>
            </a:r>
          </a:p>
          <a:p>
            <a:pPr marL="682625" indent="-225425" algn="just">
              <a:buClr>
                <a:schemeClr val="accent3">
                  <a:lumMod val="50000"/>
                </a:schemeClr>
              </a:buClr>
              <a:buFont typeface="Arial" pitchFamily="34" charset="0"/>
              <a:buChar char="•"/>
              <a:defRPr/>
            </a:pPr>
            <a:r>
              <a:rPr lang="en-US" sz="2000" dirty="0">
                <a:latin typeface="+mj-lt"/>
                <a:cs typeface="Arial" pitchFamily="34" charset="0"/>
              </a:rPr>
              <a:t>In the said case, it was also held that no appeal to a CIT (A) u/s 248 is maintainable against the CA Certificate issued under CBT circular no. 759</a:t>
            </a:r>
          </a:p>
        </p:txBody>
      </p:sp>
      <p:sp>
        <p:nvSpPr>
          <p:cNvPr id="49155" name="Title 14"/>
          <p:cNvSpPr>
            <a:spLocks noGrp="1"/>
          </p:cNvSpPr>
          <p:nvPr>
            <p:ph type="title"/>
          </p:nvPr>
        </p:nvSpPr>
        <p:spPr>
          <a:xfrm>
            <a:off x="914400" y="0"/>
            <a:ext cx="7772400" cy="715963"/>
          </a:xfrm>
        </p:spPr>
        <p:txBody>
          <a:bodyPr/>
          <a:lstStyle/>
          <a:p>
            <a:pPr algn="ctr" eaLnBrk="1" hangingPunct="1"/>
            <a:r>
              <a:rPr lang="en-US" b="1" dirty="0" smtClean="0"/>
              <a:t>CERTIFICATE BY A CA FOR REMITTANCE</a:t>
            </a:r>
          </a:p>
        </p:txBody>
      </p:sp>
      <p:sp>
        <p:nvSpPr>
          <p:cNvPr id="6" name="Slide Number Placeholder 5"/>
          <p:cNvSpPr>
            <a:spLocks noGrp="1"/>
          </p:cNvSpPr>
          <p:nvPr>
            <p:ph type="sldNum" sz="quarter" idx="12"/>
          </p:nvPr>
        </p:nvSpPr>
        <p:spPr/>
        <p:txBody>
          <a:bodyPr/>
          <a:lstStyle/>
          <a:p>
            <a:pPr>
              <a:defRPr/>
            </a:pPr>
            <a:fld id="{7741A054-809E-41FE-A90D-FDDC64375233}" type="slidenum">
              <a:rPr lang="en-US"/>
              <a:pPr>
                <a:defRPr/>
              </a:pPr>
              <a:t>72</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8" name="Footer Placeholder 7"/>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4"/>
          <p:cNvSpPr>
            <a:spLocks noChangeArrowheads="1"/>
          </p:cNvSpPr>
          <p:nvPr/>
        </p:nvSpPr>
        <p:spPr bwMode="auto">
          <a:xfrm>
            <a:off x="762000" y="1447800"/>
            <a:ext cx="7924800" cy="4585871"/>
          </a:xfrm>
          <a:prstGeom prst="rect">
            <a:avLst/>
          </a:prstGeom>
          <a:noFill/>
          <a:ln w="9525">
            <a:noFill/>
            <a:miter lim="800000"/>
            <a:headEnd/>
            <a:tailEnd/>
          </a:ln>
        </p:spPr>
        <p:txBody>
          <a:bodyPr>
            <a:spAutoFit/>
          </a:bodyPr>
          <a:lstStyle/>
          <a:p>
            <a:pPr marL="465138" indent="-465138" algn="just" eaLnBrk="0" hangingPunct="0">
              <a:buFont typeface="Wingdings" pitchFamily="2" charset="2"/>
              <a:buNone/>
              <a:defRPr/>
            </a:pPr>
            <a:r>
              <a:rPr lang="en-US" sz="2400" b="1" dirty="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pitchFamily="34" charset="0"/>
              </a:rPr>
              <a:t>Some Issues (</a:t>
            </a:r>
            <a:r>
              <a:rPr lang="en-US" sz="2400" b="1" dirty="0" err="1">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pitchFamily="34" charset="0"/>
              </a:rPr>
              <a:t>Contd</a:t>
            </a:r>
            <a:r>
              <a:rPr lang="en-US" sz="2400" b="1" dirty="0">
                <a:ln w="9000" cmpd="sng">
                  <a:solidFill>
                    <a:schemeClr val="tx1">
                      <a:lumMod val="75000"/>
                      <a:lumOff val="25000"/>
                    </a:schemeClr>
                  </a:solidFill>
                  <a:prstDash val="solid"/>
                </a:ln>
                <a:effectLst>
                  <a:reflection blurRad="12700" stA="28000" endPos="45000" dist="1000" dir="5400000" sy="-100000" algn="bl" rotWithShape="0"/>
                </a:effectLst>
                <a:latin typeface="+mj-lt"/>
                <a:cs typeface="Arial" pitchFamily="34" charset="0"/>
              </a:rPr>
              <a:t>…):</a:t>
            </a:r>
          </a:p>
          <a:p>
            <a:pPr marL="465138" indent="-465138" algn="just" eaLnBrk="0" hangingPunct="0">
              <a:buFont typeface="Wingdings" pitchFamily="2" charset="2"/>
              <a:buChar char="Ø"/>
              <a:defRPr/>
            </a:pPr>
            <a:endParaRPr lang="en-US" sz="800" dirty="0">
              <a:solidFill>
                <a:schemeClr val="accent3">
                  <a:lumMod val="75000"/>
                </a:schemeClr>
              </a:solidFill>
              <a:latin typeface="+mj-lt"/>
            </a:endParaRPr>
          </a:p>
          <a:p>
            <a:pPr marL="465138" indent="-350838" algn="just" eaLnBrk="0" hangingPunct="0">
              <a:buClr>
                <a:schemeClr val="accent3">
                  <a:lumMod val="50000"/>
                </a:schemeClr>
              </a:buClr>
              <a:buFont typeface="Arial" pitchFamily="34" charset="0"/>
              <a:buChar char="•"/>
              <a:defRPr/>
            </a:pPr>
            <a:r>
              <a:rPr lang="en-US" sz="2000" dirty="0">
                <a:latin typeface="+mj-lt"/>
              </a:rPr>
              <a:t>Consequence of difference of opinion between a CA and AO</a:t>
            </a:r>
          </a:p>
          <a:p>
            <a:pPr marL="465138" indent="-350838" algn="just" eaLnBrk="0" hangingPunct="0">
              <a:buClr>
                <a:schemeClr val="accent3">
                  <a:lumMod val="50000"/>
                </a:schemeClr>
              </a:buClr>
              <a:buFont typeface="Arial" pitchFamily="34" charset="0"/>
              <a:buChar char="•"/>
              <a:defRPr/>
            </a:pPr>
            <a:endParaRPr lang="en-US" sz="2000" dirty="0">
              <a:latin typeface="+mj-lt"/>
            </a:endParaRPr>
          </a:p>
          <a:p>
            <a:pPr marL="465138" indent="-350838" algn="just" eaLnBrk="0" hangingPunct="0">
              <a:buClr>
                <a:schemeClr val="accent3">
                  <a:lumMod val="50000"/>
                </a:schemeClr>
              </a:buClr>
              <a:buFont typeface="Arial" pitchFamily="34" charset="0"/>
              <a:buChar char="•"/>
              <a:defRPr/>
            </a:pPr>
            <a:r>
              <a:rPr lang="en-US" sz="2000" dirty="0">
                <a:latin typeface="+mj-lt"/>
              </a:rPr>
              <a:t>Consequence of change in the view due to an amendment or a judicial decision or circular subsequent to issue of certificate.</a:t>
            </a:r>
          </a:p>
          <a:p>
            <a:pPr marL="465138" indent="-350838" algn="just" eaLnBrk="0" hangingPunct="0">
              <a:buClr>
                <a:schemeClr val="accent3">
                  <a:lumMod val="50000"/>
                </a:schemeClr>
              </a:buClr>
              <a:buFont typeface="Arial" pitchFamily="34" charset="0"/>
              <a:buChar char="•"/>
              <a:defRPr/>
            </a:pPr>
            <a:endParaRPr lang="en-US" sz="2000" dirty="0">
              <a:latin typeface="+mj-lt"/>
            </a:endParaRPr>
          </a:p>
          <a:p>
            <a:pPr marL="465138" indent="-350838" algn="just" eaLnBrk="0" hangingPunct="0">
              <a:buClr>
                <a:schemeClr val="accent3">
                  <a:lumMod val="50000"/>
                </a:schemeClr>
              </a:buClr>
              <a:buFont typeface="Arial" pitchFamily="34" charset="0"/>
              <a:buChar char="•"/>
              <a:defRPr/>
            </a:pPr>
            <a:r>
              <a:rPr lang="en-US" sz="2000" dirty="0">
                <a:latin typeface="+mj-lt"/>
              </a:rPr>
              <a:t>Determination of  any “special relation”  between payer and payee.</a:t>
            </a:r>
          </a:p>
          <a:p>
            <a:pPr marL="465138" indent="-350838" algn="just" eaLnBrk="0" hangingPunct="0">
              <a:buClr>
                <a:schemeClr val="accent3">
                  <a:lumMod val="50000"/>
                </a:schemeClr>
              </a:buClr>
              <a:buFont typeface="Arial" pitchFamily="34" charset="0"/>
              <a:buChar char="•"/>
              <a:defRPr/>
            </a:pPr>
            <a:endParaRPr lang="en-US" sz="2000" dirty="0">
              <a:latin typeface="+mj-lt"/>
            </a:endParaRPr>
          </a:p>
          <a:p>
            <a:pPr marL="465138" indent="-350838" algn="just" eaLnBrk="0" hangingPunct="0">
              <a:buClr>
                <a:schemeClr val="accent3">
                  <a:lumMod val="50000"/>
                </a:schemeClr>
              </a:buClr>
              <a:buFont typeface="Arial" pitchFamily="34" charset="0"/>
              <a:buChar char="•"/>
              <a:defRPr/>
            </a:pPr>
            <a:r>
              <a:rPr lang="en-US" sz="2000" dirty="0">
                <a:latin typeface="+mj-lt"/>
              </a:rPr>
              <a:t>Tax residency certificate – if not available?</a:t>
            </a:r>
          </a:p>
          <a:p>
            <a:pPr marL="465138" indent="-350838" algn="just" eaLnBrk="0" hangingPunct="0">
              <a:buClr>
                <a:schemeClr val="accent3">
                  <a:lumMod val="50000"/>
                </a:schemeClr>
              </a:buClr>
              <a:buFont typeface="Arial" pitchFamily="34" charset="0"/>
              <a:buChar char="•"/>
              <a:defRPr/>
            </a:pPr>
            <a:endParaRPr lang="en-US" sz="2000" dirty="0">
              <a:latin typeface="+mj-lt"/>
            </a:endParaRPr>
          </a:p>
          <a:p>
            <a:pPr marL="465138" indent="-350838" algn="just" eaLnBrk="0" hangingPunct="0">
              <a:buClr>
                <a:schemeClr val="accent3">
                  <a:lumMod val="50000"/>
                </a:schemeClr>
              </a:buClr>
              <a:buFont typeface="Arial" pitchFamily="34" charset="0"/>
              <a:buChar char="•"/>
              <a:defRPr/>
            </a:pPr>
            <a:r>
              <a:rPr lang="en-US" sz="2000" dirty="0">
                <a:latin typeface="+mj-lt"/>
              </a:rPr>
              <a:t>Tax residency certificate—not sufficient -- dual residency?  </a:t>
            </a:r>
          </a:p>
          <a:p>
            <a:pPr marL="465138" indent="-350838" algn="just" eaLnBrk="0" hangingPunct="0">
              <a:buClr>
                <a:schemeClr val="accent3">
                  <a:lumMod val="50000"/>
                </a:schemeClr>
              </a:buClr>
              <a:buFont typeface="Arial" pitchFamily="34" charset="0"/>
              <a:buChar char="•"/>
              <a:defRPr/>
            </a:pPr>
            <a:endParaRPr lang="en-US" sz="2000" dirty="0">
              <a:latin typeface="+mj-lt"/>
            </a:endParaRPr>
          </a:p>
          <a:p>
            <a:pPr marL="465138" indent="-350838" algn="just" eaLnBrk="0" hangingPunct="0">
              <a:buClr>
                <a:schemeClr val="accent3">
                  <a:lumMod val="50000"/>
                </a:schemeClr>
              </a:buClr>
              <a:buFont typeface="Arial" pitchFamily="34" charset="0"/>
              <a:buChar char="•"/>
              <a:defRPr/>
            </a:pPr>
            <a:r>
              <a:rPr lang="en-US" sz="2000" dirty="0">
                <a:latin typeface="+mj-lt"/>
              </a:rPr>
              <a:t>Validity period of tax residency certificate / undertaking / declaration from the payee – for a year or for single payment?</a:t>
            </a:r>
          </a:p>
        </p:txBody>
      </p:sp>
      <p:sp>
        <p:nvSpPr>
          <p:cNvPr id="50179" name="Title 7"/>
          <p:cNvSpPr>
            <a:spLocks noGrp="1"/>
          </p:cNvSpPr>
          <p:nvPr>
            <p:ph type="title"/>
          </p:nvPr>
        </p:nvSpPr>
        <p:spPr>
          <a:xfrm>
            <a:off x="301625" y="228600"/>
            <a:ext cx="8534400" cy="914400"/>
          </a:xfrm>
        </p:spPr>
        <p:txBody>
          <a:bodyPr/>
          <a:lstStyle/>
          <a:p>
            <a:pPr algn="ctr" eaLnBrk="1" hangingPunct="1"/>
            <a:r>
              <a:rPr lang="en-US" b="1" dirty="0" smtClean="0"/>
              <a:t>CERTIFICATE BY A CA FOR REMITTANCE</a:t>
            </a:r>
          </a:p>
        </p:txBody>
      </p:sp>
      <p:sp>
        <p:nvSpPr>
          <p:cNvPr id="6" name="Slide Number Placeholder 5"/>
          <p:cNvSpPr>
            <a:spLocks noGrp="1"/>
          </p:cNvSpPr>
          <p:nvPr>
            <p:ph type="sldNum" sz="quarter" idx="12"/>
          </p:nvPr>
        </p:nvSpPr>
        <p:spPr/>
        <p:txBody>
          <a:bodyPr/>
          <a:lstStyle/>
          <a:p>
            <a:pPr>
              <a:defRPr/>
            </a:pPr>
            <a:fld id="{A58C25F2-0C48-4D4F-B3B9-B4139024F64E}" type="slidenum">
              <a:rPr lang="en-US"/>
              <a:pPr>
                <a:defRPr/>
              </a:pPr>
              <a:t>73</a:t>
            </a:fld>
            <a:endParaRPr lang="en-US"/>
          </a:p>
        </p:txBody>
      </p:sp>
      <p:sp>
        <p:nvSpPr>
          <p:cNvPr id="7" name="Date Placeholder 6"/>
          <p:cNvSpPr>
            <a:spLocks noGrp="1"/>
          </p:cNvSpPr>
          <p:nvPr>
            <p:ph type="dt" sz="quarter" idx="10"/>
          </p:nvPr>
        </p:nvSpPr>
        <p:spPr/>
        <p:txBody>
          <a:bodyPr/>
          <a:lstStyle/>
          <a:p>
            <a:pPr>
              <a:defRPr/>
            </a:pPr>
            <a:r>
              <a:rPr lang="en-US" smtClean="0"/>
              <a:t>03/07/2015</a:t>
            </a:r>
            <a:endParaRPr lang="en-US"/>
          </a:p>
        </p:txBody>
      </p:sp>
      <p:sp>
        <p:nvSpPr>
          <p:cNvPr id="9" name="Footer Placeholder 8"/>
          <p:cNvSpPr>
            <a:spLocks noGrp="1"/>
          </p:cNvSpPr>
          <p:nvPr>
            <p:ph type="ftr" sz="quarter" idx="11"/>
          </p:nvPr>
        </p:nvSpPr>
        <p:spPr/>
        <p:txBody>
          <a:bodyPr/>
          <a:lstStyle/>
          <a:p>
            <a:pPr>
              <a:defRPr/>
            </a:pPr>
            <a:r>
              <a:rPr lang="en-US" smtClean="0"/>
              <a:t>SUSHIL LAKHANI</a:t>
            </a:r>
            <a:endParaRPr lang="en-US" dirty="0"/>
          </a:p>
        </p:txBody>
      </p:sp>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362200"/>
            <a:ext cx="8610600" cy="1569660"/>
          </a:xfrm>
          <a:prstGeom prst="rect">
            <a:avLst/>
          </a:prstGeom>
          <a:noFill/>
        </p:spPr>
        <p:txBody>
          <a:bodyPr>
            <a:spAutoFit/>
          </a:bodyPr>
          <a:lstStyle/>
          <a:p>
            <a:pPr algn="ctr">
              <a:defRPr/>
            </a:pPr>
            <a:r>
              <a:rPr lang="en-US" sz="9600" b="1" cap="all" dirty="0">
                <a:ln w="9000" cmpd="sng">
                  <a:solidFill>
                    <a:schemeClr val="accent4">
                      <a:shade val="50000"/>
                      <a:satMod val="120000"/>
                    </a:schemeClr>
                  </a:solidFill>
                  <a:prstDash val="solid"/>
                </a:ln>
                <a:solidFill>
                  <a:schemeClr val="accent1">
                    <a:lumMod val="75000"/>
                  </a:schemeClr>
                </a:solidFill>
                <a:effectLst>
                  <a:outerShdw blurRad="38100" dist="38100" dir="2700000" algn="tl">
                    <a:srgbClr val="000000">
                      <a:alpha val="43137"/>
                    </a:srgbClr>
                  </a:outerShdw>
                  <a:reflection blurRad="12700" stA="28000" endPos="45000" dist="1000" dir="5400000" sy="-100000" algn="bl" rotWithShape="0"/>
                </a:effectLst>
                <a:latin typeface="+mj-lt"/>
                <a:cs typeface="Arial" pitchFamily="34" charset="0"/>
              </a:rPr>
              <a:t>THANK</a:t>
            </a:r>
            <a:r>
              <a:rPr lang="en-US" sz="9600" b="1" cap="all" dirty="0">
                <a:ln w="9000" cmpd="sng">
                  <a:solidFill>
                    <a:schemeClr val="accent4">
                      <a:shade val="50000"/>
                      <a:satMod val="120000"/>
                    </a:schemeClr>
                  </a:solidFill>
                  <a:prstDash val="solid"/>
                </a:ln>
                <a:solidFill>
                  <a:schemeClr val="accent1">
                    <a:lumMod val="75000"/>
                  </a:schemeClr>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YOU</a:t>
            </a:r>
          </a:p>
        </p:txBody>
      </p:sp>
      <p:sp>
        <p:nvSpPr>
          <p:cNvPr id="67587" name="TextBox 6"/>
          <p:cNvSpPr txBox="1">
            <a:spLocks noChangeArrowheads="1"/>
          </p:cNvSpPr>
          <p:nvPr/>
        </p:nvSpPr>
        <p:spPr bwMode="auto">
          <a:xfrm>
            <a:off x="4876800" y="4191000"/>
            <a:ext cx="4267200" cy="2400300"/>
          </a:xfrm>
          <a:prstGeom prst="rect">
            <a:avLst/>
          </a:prstGeom>
          <a:noFill/>
          <a:ln w="9525">
            <a:noFill/>
            <a:miter lim="800000"/>
            <a:headEnd/>
            <a:tailEnd/>
          </a:ln>
        </p:spPr>
        <p:txBody>
          <a:bodyPr>
            <a:spAutoFit/>
          </a:bodyPr>
          <a:lstStyle/>
          <a:p>
            <a:pPr>
              <a:defRPr/>
            </a:pPr>
            <a:r>
              <a:rPr lang="en-US" sz="1500" dirty="0">
                <a:latin typeface="+mj-lt"/>
              </a:rPr>
              <a:t>SUSHIL LAKHANI</a:t>
            </a:r>
          </a:p>
          <a:p>
            <a:pPr>
              <a:defRPr/>
            </a:pPr>
            <a:r>
              <a:rPr lang="en-US" sz="1500" dirty="0" err="1" smtClean="0">
                <a:latin typeface="+mj-lt"/>
              </a:rPr>
              <a:t>Sushil</a:t>
            </a:r>
            <a:r>
              <a:rPr lang="en-US" sz="1500" dirty="0" smtClean="0">
                <a:latin typeface="+mj-lt"/>
              </a:rPr>
              <a:t> </a:t>
            </a:r>
            <a:r>
              <a:rPr lang="en-US" sz="1500" dirty="0" err="1" smtClean="0">
                <a:latin typeface="+mj-lt"/>
              </a:rPr>
              <a:t>Lakhani</a:t>
            </a:r>
            <a:r>
              <a:rPr lang="en-US" sz="1500" dirty="0" smtClean="0">
                <a:latin typeface="+mj-lt"/>
              </a:rPr>
              <a:t> &amp; </a:t>
            </a:r>
            <a:r>
              <a:rPr lang="en-US" sz="1500" dirty="0">
                <a:latin typeface="+mj-lt"/>
              </a:rPr>
              <a:t>Associates, </a:t>
            </a:r>
          </a:p>
          <a:p>
            <a:pPr>
              <a:defRPr/>
            </a:pPr>
            <a:r>
              <a:rPr lang="en-US" sz="1500" dirty="0">
                <a:latin typeface="+mj-lt"/>
              </a:rPr>
              <a:t>Chartered Accountants</a:t>
            </a:r>
          </a:p>
          <a:p>
            <a:pPr>
              <a:defRPr/>
            </a:pPr>
            <a:r>
              <a:rPr lang="en-US" sz="1500" dirty="0">
                <a:latin typeface="+mj-lt"/>
              </a:rPr>
              <a:t>4</a:t>
            </a:r>
            <a:r>
              <a:rPr lang="en-US" sz="1500" baseline="30000" dirty="0">
                <a:latin typeface="+mj-lt"/>
              </a:rPr>
              <a:t>th</a:t>
            </a:r>
            <a:r>
              <a:rPr lang="en-US" sz="1500" dirty="0">
                <a:latin typeface="+mj-lt"/>
              </a:rPr>
              <a:t> Floor, Bharat House,</a:t>
            </a:r>
          </a:p>
          <a:p>
            <a:pPr>
              <a:defRPr/>
            </a:pPr>
            <a:r>
              <a:rPr lang="en-US" sz="1500" dirty="0">
                <a:latin typeface="+mj-lt"/>
              </a:rPr>
              <a:t>104, Mumbai Samachar Marg,</a:t>
            </a:r>
          </a:p>
          <a:p>
            <a:pPr>
              <a:defRPr/>
            </a:pPr>
            <a:r>
              <a:rPr lang="en-US" sz="1500" dirty="0">
                <a:latin typeface="+mj-lt"/>
              </a:rPr>
              <a:t>Fort, Mumbai-400023</a:t>
            </a:r>
          </a:p>
          <a:p>
            <a:pPr>
              <a:defRPr/>
            </a:pPr>
            <a:r>
              <a:rPr lang="en-US" sz="1500" dirty="0">
                <a:latin typeface="+mj-lt"/>
              </a:rPr>
              <a:t>Tel: +91-22-40693900</a:t>
            </a:r>
          </a:p>
          <a:p>
            <a:pPr>
              <a:defRPr/>
            </a:pPr>
            <a:r>
              <a:rPr lang="en-US" sz="1500" dirty="0">
                <a:latin typeface="+mj-lt"/>
              </a:rPr>
              <a:t>(M) : 9821111852</a:t>
            </a:r>
          </a:p>
          <a:p>
            <a:pPr>
              <a:defRPr/>
            </a:pPr>
            <a:r>
              <a:rPr lang="en-US" sz="1500" dirty="0">
                <a:latin typeface="+mj-lt"/>
              </a:rPr>
              <a:t>E-mail : </a:t>
            </a:r>
            <a:r>
              <a:rPr lang="en-US" sz="1500" b="1" dirty="0" smtClean="0">
                <a:latin typeface="+mj-lt"/>
                <a:hlinkClick r:id="rId3"/>
              </a:rPr>
              <a:t>sushil@sushillakhani.com</a:t>
            </a:r>
            <a:r>
              <a:rPr lang="en-US" sz="1500" b="1" dirty="0" smtClean="0">
                <a:latin typeface="+mj-lt"/>
              </a:rPr>
              <a:t> </a:t>
            </a:r>
            <a:endParaRPr lang="en-US" sz="1500" b="1" dirty="0">
              <a:latin typeface="+mj-lt"/>
            </a:endParaRPr>
          </a:p>
          <a:p>
            <a:pPr>
              <a:defRPr/>
            </a:pPr>
            <a:endParaRPr lang="en-US" sz="1500" dirty="0">
              <a:latin typeface="+mj-lt"/>
            </a:endParaRPr>
          </a:p>
        </p:txBody>
      </p:sp>
      <p:sp>
        <p:nvSpPr>
          <p:cNvPr id="4" name="Date Placeholder 3"/>
          <p:cNvSpPr>
            <a:spLocks noGrp="1"/>
          </p:cNvSpPr>
          <p:nvPr>
            <p:ph type="dt" sz="half" idx="10"/>
          </p:nvPr>
        </p:nvSpPr>
        <p:spPr/>
        <p:txBody>
          <a:bodyPr/>
          <a:lstStyle/>
          <a:p>
            <a:pPr>
              <a:defRPr/>
            </a:pPr>
            <a:r>
              <a:rPr lang="en-US" smtClean="0"/>
              <a:t>03/07/2015</a:t>
            </a:r>
            <a:endParaRPr lang="en-US"/>
          </a:p>
        </p:txBody>
      </p:sp>
      <p:sp>
        <p:nvSpPr>
          <p:cNvPr id="5" name="Slide Number Placeholder 4"/>
          <p:cNvSpPr>
            <a:spLocks noGrp="1"/>
          </p:cNvSpPr>
          <p:nvPr>
            <p:ph type="sldNum" sz="quarter" idx="12"/>
          </p:nvPr>
        </p:nvSpPr>
        <p:spPr/>
        <p:txBody>
          <a:bodyPr/>
          <a:lstStyle/>
          <a:p>
            <a:pPr>
              <a:defRPr/>
            </a:pPr>
            <a:fld id="{C59BEDCE-BDD5-4773-A5A4-07259468FCA3}" type="slidenum">
              <a:rPr lang="en-US" smtClean="0"/>
              <a:pPr>
                <a:defRPr/>
              </a:pPr>
              <a:t>74</a:t>
            </a:fld>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8153400" cy="5411276"/>
          </a:xfrm>
          <a:prstGeom prst="rect">
            <a:avLst/>
          </a:prstGeom>
        </p:spPr>
        <p:txBody>
          <a:bodyPr wrap="square">
            <a:spAutoFit/>
          </a:bodyPr>
          <a:lstStyle/>
          <a:p>
            <a:pPr marL="347663" indent="-347663" algn="just" eaLnBrk="0" fontAlgn="auto" hangingPunct="0">
              <a:lnSpc>
                <a:spcPts val="4000"/>
              </a:lnSpc>
              <a:spcBef>
                <a:spcPts val="0"/>
              </a:spcBef>
              <a:spcAft>
                <a:spcPts val="0"/>
              </a:spcAft>
              <a:buFont typeface="Monotype Sorts" pitchFamily="2" charset="2"/>
              <a:buNone/>
              <a:defRPr/>
            </a:pPr>
            <a:r>
              <a:rPr lang="en-US" sz="2000" b="1" u="sng" dirty="0">
                <a:latin typeface="+mn-lt"/>
                <a:cs typeface="+mn-cs"/>
              </a:rPr>
              <a:t>Place Of Accrual (Section 5 &amp; Section 9 Of The Act) :</a:t>
            </a:r>
          </a:p>
          <a:p>
            <a:pPr marL="342900" indent="-342900" algn="just" eaLnBrk="0" fontAlgn="auto" hangingPunct="0">
              <a:lnSpc>
                <a:spcPct val="140000"/>
              </a:lnSpc>
              <a:spcBef>
                <a:spcPts val="0"/>
              </a:spcBef>
              <a:spcAft>
                <a:spcPts val="0"/>
              </a:spcAft>
              <a:buClr>
                <a:schemeClr val="accent3">
                  <a:lumMod val="50000"/>
                </a:schemeClr>
              </a:buClr>
              <a:buFontTx/>
              <a:buChar char="•"/>
              <a:defRPr/>
            </a:pPr>
            <a:r>
              <a:rPr lang="en-US" dirty="0">
                <a:latin typeface="+mj-lt"/>
                <a:cs typeface="Arial" pitchFamily="34" charset="0"/>
              </a:rPr>
              <a:t>Accrue where service are utilized (SRK (230 ITR 206) (AAR), Wallace 278 ITR 97 (AAR), South West Mining 278 ITR 233 (AAR), Titan Industries  11 SOT 206 (Bang ITAT))</a:t>
            </a:r>
          </a:p>
          <a:p>
            <a:pPr marL="342900" indent="-342900" algn="just" eaLnBrk="0" fontAlgn="auto" hangingPunct="0">
              <a:lnSpc>
                <a:spcPct val="140000"/>
              </a:lnSpc>
              <a:spcBef>
                <a:spcPts val="0"/>
              </a:spcBef>
              <a:spcAft>
                <a:spcPts val="0"/>
              </a:spcAft>
              <a:buClr>
                <a:schemeClr val="accent3">
                  <a:lumMod val="50000"/>
                </a:schemeClr>
              </a:buClr>
              <a:buFontTx/>
              <a:buChar char="•"/>
              <a:defRPr/>
            </a:pPr>
            <a:r>
              <a:rPr lang="en-US" dirty="0">
                <a:latin typeface="+mj-lt"/>
                <a:cs typeface="Arial" pitchFamily="34" charset="0"/>
              </a:rPr>
              <a:t>Accrue where the payer is situated (ABC 238 ITR 296 (AAR))</a:t>
            </a:r>
          </a:p>
          <a:p>
            <a:pPr marL="342900" indent="-342900" algn="just" eaLnBrk="0" fontAlgn="auto" hangingPunct="0">
              <a:lnSpc>
                <a:spcPct val="140000"/>
              </a:lnSpc>
              <a:spcBef>
                <a:spcPts val="0"/>
              </a:spcBef>
              <a:spcAft>
                <a:spcPts val="0"/>
              </a:spcAft>
              <a:buClr>
                <a:schemeClr val="accent3">
                  <a:lumMod val="50000"/>
                </a:schemeClr>
              </a:buClr>
              <a:buFontTx/>
              <a:buChar char="•"/>
              <a:defRPr/>
            </a:pPr>
            <a:r>
              <a:rPr lang="en-US" dirty="0">
                <a:latin typeface="+mj-lt"/>
                <a:cs typeface="Arial" pitchFamily="34" charset="0"/>
              </a:rPr>
              <a:t>Accrue where right to receive income arose (Rajiv Malhotra 284 ITR 564(AAR))</a:t>
            </a:r>
          </a:p>
          <a:p>
            <a:pPr marL="342900" indent="-342900" algn="just" eaLnBrk="0" fontAlgn="auto" hangingPunct="0">
              <a:lnSpc>
                <a:spcPct val="140000"/>
              </a:lnSpc>
              <a:spcBef>
                <a:spcPts val="0"/>
              </a:spcBef>
              <a:spcAft>
                <a:spcPts val="0"/>
              </a:spcAft>
              <a:buClr>
                <a:schemeClr val="accent3">
                  <a:lumMod val="50000"/>
                </a:schemeClr>
              </a:buClr>
              <a:buFontTx/>
              <a:buChar char="•"/>
              <a:defRPr/>
            </a:pPr>
            <a:r>
              <a:rPr lang="en-US" dirty="0">
                <a:latin typeface="+mj-lt"/>
                <a:cs typeface="Arial" pitchFamily="34" charset="0"/>
              </a:rPr>
              <a:t>Commission on export sales cannot be considered as accrued in India, since it is earned for rendering service outside India(Toshoku (125 ITR 525) (SC))</a:t>
            </a:r>
          </a:p>
          <a:p>
            <a:pPr marL="342900" indent="-342900" algn="just" eaLnBrk="0" fontAlgn="auto" hangingPunct="0">
              <a:lnSpc>
                <a:spcPct val="140000"/>
              </a:lnSpc>
              <a:spcBef>
                <a:spcPts val="0"/>
              </a:spcBef>
              <a:spcAft>
                <a:spcPts val="0"/>
              </a:spcAft>
              <a:buClr>
                <a:schemeClr val="accent3">
                  <a:lumMod val="50000"/>
                </a:schemeClr>
              </a:buClr>
              <a:buFontTx/>
              <a:buChar char="•"/>
              <a:defRPr/>
            </a:pPr>
            <a:r>
              <a:rPr lang="en-US" dirty="0">
                <a:latin typeface="+mj-lt"/>
                <a:cs typeface="Arial" pitchFamily="34" charset="0"/>
              </a:rPr>
              <a:t>Source was sales outside India, since royalty was paid out of export sales (Aktiengesellschaft  (125 Taxman 928(Mad) )</a:t>
            </a:r>
          </a:p>
          <a:p>
            <a:pPr marL="342900" indent="-342900" algn="just" eaLnBrk="0" fontAlgn="auto" hangingPunct="0">
              <a:lnSpc>
                <a:spcPct val="140000"/>
              </a:lnSpc>
              <a:spcBef>
                <a:spcPts val="0"/>
              </a:spcBef>
              <a:spcAft>
                <a:spcPts val="0"/>
              </a:spcAft>
              <a:buClr>
                <a:schemeClr val="accent3">
                  <a:lumMod val="50000"/>
                </a:schemeClr>
              </a:buClr>
              <a:buFontTx/>
              <a:buChar char="•"/>
              <a:defRPr/>
            </a:pPr>
            <a:r>
              <a:rPr lang="en-US" dirty="0">
                <a:latin typeface="+mj-lt"/>
                <a:cs typeface="Arial" pitchFamily="34" charset="0"/>
              </a:rPr>
              <a:t>Source was outside India where entire income has been earned from non-resident  through activities carried on outside India(Lufthansa Cargo 91 ITD 133 (Delhi))</a:t>
            </a:r>
          </a:p>
        </p:txBody>
      </p:sp>
      <p:sp>
        <p:nvSpPr>
          <p:cNvPr id="5" name="Slide Number Placeholder 4"/>
          <p:cNvSpPr>
            <a:spLocks noGrp="1"/>
          </p:cNvSpPr>
          <p:nvPr>
            <p:ph type="sldNum" sz="quarter" idx="12"/>
          </p:nvPr>
        </p:nvSpPr>
        <p:spPr/>
        <p:txBody>
          <a:bodyPr/>
          <a:lstStyle/>
          <a:p>
            <a:pPr>
              <a:defRPr/>
            </a:pPr>
            <a:fld id="{9C2EF3EB-1505-431C-B85F-4054F8454B5F}" type="slidenum">
              <a:rPr lang="en-US"/>
              <a:pPr>
                <a:defRPr/>
              </a:pPr>
              <a:t>8</a:t>
            </a:fld>
            <a:endParaRPr lang="en-US"/>
          </a:p>
        </p:txBody>
      </p:sp>
      <p:sp>
        <p:nvSpPr>
          <p:cNvPr id="6" name="Date Placeholder 5"/>
          <p:cNvSpPr>
            <a:spLocks noGrp="1"/>
          </p:cNvSpPr>
          <p:nvPr>
            <p:ph type="dt" sz="quarter" idx="10"/>
          </p:nvPr>
        </p:nvSpPr>
        <p:spPr/>
        <p:txBody>
          <a:bodyPr/>
          <a:lstStyle/>
          <a:p>
            <a:pPr>
              <a:defRPr/>
            </a:pPr>
            <a:r>
              <a:rPr lang="en-US" smtClean="0"/>
              <a:t>03/07/2015</a:t>
            </a:r>
            <a:endParaRPr lang="en-US"/>
          </a:p>
        </p:txBody>
      </p:sp>
      <p:sp>
        <p:nvSpPr>
          <p:cNvPr id="7" name="Footer Placeholder 6"/>
          <p:cNvSpPr>
            <a:spLocks noGrp="1"/>
          </p:cNvSpPr>
          <p:nvPr>
            <p:ph type="ftr" sz="quarter" idx="11"/>
          </p:nvPr>
        </p:nvSpPr>
        <p:spPr/>
        <p:txBody>
          <a:bodyPr/>
          <a:lstStyle/>
          <a:p>
            <a:pPr>
              <a:defRPr/>
            </a:pPr>
            <a:r>
              <a:rPr lang="en-US" smtClean="0"/>
              <a:t>SUSHIL LAKHANI</a:t>
            </a:r>
            <a:endParaRPr lang="en-US" dirty="0"/>
          </a:p>
        </p:txBody>
      </p:sp>
      <p:sp>
        <p:nvSpPr>
          <p:cNvPr id="9" name="Title 1"/>
          <p:cNvSpPr>
            <a:spLocks noGrp="1"/>
          </p:cNvSpPr>
          <p:nvPr>
            <p:ph type="title"/>
          </p:nvPr>
        </p:nvSpPr>
        <p:spPr>
          <a:xfrm>
            <a:off x="685800" y="152400"/>
            <a:ext cx="8305800" cy="609600"/>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ChangeArrowheads="1"/>
          </p:cNvSpPr>
          <p:nvPr/>
        </p:nvSpPr>
        <p:spPr bwMode="auto">
          <a:xfrm>
            <a:off x="685800" y="838200"/>
            <a:ext cx="8229600" cy="4520212"/>
          </a:xfrm>
          <a:prstGeom prst="rect">
            <a:avLst/>
          </a:prstGeom>
          <a:noFill/>
          <a:ln w="9525">
            <a:noFill/>
            <a:miter lim="800000"/>
            <a:headEnd/>
            <a:tailEnd/>
          </a:ln>
        </p:spPr>
        <p:txBody>
          <a:bodyPr wrap="square">
            <a:spAutoFit/>
          </a:bodyPr>
          <a:lstStyle/>
          <a:p>
            <a:pPr marL="347663" indent="-347663" algn="just" eaLnBrk="0" fontAlgn="auto" hangingPunct="0">
              <a:lnSpc>
                <a:spcPts val="4000"/>
              </a:lnSpc>
              <a:spcBef>
                <a:spcPts val="0"/>
              </a:spcBef>
              <a:spcAft>
                <a:spcPts val="0"/>
              </a:spcAft>
              <a:defRPr/>
            </a:pPr>
            <a:r>
              <a:rPr lang="en-US" sz="2000" b="1" u="sng" dirty="0">
                <a:latin typeface="+mn-lt"/>
                <a:cs typeface="+mn-cs"/>
              </a:rPr>
              <a:t>Place Of Accrual  (Section 5 &amp; Section 9 Of The Act) Contd….</a:t>
            </a:r>
          </a:p>
          <a:p>
            <a:pPr algn="just">
              <a:defRPr/>
            </a:pPr>
            <a:endParaRPr lang="en-US" sz="600" b="1" u="sng" cap="all" dirty="0">
              <a:ln w="9000" cmpd="sng">
                <a:solidFill>
                  <a:schemeClr val="tx1">
                    <a:lumMod val="75000"/>
                    <a:lumOff val="25000"/>
                  </a:schemeClr>
                </a:solidFill>
                <a:prstDash val="solid"/>
              </a:ln>
              <a:solidFill>
                <a:schemeClr val="accent3">
                  <a:lumMod val="50000"/>
                </a:schemeClr>
              </a:solidFill>
              <a:effectLst>
                <a:reflection blurRad="12700" stA="28000" endPos="45000" dist="1000" dir="5400000" sy="-100000" algn="bl" rotWithShape="0"/>
              </a:effectLst>
              <a:latin typeface="Arial" pitchFamily="34" charset="0"/>
              <a:cs typeface="Arial" pitchFamily="34" charset="0"/>
            </a:endParaRPr>
          </a:p>
          <a:p>
            <a:pPr marL="228600"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Decision of the SC in </a:t>
            </a:r>
            <a:r>
              <a:rPr lang="en-US" b="1" dirty="0">
                <a:latin typeface="+mj-lt"/>
                <a:cs typeface="Arial" pitchFamily="34" charset="0"/>
              </a:rPr>
              <a:t>Ishikawajima-Harima Heavy Industries’ case</a:t>
            </a:r>
            <a:r>
              <a:rPr lang="en-US" dirty="0">
                <a:latin typeface="+mj-lt"/>
                <a:cs typeface="Arial" pitchFamily="34" charset="0"/>
              </a:rPr>
              <a:t> (288 ITR 408): </a:t>
            </a:r>
          </a:p>
          <a:p>
            <a:pPr marL="571500" lvl="1"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Offshore services to be regarded as accruing in India</a:t>
            </a:r>
          </a:p>
          <a:p>
            <a:pPr marL="1028700" lvl="2"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if </a:t>
            </a:r>
            <a:r>
              <a:rPr lang="en-US" b="1" dirty="0">
                <a:latin typeface="+mj-lt"/>
                <a:cs typeface="Arial" pitchFamily="34" charset="0"/>
              </a:rPr>
              <a:t>rendered</a:t>
            </a:r>
            <a:r>
              <a:rPr lang="en-US" dirty="0">
                <a:latin typeface="+mj-lt"/>
                <a:cs typeface="Arial" pitchFamily="34" charset="0"/>
              </a:rPr>
              <a:t> in India as well as used in India </a:t>
            </a:r>
          </a:p>
          <a:p>
            <a:pPr marL="571500" lvl="1"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There must be </a:t>
            </a:r>
            <a:r>
              <a:rPr lang="en-US" b="1" dirty="0">
                <a:latin typeface="+mj-lt"/>
                <a:cs typeface="Arial" pitchFamily="34" charset="0"/>
              </a:rPr>
              <a:t>sufficient territorial nexus</a:t>
            </a:r>
            <a:r>
              <a:rPr lang="en-US" dirty="0">
                <a:latin typeface="+mj-lt"/>
                <a:cs typeface="Arial" pitchFamily="34" charset="0"/>
              </a:rPr>
              <a:t> to warrant imposition of tax</a:t>
            </a:r>
          </a:p>
          <a:p>
            <a:pPr lvl="1" algn="just">
              <a:lnSpc>
                <a:spcPct val="110000"/>
              </a:lnSpc>
              <a:spcBef>
                <a:spcPct val="10000"/>
              </a:spcBef>
              <a:spcAft>
                <a:spcPct val="10000"/>
              </a:spcAft>
              <a:buClr>
                <a:srgbClr val="1B94B1"/>
              </a:buClr>
              <a:defRPr/>
            </a:pPr>
            <a:endParaRPr lang="en-US" dirty="0">
              <a:latin typeface="+mj-lt"/>
              <a:cs typeface="Arial" pitchFamily="34" charset="0"/>
            </a:endParaRPr>
          </a:p>
          <a:p>
            <a:pPr marL="228600"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Explanation to section 9 (</a:t>
            </a:r>
            <a:r>
              <a:rPr lang="en-US" b="1" dirty="0">
                <a:latin typeface="+mj-lt"/>
                <a:cs typeface="Arial" pitchFamily="34" charset="0"/>
              </a:rPr>
              <a:t>as amended by Finance Act 2010 w.e.f. 01.04.1976</a:t>
            </a:r>
            <a:r>
              <a:rPr lang="en-US" dirty="0">
                <a:latin typeface="+mj-lt"/>
                <a:cs typeface="Arial" pitchFamily="34" charset="0"/>
              </a:rPr>
              <a:t>)</a:t>
            </a:r>
          </a:p>
          <a:p>
            <a:pPr marL="571500" lvl="1"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Purportedly to give legal sanctity to the source rule</a:t>
            </a:r>
          </a:p>
          <a:p>
            <a:pPr marL="571500" lvl="1" indent="-228600" algn="just">
              <a:lnSpc>
                <a:spcPct val="110000"/>
              </a:lnSpc>
              <a:spcBef>
                <a:spcPct val="10000"/>
              </a:spcBef>
              <a:spcAft>
                <a:spcPct val="10000"/>
              </a:spcAft>
              <a:buClr>
                <a:schemeClr val="accent3">
                  <a:lumMod val="50000"/>
                </a:schemeClr>
              </a:buClr>
              <a:buFont typeface="Arial" pitchFamily="34" charset="0"/>
              <a:buChar char="–"/>
              <a:defRPr/>
            </a:pPr>
            <a:endParaRPr lang="en-US" dirty="0">
              <a:latin typeface="+mj-lt"/>
              <a:cs typeface="Arial" pitchFamily="34" charset="0"/>
            </a:endParaRPr>
          </a:p>
          <a:p>
            <a:pPr marL="571500" lvl="1" indent="-228600" algn="just">
              <a:lnSpc>
                <a:spcPct val="110000"/>
              </a:lnSpc>
              <a:spcBef>
                <a:spcPct val="10000"/>
              </a:spcBef>
              <a:spcAft>
                <a:spcPct val="10000"/>
              </a:spcAft>
              <a:buClr>
                <a:schemeClr val="accent3">
                  <a:lumMod val="50000"/>
                </a:schemeClr>
              </a:buClr>
              <a:buFont typeface="Arial" pitchFamily="34" charset="0"/>
              <a:buChar char="–"/>
              <a:defRPr/>
            </a:pPr>
            <a:r>
              <a:rPr lang="en-US" dirty="0">
                <a:latin typeface="+mj-lt"/>
                <a:cs typeface="Arial" pitchFamily="34" charset="0"/>
              </a:rPr>
              <a:t>Royalty/FTS deemed to accrue or arise in India shall be included in the total income of a non-resident </a:t>
            </a:r>
            <a:r>
              <a:rPr lang="en-US" b="1" u="sng" dirty="0">
                <a:latin typeface="+mj-lt"/>
                <a:cs typeface="Arial" pitchFamily="34" charset="0"/>
              </a:rPr>
              <a:t>whether or not</a:t>
            </a:r>
            <a:r>
              <a:rPr lang="en-US" b="1" dirty="0">
                <a:latin typeface="+mj-lt"/>
                <a:cs typeface="Arial" pitchFamily="34" charset="0"/>
              </a:rPr>
              <a:t> the non-resident has a residence or place of business or business connection in India or </a:t>
            </a:r>
            <a:r>
              <a:rPr lang="en-US" b="1" u="sng" dirty="0">
                <a:latin typeface="+mj-lt"/>
                <a:cs typeface="Arial" pitchFamily="34" charset="0"/>
              </a:rPr>
              <a:t>services rendered in India</a:t>
            </a:r>
          </a:p>
        </p:txBody>
      </p:sp>
      <p:sp>
        <p:nvSpPr>
          <p:cNvPr id="9" name="Slide Number Placeholder 8"/>
          <p:cNvSpPr>
            <a:spLocks noGrp="1"/>
          </p:cNvSpPr>
          <p:nvPr>
            <p:ph type="sldNum" sz="quarter" idx="12"/>
          </p:nvPr>
        </p:nvSpPr>
        <p:spPr/>
        <p:txBody>
          <a:bodyPr/>
          <a:lstStyle/>
          <a:p>
            <a:pPr>
              <a:defRPr/>
            </a:pPr>
            <a:fld id="{0D0A92A3-0971-44CC-92E2-0A0CE2940052}" type="slidenum">
              <a:rPr lang="en-US"/>
              <a:pPr>
                <a:defRPr/>
              </a:pPr>
              <a:t>9</a:t>
            </a:fld>
            <a:endParaRPr lang="en-US"/>
          </a:p>
        </p:txBody>
      </p:sp>
      <p:sp>
        <p:nvSpPr>
          <p:cNvPr id="7" name="Oval 7"/>
          <p:cNvSpPr>
            <a:spLocks noChangeArrowheads="1"/>
          </p:cNvSpPr>
          <p:nvPr/>
        </p:nvSpPr>
        <p:spPr bwMode="auto">
          <a:xfrm>
            <a:off x="914400" y="5562600"/>
            <a:ext cx="7848600" cy="533400"/>
          </a:xfrm>
          <a:prstGeom prst="ellipse">
            <a:avLst/>
          </a:prstGeom>
          <a:solidFill>
            <a:srgbClr val="92D050"/>
          </a:solidFill>
          <a:ln>
            <a:solidFill>
              <a:schemeClr val="accent3">
                <a:lumMod val="5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en-US" sz="1600" dirty="0">
              <a:solidFill>
                <a:schemeClr val="bg1"/>
              </a:solidFill>
            </a:endParaRPr>
          </a:p>
          <a:p>
            <a:pPr algn="ctr">
              <a:defRPr/>
            </a:pPr>
            <a:r>
              <a:rPr lang="en-US" sz="2200" dirty="0">
                <a:solidFill>
                  <a:schemeClr val="bg1"/>
                </a:solidFill>
              </a:rPr>
              <a:t>Implications of amendment in section 9 on Treaty??</a:t>
            </a:r>
          </a:p>
          <a:p>
            <a:pPr algn="ctr">
              <a:defRPr/>
            </a:pPr>
            <a:endParaRPr lang="en-US" sz="1400" b="1" dirty="0">
              <a:solidFill>
                <a:schemeClr val="bg1"/>
              </a:solidFill>
            </a:endParaRPr>
          </a:p>
        </p:txBody>
      </p:sp>
      <p:sp>
        <p:nvSpPr>
          <p:cNvPr id="10" name="Date Placeholder 9"/>
          <p:cNvSpPr>
            <a:spLocks noGrp="1"/>
          </p:cNvSpPr>
          <p:nvPr>
            <p:ph type="dt" sz="quarter" idx="10"/>
          </p:nvPr>
        </p:nvSpPr>
        <p:spPr/>
        <p:txBody>
          <a:bodyPr/>
          <a:lstStyle/>
          <a:p>
            <a:pPr>
              <a:defRPr/>
            </a:pPr>
            <a:r>
              <a:rPr lang="en-US" smtClean="0"/>
              <a:t>03/07/2015</a:t>
            </a:r>
            <a:endParaRPr lang="en-US"/>
          </a:p>
        </p:txBody>
      </p:sp>
      <p:sp>
        <p:nvSpPr>
          <p:cNvPr id="11" name="Footer Placeholder 10"/>
          <p:cNvSpPr>
            <a:spLocks noGrp="1"/>
          </p:cNvSpPr>
          <p:nvPr>
            <p:ph type="ftr" sz="quarter" idx="11"/>
          </p:nvPr>
        </p:nvSpPr>
        <p:spPr/>
        <p:txBody>
          <a:bodyPr/>
          <a:lstStyle/>
          <a:p>
            <a:pPr>
              <a:defRPr/>
            </a:pPr>
            <a:r>
              <a:rPr lang="en-US" smtClean="0"/>
              <a:t>SUSHIL LAKHANI</a:t>
            </a:r>
            <a:endParaRPr lang="en-US" dirty="0"/>
          </a:p>
        </p:txBody>
      </p:sp>
      <p:sp>
        <p:nvSpPr>
          <p:cNvPr id="12" name="Title 1"/>
          <p:cNvSpPr>
            <a:spLocks noGrp="1"/>
          </p:cNvSpPr>
          <p:nvPr>
            <p:ph type="title"/>
          </p:nvPr>
        </p:nvSpPr>
        <p:spPr>
          <a:xfrm>
            <a:off x="685800" y="152400"/>
            <a:ext cx="8305800" cy="609600"/>
          </a:xfrm>
        </p:spPr>
        <p:txBody>
          <a:bodyPr/>
          <a:lstStyle/>
          <a:p>
            <a:pPr algn="ctr" eaLnBrk="1" hangingPunct="1">
              <a:defRPr/>
            </a:pPr>
            <a:r>
              <a:rPr lang="en-US" b="1" dirty="0" smtClean="0"/>
              <a:t>SCOPE OF A INCOME OF A NON-RESIDENT</a:t>
            </a:r>
            <a:endParaRPr lang="en-US" b="1" dirty="0" smtClean="0">
              <a:solidFill>
                <a:srgbClr val="5FA326"/>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ch 16x9">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TS102787990</Template>
  <TotalTime>9398</TotalTime>
  <Words>8162</Words>
  <Application>Microsoft Office PowerPoint</Application>
  <PresentationFormat>On-screen Show (4:3)</PresentationFormat>
  <Paragraphs>1139</Paragraphs>
  <Slides>74</Slides>
  <Notes>34</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Tech 16x9</vt:lpstr>
      <vt:lpstr>“Taxation of Non Residents  and TDS u/s 195 – Recent Developments”</vt:lpstr>
      <vt:lpstr>OVERVIEW…</vt:lpstr>
      <vt:lpstr>PART - A</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SCOPE OF A INCOME OF A NON-RESIDENT</vt:lpstr>
      <vt:lpstr> REIMBURSEMENT </vt:lpstr>
      <vt:lpstr>Reimbursement</vt:lpstr>
      <vt:lpstr>PART - B</vt:lpstr>
      <vt:lpstr>RELEVANT PROVISIONS :</vt:lpstr>
      <vt:lpstr>SCOPE OF SECTION 195 (1):</vt:lpstr>
      <vt:lpstr>SECTION 195(1) (CONTD.)</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EXCHANGE RATE APPLICABLE</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Slide 52</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AN OVERVIEW OF TDS U/S. 195 (Cont..)</vt:lpstr>
      <vt:lpstr>PART - C</vt:lpstr>
      <vt:lpstr>CERTIFICATE BY A CA FOR REMITTANCE</vt:lpstr>
      <vt:lpstr>Slide 67</vt:lpstr>
      <vt:lpstr>Slide 68</vt:lpstr>
      <vt:lpstr>CERTIFICATE BY A CA FOR REMITTANCE</vt:lpstr>
      <vt:lpstr>Revised Remittance Procedures – Flow Chart</vt:lpstr>
      <vt:lpstr>Form 15CB – Analysis</vt:lpstr>
      <vt:lpstr>CERTIFICATE BY A CA FOR REMITTANCE</vt:lpstr>
      <vt:lpstr>CERTIFICATE BY A CA FOR REMITTANCE</vt:lpstr>
      <vt:lpstr>Slide 74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Anand patel</cp:lastModifiedBy>
  <cp:revision>1024</cp:revision>
  <dcterms:created xsi:type="dcterms:W3CDTF">2008-05-27T11:19:23Z</dcterms:created>
  <dcterms:modified xsi:type="dcterms:W3CDTF">2015-07-01T14:01:46Z</dcterms:modified>
</cp:coreProperties>
</file>