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53"/>
  </p:notesMasterIdLst>
  <p:sldIdLst>
    <p:sldId id="258" r:id="rId2"/>
    <p:sldId id="310" r:id="rId3"/>
    <p:sldId id="364" r:id="rId4"/>
    <p:sldId id="311" r:id="rId5"/>
    <p:sldId id="315" r:id="rId6"/>
    <p:sldId id="318" r:id="rId7"/>
    <p:sldId id="319" r:id="rId8"/>
    <p:sldId id="317" r:id="rId9"/>
    <p:sldId id="316" r:id="rId10"/>
    <p:sldId id="320" r:id="rId11"/>
    <p:sldId id="321" r:id="rId12"/>
    <p:sldId id="322" r:id="rId13"/>
    <p:sldId id="324" r:id="rId14"/>
    <p:sldId id="323" r:id="rId15"/>
    <p:sldId id="325" r:id="rId16"/>
    <p:sldId id="327" r:id="rId17"/>
    <p:sldId id="326" r:id="rId18"/>
    <p:sldId id="330" r:id="rId19"/>
    <p:sldId id="331" r:id="rId20"/>
    <p:sldId id="332" r:id="rId21"/>
    <p:sldId id="333" r:id="rId22"/>
    <p:sldId id="334" r:id="rId23"/>
    <p:sldId id="335" r:id="rId24"/>
    <p:sldId id="336" r:id="rId25"/>
    <p:sldId id="337" r:id="rId26"/>
    <p:sldId id="338" r:id="rId27"/>
    <p:sldId id="328" r:id="rId28"/>
    <p:sldId id="340" r:id="rId29"/>
    <p:sldId id="341" r:id="rId30"/>
    <p:sldId id="342" r:id="rId31"/>
    <p:sldId id="365"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60" r:id="rId47"/>
    <p:sldId id="329" r:id="rId48"/>
    <p:sldId id="361" r:id="rId49"/>
    <p:sldId id="362" r:id="rId50"/>
    <p:sldId id="363" r:id="rId51"/>
    <p:sldId id="298" r:id="rId52"/>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1515FF"/>
    <a:srgbClr val="3333FF"/>
    <a:srgbClr val="471DF7"/>
    <a:srgbClr val="3366FF"/>
    <a:srgbClr val="375DFF"/>
    <a:srgbClr val="005696"/>
    <a:srgbClr val="517BC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1935" autoAdjust="0"/>
  </p:normalViewPr>
  <p:slideViewPr>
    <p:cSldViewPr snapToGrid="0">
      <p:cViewPr>
        <p:scale>
          <a:sx n="60" d="100"/>
          <a:sy n="60" d="100"/>
        </p:scale>
        <p:origin x="-894" y="-1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350A1-C9FD-484C-A804-216878808266}"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GB"/>
        </a:p>
      </dgm:t>
    </dgm:pt>
    <dgm:pt modelId="{511EE5B6-4F20-48A9-A3E0-9DC00B43F000}">
      <dgm:prSet phldrT="[Text]"/>
      <dgm:spPr/>
      <dgm:t>
        <a:bodyPr/>
        <a:lstStyle/>
        <a:p>
          <a:r>
            <a:rPr lang="en-GB" smtClean="0">
              <a:solidFill>
                <a:schemeClr val="tx1"/>
              </a:solidFill>
            </a:rPr>
            <a:t>Returns/ Mark-ups for services</a:t>
          </a:r>
          <a:endParaRPr lang="en-GB">
            <a:solidFill>
              <a:schemeClr val="tx1"/>
            </a:solidFill>
          </a:endParaRPr>
        </a:p>
      </dgm:t>
    </dgm:pt>
    <dgm:pt modelId="{606D3C99-2616-429F-BE09-9114495B28A7}" type="parTrans" cxnId="{00E7483A-ED9D-4FD7-9D86-2B95DA8057AF}">
      <dgm:prSet/>
      <dgm:spPr/>
      <dgm:t>
        <a:bodyPr/>
        <a:lstStyle/>
        <a:p>
          <a:endParaRPr lang="en-GB"/>
        </a:p>
      </dgm:t>
    </dgm:pt>
    <dgm:pt modelId="{8282210E-E1E2-442E-B74D-11D27AD25A44}" type="sibTrans" cxnId="{00E7483A-ED9D-4FD7-9D86-2B95DA8057AF}">
      <dgm:prSet/>
      <dgm:spPr/>
      <dgm:t>
        <a:bodyPr/>
        <a:lstStyle/>
        <a:p>
          <a:endParaRPr lang="en-GB"/>
        </a:p>
      </dgm:t>
    </dgm:pt>
    <dgm:pt modelId="{22823200-C69F-45E4-BDFF-C9482CDBAF48}">
      <dgm:prSet/>
      <dgm:spPr/>
      <dgm:t>
        <a:bodyPr/>
        <a:lstStyle/>
        <a:p>
          <a:r>
            <a:rPr lang="en-IN" dirty="0" smtClean="0">
              <a:solidFill>
                <a:schemeClr val="tx1"/>
              </a:solidFill>
            </a:rPr>
            <a:t>Choice of the Most Appropriate Method</a:t>
          </a:r>
          <a:endParaRPr lang="en-GB" dirty="0">
            <a:solidFill>
              <a:schemeClr val="tx1"/>
            </a:solidFill>
          </a:endParaRPr>
        </a:p>
      </dgm:t>
    </dgm:pt>
    <dgm:pt modelId="{8C44D04B-E355-46C7-BB2E-C38378D668C3}" type="parTrans" cxnId="{5A411006-085D-4732-9882-EABC5CEAED71}">
      <dgm:prSet/>
      <dgm:spPr/>
      <dgm:t>
        <a:bodyPr/>
        <a:lstStyle/>
        <a:p>
          <a:endParaRPr lang="en-GB"/>
        </a:p>
      </dgm:t>
    </dgm:pt>
    <dgm:pt modelId="{43C79D01-4720-49B9-9545-389BD4EA55E4}" type="sibTrans" cxnId="{5A411006-085D-4732-9882-EABC5CEAED71}">
      <dgm:prSet/>
      <dgm:spPr/>
      <dgm:t>
        <a:bodyPr/>
        <a:lstStyle/>
        <a:p>
          <a:endParaRPr lang="en-GB"/>
        </a:p>
      </dgm:t>
    </dgm:pt>
    <dgm:pt modelId="{700E8C2D-50E9-43F6-BE27-F4481E21FFEF}">
      <dgm:prSet/>
      <dgm:spPr/>
      <dgm:t>
        <a:bodyPr/>
        <a:lstStyle/>
        <a:p>
          <a:r>
            <a:rPr lang="en-GB" smtClean="0">
              <a:solidFill>
                <a:schemeClr val="tx1"/>
              </a:solidFill>
            </a:rPr>
            <a:t>Selection of tested party</a:t>
          </a:r>
          <a:endParaRPr lang="en-GB">
            <a:solidFill>
              <a:schemeClr val="tx1"/>
            </a:solidFill>
          </a:endParaRPr>
        </a:p>
      </dgm:t>
    </dgm:pt>
    <dgm:pt modelId="{3F0A0960-5469-4A06-9414-46EA39751789}" type="parTrans" cxnId="{EB0E1390-E571-4F8E-8DAF-809747AB806C}">
      <dgm:prSet/>
      <dgm:spPr/>
      <dgm:t>
        <a:bodyPr/>
        <a:lstStyle/>
        <a:p>
          <a:endParaRPr lang="en-GB"/>
        </a:p>
      </dgm:t>
    </dgm:pt>
    <dgm:pt modelId="{E81C019E-F381-4591-AF5D-7DF13CACDF73}" type="sibTrans" cxnId="{EB0E1390-E571-4F8E-8DAF-809747AB806C}">
      <dgm:prSet/>
      <dgm:spPr/>
      <dgm:t>
        <a:bodyPr/>
        <a:lstStyle/>
        <a:p>
          <a:endParaRPr lang="en-GB"/>
        </a:p>
      </dgm:t>
    </dgm:pt>
    <dgm:pt modelId="{75589900-1B67-4E7B-A0BA-0E87576FC8EF}">
      <dgm:prSet/>
      <dgm:spPr/>
      <dgm:t>
        <a:bodyPr/>
        <a:lstStyle/>
        <a:p>
          <a:r>
            <a:rPr lang="en-GB" smtClean="0">
              <a:solidFill>
                <a:schemeClr val="tx1"/>
              </a:solidFill>
            </a:rPr>
            <a:t>Economic adjustments</a:t>
          </a:r>
          <a:endParaRPr lang="en-GB">
            <a:solidFill>
              <a:schemeClr val="tx1"/>
            </a:solidFill>
          </a:endParaRPr>
        </a:p>
      </dgm:t>
    </dgm:pt>
    <dgm:pt modelId="{DC0740A6-0FC9-401F-B53C-6B11036E0241}" type="parTrans" cxnId="{6FAEB79F-FD33-4DC1-B864-FAC3F17C4168}">
      <dgm:prSet/>
      <dgm:spPr/>
      <dgm:t>
        <a:bodyPr/>
        <a:lstStyle/>
        <a:p>
          <a:endParaRPr lang="en-GB"/>
        </a:p>
      </dgm:t>
    </dgm:pt>
    <dgm:pt modelId="{940E684C-619E-429F-8EE6-BB47BE245D1A}" type="sibTrans" cxnId="{6FAEB79F-FD33-4DC1-B864-FAC3F17C4168}">
      <dgm:prSet/>
      <dgm:spPr/>
      <dgm:t>
        <a:bodyPr/>
        <a:lstStyle/>
        <a:p>
          <a:endParaRPr lang="en-GB"/>
        </a:p>
      </dgm:t>
    </dgm:pt>
    <dgm:pt modelId="{CAA9F9FA-02FA-433B-B6C9-82F6CEFD9D3A}">
      <dgm:prSet/>
      <dgm:spPr/>
      <dgm:t>
        <a:bodyPr/>
        <a:lstStyle/>
        <a:p>
          <a:r>
            <a:rPr lang="en-GB" dirty="0" smtClean="0">
              <a:solidFill>
                <a:schemeClr val="tx1"/>
              </a:solidFill>
            </a:rPr>
            <a:t>Application of quantitative filters</a:t>
          </a:r>
          <a:endParaRPr lang="en-GB" dirty="0">
            <a:solidFill>
              <a:schemeClr val="tx1"/>
            </a:solidFill>
          </a:endParaRPr>
        </a:p>
      </dgm:t>
    </dgm:pt>
    <dgm:pt modelId="{DDDE26A1-0F5F-4A64-B7BA-28AD02EEC684}" type="parTrans" cxnId="{B156F19F-19ED-407D-8ADB-95F8DD068FFD}">
      <dgm:prSet/>
      <dgm:spPr/>
      <dgm:t>
        <a:bodyPr/>
        <a:lstStyle/>
        <a:p>
          <a:endParaRPr lang="en-GB"/>
        </a:p>
      </dgm:t>
    </dgm:pt>
    <dgm:pt modelId="{98CDCFA8-E8A0-4697-9ACD-C3DE3CE7C5D7}" type="sibTrans" cxnId="{B156F19F-19ED-407D-8ADB-95F8DD068FFD}">
      <dgm:prSet/>
      <dgm:spPr/>
      <dgm:t>
        <a:bodyPr/>
        <a:lstStyle/>
        <a:p>
          <a:endParaRPr lang="en-GB"/>
        </a:p>
      </dgm:t>
    </dgm:pt>
    <dgm:pt modelId="{7DFF8D39-4E66-443A-AFD9-E921863D1DB7}" type="pres">
      <dgm:prSet presAssocID="{889350A1-C9FD-484C-A804-216878808266}" presName="diagram" presStyleCnt="0">
        <dgm:presLayoutVars>
          <dgm:dir/>
          <dgm:resizeHandles val="exact"/>
        </dgm:presLayoutVars>
      </dgm:prSet>
      <dgm:spPr/>
      <dgm:t>
        <a:bodyPr/>
        <a:lstStyle/>
        <a:p>
          <a:endParaRPr lang="en-GB"/>
        </a:p>
      </dgm:t>
    </dgm:pt>
    <dgm:pt modelId="{4577E056-2D8B-4358-B0E1-EDA2B487FFB1}" type="pres">
      <dgm:prSet presAssocID="{511EE5B6-4F20-48A9-A3E0-9DC00B43F000}" presName="node" presStyleLbl="node1" presStyleIdx="0" presStyleCnt="5">
        <dgm:presLayoutVars>
          <dgm:bulletEnabled val="1"/>
        </dgm:presLayoutVars>
      </dgm:prSet>
      <dgm:spPr/>
      <dgm:t>
        <a:bodyPr/>
        <a:lstStyle/>
        <a:p>
          <a:endParaRPr lang="en-GB"/>
        </a:p>
      </dgm:t>
    </dgm:pt>
    <dgm:pt modelId="{109E40AA-F42C-4469-8614-A87F69454A42}" type="pres">
      <dgm:prSet presAssocID="{8282210E-E1E2-442E-B74D-11D27AD25A44}" presName="sibTrans" presStyleCnt="0"/>
      <dgm:spPr/>
    </dgm:pt>
    <dgm:pt modelId="{CDC07EFA-182B-4CF3-955C-DDBDB0B4B439}" type="pres">
      <dgm:prSet presAssocID="{22823200-C69F-45E4-BDFF-C9482CDBAF48}" presName="node" presStyleLbl="node1" presStyleIdx="1" presStyleCnt="5">
        <dgm:presLayoutVars>
          <dgm:bulletEnabled val="1"/>
        </dgm:presLayoutVars>
      </dgm:prSet>
      <dgm:spPr/>
      <dgm:t>
        <a:bodyPr/>
        <a:lstStyle/>
        <a:p>
          <a:endParaRPr lang="en-GB"/>
        </a:p>
      </dgm:t>
    </dgm:pt>
    <dgm:pt modelId="{BD6AB872-107B-4EAD-8AF7-3FC41DC837FC}" type="pres">
      <dgm:prSet presAssocID="{43C79D01-4720-49B9-9545-389BD4EA55E4}" presName="sibTrans" presStyleCnt="0"/>
      <dgm:spPr/>
    </dgm:pt>
    <dgm:pt modelId="{F4AE8DA2-10D1-4188-AC38-893CA2F19164}" type="pres">
      <dgm:prSet presAssocID="{700E8C2D-50E9-43F6-BE27-F4481E21FFEF}" presName="node" presStyleLbl="node1" presStyleIdx="2" presStyleCnt="5">
        <dgm:presLayoutVars>
          <dgm:bulletEnabled val="1"/>
        </dgm:presLayoutVars>
      </dgm:prSet>
      <dgm:spPr/>
      <dgm:t>
        <a:bodyPr/>
        <a:lstStyle/>
        <a:p>
          <a:endParaRPr lang="en-GB"/>
        </a:p>
      </dgm:t>
    </dgm:pt>
    <dgm:pt modelId="{B1D092AF-B6F6-4A27-BBE3-C45776C91527}" type="pres">
      <dgm:prSet presAssocID="{E81C019E-F381-4591-AF5D-7DF13CACDF73}" presName="sibTrans" presStyleCnt="0"/>
      <dgm:spPr/>
    </dgm:pt>
    <dgm:pt modelId="{7F581FFA-66BB-43D5-AA8B-910AD134F35E}" type="pres">
      <dgm:prSet presAssocID="{75589900-1B67-4E7B-A0BA-0E87576FC8EF}" presName="node" presStyleLbl="node1" presStyleIdx="3" presStyleCnt="5">
        <dgm:presLayoutVars>
          <dgm:bulletEnabled val="1"/>
        </dgm:presLayoutVars>
      </dgm:prSet>
      <dgm:spPr/>
      <dgm:t>
        <a:bodyPr/>
        <a:lstStyle/>
        <a:p>
          <a:endParaRPr lang="en-GB"/>
        </a:p>
      </dgm:t>
    </dgm:pt>
    <dgm:pt modelId="{FDEF68E0-EA9D-44BD-9653-E8597AA959D4}" type="pres">
      <dgm:prSet presAssocID="{940E684C-619E-429F-8EE6-BB47BE245D1A}" presName="sibTrans" presStyleCnt="0"/>
      <dgm:spPr/>
    </dgm:pt>
    <dgm:pt modelId="{1B20D323-934B-4314-AB84-796E1889C640}" type="pres">
      <dgm:prSet presAssocID="{CAA9F9FA-02FA-433B-B6C9-82F6CEFD9D3A}" presName="node" presStyleLbl="node1" presStyleIdx="4" presStyleCnt="5">
        <dgm:presLayoutVars>
          <dgm:bulletEnabled val="1"/>
        </dgm:presLayoutVars>
      </dgm:prSet>
      <dgm:spPr/>
      <dgm:t>
        <a:bodyPr/>
        <a:lstStyle/>
        <a:p>
          <a:endParaRPr lang="en-GB"/>
        </a:p>
      </dgm:t>
    </dgm:pt>
  </dgm:ptLst>
  <dgm:cxnLst>
    <dgm:cxn modelId="{26CB8456-E0D1-451A-BD8E-D9A384A58E1B}" type="presOf" srcId="{700E8C2D-50E9-43F6-BE27-F4481E21FFEF}" destId="{F4AE8DA2-10D1-4188-AC38-893CA2F19164}" srcOrd="0" destOrd="0" presId="urn:microsoft.com/office/officeart/2005/8/layout/default#1"/>
    <dgm:cxn modelId="{80AC903E-BFFB-44DA-A248-7DDBADF827C7}" type="presOf" srcId="{75589900-1B67-4E7B-A0BA-0E87576FC8EF}" destId="{7F581FFA-66BB-43D5-AA8B-910AD134F35E}" srcOrd="0" destOrd="0" presId="urn:microsoft.com/office/officeart/2005/8/layout/default#1"/>
    <dgm:cxn modelId="{EB0E1390-E571-4F8E-8DAF-809747AB806C}" srcId="{889350A1-C9FD-484C-A804-216878808266}" destId="{700E8C2D-50E9-43F6-BE27-F4481E21FFEF}" srcOrd="2" destOrd="0" parTransId="{3F0A0960-5469-4A06-9414-46EA39751789}" sibTransId="{E81C019E-F381-4591-AF5D-7DF13CACDF73}"/>
    <dgm:cxn modelId="{83D6D8C3-A1D0-45A9-9105-BF11B7D03F04}" type="presOf" srcId="{CAA9F9FA-02FA-433B-B6C9-82F6CEFD9D3A}" destId="{1B20D323-934B-4314-AB84-796E1889C640}" srcOrd="0" destOrd="0" presId="urn:microsoft.com/office/officeart/2005/8/layout/default#1"/>
    <dgm:cxn modelId="{6FAEB79F-FD33-4DC1-B864-FAC3F17C4168}" srcId="{889350A1-C9FD-484C-A804-216878808266}" destId="{75589900-1B67-4E7B-A0BA-0E87576FC8EF}" srcOrd="3" destOrd="0" parTransId="{DC0740A6-0FC9-401F-B53C-6B11036E0241}" sibTransId="{940E684C-619E-429F-8EE6-BB47BE245D1A}"/>
    <dgm:cxn modelId="{00E7483A-ED9D-4FD7-9D86-2B95DA8057AF}" srcId="{889350A1-C9FD-484C-A804-216878808266}" destId="{511EE5B6-4F20-48A9-A3E0-9DC00B43F000}" srcOrd="0" destOrd="0" parTransId="{606D3C99-2616-429F-BE09-9114495B28A7}" sibTransId="{8282210E-E1E2-442E-B74D-11D27AD25A44}"/>
    <dgm:cxn modelId="{131B7DBC-A62E-45F9-AD2A-955F26C21B2F}" type="presOf" srcId="{889350A1-C9FD-484C-A804-216878808266}" destId="{7DFF8D39-4E66-443A-AFD9-E921863D1DB7}" srcOrd="0" destOrd="0" presId="urn:microsoft.com/office/officeart/2005/8/layout/default#1"/>
    <dgm:cxn modelId="{8336B096-8E79-43D5-85CE-3264905B4D23}" type="presOf" srcId="{511EE5B6-4F20-48A9-A3E0-9DC00B43F000}" destId="{4577E056-2D8B-4358-B0E1-EDA2B487FFB1}" srcOrd="0" destOrd="0" presId="urn:microsoft.com/office/officeart/2005/8/layout/default#1"/>
    <dgm:cxn modelId="{5A411006-085D-4732-9882-EABC5CEAED71}" srcId="{889350A1-C9FD-484C-A804-216878808266}" destId="{22823200-C69F-45E4-BDFF-C9482CDBAF48}" srcOrd="1" destOrd="0" parTransId="{8C44D04B-E355-46C7-BB2E-C38378D668C3}" sibTransId="{43C79D01-4720-49B9-9545-389BD4EA55E4}"/>
    <dgm:cxn modelId="{C809E9B2-C325-42F5-8EB0-B653ED6759A0}" type="presOf" srcId="{22823200-C69F-45E4-BDFF-C9482CDBAF48}" destId="{CDC07EFA-182B-4CF3-955C-DDBDB0B4B439}" srcOrd="0" destOrd="0" presId="urn:microsoft.com/office/officeart/2005/8/layout/default#1"/>
    <dgm:cxn modelId="{B156F19F-19ED-407D-8ADB-95F8DD068FFD}" srcId="{889350A1-C9FD-484C-A804-216878808266}" destId="{CAA9F9FA-02FA-433B-B6C9-82F6CEFD9D3A}" srcOrd="4" destOrd="0" parTransId="{DDDE26A1-0F5F-4A64-B7BA-28AD02EEC684}" sibTransId="{98CDCFA8-E8A0-4697-9ACD-C3DE3CE7C5D7}"/>
    <dgm:cxn modelId="{07C04D36-663D-4CB0-B275-517D330AC861}" type="presParOf" srcId="{7DFF8D39-4E66-443A-AFD9-E921863D1DB7}" destId="{4577E056-2D8B-4358-B0E1-EDA2B487FFB1}" srcOrd="0" destOrd="0" presId="urn:microsoft.com/office/officeart/2005/8/layout/default#1"/>
    <dgm:cxn modelId="{75F461F7-2E6B-4F89-B1B2-4144F0CC06BF}" type="presParOf" srcId="{7DFF8D39-4E66-443A-AFD9-E921863D1DB7}" destId="{109E40AA-F42C-4469-8614-A87F69454A42}" srcOrd="1" destOrd="0" presId="urn:microsoft.com/office/officeart/2005/8/layout/default#1"/>
    <dgm:cxn modelId="{675CC044-475C-4FA6-AE57-AA5FFDB19388}" type="presParOf" srcId="{7DFF8D39-4E66-443A-AFD9-E921863D1DB7}" destId="{CDC07EFA-182B-4CF3-955C-DDBDB0B4B439}" srcOrd="2" destOrd="0" presId="urn:microsoft.com/office/officeart/2005/8/layout/default#1"/>
    <dgm:cxn modelId="{E7EE01F1-4021-4BB4-B8D9-66328D7ACE6D}" type="presParOf" srcId="{7DFF8D39-4E66-443A-AFD9-E921863D1DB7}" destId="{BD6AB872-107B-4EAD-8AF7-3FC41DC837FC}" srcOrd="3" destOrd="0" presId="urn:microsoft.com/office/officeart/2005/8/layout/default#1"/>
    <dgm:cxn modelId="{17A90C79-C511-4754-818B-AFE44E46F06A}" type="presParOf" srcId="{7DFF8D39-4E66-443A-AFD9-E921863D1DB7}" destId="{F4AE8DA2-10D1-4188-AC38-893CA2F19164}" srcOrd="4" destOrd="0" presId="urn:microsoft.com/office/officeart/2005/8/layout/default#1"/>
    <dgm:cxn modelId="{C664F0DB-3DA5-40C1-AE54-DAA50BBD5A4F}" type="presParOf" srcId="{7DFF8D39-4E66-443A-AFD9-E921863D1DB7}" destId="{B1D092AF-B6F6-4A27-BBE3-C45776C91527}" srcOrd="5" destOrd="0" presId="urn:microsoft.com/office/officeart/2005/8/layout/default#1"/>
    <dgm:cxn modelId="{822F87BE-0232-4878-AC2D-7C3965C8604A}" type="presParOf" srcId="{7DFF8D39-4E66-443A-AFD9-E921863D1DB7}" destId="{7F581FFA-66BB-43D5-AA8B-910AD134F35E}" srcOrd="6" destOrd="0" presId="urn:microsoft.com/office/officeart/2005/8/layout/default#1"/>
    <dgm:cxn modelId="{2B80D6C0-BDB2-4EC0-AE44-309C6ADB3E7A}" type="presParOf" srcId="{7DFF8D39-4E66-443A-AFD9-E921863D1DB7}" destId="{FDEF68E0-EA9D-44BD-9653-E8597AA959D4}" srcOrd="7" destOrd="0" presId="urn:microsoft.com/office/officeart/2005/8/layout/default#1"/>
    <dgm:cxn modelId="{6D4E423C-9DD5-450A-881F-E898ED39A74B}" type="presParOf" srcId="{7DFF8D39-4E66-443A-AFD9-E921863D1DB7}" destId="{1B20D323-934B-4314-AB84-796E1889C640}"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1B9907-A954-4819-B27D-412DEC1D37D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3312E40-D56C-443D-890D-D4579C1520CD}">
      <dgm:prSet phldrT="[Text]"/>
      <dgm:spPr/>
      <dgm:t>
        <a:bodyPr/>
        <a:lstStyle/>
        <a:p>
          <a:r>
            <a:rPr lang="en-US" smtClean="0">
              <a:solidFill>
                <a:schemeClr val="tx1"/>
              </a:solidFill>
            </a:rPr>
            <a:t>Share Valuation</a:t>
          </a:r>
          <a:endParaRPr lang="en-US">
            <a:solidFill>
              <a:schemeClr val="tx1"/>
            </a:solidFill>
          </a:endParaRPr>
        </a:p>
      </dgm:t>
    </dgm:pt>
    <dgm:pt modelId="{42053503-5B61-400C-8710-ED7DF6DEE138}" type="parTrans" cxnId="{8F068A35-5640-41D8-85B8-3552CB08575B}">
      <dgm:prSet/>
      <dgm:spPr/>
      <dgm:t>
        <a:bodyPr/>
        <a:lstStyle/>
        <a:p>
          <a:endParaRPr lang="en-US"/>
        </a:p>
      </dgm:t>
    </dgm:pt>
    <dgm:pt modelId="{43646F0F-5A03-4B98-B61B-33C9E7D430C6}" type="sibTrans" cxnId="{8F068A35-5640-41D8-85B8-3552CB08575B}">
      <dgm:prSet/>
      <dgm:spPr/>
      <dgm:t>
        <a:bodyPr/>
        <a:lstStyle/>
        <a:p>
          <a:endParaRPr lang="en-US"/>
        </a:p>
      </dgm:t>
    </dgm:pt>
    <dgm:pt modelId="{18F13649-B342-4BE4-B057-6E9A5DDA6D4E}">
      <dgm:prSet phldrT="[Text]"/>
      <dgm:spPr/>
      <dgm:t>
        <a:bodyPr/>
        <a:lstStyle/>
        <a:p>
          <a:r>
            <a:rPr lang="en-US" dirty="0" smtClean="0">
              <a:solidFill>
                <a:schemeClr val="tx1"/>
              </a:solidFill>
            </a:rPr>
            <a:t>Intra Group and Management services</a:t>
          </a:r>
          <a:endParaRPr lang="en-US" dirty="0">
            <a:solidFill>
              <a:schemeClr val="tx1"/>
            </a:solidFill>
          </a:endParaRPr>
        </a:p>
      </dgm:t>
    </dgm:pt>
    <dgm:pt modelId="{01CD4BA0-C6E8-4615-AC9A-0D53419AD154}" type="parTrans" cxnId="{EF56F2F6-F827-403B-800A-C8CD95EBBEE4}">
      <dgm:prSet/>
      <dgm:spPr/>
      <dgm:t>
        <a:bodyPr/>
        <a:lstStyle/>
        <a:p>
          <a:endParaRPr lang="en-US"/>
        </a:p>
      </dgm:t>
    </dgm:pt>
    <dgm:pt modelId="{CDFF0ABD-2696-4EDB-8975-EF1815390072}" type="sibTrans" cxnId="{EF56F2F6-F827-403B-800A-C8CD95EBBEE4}">
      <dgm:prSet/>
      <dgm:spPr/>
      <dgm:t>
        <a:bodyPr/>
        <a:lstStyle/>
        <a:p>
          <a:endParaRPr lang="en-US"/>
        </a:p>
      </dgm:t>
    </dgm:pt>
    <dgm:pt modelId="{D8D1B1CA-F435-4184-8E68-EA225AF55CA9}">
      <dgm:prSet phldrT="[Text]"/>
      <dgm:spPr/>
      <dgm:t>
        <a:bodyPr/>
        <a:lstStyle/>
        <a:p>
          <a:r>
            <a:rPr lang="en-IN" smtClean="0">
              <a:solidFill>
                <a:schemeClr val="tx1"/>
              </a:solidFill>
            </a:rPr>
            <a:t>Intangibles – Brand and AMP issues</a:t>
          </a:r>
          <a:endParaRPr lang="en-IN" dirty="0">
            <a:solidFill>
              <a:schemeClr val="tx1"/>
            </a:solidFill>
          </a:endParaRPr>
        </a:p>
      </dgm:t>
    </dgm:pt>
    <dgm:pt modelId="{F2643A18-B9E8-4F41-9AF6-C1E73F9D1759}" type="parTrans" cxnId="{8FD96BD8-1EBB-40A9-80EC-AB244040F08A}">
      <dgm:prSet/>
      <dgm:spPr/>
      <dgm:t>
        <a:bodyPr/>
        <a:lstStyle/>
        <a:p>
          <a:endParaRPr lang="en-US"/>
        </a:p>
      </dgm:t>
    </dgm:pt>
    <dgm:pt modelId="{97D8D08E-5A15-4C9F-9EA2-2597D1DD9844}" type="sibTrans" cxnId="{8FD96BD8-1EBB-40A9-80EC-AB244040F08A}">
      <dgm:prSet/>
      <dgm:spPr/>
      <dgm:t>
        <a:bodyPr/>
        <a:lstStyle/>
        <a:p>
          <a:endParaRPr lang="en-US"/>
        </a:p>
      </dgm:t>
    </dgm:pt>
    <dgm:pt modelId="{A036EBD1-D41B-4677-8859-43A01B4BDBCA}">
      <dgm:prSet phldrT="[Text]"/>
      <dgm:spPr/>
      <dgm:t>
        <a:bodyPr/>
        <a:lstStyle/>
        <a:p>
          <a:r>
            <a:rPr lang="en-US" smtClean="0">
              <a:solidFill>
                <a:schemeClr val="tx1"/>
              </a:solidFill>
            </a:rPr>
            <a:t>Advance Pricing Arrangements</a:t>
          </a:r>
          <a:endParaRPr lang="en-IN" dirty="0">
            <a:solidFill>
              <a:schemeClr val="tx1"/>
            </a:solidFill>
          </a:endParaRPr>
        </a:p>
      </dgm:t>
    </dgm:pt>
    <dgm:pt modelId="{057865B9-36E2-495B-A5C0-83905DA4AFA1}" type="parTrans" cxnId="{18C9B00C-7CA6-4401-BF82-0C10ECE01B2C}">
      <dgm:prSet/>
      <dgm:spPr/>
      <dgm:t>
        <a:bodyPr/>
        <a:lstStyle/>
        <a:p>
          <a:endParaRPr lang="en-US"/>
        </a:p>
      </dgm:t>
    </dgm:pt>
    <dgm:pt modelId="{645E8037-D4E2-4BF3-9203-8F4D5F5E737B}" type="sibTrans" cxnId="{18C9B00C-7CA6-4401-BF82-0C10ECE01B2C}">
      <dgm:prSet/>
      <dgm:spPr/>
      <dgm:t>
        <a:bodyPr/>
        <a:lstStyle/>
        <a:p>
          <a:endParaRPr lang="en-US"/>
        </a:p>
      </dgm:t>
    </dgm:pt>
    <dgm:pt modelId="{08D0F282-45D7-4BB7-A14F-6BB624D02291}">
      <dgm:prSet phldrT="[Text]"/>
      <dgm:spPr/>
      <dgm:t>
        <a:bodyPr/>
        <a:lstStyle/>
        <a:p>
          <a:r>
            <a:rPr lang="en-IN" smtClean="0">
              <a:solidFill>
                <a:schemeClr val="tx1"/>
              </a:solidFill>
            </a:rPr>
            <a:t>Business Restructuring</a:t>
          </a:r>
          <a:endParaRPr lang="en-IN" dirty="0">
            <a:solidFill>
              <a:schemeClr val="tx1"/>
            </a:solidFill>
          </a:endParaRPr>
        </a:p>
      </dgm:t>
    </dgm:pt>
    <dgm:pt modelId="{98168F5F-6669-4779-96E6-0F9EC0448F8A}" type="parTrans" cxnId="{ECE62E28-9F57-47B5-A548-36BE4A7EF980}">
      <dgm:prSet/>
      <dgm:spPr/>
      <dgm:t>
        <a:bodyPr/>
        <a:lstStyle/>
        <a:p>
          <a:endParaRPr lang="en-US"/>
        </a:p>
      </dgm:t>
    </dgm:pt>
    <dgm:pt modelId="{C91DC24B-A4E4-4B3D-B249-EFF08D17A51C}" type="sibTrans" cxnId="{ECE62E28-9F57-47B5-A548-36BE4A7EF980}">
      <dgm:prSet/>
      <dgm:spPr/>
      <dgm:t>
        <a:bodyPr/>
        <a:lstStyle/>
        <a:p>
          <a:endParaRPr lang="en-US"/>
        </a:p>
      </dgm:t>
    </dgm:pt>
    <dgm:pt modelId="{BE10E60B-B609-41A0-9DA9-5D6582E0CDEE}">
      <dgm:prSet phldrT="[Text]"/>
      <dgm:spPr/>
      <dgm:t>
        <a:bodyPr/>
        <a:lstStyle/>
        <a:p>
          <a:r>
            <a:rPr lang="en-IN" smtClean="0">
              <a:solidFill>
                <a:schemeClr val="tx1"/>
              </a:solidFill>
            </a:rPr>
            <a:t>Multiple Year Data  &amp; Range Concept</a:t>
          </a:r>
          <a:endParaRPr lang="en-IN" dirty="0">
            <a:solidFill>
              <a:schemeClr val="tx1"/>
            </a:solidFill>
          </a:endParaRPr>
        </a:p>
      </dgm:t>
    </dgm:pt>
    <dgm:pt modelId="{2E671A04-6FA5-4F87-BE73-F314C5663E5A}" type="parTrans" cxnId="{DCA5C487-0E30-4576-B6C0-71E65629FFB1}">
      <dgm:prSet/>
      <dgm:spPr/>
      <dgm:t>
        <a:bodyPr/>
        <a:lstStyle/>
        <a:p>
          <a:endParaRPr lang="en-US"/>
        </a:p>
      </dgm:t>
    </dgm:pt>
    <dgm:pt modelId="{4730F882-6DFC-41BA-B867-CDF234719755}" type="sibTrans" cxnId="{DCA5C487-0E30-4576-B6C0-71E65629FFB1}">
      <dgm:prSet/>
      <dgm:spPr/>
      <dgm:t>
        <a:bodyPr/>
        <a:lstStyle/>
        <a:p>
          <a:endParaRPr lang="en-US"/>
        </a:p>
      </dgm:t>
    </dgm:pt>
    <dgm:pt modelId="{B6FB0C12-136A-4023-A681-968B0B31E815}">
      <dgm:prSet phldrT="[Text]"/>
      <dgm:spPr/>
      <dgm:t>
        <a:bodyPr/>
        <a:lstStyle/>
        <a:p>
          <a:r>
            <a:rPr lang="en-US" dirty="0" smtClean="0">
              <a:solidFill>
                <a:schemeClr val="tx1"/>
              </a:solidFill>
            </a:rPr>
            <a:t>Financial Transactions including guarantees, inter-company loans</a:t>
          </a:r>
          <a:endParaRPr lang="en-US" dirty="0">
            <a:solidFill>
              <a:schemeClr val="tx1"/>
            </a:solidFill>
          </a:endParaRPr>
        </a:p>
      </dgm:t>
    </dgm:pt>
    <dgm:pt modelId="{4C7EA077-1A1D-4B67-A4CD-550E2D3444FD}" type="parTrans" cxnId="{7E1F2524-0A61-4A0A-85B5-BE2C266A8DB4}">
      <dgm:prSet/>
      <dgm:spPr/>
      <dgm:t>
        <a:bodyPr/>
        <a:lstStyle/>
        <a:p>
          <a:endParaRPr lang="en-US"/>
        </a:p>
      </dgm:t>
    </dgm:pt>
    <dgm:pt modelId="{4F8A64A5-EA48-49AA-A8CC-CD9996FC38CC}" type="sibTrans" cxnId="{7E1F2524-0A61-4A0A-85B5-BE2C266A8DB4}">
      <dgm:prSet/>
      <dgm:spPr/>
      <dgm:t>
        <a:bodyPr/>
        <a:lstStyle/>
        <a:p>
          <a:endParaRPr lang="en-US"/>
        </a:p>
      </dgm:t>
    </dgm:pt>
    <dgm:pt modelId="{433045A7-2F16-4882-A88E-865A6219BAA2}">
      <dgm:prSet phldrT="[Text]"/>
      <dgm:spPr/>
      <dgm:t>
        <a:bodyPr/>
        <a:lstStyle/>
        <a:p>
          <a:r>
            <a:rPr lang="en-US" smtClean="0">
              <a:solidFill>
                <a:schemeClr val="tx1"/>
              </a:solidFill>
            </a:rPr>
            <a:t>Location Savings</a:t>
          </a:r>
          <a:endParaRPr lang="en-US" dirty="0">
            <a:solidFill>
              <a:schemeClr val="tx1"/>
            </a:solidFill>
          </a:endParaRPr>
        </a:p>
      </dgm:t>
    </dgm:pt>
    <dgm:pt modelId="{868B03D8-32B2-4338-A30B-755C85A1F779}" type="parTrans" cxnId="{716CC184-44B9-4E90-9426-AFB909945D2E}">
      <dgm:prSet/>
      <dgm:spPr/>
      <dgm:t>
        <a:bodyPr/>
        <a:lstStyle/>
        <a:p>
          <a:endParaRPr lang="en-US"/>
        </a:p>
      </dgm:t>
    </dgm:pt>
    <dgm:pt modelId="{2DD8BBD6-1E8C-43CC-BABF-AF49894C517F}" type="sibTrans" cxnId="{716CC184-44B9-4E90-9426-AFB909945D2E}">
      <dgm:prSet/>
      <dgm:spPr/>
      <dgm:t>
        <a:bodyPr/>
        <a:lstStyle/>
        <a:p>
          <a:endParaRPr lang="en-US"/>
        </a:p>
      </dgm:t>
    </dgm:pt>
    <dgm:pt modelId="{AB14A23F-6BED-497D-80A3-35F50EAD72C6}" type="pres">
      <dgm:prSet presAssocID="{211B9907-A954-4819-B27D-412DEC1D37D7}" presName="diagram" presStyleCnt="0">
        <dgm:presLayoutVars>
          <dgm:dir/>
          <dgm:resizeHandles val="exact"/>
        </dgm:presLayoutVars>
      </dgm:prSet>
      <dgm:spPr/>
      <dgm:t>
        <a:bodyPr/>
        <a:lstStyle/>
        <a:p>
          <a:endParaRPr lang="en-US"/>
        </a:p>
      </dgm:t>
    </dgm:pt>
    <dgm:pt modelId="{679BC17F-BEE5-4B9F-B998-8DFE1C226ED5}" type="pres">
      <dgm:prSet presAssocID="{C3312E40-D56C-443D-890D-D4579C1520CD}" presName="node" presStyleLbl="node1" presStyleIdx="0" presStyleCnt="8">
        <dgm:presLayoutVars>
          <dgm:bulletEnabled val="1"/>
        </dgm:presLayoutVars>
      </dgm:prSet>
      <dgm:spPr/>
      <dgm:t>
        <a:bodyPr/>
        <a:lstStyle/>
        <a:p>
          <a:endParaRPr lang="en-US"/>
        </a:p>
      </dgm:t>
    </dgm:pt>
    <dgm:pt modelId="{1886C04B-0A84-4558-965F-B07F32AD964A}" type="pres">
      <dgm:prSet presAssocID="{43646F0F-5A03-4B98-B61B-33C9E7D430C6}" presName="sibTrans" presStyleCnt="0"/>
      <dgm:spPr/>
    </dgm:pt>
    <dgm:pt modelId="{4560B546-C252-41C2-98A3-EFE8E9DF94A5}" type="pres">
      <dgm:prSet presAssocID="{D8D1B1CA-F435-4184-8E68-EA225AF55CA9}" presName="node" presStyleLbl="node1" presStyleIdx="1" presStyleCnt="8">
        <dgm:presLayoutVars>
          <dgm:bulletEnabled val="1"/>
        </dgm:presLayoutVars>
      </dgm:prSet>
      <dgm:spPr/>
      <dgm:t>
        <a:bodyPr/>
        <a:lstStyle/>
        <a:p>
          <a:endParaRPr lang="en-US"/>
        </a:p>
      </dgm:t>
    </dgm:pt>
    <dgm:pt modelId="{206887BD-5491-4DAB-9335-F15E4C8396A7}" type="pres">
      <dgm:prSet presAssocID="{97D8D08E-5A15-4C9F-9EA2-2597D1DD9844}" presName="sibTrans" presStyleCnt="0"/>
      <dgm:spPr/>
    </dgm:pt>
    <dgm:pt modelId="{81A94A16-2B72-472F-B88D-65F48EF4ADA1}" type="pres">
      <dgm:prSet presAssocID="{A036EBD1-D41B-4677-8859-43A01B4BDBCA}" presName="node" presStyleLbl="node1" presStyleIdx="2" presStyleCnt="8">
        <dgm:presLayoutVars>
          <dgm:bulletEnabled val="1"/>
        </dgm:presLayoutVars>
      </dgm:prSet>
      <dgm:spPr/>
      <dgm:t>
        <a:bodyPr/>
        <a:lstStyle/>
        <a:p>
          <a:endParaRPr lang="en-US"/>
        </a:p>
      </dgm:t>
    </dgm:pt>
    <dgm:pt modelId="{5D582F06-1E55-4273-899F-29A97FE12AE4}" type="pres">
      <dgm:prSet presAssocID="{645E8037-D4E2-4BF3-9203-8F4D5F5E737B}" presName="sibTrans" presStyleCnt="0"/>
      <dgm:spPr/>
    </dgm:pt>
    <dgm:pt modelId="{8882112F-AA9E-4C70-965A-4AA7A668832A}" type="pres">
      <dgm:prSet presAssocID="{08D0F282-45D7-4BB7-A14F-6BB624D02291}" presName="node" presStyleLbl="node1" presStyleIdx="3" presStyleCnt="8">
        <dgm:presLayoutVars>
          <dgm:bulletEnabled val="1"/>
        </dgm:presLayoutVars>
      </dgm:prSet>
      <dgm:spPr/>
      <dgm:t>
        <a:bodyPr/>
        <a:lstStyle/>
        <a:p>
          <a:endParaRPr lang="en-US"/>
        </a:p>
      </dgm:t>
    </dgm:pt>
    <dgm:pt modelId="{BA567AEC-9740-4BAD-A399-DD708CD1C4DF}" type="pres">
      <dgm:prSet presAssocID="{C91DC24B-A4E4-4B3D-B249-EFF08D17A51C}" presName="sibTrans" presStyleCnt="0"/>
      <dgm:spPr/>
    </dgm:pt>
    <dgm:pt modelId="{984A7835-D20F-4A86-9CDC-7A35E4E1FE71}" type="pres">
      <dgm:prSet presAssocID="{BE10E60B-B609-41A0-9DA9-5D6582E0CDEE}" presName="node" presStyleLbl="node1" presStyleIdx="4" presStyleCnt="8">
        <dgm:presLayoutVars>
          <dgm:bulletEnabled val="1"/>
        </dgm:presLayoutVars>
      </dgm:prSet>
      <dgm:spPr/>
      <dgm:t>
        <a:bodyPr/>
        <a:lstStyle/>
        <a:p>
          <a:endParaRPr lang="en-US"/>
        </a:p>
      </dgm:t>
    </dgm:pt>
    <dgm:pt modelId="{C5D18ECA-13CB-43BC-97BF-1F6D6B8F63B0}" type="pres">
      <dgm:prSet presAssocID="{4730F882-6DFC-41BA-B867-CDF234719755}" presName="sibTrans" presStyleCnt="0"/>
      <dgm:spPr/>
    </dgm:pt>
    <dgm:pt modelId="{F30092EE-6A48-41B2-B3AF-7023D92DF09C}" type="pres">
      <dgm:prSet presAssocID="{18F13649-B342-4BE4-B057-6E9A5DDA6D4E}" presName="node" presStyleLbl="node1" presStyleIdx="5" presStyleCnt="8">
        <dgm:presLayoutVars>
          <dgm:bulletEnabled val="1"/>
        </dgm:presLayoutVars>
      </dgm:prSet>
      <dgm:spPr/>
      <dgm:t>
        <a:bodyPr/>
        <a:lstStyle/>
        <a:p>
          <a:endParaRPr lang="en-US"/>
        </a:p>
      </dgm:t>
    </dgm:pt>
    <dgm:pt modelId="{B7218A85-2C1D-4C4D-94F3-467F3E6474B6}" type="pres">
      <dgm:prSet presAssocID="{CDFF0ABD-2696-4EDB-8975-EF1815390072}" presName="sibTrans" presStyleCnt="0"/>
      <dgm:spPr/>
    </dgm:pt>
    <dgm:pt modelId="{D35E4351-EED2-4439-9CBE-63D5C2F55C0D}" type="pres">
      <dgm:prSet presAssocID="{B6FB0C12-136A-4023-A681-968B0B31E815}" presName="node" presStyleLbl="node1" presStyleIdx="6" presStyleCnt="8">
        <dgm:presLayoutVars>
          <dgm:bulletEnabled val="1"/>
        </dgm:presLayoutVars>
      </dgm:prSet>
      <dgm:spPr/>
      <dgm:t>
        <a:bodyPr/>
        <a:lstStyle/>
        <a:p>
          <a:endParaRPr lang="en-US"/>
        </a:p>
      </dgm:t>
    </dgm:pt>
    <dgm:pt modelId="{7DEC43ED-244F-45AA-8EC3-4C2E3A438AC1}" type="pres">
      <dgm:prSet presAssocID="{4F8A64A5-EA48-49AA-A8CC-CD9996FC38CC}" presName="sibTrans" presStyleCnt="0"/>
      <dgm:spPr/>
    </dgm:pt>
    <dgm:pt modelId="{C0B7521C-C7E2-4AF3-9E4F-667354829BA8}" type="pres">
      <dgm:prSet presAssocID="{433045A7-2F16-4882-A88E-865A6219BAA2}" presName="node" presStyleLbl="node1" presStyleIdx="7" presStyleCnt="8">
        <dgm:presLayoutVars>
          <dgm:bulletEnabled val="1"/>
        </dgm:presLayoutVars>
      </dgm:prSet>
      <dgm:spPr/>
      <dgm:t>
        <a:bodyPr/>
        <a:lstStyle/>
        <a:p>
          <a:endParaRPr lang="en-US"/>
        </a:p>
      </dgm:t>
    </dgm:pt>
  </dgm:ptLst>
  <dgm:cxnLst>
    <dgm:cxn modelId="{EF56F2F6-F827-403B-800A-C8CD95EBBEE4}" srcId="{211B9907-A954-4819-B27D-412DEC1D37D7}" destId="{18F13649-B342-4BE4-B057-6E9A5DDA6D4E}" srcOrd="5" destOrd="0" parTransId="{01CD4BA0-C6E8-4615-AC9A-0D53419AD154}" sibTransId="{CDFF0ABD-2696-4EDB-8975-EF1815390072}"/>
    <dgm:cxn modelId="{76579ED9-89E8-4663-8C59-1776B6447DCD}" type="presOf" srcId="{433045A7-2F16-4882-A88E-865A6219BAA2}" destId="{C0B7521C-C7E2-4AF3-9E4F-667354829BA8}" srcOrd="0" destOrd="0" presId="urn:microsoft.com/office/officeart/2005/8/layout/default"/>
    <dgm:cxn modelId="{9AE2EA6F-FF16-4406-9D3D-9CC3B9918990}" type="presOf" srcId="{211B9907-A954-4819-B27D-412DEC1D37D7}" destId="{AB14A23F-6BED-497D-80A3-35F50EAD72C6}" srcOrd="0" destOrd="0" presId="urn:microsoft.com/office/officeart/2005/8/layout/default"/>
    <dgm:cxn modelId="{3E48ACDF-0EFE-4B1A-8080-208499253428}" type="presOf" srcId="{18F13649-B342-4BE4-B057-6E9A5DDA6D4E}" destId="{F30092EE-6A48-41B2-B3AF-7023D92DF09C}" srcOrd="0" destOrd="0" presId="urn:microsoft.com/office/officeart/2005/8/layout/default"/>
    <dgm:cxn modelId="{8372AB0F-4A98-4DC5-AB7F-4A795C89B36D}" type="presOf" srcId="{D8D1B1CA-F435-4184-8E68-EA225AF55CA9}" destId="{4560B546-C252-41C2-98A3-EFE8E9DF94A5}" srcOrd="0" destOrd="0" presId="urn:microsoft.com/office/officeart/2005/8/layout/default"/>
    <dgm:cxn modelId="{ECE62E28-9F57-47B5-A548-36BE4A7EF980}" srcId="{211B9907-A954-4819-B27D-412DEC1D37D7}" destId="{08D0F282-45D7-4BB7-A14F-6BB624D02291}" srcOrd="3" destOrd="0" parTransId="{98168F5F-6669-4779-96E6-0F9EC0448F8A}" sibTransId="{C91DC24B-A4E4-4B3D-B249-EFF08D17A51C}"/>
    <dgm:cxn modelId="{DCA5C487-0E30-4576-B6C0-71E65629FFB1}" srcId="{211B9907-A954-4819-B27D-412DEC1D37D7}" destId="{BE10E60B-B609-41A0-9DA9-5D6582E0CDEE}" srcOrd="4" destOrd="0" parTransId="{2E671A04-6FA5-4F87-BE73-F314C5663E5A}" sibTransId="{4730F882-6DFC-41BA-B867-CDF234719755}"/>
    <dgm:cxn modelId="{8F068A35-5640-41D8-85B8-3552CB08575B}" srcId="{211B9907-A954-4819-B27D-412DEC1D37D7}" destId="{C3312E40-D56C-443D-890D-D4579C1520CD}" srcOrd="0" destOrd="0" parTransId="{42053503-5B61-400C-8710-ED7DF6DEE138}" sibTransId="{43646F0F-5A03-4B98-B61B-33C9E7D430C6}"/>
    <dgm:cxn modelId="{8FD96BD8-1EBB-40A9-80EC-AB244040F08A}" srcId="{211B9907-A954-4819-B27D-412DEC1D37D7}" destId="{D8D1B1CA-F435-4184-8E68-EA225AF55CA9}" srcOrd="1" destOrd="0" parTransId="{F2643A18-B9E8-4F41-9AF6-C1E73F9D1759}" sibTransId="{97D8D08E-5A15-4C9F-9EA2-2597D1DD9844}"/>
    <dgm:cxn modelId="{E0E70FA7-2D29-49CD-B763-0B90BB5FC929}" type="presOf" srcId="{C3312E40-D56C-443D-890D-D4579C1520CD}" destId="{679BC17F-BEE5-4B9F-B998-8DFE1C226ED5}" srcOrd="0" destOrd="0" presId="urn:microsoft.com/office/officeart/2005/8/layout/default"/>
    <dgm:cxn modelId="{459CCF45-A9F3-4E4B-88EC-9BF3F178589D}" type="presOf" srcId="{A036EBD1-D41B-4677-8859-43A01B4BDBCA}" destId="{81A94A16-2B72-472F-B88D-65F48EF4ADA1}" srcOrd="0" destOrd="0" presId="urn:microsoft.com/office/officeart/2005/8/layout/default"/>
    <dgm:cxn modelId="{53269866-2A9B-436B-86C5-2DAC24391A9F}" type="presOf" srcId="{BE10E60B-B609-41A0-9DA9-5D6582E0CDEE}" destId="{984A7835-D20F-4A86-9CDC-7A35E4E1FE71}" srcOrd="0" destOrd="0" presId="urn:microsoft.com/office/officeart/2005/8/layout/default"/>
    <dgm:cxn modelId="{C408C44D-F28C-43BF-A8F9-580959778ED9}" type="presOf" srcId="{B6FB0C12-136A-4023-A681-968B0B31E815}" destId="{D35E4351-EED2-4439-9CBE-63D5C2F55C0D}" srcOrd="0" destOrd="0" presId="urn:microsoft.com/office/officeart/2005/8/layout/default"/>
    <dgm:cxn modelId="{7E1F2524-0A61-4A0A-85B5-BE2C266A8DB4}" srcId="{211B9907-A954-4819-B27D-412DEC1D37D7}" destId="{B6FB0C12-136A-4023-A681-968B0B31E815}" srcOrd="6" destOrd="0" parTransId="{4C7EA077-1A1D-4B67-A4CD-550E2D3444FD}" sibTransId="{4F8A64A5-EA48-49AA-A8CC-CD9996FC38CC}"/>
    <dgm:cxn modelId="{716CC184-44B9-4E90-9426-AFB909945D2E}" srcId="{211B9907-A954-4819-B27D-412DEC1D37D7}" destId="{433045A7-2F16-4882-A88E-865A6219BAA2}" srcOrd="7" destOrd="0" parTransId="{868B03D8-32B2-4338-A30B-755C85A1F779}" sibTransId="{2DD8BBD6-1E8C-43CC-BABF-AF49894C517F}"/>
    <dgm:cxn modelId="{18C9B00C-7CA6-4401-BF82-0C10ECE01B2C}" srcId="{211B9907-A954-4819-B27D-412DEC1D37D7}" destId="{A036EBD1-D41B-4677-8859-43A01B4BDBCA}" srcOrd="2" destOrd="0" parTransId="{057865B9-36E2-495B-A5C0-83905DA4AFA1}" sibTransId="{645E8037-D4E2-4BF3-9203-8F4D5F5E737B}"/>
    <dgm:cxn modelId="{F2D7527E-3599-4309-A415-AD0B79517E47}" type="presOf" srcId="{08D0F282-45D7-4BB7-A14F-6BB624D02291}" destId="{8882112F-AA9E-4C70-965A-4AA7A668832A}" srcOrd="0" destOrd="0" presId="urn:microsoft.com/office/officeart/2005/8/layout/default"/>
    <dgm:cxn modelId="{808499AD-0996-460E-AE50-1B3696946BB5}" type="presParOf" srcId="{AB14A23F-6BED-497D-80A3-35F50EAD72C6}" destId="{679BC17F-BEE5-4B9F-B998-8DFE1C226ED5}" srcOrd="0" destOrd="0" presId="urn:microsoft.com/office/officeart/2005/8/layout/default"/>
    <dgm:cxn modelId="{71B567DB-3633-4103-B988-4B53D46B61D0}" type="presParOf" srcId="{AB14A23F-6BED-497D-80A3-35F50EAD72C6}" destId="{1886C04B-0A84-4558-965F-B07F32AD964A}" srcOrd="1" destOrd="0" presId="urn:microsoft.com/office/officeart/2005/8/layout/default"/>
    <dgm:cxn modelId="{F3C57529-93B8-4967-84F6-6DA1D5C1D56A}" type="presParOf" srcId="{AB14A23F-6BED-497D-80A3-35F50EAD72C6}" destId="{4560B546-C252-41C2-98A3-EFE8E9DF94A5}" srcOrd="2" destOrd="0" presId="urn:microsoft.com/office/officeart/2005/8/layout/default"/>
    <dgm:cxn modelId="{173312CB-7027-4D71-8D21-D0AC7B6A0BBE}" type="presParOf" srcId="{AB14A23F-6BED-497D-80A3-35F50EAD72C6}" destId="{206887BD-5491-4DAB-9335-F15E4C8396A7}" srcOrd="3" destOrd="0" presId="urn:microsoft.com/office/officeart/2005/8/layout/default"/>
    <dgm:cxn modelId="{592FE099-E013-4D44-BAA1-8741CE3A15F4}" type="presParOf" srcId="{AB14A23F-6BED-497D-80A3-35F50EAD72C6}" destId="{81A94A16-2B72-472F-B88D-65F48EF4ADA1}" srcOrd="4" destOrd="0" presId="urn:microsoft.com/office/officeart/2005/8/layout/default"/>
    <dgm:cxn modelId="{D6F29D46-F0FA-4D50-988E-7BC3368C00D5}" type="presParOf" srcId="{AB14A23F-6BED-497D-80A3-35F50EAD72C6}" destId="{5D582F06-1E55-4273-899F-29A97FE12AE4}" srcOrd="5" destOrd="0" presId="urn:microsoft.com/office/officeart/2005/8/layout/default"/>
    <dgm:cxn modelId="{3FA3DE9B-5890-42E5-9186-B8A2EA654202}" type="presParOf" srcId="{AB14A23F-6BED-497D-80A3-35F50EAD72C6}" destId="{8882112F-AA9E-4C70-965A-4AA7A668832A}" srcOrd="6" destOrd="0" presId="urn:microsoft.com/office/officeart/2005/8/layout/default"/>
    <dgm:cxn modelId="{24F55A43-56EA-4976-9171-15AA1F1CAF3D}" type="presParOf" srcId="{AB14A23F-6BED-497D-80A3-35F50EAD72C6}" destId="{BA567AEC-9740-4BAD-A399-DD708CD1C4DF}" srcOrd="7" destOrd="0" presId="urn:microsoft.com/office/officeart/2005/8/layout/default"/>
    <dgm:cxn modelId="{700954AB-F5F9-414C-8827-6E57D95B960C}" type="presParOf" srcId="{AB14A23F-6BED-497D-80A3-35F50EAD72C6}" destId="{984A7835-D20F-4A86-9CDC-7A35E4E1FE71}" srcOrd="8" destOrd="0" presId="urn:microsoft.com/office/officeart/2005/8/layout/default"/>
    <dgm:cxn modelId="{ED30F9DF-69D5-43BC-9527-6101750CB8D4}" type="presParOf" srcId="{AB14A23F-6BED-497D-80A3-35F50EAD72C6}" destId="{C5D18ECA-13CB-43BC-97BF-1F6D6B8F63B0}" srcOrd="9" destOrd="0" presId="urn:microsoft.com/office/officeart/2005/8/layout/default"/>
    <dgm:cxn modelId="{07DEA3C1-CDF9-4F0F-A051-6918FD5E7440}" type="presParOf" srcId="{AB14A23F-6BED-497D-80A3-35F50EAD72C6}" destId="{F30092EE-6A48-41B2-B3AF-7023D92DF09C}" srcOrd="10" destOrd="0" presId="urn:microsoft.com/office/officeart/2005/8/layout/default"/>
    <dgm:cxn modelId="{A6914B5B-0F44-4BF4-BD51-E415C9B75140}" type="presParOf" srcId="{AB14A23F-6BED-497D-80A3-35F50EAD72C6}" destId="{B7218A85-2C1D-4C4D-94F3-467F3E6474B6}" srcOrd="11" destOrd="0" presId="urn:microsoft.com/office/officeart/2005/8/layout/default"/>
    <dgm:cxn modelId="{6A8E4C1F-5315-4ED4-951D-2F58B0F57E59}" type="presParOf" srcId="{AB14A23F-6BED-497D-80A3-35F50EAD72C6}" destId="{D35E4351-EED2-4439-9CBE-63D5C2F55C0D}" srcOrd="12" destOrd="0" presId="urn:microsoft.com/office/officeart/2005/8/layout/default"/>
    <dgm:cxn modelId="{D3E536C7-67C3-48A8-B76D-6C7613B4BEC9}" type="presParOf" srcId="{AB14A23F-6BED-497D-80A3-35F50EAD72C6}" destId="{7DEC43ED-244F-45AA-8EC3-4C2E3A438AC1}" srcOrd="13" destOrd="0" presId="urn:microsoft.com/office/officeart/2005/8/layout/default"/>
    <dgm:cxn modelId="{F41C3036-40C1-4F6D-99C4-31F0D2F0B493}" type="presParOf" srcId="{AB14A23F-6BED-497D-80A3-35F50EAD72C6}" destId="{C0B7521C-C7E2-4AF3-9E4F-667354829BA8}" srcOrd="1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19F976-4C29-4D91-B3AA-0CC85FC5DDB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934915E6-7B71-4651-97C0-753DF66E01E6}">
      <dgm:prSet phldrT="[Text]" custT="1"/>
      <dgm:spPr/>
      <dgm:t>
        <a:bodyPr/>
        <a:lstStyle/>
        <a:p>
          <a:r>
            <a:rPr lang="en-GB" sz="3200" dirty="0" smtClean="0">
              <a:solidFill>
                <a:schemeClr val="tx1"/>
              </a:solidFill>
            </a:rPr>
            <a:t>Benefit to Foreign AE:</a:t>
          </a:r>
          <a:endParaRPr lang="en-GB" sz="3200" dirty="0">
            <a:solidFill>
              <a:schemeClr val="tx1"/>
            </a:solidFill>
          </a:endParaRPr>
        </a:p>
      </dgm:t>
    </dgm:pt>
    <dgm:pt modelId="{375D8F8A-40C5-4C81-88A2-65A50F09B29B}" type="parTrans" cxnId="{0DF5523F-7108-497F-99D4-A06EED1ACB08}">
      <dgm:prSet/>
      <dgm:spPr/>
      <dgm:t>
        <a:bodyPr/>
        <a:lstStyle/>
        <a:p>
          <a:endParaRPr lang="en-GB"/>
        </a:p>
      </dgm:t>
    </dgm:pt>
    <dgm:pt modelId="{A12D56B9-37D8-415E-884F-49F74AAADB33}" type="sibTrans" cxnId="{0DF5523F-7108-497F-99D4-A06EED1ACB08}">
      <dgm:prSet/>
      <dgm:spPr/>
      <dgm:t>
        <a:bodyPr/>
        <a:lstStyle/>
        <a:p>
          <a:endParaRPr lang="en-GB"/>
        </a:p>
      </dgm:t>
    </dgm:pt>
    <dgm:pt modelId="{1A3A2559-C4A9-4E6F-AEA6-3F134BFFD4A3}">
      <dgm:prSet phldrT="[Text]" custT="1"/>
      <dgm:spPr/>
      <dgm:t>
        <a:bodyPr/>
        <a:lstStyle/>
        <a:p>
          <a:r>
            <a:rPr lang="en-IN" sz="2400" dirty="0" smtClean="0">
              <a:solidFill>
                <a:schemeClr val="tx1"/>
              </a:solidFill>
            </a:rPr>
            <a:t>How will AE benefit from residual AMP cost (and resulting intangible) for which it is required to bear the cost of development?</a:t>
          </a:r>
          <a:endParaRPr lang="en-GB" sz="2400" dirty="0">
            <a:solidFill>
              <a:schemeClr val="tx1"/>
            </a:solidFill>
          </a:endParaRPr>
        </a:p>
      </dgm:t>
    </dgm:pt>
    <dgm:pt modelId="{0F453D14-D88C-4BBB-B6BC-0D4CB6AE027A}" type="parTrans" cxnId="{FC4C5894-A1DB-41BF-A46C-E1CA7207BAE1}">
      <dgm:prSet/>
      <dgm:spPr/>
      <dgm:t>
        <a:bodyPr/>
        <a:lstStyle/>
        <a:p>
          <a:endParaRPr lang="en-GB"/>
        </a:p>
      </dgm:t>
    </dgm:pt>
    <dgm:pt modelId="{C70BBCBF-8EE8-4A74-82B7-AA1FF66442CF}" type="sibTrans" cxnId="{FC4C5894-A1DB-41BF-A46C-E1CA7207BAE1}">
      <dgm:prSet/>
      <dgm:spPr/>
      <dgm:t>
        <a:bodyPr/>
        <a:lstStyle/>
        <a:p>
          <a:endParaRPr lang="en-GB"/>
        </a:p>
      </dgm:t>
    </dgm:pt>
    <dgm:pt modelId="{1229DE32-7CCA-459C-8433-F70E99DF2B5D}">
      <dgm:prSet phldrT="[Text]" custT="1"/>
      <dgm:spPr/>
      <dgm:t>
        <a:bodyPr/>
        <a:lstStyle/>
        <a:p>
          <a:r>
            <a:rPr lang="en-GB" sz="3200" dirty="0" smtClean="0">
              <a:solidFill>
                <a:schemeClr val="tx1"/>
              </a:solidFill>
            </a:rPr>
            <a:t>Economic vs. Legal Ownership:</a:t>
          </a:r>
          <a:endParaRPr lang="en-GB" sz="3200" dirty="0">
            <a:solidFill>
              <a:schemeClr val="tx1"/>
            </a:solidFill>
          </a:endParaRPr>
        </a:p>
      </dgm:t>
    </dgm:pt>
    <dgm:pt modelId="{1AAECA5B-616C-41E0-8699-BC8B73091580}" type="parTrans" cxnId="{CF586BFF-B983-43C4-AF6A-A9B588EACE82}">
      <dgm:prSet/>
      <dgm:spPr/>
      <dgm:t>
        <a:bodyPr/>
        <a:lstStyle/>
        <a:p>
          <a:endParaRPr lang="en-GB"/>
        </a:p>
      </dgm:t>
    </dgm:pt>
    <dgm:pt modelId="{4D9BDB6E-3556-43FC-B212-AE964F7C9D2E}" type="sibTrans" cxnId="{CF586BFF-B983-43C4-AF6A-A9B588EACE82}">
      <dgm:prSet/>
      <dgm:spPr/>
      <dgm:t>
        <a:bodyPr/>
        <a:lstStyle/>
        <a:p>
          <a:endParaRPr lang="en-GB"/>
        </a:p>
      </dgm:t>
    </dgm:pt>
    <dgm:pt modelId="{F298B018-AD35-428E-9BAD-9056354F8EDA}">
      <dgm:prSet phldrT="[Text]" custT="1"/>
      <dgm:spPr/>
      <dgm:t>
        <a:bodyPr/>
        <a:lstStyle/>
        <a:p>
          <a:r>
            <a:rPr lang="en-IN" sz="2400" dirty="0" smtClean="0">
              <a:solidFill>
                <a:schemeClr val="tx1"/>
              </a:solidFill>
            </a:rPr>
            <a:t>If legal ownership of intangible is more important than economic ownership, and brand name is legally owned by AE, then Indian sub should pay a healthy non-zero royalty for its use.</a:t>
          </a:r>
          <a:endParaRPr lang="en-GB" sz="2400" dirty="0">
            <a:solidFill>
              <a:schemeClr val="tx1"/>
            </a:solidFill>
          </a:endParaRPr>
        </a:p>
      </dgm:t>
    </dgm:pt>
    <dgm:pt modelId="{E8FF39E1-3D65-46A2-A973-C453289324CD}" type="parTrans" cxnId="{2F652258-F0C8-4463-9636-D4D5F3503F17}">
      <dgm:prSet/>
      <dgm:spPr/>
      <dgm:t>
        <a:bodyPr/>
        <a:lstStyle/>
        <a:p>
          <a:endParaRPr lang="en-GB"/>
        </a:p>
      </dgm:t>
    </dgm:pt>
    <dgm:pt modelId="{EC55FDC3-E3A1-4C9F-825A-A36468F00440}" type="sibTrans" cxnId="{2F652258-F0C8-4463-9636-D4D5F3503F17}">
      <dgm:prSet/>
      <dgm:spPr/>
      <dgm:t>
        <a:bodyPr/>
        <a:lstStyle/>
        <a:p>
          <a:endParaRPr lang="en-GB"/>
        </a:p>
      </dgm:t>
    </dgm:pt>
    <dgm:pt modelId="{4D6AC71C-8F69-480E-A442-A07170AEA897}">
      <dgm:prSet phldrT="[Text]" custT="1"/>
      <dgm:spPr/>
      <dgm:t>
        <a:bodyPr/>
        <a:lstStyle/>
        <a:p>
          <a:r>
            <a:rPr lang="en-IN" sz="2400" dirty="0" smtClean="0">
              <a:solidFill>
                <a:schemeClr val="tx1"/>
              </a:solidFill>
            </a:rPr>
            <a:t> Impact of Indian sub being a low-risk entity vis-à-vis an entrepreneur on how the costs should be handled.</a:t>
          </a:r>
          <a:endParaRPr lang="en-GB" sz="2400" dirty="0">
            <a:solidFill>
              <a:schemeClr val="tx1"/>
            </a:solidFill>
          </a:endParaRPr>
        </a:p>
      </dgm:t>
    </dgm:pt>
    <dgm:pt modelId="{0F275F74-D2E8-487F-8F84-4C809F63F5AA}" type="parTrans" cxnId="{4FE09831-DA10-42F0-B035-919CF0F1FB96}">
      <dgm:prSet/>
      <dgm:spPr/>
      <dgm:t>
        <a:bodyPr/>
        <a:lstStyle/>
        <a:p>
          <a:endParaRPr lang="en-GB"/>
        </a:p>
      </dgm:t>
    </dgm:pt>
    <dgm:pt modelId="{371076F1-A0E4-49BF-9A31-D7FA7982D011}" type="sibTrans" cxnId="{4FE09831-DA10-42F0-B035-919CF0F1FB96}">
      <dgm:prSet/>
      <dgm:spPr/>
      <dgm:t>
        <a:bodyPr/>
        <a:lstStyle/>
        <a:p>
          <a:endParaRPr lang="en-GB"/>
        </a:p>
      </dgm:t>
    </dgm:pt>
    <dgm:pt modelId="{40730BAF-AB88-40F9-A75D-0A60E05EFB08}">
      <dgm:prSet phldrT="[Text]" custT="1"/>
      <dgm:spPr/>
      <dgm:t>
        <a:bodyPr/>
        <a:lstStyle/>
        <a:p>
          <a:r>
            <a:rPr lang="en-GB" sz="3200" dirty="0" smtClean="0">
              <a:solidFill>
                <a:schemeClr val="tx1"/>
              </a:solidFill>
            </a:rPr>
            <a:t>Entrepreneur vs. Limited Risk Entity:</a:t>
          </a:r>
          <a:endParaRPr lang="en-GB" sz="3200" dirty="0">
            <a:solidFill>
              <a:schemeClr val="tx1"/>
            </a:solidFill>
          </a:endParaRPr>
        </a:p>
      </dgm:t>
    </dgm:pt>
    <dgm:pt modelId="{3B1DE254-B626-4805-A7AA-0BD765C157E2}" type="parTrans" cxnId="{49B88F0E-3032-4D0B-B8A7-CEA7FD35E40E}">
      <dgm:prSet/>
      <dgm:spPr/>
      <dgm:t>
        <a:bodyPr/>
        <a:lstStyle/>
        <a:p>
          <a:endParaRPr lang="en-GB"/>
        </a:p>
      </dgm:t>
    </dgm:pt>
    <dgm:pt modelId="{7D68B9C6-E301-420B-8C0D-A4A0F3973A79}" type="sibTrans" cxnId="{49B88F0E-3032-4D0B-B8A7-CEA7FD35E40E}">
      <dgm:prSet/>
      <dgm:spPr/>
      <dgm:t>
        <a:bodyPr/>
        <a:lstStyle/>
        <a:p>
          <a:endParaRPr lang="en-GB"/>
        </a:p>
      </dgm:t>
    </dgm:pt>
    <dgm:pt modelId="{5B0DD099-485C-4234-A807-9171D9D568E5}" type="pres">
      <dgm:prSet presAssocID="{FE19F976-4C29-4D91-B3AA-0CC85FC5DDBC}" presName="linear" presStyleCnt="0">
        <dgm:presLayoutVars>
          <dgm:animLvl val="lvl"/>
          <dgm:resizeHandles val="exact"/>
        </dgm:presLayoutVars>
      </dgm:prSet>
      <dgm:spPr/>
      <dgm:t>
        <a:bodyPr/>
        <a:lstStyle/>
        <a:p>
          <a:endParaRPr lang="en-GB"/>
        </a:p>
      </dgm:t>
    </dgm:pt>
    <dgm:pt modelId="{5D8DAD31-55FE-412A-81EE-E0DD0993BD5A}" type="pres">
      <dgm:prSet presAssocID="{934915E6-7B71-4651-97C0-753DF66E01E6}" presName="parentText" presStyleLbl="node1" presStyleIdx="0" presStyleCnt="3">
        <dgm:presLayoutVars>
          <dgm:chMax val="0"/>
          <dgm:bulletEnabled val="1"/>
        </dgm:presLayoutVars>
      </dgm:prSet>
      <dgm:spPr/>
      <dgm:t>
        <a:bodyPr/>
        <a:lstStyle/>
        <a:p>
          <a:endParaRPr lang="en-GB"/>
        </a:p>
      </dgm:t>
    </dgm:pt>
    <dgm:pt modelId="{530A2C8C-3B50-45CC-909B-F24B019CF1E3}" type="pres">
      <dgm:prSet presAssocID="{934915E6-7B71-4651-97C0-753DF66E01E6}" presName="childText" presStyleLbl="revTx" presStyleIdx="0" presStyleCnt="3">
        <dgm:presLayoutVars>
          <dgm:bulletEnabled val="1"/>
        </dgm:presLayoutVars>
      </dgm:prSet>
      <dgm:spPr/>
      <dgm:t>
        <a:bodyPr/>
        <a:lstStyle/>
        <a:p>
          <a:endParaRPr lang="en-GB"/>
        </a:p>
      </dgm:t>
    </dgm:pt>
    <dgm:pt modelId="{34BD62D1-BD6F-4745-8D91-DC0EB4BB3E01}" type="pres">
      <dgm:prSet presAssocID="{1229DE32-7CCA-459C-8433-F70E99DF2B5D}" presName="parentText" presStyleLbl="node1" presStyleIdx="1" presStyleCnt="3">
        <dgm:presLayoutVars>
          <dgm:chMax val="0"/>
          <dgm:bulletEnabled val="1"/>
        </dgm:presLayoutVars>
      </dgm:prSet>
      <dgm:spPr/>
      <dgm:t>
        <a:bodyPr/>
        <a:lstStyle/>
        <a:p>
          <a:endParaRPr lang="en-GB"/>
        </a:p>
      </dgm:t>
    </dgm:pt>
    <dgm:pt modelId="{47550263-736C-426B-937C-45D2CFC9BF09}" type="pres">
      <dgm:prSet presAssocID="{1229DE32-7CCA-459C-8433-F70E99DF2B5D}" presName="childText" presStyleLbl="revTx" presStyleIdx="1" presStyleCnt="3">
        <dgm:presLayoutVars>
          <dgm:bulletEnabled val="1"/>
        </dgm:presLayoutVars>
      </dgm:prSet>
      <dgm:spPr/>
      <dgm:t>
        <a:bodyPr/>
        <a:lstStyle/>
        <a:p>
          <a:endParaRPr lang="en-GB"/>
        </a:p>
      </dgm:t>
    </dgm:pt>
    <dgm:pt modelId="{7900AF36-988E-4B84-AFF7-6A6D9C51854D}" type="pres">
      <dgm:prSet presAssocID="{40730BAF-AB88-40F9-A75D-0A60E05EFB08}" presName="parentText" presStyleLbl="node1" presStyleIdx="2" presStyleCnt="3">
        <dgm:presLayoutVars>
          <dgm:chMax val="0"/>
          <dgm:bulletEnabled val="1"/>
        </dgm:presLayoutVars>
      </dgm:prSet>
      <dgm:spPr/>
      <dgm:t>
        <a:bodyPr/>
        <a:lstStyle/>
        <a:p>
          <a:endParaRPr lang="en-GB"/>
        </a:p>
      </dgm:t>
    </dgm:pt>
    <dgm:pt modelId="{94453F71-6E35-41FC-966B-847A784E6547}" type="pres">
      <dgm:prSet presAssocID="{40730BAF-AB88-40F9-A75D-0A60E05EFB08}" presName="childText" presStyleLbl="revTx" presStyleIdx="2" presStyleCnt="3">
        <dgm:presLayoutVars>
          <dgm:bulletEnabled val="1"/>
        </dgm:presLayoutVars>
      </dgm:prSet>
      <dgm:spPr/>
      <dgm:t>
        <a:bodyPr/>
        <a:lstStyle/>
        <a:p>
          <a:endParaRPr lang="en-GB"/>
        </a:p>
      </dgm:t>
    </dgm:pt>
  </dgm:ptLst>
  <dgm:cxnLst>
    <dgm:cxn modelId="{0E9ACDF4-D691-422C-B850-B6A19E4BF4C3}" type="presOf" srcId="{40730BAF-AB88-40F9-A75D-0A60E05EFB08}" destId="{7900AF36-988E-4B84-AFF7-6A6D9C51854D}" srcOrd="0" destOrd="0" presId="urn:microsoft.com/office/officeart/2005/8/layout/vList2"/>
    <dgm:cxn modelId="{699D1976-BEF0-4EA1-AD29-78DD8DE00755}" type="presOf" srcId="{1229DE32-7CCA-459C-8433-F70E99DF2B5D}" destId="{34BD62D1-BD6F-4745-8D91-DC0EB4BB3E01}" srcOrd="0" destOrd="0" presId="urn:microsoft.com/office/officeart/2005/8/layout/vList2"/>
    <dgm:cxn modelId="{7F510C44-A951-4F85-9D3E-6ADAF0EB7070}" type="presOf" srcId="{FE19F976-4C29-4D91-B3AA-0CC85FC5DDBC}" destId="{5B0DD099-485C-4234-A807-9171D9D568E5}" srcOrd="0" destOrd="0" presId="urn:microsoft.com/office/officeart/2005/8/layout/vList2"/>
    <dgm:cxn modelId="{4FE09831-DA10-42F0-B035-919CF0F1FB96}" srcId="{40730BAF-AB88-40F9-A75D-0A60E05EFB08}" destId="{4D6AC71C-8F69-480E-A442-A07170AEA897}" srcOrd="0" destOrd="0" parTransId="{0F275F74-D2E8-487F-8F84-4C809F63F5AA}" sibTransId="{371076F1-A0E4-49BF-9A31-D7FA7982D011}"/>
    <dgm:cxn modelId="{089A2CB8-73C5-4FA2-B8A9-4B3B61CCC5DC}" type="presOf" srcId="{4D6AC71C-8F69-480E-A442-A07170AEA897}" destId="{94453F71-6E35-41FC-966B-847A784E6547}" srcOrd="0" destOrd="0" presId="urn:microsoft.com/office/officeart/2005/8/layout/vList2"/>
    <dgm:cxn modelId="{FC4C5894-A1DB-41BF-A46C-E1CA7207BAE1}" srcId="{934915E6-7B71-4651-97C0-753DF66E01E6}" destId="{1A3A2559-C4A9-4E6F-AEA6-3F134BFFD4A3}" srcOrd="0" destOrd="0" parTransId="{0F453D14-D88C-4BBB-B6BC-0D4CB6AE027A}" sibTransId="{C70BBCBF-8EE8-4A74-82B7-AA1FF66442CF}"/>
    <dgm:cxn modelId="{CF586BFF-B983-43C4-AF6A-A9B588EACE82}" srcId="{FE19F976-4C29-4D91-B3AA-0CC85FC5DDBC}" destId="{1229DE32-7CCA-459C-8433-F70E99DF2B5D}" srcOrd="1" destOrd="0" parTransId="{1AAECA5B-616C-41E0-8699-BC8B73091580}" sibTransId="{4D9BDB6E-3556-43FC-B212-AE964F7C9D2E}"/>
    <dgm:cxn modelId="{0DF5523F-7108-497F-99D4-A06EED1ACB08}" srcId="{FE19F976-4C29-4D91-B3AA-0CC85FC5DDBC}" destId="{934915E6-7B71-4651-97C0-753DF66E01E6}" srcOrd="0" destOrd="0" parTransId="{375D8F8A-40C5-4C81-88A2-65A50F09B29B}" sibTransId="{A12D56B9-37D8-415E-884F-49F74AAADB33}"/>
    <dgm:cxn modelId="{8E9704BE-7A96-462F-863D-1EC5496B87E7}" type="presOf" srcId="{F298B018-AD35-428E-9BAD-9056354F8EDA}" destId="{47550263-736C-426B-937C-45D2CFC9BF09}" srcOrd="0" destOrd="0" presId="urn:microsoft.com/office/officeart/2005/8/layout/vList2"/>
    <dgm:cxn modelId="{69DCC2B6-EC83-4DD9-94DA-70AFB3F767B2}" type="presOf" srcId="{934915E6-7B71-4651-97C0-753DF66E01E6}" destId="{5D8DAD31-55FE-412A-81EE-E0DD0993BD5A}" srcOrd="0" destOrd="0" presId="urn:microsoft.com/office/officeart/2005/8/layout/vList2"/>
    <dgm:cxn modelId="{E83629B9-60F0-4B5C-B499-99181C61405C}" type="presOf" srcId="{1A3A2559-C4A9-4E6F-AEA6-3F134BFFD4A3}" destId="{530A2C8C-3B50-45CC-909B-F24B019CF1E3}" srcOrd="0" destOrd="0" presId="urn:microsoft.com/office/officeart/2005/8/layout/vList2"/>
    <dgm:cxn modelId="{2F652258-F0C8-4463-9636-D4D5F3503F17}" srcId="{1229DE32-7CCA-459C-8433-F70E99DF2B5D}" destId="{F298B018-AD35-428E-9BAD-9056354F8EDA}" srcOrd="0" destOrd="0" parTransId="{E8FF39E1-3D65-46A2-A973-C453289324CD}" sibTransId="{EC55FDC3-E3A1-4C9F-825A-A36468F00440}"/>
    <dgm:cxn modelId="{49B88F0E-3032-4D0B-B8A7-CEA7FD35E40E}" srcId="{FE19F976-4C29-4D91-B3AA-0CC85FC5DDBC}" destId="{40730BAF-AB88-40F9-A75D-0A60E05EFB08}" srcOrd="2" destOrd="0" parTransId="{3B1DE254-B626-4805-A7AA-0BD765C157E2}" sibTransId="{7D68B9C6-E301-420B-8C0D-A4A0F3973A79}"/>
    <dgm:cxn modelId="{03DE7B39-67C8-4EB2-8534-856732197343}" type="presParOf" srcId="{5B0DD099-485C-4234-A807-9171D9D568E5}" destId="{5D8DAD31-55FE-412A-81EE-E0DD0993BD5A}" srcOrd="0" destOrd="0" presId="urn:microsoft.com/office/officeart/2005/8/layout/vList2"/>
    <dgm:cxn modelId="{7FB85609-71F3-466C-95F2-A44751004249}" type="presParOf" srcId="{5B0DD099-485C-4234-A807-9171D9D568E5}" destId="{530A2C8C-3B50-45CC-909B-F24B019CF1E3}" srcOrd="1" destOrd="0" presId="urn:microsoft.com/office/officeart/2005/8/layout/vList2"/>
    <dgm:cxn modelId="{B2DB698A-2142-4861-B319-F123F004282F}" type="presParOf" srcId="{5B0DD099-485C-4234-A807-9171D9D568E5}" destId="{34BD62D1-BD6F-4745-8D91-DC0EB4BB3E01}" srcOrd="2" destOrd="0" presId="urn:microsoft.com/office/officeart/2005/8/layout/vList2"/>
    <dgm:cxn modelId="{AC9D73AD-06B1-47F2-9BF6-4B821D39011A}" type="presParOf" srcId="{5B0DD099-485C-4234-A807-9171D9D568E5}" destId="{47550263-736C-426B-937C-45D2CFC9BF09}" srcOrd="3" destOrd="0" presId="urn:microsoft.com/office/officeart/2005/8/layout/vList2"/>
    <dgm:cxn modelId="{514960F5-613F-45B1-9006-0E2F0A760DCD}" type="presParOf" srcId="{5B0DD099-485C-4234-A807-9171D9D568E5}" destId="{7900AF36-988E-4B84-AFF7-6A6D9C51854D}" srcOrd="4" destOrd="0" presId="urn:microsoft.com/office/officeart/2005/8/layout/vList2"/>
    <dgm:cxn modelId="{C6FDF46E-DA80-4866-AF99-D5ECD4E846F2}" type="presParOf" srcId="{5B0DD099-485C-4234-A807-9171D9D568E5}" destId="{94453F71-6E35-41FC-966B-847A784E6547}"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77E056-2D8B-4358-B0E1-EDA2B487FFB1}">
      <dsp:nvSpPr>
        <dsp:cNvPr id="0" name=""/>
        <dsp:cNvSpPr/>
      </dsp:nvSpPr>
      <dsp:spPr>
        <a:xfrm>
          <a:off x="0" y="501832"/>
          <a:ext cx="3396155" cy="203769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smtClean="0">
              <a:solidFill>
                <a:schemeClr val="tx1"/>
              </a:solidFill>
            </a:rPr>
            <a:t>Returns/ Mark-ups for services</a:t>
          </a:r>
          <a:endParaRPr lang="en-GB" sz="3400" kern="1200">
            <a:solidFill>
              <a:schemeClr val="tx1"/>
            </a:solidFill>
          </a:endParaRPr>
        </a:p>
      </dsp:txBody>
      <dsp:txXfrm>
        <a:off x="0" y="501832"/>
        <a:ext cx="3396155" cy="2037693"/>
      </dsp:txXfrm>
    </dsp:sp>
    <dsp:sp modelId="{CDC07EFA-182B-4CF3-955C-DDBDB0B4B439}">
      <dsp:nvSpPr>
        <dsp:cNvPr id="0" name=""/>
        <dsp:cNvSpPr/>
      </dsp:nvSpPr>
      <dsp:spPr>
        <a:xfrm>
          <a:off x="3735770" y="501832"/>
          <a:ext cx="3396155" cy="2037693"/>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IN" sz="3400" kern="1200" dirty="0" smtClean="0">
              <a:solidFill>
                <a:schemeClr val="tx1"/>
              </a:solidFill>
            </a:rPr>
            <a:t>Choice of the Most Appropriate Method</a:t>
          </a:r>
          <a:endParaRPr lang="en-GB" sz="3400" kern="1200" dirty="0">
            <a:solidFill>
              <a:schemeClr val="tx1"/>
            </a:solidFill>
          </a:endParaRPr>
        </a:p>
      </dsp:txBody>
      <dsp:txXfrm>
        <a:off x="3735770" y="501832"/>
        <a:ext cx="3396155" cy="2037693"/>
      </dsp:txXfrm>
    </dsp:sp>
    <dsp:sp modelId="{F4AE8DA2-10D1-4188-AC38-893CA2F19164}">
      <dsp:nvSpPr>
        <dsp:cNvPr id="0" name=""/>
        <dsp:cNvSpPr/>
      </dsp:nvSpPr>
      <dsp:spPr>
        <a:xfrm>
          <a:off x="7471541" y="501832"/>
          <a:ext cx="3396155" cy="2037693"/>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smtClean="0">
              <a:solidFill>
                <a:schemeClr val="tx1"/>
              </a:solidFill>
            </a:rPr>
            <a:t>Selection of tested party</a:t>
          </a:r>
          <a:endParaRPr lang="en-GB" sz="3400" kern="1200">
            <a:solidFill>
              <a:schemeClr val="tx1"/>
            </a:solidFill>
          </a:endParaRPr>
        </a:p>
      </dsp:txBody>
      <dsp:txXfrm>
        <a:off x="7471541" y="501832"/>
        <a:ext cx="3396155" cy="2037693"/>
      </dsp:txXfrm>
    </dsp:sp>
    <dsp:sp modelId="{7F581FFA-66BB-43D5-AA8B-910AD134F35E}">
      <dsp:nvSpPr>
        <dsp:cNvPr id="0" name=""/>
        <dsp:cNvSpPr/>
      </dsp:nvSpPr>
      <dsp:spPr>
        <a:xfrm>
          <a:off x="1867885" y="2879141"/>
          <a:ext cx="3396155" cy="2037693"/>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smtClean="0">
              <a:solidFill>
                <a:schemeClr val="tx1"/>
              </a:solidFill>
            </a:rPr>
            <a:t>Economic adjustments</a:t>
          </a:r>
          <a:endParaRPr lang="en-GB" sz="3400" kern="1200">
            <a:solidFill>
              <a:schemeClr val="tx1"/>
            </a:solidFill>
          </a:endParaRPr>
        </a:p>
      </dsp:txBody>
      <dsp:txXfrm>
        <a:off x="1867885" y="2879141"/>
        <a:ext cx="3396155" cy="2037693"/>
      </dsp:txXfrm>
    </dsp:sp>
    <dsp:sp modelId="{1B20D323-934B-4314-AB84-796E1889C640}">
      <dsp:nvSpPr>
        <dsp:cNvPr id="0" name=""/>
        <dsp:cNvSpPr/>
      </dsp:nvSpPr>
      <dsp:spPr>
        <a:xfrm>
          <a:off x="5603656" y="2879141"/>
          <a:ext cx="3396155" cy="2037693"/>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dirty="0" smtClean="0">
              <a:solidFill>
                <a:schemeClr val="tx1"/>
              </a:solidFill>
            </a:rPr>
            <a:t>Application of quantitative filters</a:t>
          </a:r>
          <a:endParaRPr lang="en-GB" sz="3400" kern="1200" dirty="0">
            <a:solidFill>
              <a:schemeClr val="tx1"/>
            </a:solidFill>
          </a:endParaRPr>
        </a:p>
      </dsp:txBody>
      <dsp:txXfrm>
        <a:off x="5603656" y="2879141"/>
        <a:ext cx="3396155" cy="203769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9BC17F-BEE5-4B9F-B998-8DFE1C226ED5}">
      <dsp:nvSpPr>
        <dsp:cNvPr id="0" name=""/>
        <dsp:cNvSpPr/>
      </dsp:nvSpPr>
      <dsp:spPr>
        <a:xfrm>
          <a:off x="855796" y="633"/>
          <a:ext cx="2958174" cy="1774904"/>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solidFill>
                <a:schemeClr val="tx1"/>
              </a:solidFill>
            </a:rPr>
            <a:t>Share Valuation</a:t>
          </a:r>
          <a:endParaRPr lang="en-US" sz="2600" kern="1200">
            <a:solidFill>
              <a:schemeClr val="tx1"/>
            </a:solidFill>
          </a:endParaRPr>
        </a:p>
      </dsp:txBody>
      <dsp:txXfrm>
        <a:off x="855796" y="633"/>
        <a:ext cx="2958174" cy="1774904"/>
      </dsp:txXfrm>
    </dsp:sp>
    <dsp:sp modelId="{4560B546-C252-41C2-98A3-EFE8E9DF94A5}">
      <dsp:nvSpPr>
        <dsp:cNvPr id="0" name=""/>
        <dsp:cNvSpPr/>
      </dsp:nvSpPr>
      <dsp:spPr>
        <a:xfrm>
          <a:off x="4109788" y="633"/>
          <a:ext cx="2958174" cy="1774904"/>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IN" sz="2600" kern="1200" smtClean="0">
              <a:solidFill>
                <a:schemeClr val="tx1"/>
              </a:solidFill>
            </a:rPr>
            <a:t>Intangibles – Brand and AMP issues</a:t>
          </a:r>
          <a:endParaRPr lang="en-IN" sz="2600" kern="1200" dirty="0">
            <a:solidFill>
              <a:schemeClr val="tx1"/>
            </a:solidFill>
          </a:endParaRPr>
        </a:p>
      </dsp:txBody>
      <dsp:txXfrm>
        <a:off x="4109788" y="633"/>
        <a:ext cx="2958174" cy="1774904"/>
      </dsp:txXfrm>
    </dsp:sp>
    <dsp:sp modelId="{81A94A16-2B72-472F-B88D-65F48EF4ADA1}">
      <dsp:nvSpPr>
        <dsp:cNvPr id="0" name=""/>
        <dsp:cNvSpPr/>
      </dsp:nvSpPr>
      <dsp:spPr>
        <a:xfrm>
          <a:off x="7363780" y="633"/>
          <a:ext cx="2958174" cy="1774904"/>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solidFill>
                <a:schemeClr val="tx1"/>
              </a:solidFill>
            </a:rPr>
            <a:t>Advance Pricing Arrangements</a:t>
          </a:r>
          <a:endParaRPr lang="en-IN" sz="2600" kern="1200" dirty="0">
            <a:solidFill>
              <a:schemeClr val="tx1"/>
            </a:solidFill>
          </a:endParaRPr>
        </a:p>
      </dsp:txBody>
      <dsp:txXfrm>
        <a:off x="7363780" y="633"/>
        <a:ext cx="2958174" cy="1774904"/>
      </dsp:txXfrm>
    </dsp:sp>
    <dsp:sp modelId="{8882112F-AA9E-4C70-965A-4AA7A668832A}">
      <dsp:nvSpPr>
        <dsp:cNvPr id="0" name=""/>
        <dsp:cNvSpPr/>
      </dsp:nvSpPr>
      <dsp:spPr>
        <a:xfrm>
          <a:off x="855796" y="2071356"/>
          <a:ext cx="2958174" cy="1774904"/>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IN" sz="2600" kern="1200" smtClean="0">
              <a:solidFill>
                <a:schemeClr val="tx1"/>
              </a:solidFill>
            </a:rPr>
            <a:t>Business Restructuring</a:t>
          </a:r>
          <a:endParaRPr lang="en-IN" sz="2600" kern="1200" dirty="0">
            <a:solidFill>
              <a:schemeClr val="tx1"/>
            </a:solidFill>
          </a:endParaRPr>
        </a:p>
      </dsp:txBody>
      <dsp:txXfrm>
        <a:off x="855796" y="2071356"/>
        <a:ext cx="2958174" cy="1774904"/>
      </dsp:txXfrm>
    </dsp:sp>
    <dsp:sp modelId="{984A7835-D20F-4A86-9CDC-7A35E4E1FE71}">
      <dsp:nvSpPr>
        <dsp:cNvPr id="0" name=""/>
        <dsp:cNvSpPr/>
      </dsp:nvSpPr>
      <dsp:spPr>
        <a:xfrm>
          <a:off x="4109788" y="2071356"/>
          <a:ext cx="2958174" cy="1774904"/>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IN" sz="2600" kern="1200" smtClean="0">
              <a:solidFill>
                <a:schemeClr val="tx1"/>
              </a:solidFill>
            </a:rPr>
            <a:t>Multiple Year Data  &amp; Range Concept</a:t>
          </a:r>
          <a:endParaRPr lang="en-IN" sz="2600" kern="1200" dirty="0">
            <a:solidFill>
              <a:schemeClr val="tx1"/>
            </a:solidFill>
          </a:endParaRPr>
        </a:p>
      </dsp:txBody>
      <dsp:txXfrm>
        <a:off x="4109788" y="2071356"/>
        <a:ext cx="2958174" cy="1774904"/>
      </dsp:txXfrm>
    </dsp:sp>
    <dsp:sp modelId="{F30092EE-6A48-41B2-B3AF-7023D92DF09C}">
      <dsp:nvSpPr>
        <dsp:cNvPr id="0" name=""/>
        <dsp:cNvSpPr/>
      </dsp:nvSpPr>
      <dsp:spPr>
        <a:xfrm>
          <a:off x="7363780" y="2071356"/>
          <a:ext cx="2958174" cy="1774904"/>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Intra Group and Management services</a:t>
          </a:r>
          <a:endParaRPr lang="en-US" sz="2600" kern="1200" dirty="0">
            <a:solidFill>
              <a:schemeClr val="tx1"/>
            </a:solidFill>
          </a:endParaRPr>
        </a:p>
      </dsp:txBody>
      <dsp:txXfrm>
        <a:off x="7363780" y="2071356"/>
        <a:ext cx="2958174" cy="1774904"/>
      </dsp:txXfrm>
    </dsp:sp>
    <dsp:sp modelId="{D35E4351-EED2-4439-9CBE-63D5C2F55C0D}">
      <dsp:nvSpPr>
        <dsp:cNvPr id="0" name=""/>
        <dsp:cNvSpPr/>
      </dsp:nvSpPr>
      <dsp:spPr>
        <a:xfrm>
          <a:off x="2482792" y="4142078"/>
          <a:ext cx="2958174" cy="1774904"/>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Financial Transactions including guarantees, inter-company loans</a:t>
          </a:r>
          <a:endParaRPr lang="en-US" sz="2600" kern="1200" dirty="0">
            <a:solidFill>
              <a:schemeClr val="tx1"/>
            </a:solidFill>
          </a:endParaRPr>
        </a:p>
      </dsp:txBody>
      <dsp:txXfrm>
        <a:off x="2482792" y="4142078"/>
        <a:ext cx="2958174" cy="1774904"/>
      </dsp:txXfrm>
    </dsp:sp>
    <dsp:sp modelId="{C0B7521C-C7E2-4AF3-9E4F-667354829BA8}">
      <dsp:nvSpPr>
        <dsp:cNvPr id="0" name=""/>
        <dsp:cNvSpPr/>
      </dsp:nvSpPr>
      <dsp:spPr>
        <a:xfrm>
          <a:off x="5736784" y="4142078"/>
          <a:ext cx="2958174" cy="1774904"/>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solidFill>
                <a:schemeClr val="tx1"/>
              </a:solidFill>
            </a:rPr>
            <a:t>Location Savings</a:t>
          </a:r>
          <a:endParaRPr lang="en-US" sz="2600" kern="1200" dirty="0">
            <a:solidFill>
              <a:schemeClr val="tx1"/>
            </a:solidFill>
          </a:endParaRPr>
        </a:p>
      </dsp:txBody>
      <dsp:txXfrm>
        <a:off x="5736784" y="4142078"/>
        <a:ext cx="2958174" cy="177490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A80C8D8-BF70-49D3-AF84-708AB60CA617}" type="datetimeFigureOut">
              <a:rPr lang="en-US"/>
              <a:pPr/>
              <a:t>6/30/2015</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E8884E1F-9938-49EC-A8D4-C92594D8B9A2}" type="slidenum">
              <a:rPr lang="en-US"/>
              <a:pPr/>
              <a:t>‹#›</a:t>
            </a:fld>
            <a:endParaRPr lang="en-US"/>
          </a:p>
        </p:txBody>
      </p:sp>
    </p:spTree>
    <p:extLst>
      <p:ext uri="{BB962C8B-B14F-4D97-AF65-F5344CB8AC3E}">
        <p14:creationId xmlns:p14="http://schemas.microsoft.com/office/powerpoint/2010/main" xmlns="" val="132155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34CF8F1-E900-481D-8042-AE917B181D18}" type="slidenum">
              <a:rPr lang="en-US" smtClean="0"/>
              <a:pPr/>
              <a:t>1</a:t>
            </a:fld>
            <a:endParaRPr lang="en-US" dirty="0"/>
          </a:p>
        </p:txBody>
      </p:sp>
    </p:spTree>
    <p:extLst>
      <p:ext uri="{BB962C8B-B14F-4D97-AF65-F5344CB8AC3E}">
        <p14:creationId xmlns:p14="http://schemas.microsoft.com/office/powerpoint/2010/main" xmlns="" val="701532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58371" name="Rectangle 7"/>
          <p:cNvSpPr>
            <a:spLocks noGrp="1" noChangeArrowheads="1"/>
          </p:cNvSpPr>
          <p:nvPr>
            <p:ph type="sldNum" sz="quarter" idx="5"/>
          </p:nvPr>
        </p:nvSpPr>
        <p:spPr>
          <a:noFill/>
        </p:spPr>
        <p:txBody>
          <a:bodyPr/>
          <a:lstStyle/>
          <a:p>
            <a:fld id="{7CDDEBA7-D238-4518-8275-3DE5D34721AD}" type="slidenum">
              <a:rPr lang="en-GB" smtClean="0">
                <a:latin typeface="Arial" pitchFamily="34" charset="0"/>
                <a:cs typeface="Arial" pitchFamily="34" charset="0"/>
              </a:rPr>
              <a:pPr/>
              <a:t>36</a:t>
            </a:fld>
            <a:endParaRPr lang="en-GB" smtClean="0">
              <a:latin typeface="Arial" pitchFamily="34" charset="0"/>
              <a:cs typeface="Arial" pitchFamily="34" charset="0"/>
            </a:endParaRPr>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59395" name="Rectangle 7"/>
          <p:cNvSpPr>
            <a:spLocks noGrp="1" noChangeArrowheads="1"/>
          </p:cNvSpPr>
          <p:nvPr>
            <p:ph type="sldNum" sz="quarter" idx="5"/>
          </p:nvPr>
        </p:nvSpPr>
        <p:spPr>
          <a:noFill/>
        </p:spPr>
        <p:txBody>
          <a:bodyPr/>
          <a:lstStyle/>
          <a:p>
            <a:fld id="{B2E920D4-AD0B-4E5F-BF36-F9A75D058022}" type="slidenum">
              <a:rPr lang="en-GB" smtClean="0">
                <a:latin typeface="Arial" pitchFamily="34" charset="0"/>
                <a:cs typeface="Arial" pitchFamily="34" charset="0"/>
              </a:rPr>
              <a:pPr/>
              <a:t>37</a:t>
            </a:fld>
            <a:endParaRPr lang="en-GB" smtClean="0">
              <a:latin typeface="Arial" pitchFamily="34" charset="0"/>
              <a:cs typeface="Arial" pitchFamily="34"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60419" name="Rectangle 7"/>
          <p:cNvSpPr>
            <a:spLocks noGrp="1" noChangeArrowheads="1"/>
          </p:cNvSpPr>
          <p:nvPr>
            <p:ph type="sldNum" sz="quarter" idx="5"/>
          </p:nvPr>
        </p:nvSpPr>
        <p:spPr>
          <a:noFill/>
        </p:spPr>
        <p:txBody>
          <a:bodyPr/>
          <a:lstStyle/>
          <a:p>
            <a:fld id="{20CACB69-0AC8-4D75-9EF0-EDBD9F165919}" type="slidenum">
              <a:rPr lang="en-GB" smtClean="0">
                <a:latin typeface="Arial" pitchFamily="34" charset="0"/>
                <a:cs typeface="Arial" pitchFamily="34" charset="0"/>
              </a:rPr>
              <a:pPr/>
              <a:t>38</a:t>
            </a:fld>
            <a:endParaRPr lang="en-GB" smtClean="0">
              <a:latin typeface="Arial" pitchFamily="34" charset="0"/>
              <a:cs typeface="Arial" pitchFamily="34" charset="0"/>
            </a:endParaRPr>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61443" name="Rectangle 7"/>
          <p:cNvSpPr>
            <a:spLocks noGrp="1" noChangeArrowheads="1"/>
          </p:cNvSpPr>
          <p:nvPr>
            <p:ph type="sldNum" sz="quarter" idx="5"/>
          </p:nvPr>
        </p:nvSpPr>
        <p:spPr>
          <a:noFill/>
        </p:spPr>
        <p:txBody>
          <a:bodyPr/>
          <a:lstStyle/>
          <a:p>
            <a:fld id="{833F2A28-2259-4F65-9782-699BEEA223AE}" type="slidenum">
              <a:rPr lang="en-GB" smtClean="0">
                <a:latin typeface="Arial" pitchFamily="34" charset="0"/>
                <a:cs typeface="Arial" pitchFamily="34" charset="0"/>
              </a:rPr>
              <a:pPr/>
              <a:t>39</a:t>
            </a:fld>
            <a:endParaRPr lang="en-GB" smtClean="0">
              <a:latin typeface="Arial" pitchFamily="34" charset="0"/>
              <a:cs typeface="Arial" pitchFamily="34" charset="0"/>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62467" name="Rectangle 7"/>
          <p:cNvSpPr>
            <a:spLocks noGrp="1" noChangeArrowheads="1"/>
          </p:cNvSpPr>
          <p:nvPr>
            <p:ph type="sldNum" sz="quarter" idx="5"/>
          </p:nvPr>
        </p:nvSpPr>
        <p:spPr>
          <a:noFill/>
        </p:spPr>
        <p:txBody>
          <a:bodyPr/>
          <a:lstStyle/>
          <a:p>
            <a:fld id="{931B9FD7-9E17-4FBD-BC01-A27869D712A1}" type="slidenum">
              <a:rPr lang="en-GB" smtClean="0">
                <a:latin typeface="Arial" pitchFamily="34" charset="0"/>
                <a:cs typeface="Arial" pitchFamily="34" charset="0"/>
              </a:rPr>
              <a:pPr/>
              <a:t>40</a:t>
            </a:fld>
            <a:endParaRPr lang="en-GB" smtClean="0">
              <a:latin typeface="Arial" pitchFamily="34" charset="0"/>
              <a:cs typeface="Arial" pitchFamily="34"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63491" name="Rectangle 7"/>
          <p:cNvSpPr>
            <a:spLocks noGrp="1" noChangeArrowheads="1"/>
          </p:cNvSpPr>
          <p:nvPr>
            <p:ph type="sldNum" sz="quarter" idx="5"/>
          </p:nvPr>
        </p:nvSpPr>
        <p:spPr>
          <a:noFill/>
        </p:spPr>
        <p:txBody>
          <a:bodyPr/>
          <a:lstStyle/>
          <a:p>
            <a:fld id="{959D7CE1-AB55-4B51-B106-AFEE2B8BEDE8}" type="slidenum">
              <a:rPr lang="en-GB" smtClean="0">
                <a:latin typeface="Arial" pitchFamily="34" charset="0"/>
                <a:cs typeface="Arial" pitchFamily="34" charset="0"/>
              </a:rPr>
              <a:pPr/>
              <a:t>41</a:t>
            </a:fld>
            <a:endParaRPr lang="en-GB" smtClean="0">
              <a:latin typeface="Arial" pitchFamily="34" charset="0"/>
              <a:cs typeface="Arial" pitchFamily="34"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64515" name="Rectangle 7"/>
          <p:cNvSpPr>
            <a:spLocks noGrp="1" noChangeArrowheads="1"/>
          </p:cNvSpPr>
          <p:nvPr>
            <p:ph type="sldNum" sz="quarter" idx="5"/>
          </p:nvPr>
        </p:nvSpPr>
        <p:spPr>
          <a:noFill/>
        </p:spPr>
        <p:txBody>
          <a:bodyPr/>
          <a:lstStyle/>
          <a:p>
            <a:fld id="{E6EBEDEC-F97A-4275-9A06-42E542AEBD4F}" type="slidenum">
              <a:rPr lang="en-GB" smtClean="0">
                <a:latin typeface="Arial" pitchFamily="34" charset="0"/>
                <a:cs typeface="Arial" pitchFamily="34" charset="0"/>
              </a:rPr>
              <a:pPr/>
              <a:t>42</a:t>
            </a:fld>
            <a:endParaRPr lang="en-GB" smtClean="0">
              <a:latin typeface="Arial" pitchFamily="34" charset="0"/>
              <a:cs typeface="Arial" pitchFamily="34" charset="0"/>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65539" name="Rectangle 7"/>
          <p:cNvSpPr>
            <a:spLocks noGrp="1" noChangeArrowheads="1"/>
          </p:cNvSpPr>
          <p:nvPr>
            <p:ph type="sldNum" sz="quarter" idx="5"/>
          </p:nvPr>
        </p:nvSpPr>
        <p:spPr>
          <a:noFill/>
        </p:spPr>
        <p:txBody>
          <a:bodyPr/>
          <a:lstStyle/>
          <a:p>
            <a:fld id="{52B84A01-6A1E-438B-8C05-7D689E2B81B4}" type="slidenum">
              <a:rPr lang="en-GB" smtClean="0">
                <a:latin typeface="Arial" pitchFamily="34" charset="0"/>
                <a:cs typeface="Arial" pitchFamily="34" charset="0"/>
              </a:rPr>
              <a:pPr/>
              <a:t>43</a:t>
            </a:fld>
            <a:endParaRPr lang="en-GB" smtClean="0">
              <a:latin typeface="Arial" pitchFamily="34" charset="0"/>
              <a:cs typeface="Arial" pitchFamily="34"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66563" name="Rectangle 7"/>
          <p:cNvSpPr>
            <a:spLocks noGrp="1" noChangeArrowheads="1"/>
          </p:cNvSpPr>
          <p:nvPr>
            <p:ph type="sldNum" sz="quarter" idx="5"/>
          </p:nvPr>
        </p:nvSpPr>
        <p:spPr>
          <a:noFill/>
        </p:spPr>
        <p:txBody>
          <a:bodyPr/>
          <a:lstStyle/>
          <a:p>
            <a:fld id="{CDA3FCA3-533C-4131-835E-96B9D0123B86}" type="slidenum">
              <a:rPr lang="en-GB" smtClean="0">
                <a:latin typeface="Arial" pitchFamily="34" charset="0"/>
                <a:cs typeface="Arial" pitchFamily="34" charset="0"/>
              </a:rPr>
              <a:pPr/>
              <a:t>44</a:t>
            </a:fld>
            <a:endParaRPr lang="en-GB" smtClean="0">
              <a:latin typeface="Arial" pitchFamily="34" charset="0"/>
              <a:cs typeface="Arial" pitchFamily="34"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67587" name="Rectangle 7"/>
          <p:cNvSpPr>
            <a:spLocks noGrp="1" noChangeArrowheads="1"/>
          </p:cNvSpPr>
          <p:nvPr>
            <p:ph type="sldNum" sz="quarter" idx="5"/>
          </p:nvPr>
        </p:nvSpPr>
        <p:spPr>
          <a:noFill/>
        </p:spPr>
        <p:txBody>
          <a:bodyPr/>
          <a:lstStyle/>
          <a:p>
            <a:fld id="{3086ACF6-7847-4FA5-B80F-5DF17FDBE7DD}" type="slidenum">
              <a:rPr lang="en-GB" smtClean="0">
                <a:latin typeface="Arial" pitchFamily="34" charset="0"/>
                <a:cs typeface="Arial" pitchFamily="34" charset="0"/>
              </a:rPr>
              <a:pPr/>
              <a:t>45</a:t>
            </a:fld>
            <a:endParaRPr lang="en-GB" smtClean="0">
              <a:latin typeface="Arial" pitchFamily="34" charset="0"/>
              <a:cs typeface="Arial" pitchFamily="34"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51203" name="Rectangle 7"/>
          <p:cNvSpPr>
            <a:spLocks noGrp="1" noChangeArrowheads="1"/>
          </p:cNvSpPr>
          <p:nvPr>
            <p:ph type="sldNum" sz="quarter" idx="5"/>
          </p:nvPr>
        </p:nvSpPr>
        <p:spPr>
          <a:noFill/>
        </p:spPr>
        <p:txBody>
          <a:bodyPr/>
          <a:lstStyle/>
          <a:p>
            <a:fld id="{9589A735-FE7E-43F7-A8E4-2ED4F6F2C530}" type="slidenum">
              <a:rPr lang="en-GB" smtClean="0">
                <a:latin typeface="Arial" pitchFamily="34" charset="0"/>
                <a:cs typeface="Arial" pitchFamily="34" charset="0"/>
              </a:rPr>
              <a:pPr/>
              <a:t>28</a:t>
            </a:fld>
            <a:endParaRPr lang="en-GB" smtClean="0">
              <a:latin typeface="Arial" pitchFamily="34" charset="0"/>
              <a:cs typeface="Arial" pitchFamily="34" charset="0"/>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TextEdit="1"/>
          </p:cNvSpPr>
          <p:nvPr>
            <p:ph type="sldImg"/>
          </p:nvPr>
        </p:nvSpPr>
        <p:spPr bwMode="auto">
          <a:noFill/>
          <a:ln>
            <a:solidFill>
              <a:srgbClr val="000000"/>
            </a:solidFill>
            <a:miter lim="800000"/>
            <a:headEnd/>
            <a:tailEnd/>
          </a:ln>
        </p:spPr>
      </p:sp>
      <p:sp>
        <p:nvSpPr>
          <p:cNvPr id="2355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cs typeface="Arial" pitchFamily="34" charset="0"/>
              </a:rPr>
              <a:t>T. P. Ostwal &amp; Associates</a:t>
            </a:r>
          </a:p>
        </p:txBody>
      </p:sp>
    </p:spTree>
    <p:extLst>
      <p:ext uri="{BB962C8B-B14F-4D97-AF65-F5344CB8AC3E}">
        <p14:creationId xmlns:p14="http://schemas.microsoft.com/office/powerpoint/2010/main" xmlns="" val="232906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52227" name="Rectangle 7"/>
          <p:cNvSpPr>
            <a:spLocks noGrp="1" noChangeArrowheads="1"/>
          </p:cNvSpPr>
          <p:nvPr>
            <p:ph type="sldNum" sz="quarter" idx="5"/>
          </p:nvPr>
        </p:nvSpPr>
        <p:spPr>
          <a:noFill/>
        </p:spPr>
        <p:txBody>
          <a:bodyPr/>
          <a:lstStyle/>
          <a:p>
            <a:fld id="{2C718801-C359-4B35-B1DC-C4DA537788C0}" type="slidenum">
              <a:rPr lang="en-GB" smtClean="0">
                <a:latin typeface="Arial" pitchFamily="34" charset="0"/>
                <a:cs typeface="Arial" pitchFamily="34" charset="0"/>
              </a:rPr>
              <a:pPr/>
              <a:t>29</a:t>
            </a:fld>
            <a:endParaRPr lang="en-GB" smtClean="0">
              <a:latin typeface="Arial" pitchFamily="34" charset="0"/>
              <a:cs typeface="Arial" pitchFamily="34"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53251" name="Rectangle 7"/>
          <p:cNvSpPr>
            <a:spLocks noGrp="1" noChangeArrowheads="1"/>
          </p:cNvSpPr>
          <p:nvPr>
            <p:ph type="sldNum" sz="quarter" idx="5"/>
          </p:nvPr>
        </p:nvSpPr>
        <p:spPr>
          <a:noFill/>
        </p:spPr>
        <p:txBody>
          <a:bodyPr/>
          <a:lstStyle/>
          <a:p>
            <a:fld id="{19434107-A918-4AE4-B361-688044399B9F}" type="slidenum">
              <a:rPr lang="en-GB" smtClean="0">
                <a:latin typeface="Arial" pitchFamily="34" charset="0"/>
                <a:cs typeface="Arial" pitchFamily="34" charset="0"/>
              </a:rPr>
              <a:pPr/>
              <a:t>30</a:t>
            </a:fld>
            <a:endParaRPr lang="en-GB" smtClean="0">
              <a:latin typeface="Arial" pitchFamily="34" charset="0"/>
              <a:cs typeface="Arial" pitchFamily="34"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75779" name="Rectangle 7"/>
          <p:cNvSpPr>
            <a:spLocks noGrp="1" noChangeArrowheads="1"/>
          </p:cNvSpPr>
          <p:nvPr>
            <p:ph type="sldNum" sz="quarter" idx="5"/>
          </p:nvPr>
        </p:nvSpPr>
        <p:spPr>
          <a:noFill/>
        </p:spPr>
        <p:txBody>
          <a:bodyPr/>
          <a:lstStyle/>
          <a:p>
            <a:fld id="{0F1AE855-03C8-44D3-88A8-4F19FAF5DED3}" type="slidenum">
              <a:rPr lang="en-GB" smtClean="0">
                <a:latin typeface="Arial" pitchFamily="34" charset="0"/>
                <a:cs typeface="Arial" pitchFamily="34" charset="0"/>
              </a:rPr>
              <a:pPr/>
              <a:t>31</a:t>
            </a:fld>
            <a:endParaRPr lang="en-GB" smtClean="0">
              <a:latin typeface="Arial" pitchFamily="34" charset="0"/>
              <a:cs typeface="Arial" pitchFamily="34" charset="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54275" name="Rectangle 7"/>
          <p:cNvSpPr>
            <a:spLocks noGrp="1" noChangeArrowheads="1"/>
          </p:cNvSpPr>
          <p:nvPr>
            <p:ph type="sldNum" sz="quarter" idx="5"/>
          </p:nvPr>
        </p:nvSpPr>
        <p:spPr>
          <a:noFill/>
        </p:spPr>
        <p:txBody>
          <a:bodyPr/>
          <a:lstStyle/>
          <a:p>
            <a:fld id="{D8D49D77-9A9C-4737-9441-08561B6090F2}" type="slidenum">
              <a:rPr lang="en-GB" smtClean="0">
                <a:latin typeface="Arial" pitchFamily="34" charset="0"/>
                <a:cs typeface="Arial" pitchFamily="34" charset="0"/>
              </a:rPr>
              <a:pPr/>
              <a:t>32</a:t>
            </a:fld>
            <a:endParaRPr lang="en-GB" smtClean="0">
              <a:latin typeface="Arial" pitchFamily="34" charset="0"/>
              <a:cs typeface="Arial" pitchFamily="34"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55299" name="Rectangle 7"/>
          <p:cNvSpPr>
            <a:spLocks noGrp="1" noChangeArrowheads="1"/>
          </p:cNvSpPr>
          <p:nvPr>
            <p:ph type="sldNum" sz="quarter" idx="5"/>
          </p:nvPr>
        </p:nvSpPr>
        <p:spPr>
          <a:noFill/>
        </p:spPr>
        <p:txBody>
          <a:bodyPr/>
          <a:lstStyle/>
          <a:p>
            <a:fld id="{F47A2867-23C0-4775-A8E5-3F4654BDE207}" type="slidenum">
              <a:rPr lang="en-GB" smtClean="0">
                <a:latin typeface="Arial" pitchFamily="34" charset="0"/>
                <a:cs typeface="Arial" pitchFamily="34" charset="0"/>
              </a:rPr>
              <a:pPr/>
              <a:t>33</a:t>
            </a:fld>
            <a:endParaRPr lang="en-GB" smtClean="0">
              <a:latin typeface="Arial" pitchFamily="34" charset="0"/>
              <a:cs typeface="Arial" pitchFamily="34" charset="0"/>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56323" name="Rectangle 7"/>
          <p:cNvSpPr>
            <a:spLocks noGrp="1" noChangeArrowheads="1"/>
          </p:cNvSpPr>
          <p:nvPr>
            <p:ph type="sldNum" sz="quarter" idx="5"/>
          </p:nvPr>
        </p:nvSpPr>
        <p:spPr>
          <a:noFill/>
        </p:spPr>
        <p:txBody>
          <a:bodyPr/>
          <a:lstStyle/>
          <a:p>
            <a:fld id="{81E26D57-047E-42E2-A6A0-41692E133E81}" type="slidenum">
              <a:rPr lang="en-GB" smtClean="0">
                <a:latin typeface="Arial" pitchFamily="34" charset="0"/>
                <a:cs typeface="Arial" pitchFamily="34" charset="0"/>
              </a:rPr>
              <a:pPr/>
              <a:t>34</a:t>
            </a:fld>
            <a:endParaRPr lang="en-GB" smtClean="0">
              <a:latin typeface="Arial" pitchFamily="34" charset="0"/>
              <a:cs typeface="Arial" pitchFamily="34" charset="0"/>
            </a:endParaRP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r>
              <a:rPr lang="en-GB" smtClean="0">
                <a:latin typeface="Arial" pitchFamily="34" charset="0"/>
                <a:cs typeface="Arial" pitchFamily="34" charset="0"/>
              </a:rPr>
              <a:t>Date</a:t>
            </a:r>
          </a:p>
        </p:txBody>
      </p:sp>
      <p:sp>
        <p:nvSpPr>
          <p:cNvPr id="57347" name="Rectangle 7"/>
          <p:cNvSpPr>
            <a:spLocks noGrp="1" noChangeArrowheads="1"/>
          </p:cNvSpPr>
          <p:nvPr>
            <p:ph type="sldNum" sz="quarter" idx="5"/>
          </p:nvPr>
        </p:nvSpPr>
        <p:spPr>
          <a:noFill/>
        </p:spPr>
        <p:txBody>
          <a:bodyPr/>
          <a:lstStyle/>
          <a:p>
            <a:fld id="{D46F2BD6-5493-47BA-8B51-AD420BC97FDC}" type="slidenum">
              <a:rPr lang="en-GB" smtClean="0">
                <a:latin typeface="Arial" pitchFamily="34" charset="0"/>
                <a:cs typeface="Arial" pitchFamily="34" charset="0"/>
              </a:rPr>
              <a:pPr/>
              <a:t>35</a:t>
            </a:fld>
            <a:endParaRPr lang="en-GB" smtClean="0">
              <a:latin typeface="Arial" pitchFamily="34" charset="0"/>
              <a:cs typeface="Arial" pitchFamily="34" charset="0"/>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r>
              <a:rPr lang="en-US" smtClean="0"/>
              <a:t>July 2015</a:t>
            </a:r>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smtClean="0"/>
              <a:t>T P Ostwal &amp; Associates</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27988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smtClean="0"/>
              <a:t>July 2015</a:t>
            </a:r>
            <a:endParaRPr lang="en-US" dirty="0"/>
          </a:p>
        </p:txBody>
      </p:sp>
      <p:sp>
        <p:nvSpPr>
          <p:cNvPr id="5" name="Footer Placeholder 4"/>
          <p:cNvSpPr>
            <a:spLocks noGrp="1"/>
          </p:cNvSpPr>
          <p:nvPr>
            <p:ph type="ftr" sz="quarter" idx="11"/>
          </p:nvPr>
        </p:nvSpPr>
        <p:spPr/>
        <p:txBody>
          <a:bodyPr/>
          <a:lstStyle/>
          <a:p>
            <a:r>
              <a:rPr lang="en-US" smtClean="0"/>
              <a:t>T P Ostwal &amp; Associates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31462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r>
              <a:rPr lang="en-US" smtClean="0"/>
              <a:t>July 2015</a:t>
            </a:r>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smtClean="0"/>
              <a:t>T P Ostwal &amp; Associates</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94878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smtClean="0"/>
              <a:t>July 2015</a:t>
            </a:r>
            <a:endParaRPr lang="en-US" dirty="0"/>
          </a:p>
        </p:txBody>
      </p:sp>
      <p:sp>
        <p:nvSpPr>
          <p:cNvPr id="5" name="Footer Placeholder 4"/>
          <p:cNvSpPr>
            <a:spLocks noGrp="1"/>
          </p:cNvSpPr>
          <p:nvPr>
            <p:ph type="ftr" sz="quarter" idx="11"/>
          </p:nvPr>
        </p:nvSpPr>
        <p:spPr/>
        <p:txBody>
          <a:bodyPr/>
          <a:lstStyle/>
          <a:p>
            <a:r>
              <a:rPr lang="en-US" smtClean="0"/>
              <a:t>T P Ostwal &amp; Associates</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74437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r>
              <a:rPr lang="en-US" smtClean="0"/>
              <a:t>July 2015</a:t>
            </a:r>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T P Ostwal &amp; Associates</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73171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smtClean="0"/>
              <a:t>July 2015</a:t>
            </a:r>
            <a:endParaRPr lang="en-US" dirty="0"/>
          </a:p>
        </p:txBody>
      </p:sp>
      <p:sp>
        <p:nvSpPr>
          <p:cNvPr id="6" name="Footer Placeholder 5"/>
          <p:cNvSpPr>
            <a:spLocks noGrp="1"/>
          </p:cNvSpPr>
          <p:nvPr>
            <p:ph type="ftr" sz="quarter" idx="11"/>
          </p:nvPr>
        </p:nvSpPr>
        <p:spPr/>
        <p:txBody>
          <a:bodyPr/>
          <a:lstStyle/>
          <a:p>
            <a:r>
              <a:rPr lang="en-US" smtClean="0"/>
              <a:t>T P Ostwal &amp; Associates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73471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smtClean="0"/>
              <a:t>July 2015</a:t>
            </a:r>
            <a:endParaRPr lang="en-US" dirty="0"/>
          </a:p>
        </p:txBody>
      </p:sp>
      <p:sp>
        <p:nvSpPr>
          <p:cNvPr id="8" name="Footer Placeholder 7"/>
          <p:cNvSpPr>
            <a:spLocks noGrp="1"/>
          </p:cNvSpPr>
          <p:nvPr>
            <p:ph type="ftr" sz="quarter" idx="11"/>
          </p:nvPr>
        </p:nvSpPr>
        <p:spPr/>
        <p:txBody>
          <a:bodyPr/>
          <a:lstStyle/>
          <a:p>
            <a:r>
              <a:rPr lang="en-US" smtClean="0"/>
              <a:t>T P Ostwal &amp; Associates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4904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July 2015</a:t>
            </a:r>
            <a:endParaRPr lang="en-US" dirty="0"/>
          </a:p>
        </p:txBody>
      </p:sp>
      <p:sp>
        <p:nvSpPr>
          <p:cNvPr id="4" name="Footer Placeholder 3"/>
          <p:cNvSpPr>
            <a:spLocks noGrp="1"/>
          </p:cNvSpPr>
          <p:nvPr>
            <p:ph type="ftr" sz="quarter" idx="11"/>
          </p:nvPr>
        </p:nvSpPr>
        <p:spPr/>
        <p:txBody>
          <a:bodyPr/>
          <a:lstStyle/>
          <a:p>
            <a:r>
              <a:rPr lang="en-US" smtClean="0"/>
              <a:t>T P Ostwal &amp; Associates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Tree>
    <p:extLst>
      <p:ext uri="{BB962C8B-B14F-4D97-AF65-F5344CB8AC3E}">
        <p14:creationId xmlns:p14="http://schemas.microsoft.com/office/powerpoint/2010/main" xmlns="" val="43669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11644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r>
              <a:rPr lang="en-US" smtClean="0"/>
              <a:t>July 2015</a:t>
            </a:r>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T P Ostwal &amp; Associates</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193838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r>
              <a:rPr lang="en-US" smtClean="0"/>
              <a:t>July 2015</a:t>
            </a:r>
            <a:endParaRPr lang="en-US" dirty="0"/>
          </a:p>
        </p:txBody>
      </p:sp>
      <p:sp>
        <p:nvSpPr>
          <p:cNvPr id="6" name="Footer Placeholder 5"/>
          <p:cNvSpPr>
            <a:spLocks noGrp="1"/>
          </p:cNvSpPr>
          <p:nvPr>
            <p:ph type="ftr" sz="quarter" idx="11"/>
          </p:nvPr>
        </p:nvSpPr>
        <p:spPr/>
        <p:txBody>
          <a:bodyPr/>
          <a:lstStyle/>
          <a:p>
            <a:r>
              <a:rPr lang="en-US" smtClean="0"/>
              <a:t>T P Ostwal &amp; Associates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27765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r>
              <a:rPr lang="en-US" smtClean="0"/>
              <a:t>July 2015</a:t>
            </a:r>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smtClean="0"/>
              <a:t>T P Ostwal &amp; Associates</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2594231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28613" y="2221869"/>
            <a:ext cx="8965829" cy="656590"/>
          </a:xfrm>
          <a:prstGeom prst="rect">
            <a:avLst/>
          </a:prstGeom>
          <a:noFill/>
        </p:spPr>
        <p:txBody>
          <a:bodyPr wrap="square" lIns="0">
            <a:spAutoFit/>
          </a:bodyPr>
          <a:lstStyle/>
          <a:p>
            <a:pPr algn="ctr">
              <a:lnSpc>
                <a:spcPts val="4404"/>
              </a:lnSpc>
              <a:defRPr/>
            </a:pPr>
            <a:r>
              <a:rPr lang="en-US" sz="3600" b="1" dirty="0" smtClean="0">
                <a:latin typeface="Book Antiqua" panose="02040602050305030304" pitchFamily="18" charset="0"/>
              </a:rPr>
              <a:t>Recent  Developments in Transfer Pricing</a:t>
            </a:r>
            <a:endParaRPr lang="en-US" sz="3600" b="1" dirty="0">
              <a:latin typeface="Book Antiqua" panose="02040602050305030304" pitchFamily="18" charset="0"/>
            </a:endParaRPr>
          </a:p>
        </p:txBody>
      </p:sp>
      <p:sp>
        <p:nvSpPr>
          <p:cNvPr id="14" name="Date Placeholder 13"/>
          <p:cNvSpPr>
            <a:spLocks noGrp="1"/>
          </p:cNvSpPr>
          <p:nvPr>
            <p:ph type="dt" sz="half" idx="10"/>
          </p:nvPr>
        </p:nvSpPr>
        <p:spPr/>
        <p:txBody>
          <a:bodyPr/>
          <a:lstStyle/>
          <a:p>
            <a:r>
              <a:rPr lang="en-US" smtClean="0"/>
              <a:t>July 2015</a:t>
            </a:r>
            <a:endParaRPr lang="en-US" dirty="0"/>
          </a:p>
        </p:txBody>
      </p:sp>
      <p:sp>
        <p:nvSpPr>
          <p:cNvPr id="15" name="Footer Placeholder 14"/>
          <p:cNvSpPr>
            <a:spLocks noGrp="1"/>
          </p:cNvSpPr>
          <p:nvPr>
            <p:ph type="ftr" sz="quarter" idx="11"/>
          </p:nvPr>
        </p:nvSpPr>
        <p:spPr/>
        <p:txBody>
          <a:bodyPr/>
          <a:lstStyle/>
          <a:p>
            <a:r>
              <a:rPr lang="en-US" smtClean="0"/>
              <a:t>T P Ostwal &amp; Associates</a:t>
            </a:r>
            <a:endParaRPr lang="en-US" dirty="0"/>
          </a:p>
        </p:txBody>
      </p:sp>
      <p:sp>
        <p:nvSpPr>
          <p:cNvPr id="11" name="Slide Number Placeholder 10"/>
          <p:cNvSpPr>
            <a:spLocks noGrp="1"/>
          </p:cNvSpPr>
          <p:nvPr>
            <p:ph type="sldNum" sz="quarter" idx="12"/>
          </p:nvPr>
        </p:nvSpPr>
        <p:spPr>
          <a:prstGeom prst="rect">
            <a:avLst/>
          </a:prstGeom>
        </p:spPr>
        <p:txBody>
          <a:bodyPr/>
          <a:lstStyle/>
          <a:p>
            <a:fld id="{B82CCC60-E8CD-4174-8B1A-7DF615B22EEF}" type="slidenum">
              <a:rPr lang="en-US" smtClean="0"/>
              <a:pPr/>
              <a:t>1</a:t>
            </a:fld>
            <a:endParaRPr lang="en-US" dirty="0"/>
          </a:p>
        </p:txBody>
      </p:sp>
      <p:sp>
        <p:nvSpPr>
          <p:cNvPr id="12" name="TextBox 11"/>
          <p:cNvSpPr txBox="1"/>
          <p:nvPr/>
        </p:nvSpPr>
        <p:spPr>
          <a:xfrm>
            <a:off x="595744" y="424175"/>
            <a:ext cx="10640291" cy="1220847"/>
          </a:xfrm>
          <a:prstGeom prst="rect">
            <a:avLst/>
          </a:prstGeom>
          <a:noFill/>
        </p:spPr>
        <p:txBody>
          <a:bodyPr wrap="square" lIns="0">
            <a:spAutoFit/>
          </a:bodyPr>
          <a:lstStyle/>
          <a:p>
            <a:pPr algn="ctr">
              <a:lnSpc>
                <a:spcPts val="4404"/>
              </a:lnSpc>
              <a:defRPr/>
            </a:pPr>
            <a:r>
              <a:rPr lang="en-IN" sz="2800" b="1" cap="small" dirty="0" smtClean="0">
                <a:solidFill>
                  <a:srgbClr val="1515FF"/>
                </a:solidFill>
                <a:latin typeface="Copperplate Gothic Light" pitchFamily="34" charset="0"/>
              </a:rPr>
              <a:t>International Fiscal Association (IFA)</a:t>
            </a:r>
          </a:p>
          <a:p>
            <a:pPr algn="ctr">
              <a:lnSpc>
                <a:spcPts val="4404"/>
              </a:lnSpc>
              <a:defRPr/>
            </a:pPr>
            <a:r>
              <a:rPr lang="en-IN" sz="2800" b="1" cap="small" dirty="0" smtClean="0">
                <a:solidFill>
                  <a:srgbClr val="1515FF"/>
                </a:solidFill>
                <a:latin typeface="Copperplate Gothic Light" pitchFamily="34" charset="0"/>
              </a:rPr>
              <a:t>Eastern Region Chapter </a:t>
            </a:r>
            <a:endParaRPr lang="en-IN" sz="2800" b="1" cap="small" dirty="0">
              <a:solidFill>
                <a:srgbClr val="1515FF"/>
              </a:solidFill>
              <a:latin typeface="Copperplate Gothic Light" pitchFamily="34" charset="0"/>
            </a:endParaRPr>
          </a:p>
        </p:txBody>
      </p:sp>
      <p:sp>
        <p:nvSpPr>
          <p:cNvPr id="13" name="Rectangle 12"/>
          <p:cNvSpPr/>
          <p:nvPr/>
        </p:nvSpPr>
        <p:spPr>
          <a:xfrm>
            <a:off x="8483878" y="3375108"/>
            <a:ext cx="2618024" cy="656590"/>
          </a:xfrm>
          <a:prstGeom prst="rect">
            <a:avLst/>
          </a:prstGeom>
        </p:spPr>
        <p:txBody>
          <a:bodyPr wrap="none">
            <a:spAutoFit/>
          </a:bodyPr>
          <a:lstStyle/>
          <a:p>
            <a:pPr algn="just">
              <a:lnSpc>
                <a:spcPts val="4404"/>
              </a:lnSpc>
              <a:defRPr/>
            </a:pPr>
            <a:r>
              <a:rPr lang="en-GB" sz="2800" b="1" dirty="0" smtClean="0">
                <a:latin typeface="Book Antiqua" panose="02040602050305030304" pitchFamily="18" charset="0"/>
              </a:rPr>
              <a:t>T</a:t>
            </a:r>
            <a:r>
              <a:rPr lang="en-GB" sz="2800" b="1" dirty="0">
                <a:latin typeface="Book Antiqua" panose="02040602050305030304" pitchFamily="18" charset="0"/>
              </a:rPr>
              <a:t>. P. OSTWAL</a:t>
            </a:r>
            <a:endParaRPr lang="en-IN" sz="2800" b="1" dirty="0">
              <a:latin typeface="Book Antiqua" panose="02040602050305030304" pitchFamily="18" charset="0"/>
            </a:endParaRPr>
          </a:p>
        </p:txBody>
      </p:sp>
      <p:sp>
        <p:nvSpPr>
          <p:cNvPr id="59394" name="AutoShape 2" descr="data:image/jpeg;base64,/9j/4AAQSkZJRgABAQAAAQABAAD/2wCEAAkGBxQTEhUSExQWFRMXFRYbFhgYFxkYGBgaGRgcHxgbGx0aHCghHh0mHBcZITQhJyksLi46FyAzODMtNygtLi0BCgoKDg0OGxAQGywlICQsLCwsLiwsNDQsNC8vLCwyNC8sNCwsLDQsLCwvLyw0LCwtLCwsLCwsLCwsLCwsLCwsLP/AABEIAOEA4AMBEQACEQEDEQH/xAAcAAABBQEBAQAAAAAAAAAAAAAAAwQFBgcBAgj/xABGEAACAQIEBAIHBAYJBAEFAAABAhEAAwQSITEFIkFRE2EGByMycYGRQlJysRQzYpKh8CRTg6KywcLR4QhDc4JjNLPS4vH/xAAaAQACAwEBAAAAAAAAAAAAAAAABAIDBQEG/8QAPBEAAQMBBgIIBAQGAwEBAQAAAQACEQMEEiExQVFhcRMiMoGRobHwBVLB0RRCYuEjM3KCkrKiwvGjBmP/2gAMAwEAAhEDEQA/ANxoQihCKEIoQihCKEIoQihCKEIoQg0IURc4q9wkYdQVG91zFsRvHVqXNYu/ljvOStFMDteGqhsTxNZIbFXbra8uHWAIEnm2IgEzPSkX2tmV8u/pH1/dOMsdQ43Q3+opA4hSYGHvvrHPeymcmfv9zWodOCYFNx5u4TvsrPwoGdQdw4x6rlvELp/R76zljJfzHmXMvX7oJobXGH8N2MZO3E77Lpsn/wDQa5jYx6pfDcUTTLib1okAgYhcykHUc2wBHWamy10zEPc3+ofX91W+xVR+UO/pKmU4q9uPHUZDEXbZlNdpG4+NOis5vbGG4ySRpg5Z7FS6mdRqKZVS7QhFCEUIRQhFCEUIRQhFCEUIRQhFCEUIRQhFCEUIRQhFCFF3uMgkpZU3nG+XRB8WOlUGuJhgk+XirBT1dgorF8UMxdxSof6uwpdvm2pBpSpaQDD3gHZuJTVOyVHCWsw3OCbDHYfdrmMUac7Fo5hKnQdRqNKq/FUMyXjiZ1Vv4KtpdPCU44leuJbCeL4tm9AW5pmUEiQSN5E6/Gr6jnBoAdLXapUNF7EQRovHGE8S8uG93D2/DVlBIzNcDZCY3AIX61RaR0lUUjgwRI3JmPOE7Zop0ulHaMweAifqkMCAfDAAGY2WIAgA3MPcttp+JKhSA6sD5T4sLfUKyqe1Ol4eDw70K7hXkWz38E/XBXB/prtM9k73T/8AM/ZDxF4f1D/6D7rzZuQFP3ch/dwDH/VUWPgA7R5UpXXNkkbz51Qgwo1AKpEg6gizgpiOvNcFdwaIOIb6Np/coxJwzP8A2qfYJTgoNq8MPvYuShUyYdLSM7CehLMIrtmBo1RS/KcI4hoJPfJULVFakan5hjPAuIA7k44fcuEPZW54dmyzhrnXKCYAJ2gA6/CmqbnQWzDWzikCBIMSTompx+HnluYx9SM6liJAk7x012pf8VQ/KXniJTX4Kt+a6OBKcYTiusWsUGOkJiFKkztDaSasp2ppMMqdzsFXUslRolzO8YqWtcZCkLfQ2WOxOqH4MNPrTYrwYeI9PFKGnq3FSgNMKtdoQihCKEIoQihCKEIoQihCKEIoQihCRxeKW0pdzCj+YHnUXvDBJXQCTAVb4pj8wBv5kRv1eHU+0u9s/YeX+e+fXrgAdJrk0ZnmnKFnc89TTMnIJhce5cEXPZ2RJ8C1pKoxF5WOhLqIaNjShNSr28G/KOBhwOsjOMin2Mp0+xi75jxHVI4HKdF7sWfDhbYXMpAWIAa5bBa2fhetFgfOptZ0eDBiPMjEf5t81xz7+Lsj6HA/4Og8l7t2iwy2gSMoCafZ1u4Vj2CkPbNdDS4QzHbl2mE8sWqJcG4v7+fZeO/By6+H9lirEZfDZbyL91XEsojtzD51NjYbUpREQ4cjp3Yqmub3R1ZmZaeY1709t2/FvWLpVil2yM5Ewr2mDqSRtqI86su36zHwYc3Hm0ghQbUu0HNnFpw5OEFTVrh9pdkGkR12YsN+zMxHxp0UWDIe5n6pR1aocz7iPQJRMKgiEUREQo0gEDp0BI+ZqQpsGQCiajzmT4obCIdCikfhH3cvb7unw0oNNhwIHh3eiBUeNT49/qk73DrTSCg1DAxpOYANt3CqPkKi6hTdMjP6x9gpNr1GxB9j/wBKiL1nJiXuZSLdqzccEzBuXCS0E76CPKlCy7XLowaCe8nFNdJNnDZxcQO4DBR1qxNjD2TqcReLuPvImpHzAX61Q9t5jKXzmTyGP2U6Bul9X5RA5nD7rr2GAy3BkzAhugXxPaYgjyW0q2wR3iolpGD8Jz78XdwEAK8PBxZjGXdg3xdJK8XbfiaMozMdiNBcuryA+VqwMxHc1xzRUzGJ33Iw/wAG5qTXXMjgPQHH/N2ASVtntqfCOeyRm8G7LKUJC246h7hzFQKgC+kJpGW53TtkI4u0C65rKpioIdlI3zPc3CSn/C8aVzeBJyE+LhnMukHU2z1E9P8AM03Qrgz0embTmOSRr2csguyOThkeasmCxiXUDoZH8QeoI6Gn2PDxISTmlpgpepriKEIoQihCKEIoQihCKEIoQuExrQhVbG4+R+kuMwzZMLbOgZpjO386R8Kza1aB0pxxho47p2hQvuuDm48Ews2TJe5Ny6+YODu0D2tiJ5WUAOhG8dqTYwyXPxcZnwxZwIzbutBzhAazBoiOGzuIOTtk4sqzHkOZ+Vg0HUgHwbx/ZdQbT+Yq4Bzj1TJzn/V3IjquVbi1o62AxEereYPWapjB8EUQWmBGVQfdAYPbBI1JRswBEaGKcp2UDteHfI/xMxwSVS1k9nx7oP8AkInipa3bCiFAA7AQO/502GgCAlC4uMlIXktoWvPlU5IZ2IACgzqTpE1wU2l94DHJSvuu3JwmVUeMetTh1iQtxr7DpZXMP32IQ/JqcZZKrtI5qCqmN9dxmLOD06G5d1/dVD/iq8WDd3kiFE3fXPjieW1hVHYpdY/XxR+VWCw09Sffcuwi1658cDzWsKw7BLqn6+KfyoNhp6E++5EKWwXruMxewenU27uv7rIP8VVmwbO8lyFa+D+tTh1+A1xsOx6Xlyj99SUHzYVQ+yVW6TyQrdaS1cKXlytCkI6kEZTvBGkUmaYvXiMQph7g0tnApe7bDAqwDKdCCJB+Irrmhwg5KLXFpkZqLxvBFaSpInNmG8h2m7B3DMAFnoNopWrZA6Y1+px7zlwGSap2tzc9PoMO4Z8Tmoa6jq3NCPJaSOUPkGZ9d7dm3CjoWNJODmnHA58JjPkwYDcp1pa4YYjLjE5c3nE7BNb9mYZM1t0C+Gd2QGfCSPtXbrNmYHYHWqajJhzcCMtxsOLnkyZ0zVrXZh2IOex3PBrRgI1yUhhcaROJUQ6NkxdsagwYzr+f113lyjWJBqajB4+oSFejcIbocWlWhHBAIMgiQe4NaIM4hIr1XUIoQihCKEIoQihCKELhNCFEcY4laNm6q3ULlGAAYdtQPOlq1VhYQCJhWsYbwJCh+MJJwbDKbfhsqhvcLFRyN2zCRPQ/CkbUOtSOkECcpIyPMea0LGepUGsg4ZxuOSXwPD2u9WC6AsdH5ZyT2vWnEZtmHep0qJqct9cMv7mnXUIq1hT57aY5/wBrhpmCrHh8OqCFECSfmSSf4kn51pMY1ggLNe9zzJStSUFnfpz60rWELWMMFv4gSGM+ytkdGI1Zgfsjzkg6U5Qsjn4uwHmhYvx70gxOMbPibzXNZCnRF/Cg5R8YnuTWkym2mIaF1MsJhmuNkSC2VmAmJCKWMecCq7RaGUG3nbwpATgkQavXEUIRQhBNCEti8M1p8jwGyqxEzAdQwnzg/nVFntDK7bzd4XSIMFPeA+kGJwbZ8Nea3rJUao34kPKfjE9iKsfTa8Q4KK2j0G9aVrFlbGJC2MQYCmfZXCeik6qx+6fKCTpWbXsjmYtxHmuLRKTQksRh1cZXAYaaHyIP0kDSovY14hwUmPcwy0qvcQwDWubMxWTziC4LQHaPtXnJCLAhR9KzqtE08Zw31xzPFxyboB4LSpVm1MIx20wyHBozOpKR4IkXcQSFW0tkK6r7qETCT9oqsye5NV2QfxX5QGgEDIcOMDPiu2sjombkkgnM8eEnIbKR4DxK2ti2r3UD5diw01MT20inaFVopgOIlZ9RhLiQFNgzqNqaVS7QhFCEUIRQhFCEji8SttC7mFG/896i94aJK6ASYCrnEcYCA+JLBDrbw6e+wH2nj69APzQrVmgXquWjRmeacoUHPMU+8nJIDiS6q2CQWwoY5WQvkP21AHMO5U6dap/FaOpYZ4ETG437jgmDYx+WpjliMJ2O3fmukLbTK3tsDd2O5Qn+IM/l33shlyD1qbvL37xS4L2PkYPCn+EYa5bUpccOoPs2+1kjTN5jb5U3Z6b2NuvMxkdY4qq0VGVHXmCCc9p4J/TCXWUet308a0TgMK2W4R7e4p1QEaW1PRiNSegIjUyH7JZw7ru7kLFgK0l1LYXDtcYIgknuQAANySdAAOtVVqzKLL78l0CVoHo7gUteAAFlltF2GuZimJzGeo7eQFeStNZ1VznHjHKQmWACPe6ze17o+Ar2DOyOSVXupLqKELxd90/A1F/ZPJcWkekWBS744IWVW6UY6ZWCYbKZ6Dv5E14+y1nUnNcOE8pKaeAZ97LP8Th2tsUYQR2IIIOxBGhBHWvW0azKzL7MksRCRIq1cW0+qL08a6RgMU2a4B7C4x1cAa22PVgNQeoBnUSc212cN67e9cWr0ghMuK2LrpktOEJIDNrmC9cv7VUWhlR7brDE5nWOHFX0H02OvPExkOPHgq+ttbim1b9lg7X6xzoXI336/wD97ClA1t243qsbmVc5z3vvOxccl5HEV5VtYJWtsCVzMoZlG7kEGF/aY66VV+KyDKUg5SYJG/LiUx+DEG/UgjOBInbieASvDMYNXwuaAJuYZ94P2rf/ABvI8hVtCu1wvUu9p9QqK9nfTMVO4j6qyYLFrdQOhkH6g9QfOtBjw8SEk5paYKXqS4ihCKEIoQqtxPiQab7DNattlsJ/W3PvfhH89qzrRaAB0hxAwaNynbPQL3XBhudgmFi22bxHJa8+oZSATEwcO/utAMG028Uoxrr192LjjI/6HI8WnNPuc27caIaND/3GY4OGSf8ACsH4rCIyKxJKyozd0E5rVydGtnQzTFCn0h4Dbfhq0/M3JUV6vRjid9uOjh8rs1MYLhS2ndkJFt4JtwMgefeHbpp/xDlKztpvJacDppO6Sq2g1GAOGI11jZSFMJdR3pFxQYXC3sSRPhW2YDuQOVfmYHzqdNl9wbuhfKuIvtcdrlxizuxZ2O7Mxlj8ya3QABAUl6wWGa7cW0gBdtgTA2mT2Ghqm0WhlBhc7w1XQJMBXLg3DksJbfRmPis7RBi2wZFGpgexY/XvXmbVaX2h5Jywge+ava0NClnxDAl3IzIrFiNB7NcQP8x9aUjQe5hSn34rL7YgAeQr28QlV6rqEUIXm4JBHka5EoWoLiGkOhGZ1UqTqPaLhx/kfpXiI0PuJTc+/BRPGeHJfS4+isPCZGiTFxizqdRI9sp+nam7LaX2d4Iyxke+Sg5ocFTcZhmtXGtOAHXcAyPiD1Gor01ntDK7A5vhqqCCDBXnD32tutxGKujBkYbqymVPyIq4gEQVxfVXo7xQYrC2cSBHi21YjsSOYfIyPlWFUZccW7KKkaghR/EOFLeZM5PhqSTb0yu06Fu8a6dZ+q9aziq4XjgNNCeP2TFG0Gk03RiddQOCieL4PwySYNtjJLyVkbeJrmuRMJaURpSlopXDOhxxy/u1d+lowTlnq3xGo2z7tB+pxxUdiLLFs6kreTmzMRnE/avt7tq3G1oa6/EUq9hcbwMOGM683aNb+n90wxwAukS04Rpybq47u/ZPOHcTA/pCjKrELiUGyMdrg8j/AJ9TTVC0Bw6QYaOGx35FI2izmm65/iforWDWmkV2hCKEKM47eOVbKGHunKPJftt8h+dUV3GAwZnD7qymMZOirTuHugrpat+zw4zG2WI957dz3M8j3W94VkucH1bwyGDcY5kHKeBzWuxnR0rupxdhPIEZxxGSWS0XYoBJYjOCkAk7G9a3Qz/3renWrA0uN0DPPD/Zuh/U3molwaA46ZY/6u1H6HK2YawEUKJPckyT5k7kwAJPatdjA0Qsl7y4ylakoKN4zx7DYRQ2IvW7QOwZuZvwru3yFTZTc/siULMvWR6w8HisDdw2Hd2d2tQTbdVIW4rHVgOi09Z7NUZUDnD3CFk+AwT3nFu2JY+cAdJJ+JH1pi0WllBt56mGkmAr3wDBC1aw4EElnLGIkm6i/wABp8q8taazqtRzj7wTDBAC7btsLVslTkUJmP3luKxbL94+0Zco1JIqskSfeSNEcfC28PfIYtmtXGJPfE3FVNuygj5VZZQX1mCNR5ZodgD7zVBweEe64S2pdj0H5k7AeZr1davTotvPMJcAnAK6YH0Ywlrw7eKcNiLnurnZR8FykE/E79I2rztf4naKhLqWDR7xV4ptGDs13jPoMmUthiVYfYY5lbyBOoPxJHw3qdm+MVGmKuI31Q6iNFRCI0OhGhB3BG4Neka4OAIyS60TgKrcw9gliuW1bYEd8NcZX37qQPnXj7UCys8cT55JluIHvJFy2xtXCFORg+U/dW2qlc33T7NVynUEGqwRI95o0Xn0gwQu2sRMAhrZUxsRddf4iR86ss1Y0qjXD3gh4kFUXH4J7Lm3cEMPOQRtIPxBHyr1NntLK7bzEuQQYK1j1b+sPBYXA2sNiLjq6Ndk+G7KA1xmGqg9Gpe0Wao+oXNHuFBadwfjmHxS5sPet3QN8rAlfxLuvzFIvpuZ2hCFI1BCTxFkOpUyJ6jQjzB6HzqLmhwhSY4tMqp37JQhCAIY5RlLLm727fvXn73H0FZL23CGnu/YZuO7jgFrtffF4d+OPecmj9IxTdrnh3fEaSjcmIBY3GytoGusORWBiEXYVUXdFV6Q5HB2uB1ccgeA0UyzpafR65t0HJozI4nVWTgVwqHsMZa0YB+8h1Q/TT5CtWgSJYdPTRY9QfmGqlaYVaKEKr8YxRDYi6N7aLat/jubkeYkVnWmoWh7xmBdHMp2y0w57WnKZPIJhhbOQeEo1CwyheYj/wCTD3DFwftoZNKU2XBcG2IAx72Htc247J97rxvnuM4dzhlycIU76P4YR4hggSE1LBRs2XOudJOhQnTLT9kYCL/h9YkSOI0hIWuoZueP7wYPPWVM06klmXrK9ZX6MWwuDIbEDS5c0K2fIA6Nc+Oi9ZOgds1lv9Z+XqiFiWKxL3Xa5cdnuMZZmJZj8Sa0wABAXV3BYVrtxbSQXaYnTZSx/gpqm0V20KZe5SAkwr1wHhy2EtRBZmOdx9rLiEVInYZX266V5a1Wh1d7nHuG2CYY2PfFOsMvskDZ18NGcso6clzQkFdwV76GqD2jx/8AF0ZJwl0qQGAzohW2gnKrqQBHxS5bOY6gZtta5E5e/eK6ob0vbLg17XLlsL/47akp9cub/wB6f+FtvWocAT78VCpg1V7h3pHcw6BLK216uzKWZ27kyNOgHSN9a1qvw1td5fVcZ0jIDRVCoWiAtC4FixibNrEMi5+bpOUhirZSdQDlrzdppGhVdTnJMtN4SpSl1JZf6b4QW8W8aC4qv8zIb+Kk/OvV/CKpfZ4OhhK1RDlOeiDZsG3a3cuK3/juKC/0z5v/AErK+KNu2o8QD78FZTxaph7pYkKBndAtxDOVnYka/BLdw5hqRl30pACM/fvBTTfEr7JwudvERXDMOnPc1IAXche+oro7Q4f+LhyTXj3DlvrdmAysMjke7OIdXmNxlTbprV9ltDqD2uHeN8Fx7Z98VRcbhWtXGtPAdYmNd1DD+DCvU2eu2vTD2pciDCMHintOt207W7i+6ykqw+Y6eWxq4gEQVFbh6tfWSMWRhcWQuJ+w40W9HSNlueQ0PSNqzLTZbnWbl6Li0mkkKI4/huXxBppD65Ay9MzKpcgGeVSJzUpaqeF4d+mHGBPcM05ZKmNw92uPAEx3nJQN+0GHhsIkEKpQggHraw6GR+O4ZFIPaHNuO7hH+rB6uyT7XEG+O8z/ALPPo1O+EYgj9GuNo3Nh7veVJyT56VfZXm6xzs+ye5J2tgFRwbkesO9WutNIIoQqZxMf0e6xiBjSXkZhGaNR1G2lZFq/kknK/j4rTsX86NbphdtJ4kIsMJGgJuopOxKOVvWfkYFRaL/VGPmB3GHN7sArnG51jh5E94lru/Eq320ygKJgADUknTuTqT5mtgCBCx3GTKpvrS9Lv0HDZbZjE3pW1+wB79z5SAPNh0Bpqy0ekdjkFxfOhM6kkk6knUknck9TWwuooXVa/Q/Bm2RfaOYIVkageKQx+aJcPwArzfxSv0jzTGQ9Y+8K6mIxVhFsqsD7DCJ0HKcn0FyzbYnoHJrMmT795FWJa/ccoba6D2+ddGcA+6vKSAwFzNA1IQDrXABMnh78l07JWPFcSkBwCSYPIFGeCJENKJPUBiNq52R794IzUB6y7ulhO5uN9Ao/1Gtb4I3+I93BV1tFSFUkgASSQAOpJMAfM16Fzgxpc7IKhbDwfBeDYt2tyigE923Y/Mk14etVNWo551Mp1ogQnlVLqoPrKT2tlu6OP3WH/wCVeh+BnB45fVL1swnHq0uaX17G2fqGH+kVV8bb/EY7h9V2jqp+PCcwkhASIgchU5JJgQsOk9AVJ3rJ7QVmSSsXHCC22o9hkXRXIHvLzEAsRbzQdQHI6V0gTI4+/NAyhIm2WWD9tjMajmOT6G5euMD1CA12YPv3kFxV70wwZcm+scoYtA1IN2FPyV7Z+DVqfC6/Rv6M5H1j/wBVdQTiqpXo1SuqxBBBIIIIIMEEaggjYg9aFxfR3qx9Lf0/C+0I/SLMLe/a05bkdmAPzVukVjWmj0bsMjkuK3ssgjXUdDB+o2pYiRC6DBlVG/a8MlDCgk6T4KP+6WvXj8wDWQ5vRm7kPAH1c4+RWu13SAOGPmR6NaPMJLh4/ozsIj9MBSFKjdRyqdQN9PKiyj+C4jK/hhG2Q0Vdt/mtBzu44zurrWwstcJjU7UIVWbG2xcvKEa9h7ur5VJCtsxB6g7zPw21zy9hLhF5pzTTbzYcDDhkkcMglTYxVtinuJiEGZekB9G20gVS2mQQaVQGMg4fXNMmu1wIqMInMtP0yVqwpfIviZQ8c2Wcs+U1qMvXRez4LOfdvG5lxXzP6wOP/puOu3gZtqfDs9vDQkAj8RzN/wC1btCn0bANdVwKu1cuorhIAkoV+4XYKWbaNB5AN5UMNYJ6KwuHzjEHYKa8dVfeeXDeffvTimWiBHv390+BBOVy/MtzaAzQvOp0IGZUAYCIZAR74NVcR796cOS6uu5/W2wdy2gLMrGWKMB9r2jxsGFwcw5WojQo4hSWBs5LjKTJ8NSDED9ZdJAEmAMwHzFVuMj3wUgIKhPWDw4vZW8N7RMj9h4DH5EKfhNaPwm0CnWunJ2HfooVWyJTL0H9HfdxV0edpfj9s/LYfPtF/wAUt9+aLMtT9FGkz8xV3rDV6KEKr+sDh5uYcXV3tMSfwNo30IU/AGtT4TXFOvBydh36Kqq2RK8+r7hxt2GvNvdIgfsrIU/Mkn4RXfi1oFStdGTcO/VFJsCVN46znuKoMezYkxI/WWiARIkHIR8jWc0wPfFTIkqNRz+tuA7htQVZmEMEUH7Xs0ncKEPMeZqsjQKPErhIByoX5Vt7wWWV5FGgByq5CgzLOSfcJo4n3714c0JjxSwXs3EWByEbwpY6wD1VRbHyw43DiraT7tRrjvPv3rwXHCRCoNexBBEhLIrqFZ/Vvx84PH2nJi1cItXe2VyAGP4WytPYN3qi0U79MjUYrhX0piC2VskF4OUHYnpMdKw3Xrpu5rrLt4XstVVcSvMzX8Vbts2jrh0Gc9AC+rbaVlupuJJqVACc7gx8cStEV2NAFNhMZXjh4ZL2MVbzWbeRrOGtkFSykZmHu69BJJk79atBYLrALrQlnFziXEy4q1gzqNq0UqojjD+I64eYTKXvHbkGwnzNLVjecGaZnkraYgTrkFEJxS/d/UeysCQhS2lxjBjmQsCo+ApAWmtVM0uqzSACfCZHgtL8NRpCKmLtZJA7jEHxTyzavXcpu2bN5CYLFWtXFEwSVcT8hvV7BWfF9rXDfEHwKXqCg2briDtgR4hHrC4qcNw7E3VMN4eRCNw1whFI+BaflWvZ2X6gCQXzCBW2pLtCE54Zl8a3nAK51kNoDrsT0Hn0pS3kizuj3iutzV+VokNmiYbTmUyYaO8kyNjmZNR4c+U5e/f77plObYca22UPHKIzC4AR7pJAaFBABIZZgmINRMa+/fgu8l6wTnMgUZWBAiQpFsHmRlaGKgHMhAkBlkCTmHDAz796oC9HFXAyZ1U3VJHLy5wRzBQxMqcoYENoQoYATHLrYMZIkp3xNluYa7Goe26jpqwKgHqDmMRuKjTlrwdiuuxCe20CgKNgAB8BtUJlSXquIRQhebtsMCrCVYEEdwRBroMGQhMuGstvDW50CW0U9dVAWB1JkRG5qb5c8ncqIwCaDFXCz5FUXWIHNzZAByhgpEKMxYktqSwUERMrrYE5Lkleca5zOGGZiSIkMTbJ5UVVlgpAzOSJIVoDQCvWjDD370QV5uBzrcZS8cwjKLYJPvEEhZUgEAlmiAYk0CNPfvwRzTZmmAuaJhdOZjIlo7yBA2GVU0HiRLn79/vsuKg8SC+NcyABc7QF1A12B6jz616uwkmztlLOzTam1xcYTpQuL6j9BuKnFYDDXyZZrYDn9tOV/wC8prDrsuVC1cSV+1etljas2bKAkBgrXbjCYBCoJ+R2rKf0zZLGtaN8SfAJ+mKDoDiSdsAPEpo/FL1r/wCo9rYOjl7aWmEmOVAxLDXtS5tNakZq9ZmpIAPhMnwTH4ajVEU8HaQSR3mIHipbg7+G7YeZTKHsnfkO4nyNP0TdcWaZjks2oJF7XIqG4vflMQwMG7fWwDIEKo5tToAROvnSVrf1H/qcG+/NO2Jk1AflBcvH6NIA8MsAABmtYW7AHnbdWqvo5EXZ5hh9CCmOkg9qORePUEK18Ot5bSCI5RpBWJ12JJHwk1rUhDAFk1nXnk+/os69fWLK4OxaB/WYgE+aojH/ABFT8q0bCOuTwVYWG1qKSKELquVIYTIIIiJkGRE6T8arrMv03N3BQtHcaK0yCB4dxdQykaDrIjTLqw2i4s143UjxHv3yKaXMI4DqCpILrorNlLKwgrBiQROUzAG6jkodl79+9c0BOsVh2JIukDX3gtxQwHunOjQrR1Khh0J3qII/Kukbrt55KsWuKbhIy5rxWU05SrKRmGokawTG5oG23JC8XMOugbPnN6ywB8QCFu2xrmYhyNNW1EiIigE6bH0KIU/VCmihCKEIoQoFMOuoXPnF28xA8QiGu3BplYBCTOq6mDMzV5cddh6BQherLwWYNcY2yBlzXgsvpzFmYnKNTA0kGNjQdt+SFzC4dgQLRB194rcYKD7xzu0M0dQpY9SN6CR+ZAGya4twXYBSAHbRmbKGZjJaTEkmcoiQd2HJUm5e/fvTNcKEGjNOgB8S42gVQNR0gRpl0Y7RbWKNQPAe/fMoWcs5YljMkkmYmSZMxpPwr2VJlym1uwSq5ViEUIW7+ojFlsBctn/t4hwPwsqN/iLVl24RUB3CitA4jbzWnETynSC0xrsCCfhIrOqiWEKyi668H39VVP0bKCPDKAgg5bWFtSD53HZqyujujsxyDB6kla3ST+aeZefQAJThN/kw7TJtX2sEyDKt7uo0IAjWp2V/UZ+lxb9vol7ayKhPzAOTfEElcNE817ENpkmRP9Zy/WoViT0YGrnHTTnh4qyygRUJ2A1+mPglblid7Zb8VrBN+Tig05zbPMM+4VgfGTo5F/2Kt2GWEUAQAoEQBGnYaCtdghoAWO8y4nish/6gn5sEvSMSf/sgf5/WtOwDB3d9VHVZFWgpIoQihCsXobjirtZzwriVUkZWPVYaVkztAmPeHXC+LWcYVQOf3VtJ2itGJwU6G2ZIgjJdAjtyrcAHkrgVih3H0/b0VpCUQMzTc5MqABgL0NB0DK67CTzZ5PWjADD6e/JHNKW5Im2EvowYHJHhggiZVrhlp8161E8cPX0XeSTVguYFbakMhGRMsC3cVrgYyRpGwJAjUyQKln73XFYKXViKEIoQihCr7sGygLbYlnJzpmkXXZkCmQNZ2JAM6GQRV+XvZQSlyQJuBLCKFAzx4ZJJiFW4IafNulcHDH19Ec0m4ZWm3z5kILEXoWTqFVF2MDmzyOlSwIx+nvyXOSTw2CjQWzIEAZLpEduZbYI8mcigu4+n7+iAFV/TLHFnWznlUElQRlU9FhYWRG0GJ949Nr4TZxjVI5fdVVXaKu1uqpFCEUIWw/8AT7e5canY2G/eFwf6BWdbx2TzXCtaxKyjAiQVIiAZ07HQ1mvEtIK6ww4HiqjbsRtbK/htYJfzc1kCnGTY5Bn3K2C+c3TzL/sElhyQuJmeW9h21yTJj+r5fpRRJHSA6OadNY2w8FXagIpkbEa/XHxRiLfLhtJy3sQsZVbUzGjkKdutcrt/l4T1nDQ+uCLK7CpyBzI9MUpdtAbrl+KYFfzY0PYBmI7qf1VrXTkZ76h+it+GMop/ZHbt5afTSthhloWM/BxWQf8AUEnNgm6RiR/GyR/n9K07Bk7u+qjqsjrQUkUIRQhcImuIUnwji5smGGe2dwQrMPwFtB8NtOm9Zts+HtqCaeB8iptfCuGDxOHu62xnMA5ctgET3FpGuD6V5+pTqUzD8PH64K4EHJOlJzDUgqQfDF64TprqFNxiPLKnYiNKr0/b/wA+q6nHDXS4blsqoDo0EFmLKSQ+pBULLaAN9o6CovkQdl0YqTwN0silve2b8SmG+WYGq3CCpDJI8ax/gWLl6JyroDoCxICj6kVZQpGrUbTGpXHGBK9cJxwv2bd0CM6gkbwdmHyII+VcrUjSqOYdDC60yJSmNulUYr7x0X8TGF+UkVBokoOSjOJXEQogVSEQSSWUqoICagBSsrqC32RoasYCZO6icE3YnMdSSxJ8M3rgOuugY22A8sr9gI0qWn7f+/RcTXGYnD2tbgyGCcuWwSY7C6i3D9Ksp06lQwzHx+mC4S0Zqn8X4ubxhRktjYAKrH8eXQ/DbXrvXoLH8PbTbNTE+QVLnyowCK0lBdrqEUIRQhbD/wBPtnTGv0JsL+6Lh/1is63nsjmuFa1iTCMf2T27een10rNeYaV1naCqFq0Dsub4JgW/JhWOxgOQnup/RbLnRmY76g+iTw6cuJ0jNew6xlVdRE6ISo36UUG/zMIxaNB6YKq1HCnyJzJ9cUvxexyYhYBNrELegjMCr76HcQTI8qstbP4bv0uDu73KrsT4qAfMCF4MKAY8NSNDlwdkQdjzZm/hVeDcchyYB9SmMXGM+97vSArVw27mtIQQeUahg0xpuAAdugFatF16mDw5/b0WVWbdqEcVnfr7whbB2LoHuYgA+QdGH+IKPnWlYT1yOCqWG1qKSKEIoXEr+jPE5HjvlaPrFVdPSm7eE7SJVnRPibpjkUkDVqrXIqLmNeIcJXVN8N9I7iAW7pa5ZkSsgMI7E7jyby1G9Zdp+F03dalg7y/ZWNqEYFWvhvGbV6RbaGP2Dc8NiehuOxFxo25JA7nSMOrZ6tLtjy9NFaHA5Kasezui2Wk3EzawCWQKrtHZgV20BU96WPWbOynkYUL6xMRlwyp9+6o+Sgt+YWtD4Qy9aZ2BP0+qhWPVXfV3iM2GZPuXWHyYBvzY0fF2XbTO4B+n0RRPVUzePiXTbDQbaZtIJDXAyq0dlAbfQlh2rPGDZ3+inmYUJxHjNmzAuNLD7AueIwPU23Um4s7c8A+Wss0rPVq9geXrooFwGaqvEvSO44Nu0Wt2ZMLILGe5G3wXTU771u2b4XTZ1quLvL91S6oTgFCRWm1jWCGiFBdqSE4/QbsT4VyO+Ro/KlvxlnvXekbO14fdW9BVibjvApvTKqRQhFCFu3qIwhXAXLh/7mIYj8Koi/4g1ZduM1ANgorQOJXMtpySBynUkLE6bkEDfqDWbWddpk8OX39FbRbeqAcVVdGBaPEUCScuDvCBueXK38KysHCcxyYR9CtXFpjI83t9ZC9cHscmHWADdxDXoAgBU20GwgCB51OyM/ht/U4u7kvbXzUI+UAKZ4wnh3FvkTbKm3eG/KdmjyO/xp6sLrr5yyPJJUyYgZ5hQw4TesmLK+JZOqNb8FbmpkBmdCTvuD/tWcLNVomKYluhF0HvJBnmFqfiqVYTUMO1m8R3AFSWGu4hMguNas251Fy4bl1hOozaDy8qapm0Ni9DRxMnxStT8OZuyTwEDwSfrD4UcTw7E2gJfw86DqWtkOoHxKx861rO+5UBSC+Yga21JSHBeEXMTc8O3E6fHUwIG5M0lbbayytBcCSTAA1P0V9ns7qxMEADEk7LWOBerWxhlF7GXFU9JIJny6D4LJ86wrTaK9Zs133GfKD6nXkME3SNNjrtnZfduR6DTmVLcD4R44sr+jwiMxuXjIF1dYCgwxnTXpHyrKs1mFUNFzAZnflz8k7abSaJeb+JGDdjx0+6jfTr1Yoytew2jDUjc/8A7D+92J2rXpVa1ixpkuZq05j+k/RINq07V1akNdo4ZH+ofVYzisO1tijiGH8gjuK9FQr069MVKZkH34pKrSdScWPEEJKrlBcIoQp/0Hf+m2/NXHyCEgfwrJ+LMaLNgIxCspHrKS9ZN+blm3PuozEfiIA/wH60t8DZ238h78lKscgvfq1v819O6ow+RYH81rnxxmLHcwu0Tmo308P9Mb/xoPkRqPhTHwhrXWbET1j6BQq9pV0CthVrtCEtg8K11wiCWP0A6k9hVFotFOz0zUqGAPcDirKVJ1V4YwYravQT1aW0Vb2I5mPTY/Mj3R+yNe56V52o+rbcapus0YD/ALHU8NE46syy9Wji7Vx/6/dSXHODGyLwXDK9u4VKXVEtZGkjKAWgQdR31nasy02Y07wFMEHI7d32TtmtQqlhdUIIzHzd+XvBRPGfV7hcYpu4O4C0aiYb+P5MPmKfstapRbNlfeb8rsu7VqWrOBddtTLp+YfXQrJOO8GfC3DbuEEydtxBgyOmvmdq37Dbm2ppIaQWmCDvwOqTtFnNEjEEHEHh9FGsY1p5LL6i9BOFHC8Pw1giGW2C47O/O/8AeY1h1336hcuLmJu4l8/htavW50Fu4bd1RMgZtR5edZVQ2h03YcOBg+Kfp/hxF6QeIkeCjW4TevGLy+HZGrtc8FrmhkhWRAR8Sf8AalTZqtYxUEN1Juk9xAEd6a/FUqIlhl2kXgO8EqZ4OniXGvgRbCi3ZG3KNz8zt8K0aIvOvjLIclmVCYg55lTDKCCCJB3B2NMkSqVVnwU3Li2bj2bNv9Y2c5QdyFEiI6kn/lAs6xDTdaM8cEyCSBIknJNrFuwTNmxexR++3JbJ/EYB+YNLtfTd/LY5/E4DxKZNBzf5rw3hmfAK3YZmKqXXKxAzKDIB6ietarCS0FwgrPeGhxDTIXzL6fcA/QsddsgRbJ8Sz28NySAPwnMn/pW7QqdIwHxXAojhePaxdW6u69JiR2np0PyFV2yyttNE0yY1B2IyKvoVjReHjHcbjZWrhHp7cGKF7EBXE/alo+JadPMRG9Y9o+C3AKtIlzxne14DY7J2nbg4Gk8XWn5cI578Vst70hF1bdywxEq2bUaTAykEFZBg5thKEyrMQg61XwCyRnP2M7eRicCVFljLCW1Mco+4jfbXGOsAmGIxL3DzsW6RBjUkRk33zDLueZCc622NLnud2j75eOHNvaDSWGMazsiPY18McsndkuApPp1wJL1vxVKi4J1zAgmJ1PWQQZ6gq++cCdjtpslW9m1xhwGPeOP+wxzmLKlDp2XTmMQcu48P9ThlE5XXtFhJ1Y4dcbZYHdtP+f4UrUttGnmZ5YpOrb6FPAuk8Mf281OejeBFnE27ly6qhQ5M6AypWAxMTzT8FNZNutorUSxrTp7hSsVuZXedANzj4J76WYK3dxObOTyKpyxClSdCSCD706edL2K11KFO6AM5x/8AVD4nbTQcLl0nUHMeBXj0as28PfNxrjAeGRqM2aSNBlXcQD/JI7bLVUtDA0gZ6fuVD4f8RFQuNUtbHP6lJelGHXEYg3LbjLkVZymCRMweo1Gu1WWC1/h6dxzdZzUrb8Tp06t0C9yKgL3C7i9Mw/ZM/wAN616dvovwmOa5S+I2ephMc/cJmacGKenVar6C8Gt2bYuFlNxo1zQBpIhvhOo2ALe8UB8Xa7YbVWLnYBpIaDhHE/qP/EcYnep0Ohp3W4kiSRjPAcP9jwvRdLF5kPISp0GggaEADKD3Crl6QtsGfFaq2uc3L33eUcmj8xVbmteOt77/ABM83nC4E8tekQspcuXmZuVcpzCDEwBsNdTn+1DHRQk3MtVwEuk5Rx2AHHfXE5XVQ+x9IQGQM5+55baYDtXljXHPTq8+KN+zC67gZZ+BEEDz3O57VpUPgoe01LQSHn5TF3hxO8/uh9uuRTpCWD5sZ+3BVniWOa9ca6+585gdv8/ma17JZW2akKTcdzuTqkq9Y1nl5/8ABspz1ccAOMx9q2RNpD4t3tlQghT+Jsqx2J7VK0VLlMnuVJX0riWYKxRczQcoJgE9BPSsN5IaS0SV1gaXAOMBVG/bsgzesXsMfvrz2wfxCQPoKynPpt/mMcziMR4haAoOd/KeHcMj4FOUwMXLa3rj3rNz9Wc5yk7gMJMz0IP/AAwGdYBxvNOWOCWJIBgQRmrSqgAACANgNhT4EJZdoQqXxEn9GKa+0xpV4iTLE6TpPKN9Kx7Uf4N35nwfFaliA6Uu2aSEphbkOHEMU3IPilR1BusVtWtNCEE0MdDrwxjv/wCRhreICse2Wlpwnu/4iXO5lW224YBgQQQCCNiDsRWuCCJGSyCCDBVL9anoicdhs9oTibMtb/bB9+384BHmo6E01Za3RuxyK4vnYj5HqDoR5GthdRQuq2ehHpKbDi1cPsyQFOnKdgNdOpAnTUqeViKwPivw+SbTSGP5gNeI4jXcTxnSsdoBHQ1Dh+U7cOR8jEaRpRvteOWzEaBrh0AzCFUT1OULmP8A8YPMgavO3zVwp9556egk8JxAK0bgpY1O4cte7OB+qMCQmfpH6I/pFhlsZ84BzbkvB1zDpcBMNbMTuvamrM38NVFem28RMg67kbPG3gqKlbpWGlUdAMQdvu06HuO6zyxwkWTqJf7x/wAu1aFT4gbUJaYbt914T4sbXSqmlWF0aAZEbzr7wBTiqFjooQuKI0GlC6TOa7QuIoQihCSu8NF7SOb7w3H89qsZbnWUXpw23/danwttrqVRTs4ncHIDc7c/XJaB6NeiH6PZVb2fM0EbgrmP2BOtwwcqDRdWbsU7SDaaprVG3ZyGoGnN58tcgF76nWFJnR0nTGZ0P2YNTrkNSnnjNZ5bsFYhbg1BgZSDEHSSmYRMOBGdmpS86lg/LQ+/CdcQMyUxdbVxZnqPP940wJ7ICzP019JWxDm0hPhqSD+0eo006CY7ACFUCvR/Cvh5bForDrHsg6A6/wBR8hgNhm2y0iOhp5anfhyHmcTrNVreWcuqpJAAJJIAAEkk7AAbknpQuL6M9V/ol+gYWbg/pN6Gu7cunLbkfdkz5s3SKx7TW6R2GQyXFcLjhQWJAABJJ2AG5NKkhok5LoBJgKpYq5LlzCl9iT4RYdALqlrV0RoA4msh7pdeynu/5CWu4ArXY2G3RjHf/wATDm8wvGAJ/Rgmvs8aFSYkQwOsaTzHbSiyn+Dd+V8Dx95Kq2AdKHbtBKudbCzEUIVS4zhzlxVoAEgriEB1Bj9Zp12I+dZdrYSyo0cHD6rQsb4qsJ16v2SCvny7sSAUBC3HAOxSyvsrQ7M81SDfg56jU9zR1W8ymiLk6b5gd7j1ncgp/gOLzoVJkqd8xffoXgKzAzIXQaCtCy1LzY27/OIJ3jALPtVO66d+EeUyBtOalKaSqzD1l+rT9IZsXgwBfOty1oFun7yk6Lc7zo3kZJes1qu9V+SJWJ4mw1t2t3FZHUwysCrKfMHUVpAgiQpLuExBturrEqZE6iq69Ftam6m7IiMFOnUNN4eMwtm9DePW8TbVFgONMmkyRDAA8pzAQyHR4DCHGvj32d9mf0DxyOhHCf8Ak055jHPYc9tVvTN7+B4xjh+VwyyMty0rB4dbKSSJCy7b7DudSANBJJjrT7Gim3HvPv6rIqPNV2HcPe/BVzjHo5YxuZgPCvj3tNG1MEjTeNGEGCJHSk3UG1SXs6r/AF57z4q95b0fRWhoezTccjoR+yzzjfolfw5OZDl+8NV/e/3iqzVfSwrNjiMR+yxK/wD+ev8AWsb736XYO+x8lBPaYbgirWVGP7JlYNosdezmKrC3mF4qaWRQhe0tMdgTUH1GM7RhM2ex17QYpMLuQU1wn0XvXoaMqdXY5UH/ALHT5CTVHTuf/KGG5wH7rfs3/wCcLTNrfd/S3F32HmtH9EvR3DWWMMt28ka6QugMqJPeMx10MRV9mo075c515w8uQWzU/g0hTosuMPif6jqVZcdhRcQr1gwddPoQYPUAiRpTtRl9se/e6XpVCx0+/eyzP0y49bw1tkaC50ycpIIEDNHLmA0CjltiTq0EZzLO+0v6Fnfs0cdJ+VowHPEbLXtpN6V2WnHlOMfM44nlgcZxeINx2uNEsZMbV6+hRbRptptyAjFY9Soajy92ZXMJhnuutu2jPcYwqqCzH4AVaSAJKrW3+rT1bfopXFYsBsRvbt6FbM9SdmueY0HSd6zLTar/AFWZeq4tLpJCi+PYvIgUGCx3zFNugeCqsTEBtDBFK2qpdbAwnu84gHacCmrLTvOnbhPlMkbxkoAvkzbqQCXAC23IG5ey3sro7skVnk3JOWp0Pe09V3MLQi/Gu2ZHc4dZvIpfg2HMYW0QASWxDgCAJJ8PTpuB8qusjCGU2ni4/RK2x81XkadXwzVtrUWeihCiOOpkKYgCfDMOO9ttG+Mb/Wl64iKg0z5K2mZ6qrYti0zWCR4fv28xi2yMdCwUZ7zScoWYMVkBoouNI5ZiciDyxcdIyK2LxqtFUZ5GM5G04NGsp7YvMlwNBLqNmyhwnmP1eHtf3jHemGvLHTrxzjjoxvmVS5ocyNDtlPq93kFarF4OoZTKkSD3BrVa4OAcMispzS0lpzC91JRUZxv0ewuLEYmwl2Niw5l/Cwhl+RqbKj2dkwhZj6x/V3g8JgbuJw63FdGtwDcZlAa4qnRpOzd6es9pe94a73ghZTgca9pw6GD/AAI7EdqZtNmp2in0dQSPMcRsVdSrPpOvMOPvNbN6D+s1LgFnEzMRJ1b5/fHmNe4O9eerU61iwq9Znzaj+ofVNmlTtPWo9V/y6f2n6LQLVtDYfwGBDByGBBkkd/LQDtAHSuBreiPRnOcffsJdxd0o6UZRh79lNlv3Ua2o50uHlzSYBkxmOohFLHNJJMDrFV+oxzQMQcp+/ACTMycFaWU3tcTgRt9uJMCIgYlIcX4dg85W5ZAOUsSnKY6khCGO3ao16VmvQ9uOeH7Y+SnQrWq71XYZQf3EeaisV6JYIjN7XKGIaBosbnmtnQf79qqdZqQEtc8DgT9QuT0hh9KmTxaErgfQ3AliFZ2I31A6xuEHUR8qkyyUXmL7j3qBf0QkUabeTQnQwmEsR4eGzvBK5tTyqx2clh7pE5d9K5cs9Lssk+eR3xGW2av6S0VRDnwOGWm2Gu+SeYm5ddhpAVpt5QYZggYcxHusviITAjTvVr3VHHLI4RqYnPY4jTzVLBTaM8xjPOMtxgdU4bDJabxmcIo110gMOZSSYgmG0AMjc1aabWHpCYHvD6891WHuqDowJPvH6ctlQfTn1nLbBtYcnNHvbMfh9weZ5uwG9So061t/ldVmrjmf6R9VeKVOzY1es75dB/V9ljOOxr3XLuZP8AOwHavQ2azU7PT6OmIHmeJ3KUq1n1XXnnH3ktW9W/q7weLwNrE4hbjO7XJAuMqwtxlGiwdl70taLS9jy1qpWn8F4BhsIpXDWUtA7lRzN+JjzN8zSL6jn9oyhSVQQvF+8EUsxhQJJ7AVFzg0FxyCk1pcQ0ZlVW/eZ7haCHYbLlLlPIfq8Ra/vCe9ZTnlzp14Zxw0e3zC1WtDGRoN8p9WO8imRti6y2AR4fv3Mpm2qKdSoYZ7LSMpWYE0uWis4URlmYyAHPFp0jIK68aTTVOeQnOTvGDhrKsnAkzl8QRHiGEHa2ui/Cd/pWvQEzU3y5LHqGOqpemFUihC46gggiQRBHcUEShVPG4BgRYDFbiZmwtyYkH3rZP89Ky61Bx6jTDhiw/RP2euGmXCWnBw+qZ2LoZSICZW5kYEqjk6SpOa/eMSJ0HypZjw4bQcRoDyze46aJ5zSDnMjPcc8mN5YqW4Vj/DYq5OUsMxZsxVjtnaYNxjA8NBCinaFYsJDsvQ8TuflGSTr0b4Bbnw1HAbD5jmpfD8QR7j2lJJSMxA5QT9mfvDt/sYaZXY95Y3TPblzSb6D2MD3a5b8+Sd1cqlG+knChisLfwxMeLbZQezEcp+TQflU6b7jg7ZC+Vb1lkZkcFXVirKd1ZTDA/Agit2QcQpLxXUKy+j3pticKeVyw666/OZDfMT51kV/hFMkvoG47h2TzH2TjbYSLtYXxxz7itL4J63LLwL6gHv7p+jHLPwakH0rZR7dO8N2Y+RxXehs9T+W+7wd9xgrHiPSTDXwClxQxEe0zAaMrCYBUiV7yJMb0lWtNJxiYP6pGoPvbRXUrHWZpI/TB0I9+af4p8JdBi/aEhx76EDONSATAMw0iNvM1ZU/D1QReGuo1VLBaaZ7B00OnuFyzxCwl9n8S0qlWkm6hk5pBAzk6y3QUNq0mVSZAEbjfnz0XXUaz6QbdJM7Hbly1SGM9IcAhLl8xmeXMRMgmPsiSAT361w2izXurieEn09lSbZLUW4iBxgfv8AZVTjHrasW1yYdBoIX7UAaQApyj975UzTo2uoAKdO4N3YeQxUTSs7DNWpeOzfuVm3pD6b4nFHmcqOmuvyiAvyE+daFD4RTBD65vu49kch91F1sIF2iLg4Z95VZrXSa92bLOyogLOzBVUbszGFA+JIFckDEri+qvRvhQwuFsYYGfCtqpPdgOY/NpPzrCqPvvLt1xSVQQmmI4giXEtMSC85SRykj7M/ePb/AHE0vrsY8Mdrlty5q5lB72F7dM9+fJRHFcf4jBUJyhjlKtlLMN8jTAuKZHhuIYUrXrF5Abl6ngdx8pzTdCjcBLs+Og4jY/MMlEX7wVQID5m5UUEK7g6woOaxeEyY0PzpJ7w0bycBoTyzY4cME41pcc4gZ7Dnk9vPFPcFgGJNgsWuPlbFXJmAPdtg/wA9aZo0HDqOMuOLz9EjaK4cZaIaMGj6q2IoAAAgAQB2FagEJBdoQihCKEJrxHAreTK2hmVYbqw2IqupTDxBUmuLTKrmMw2ZwLreBiQCEvrotwRGvYx8CNPIVn1qN53WN1+QcNU9RtBY27F5mx0QnB8QPeexbRRCuub2an3igOgZtZcknXeoCyV9S0DcTgOA3OpOPFXG1UIwDidQYxPHgNAMOCLBDDw7JNnCWjL3JguRrM9/+PIVawNDbrOqxuZSr3PqPl2LjkFP8Jx5vKXyFUnkJ3dfvR0kzTdnrdK29EDTiN1VXoik67MnXgdk9q9ULJPW/wCgjXC2Pwylmj+kW1GrADS4o6kDQjqADuDOhZLQB1HdyFjQNaK6u0LqKEL1buFdVJU+RI/Koua1whwnmhpLcRgnK8TvDa7c/fY/maWdYLK7Ok3/ABH2VwtNYZPPiUNxO8f+7c/fYfkaG2CytypN/wAR9kG01jm8+JTa5cLasSx8yT+dMtaGiGiOSpcS7E4rzUkIoQuE0Li2X1QegjWyuPxKlWj+j22GqgjW4w6EjQDoCTuRGda7QD1G964tbrPQmXFcebKh8hZJ5yu6L96OsGKotFbom3oka8Bur6FEVXXZg6cTsoC+Qo8O8Tewl0ylyZKk6zPf/nzFKPDS26/rMdkVaxz6b5bg4ZhD8HxJ917FxGEM7ZvaKPdLgaFl0hwZ03qo2W0aFpG5nEceI0Ix4pptqs8YhwOgGh4cDqDhwRgsNlci03j4kgB77apbERp3MfEnXzFTo0bruqbz9XHRU1rQXtuxdZsNVY+HYFbKZV1MyzHdmO5NaFOmGCAkXOLjKdVYoooQihCKEIoQk79hXGV1DKehEiuOaHCCugkZKB4xwSylm46IZCkgZmIHnE0pWs7GsJAVzKji4ApnxdQDhsOq5rfhlwuyOwiDcP3Rqx70rau1TpASIJjQnjwGZT1kEMfUmDIE6gcOJyCd8P4tkEOSyRmzEHNlk85HQO5CpbAmBVtG03R1sRnPDf8AuODW7KutZrx6uByjSdu4YudurAjg6gg6kadxoR8ZrQBByWeQRmvVdXFm/pz6q7WJLX8IVsXzJZD+quHqdPcY9wCD1EmadoWss6r8R5oWMcb4HiMI+TE2mtGdCRyt+Fhyt8jWiyo14lpldlR9TXUUIRQhFCEUIRQhSHBOB4jFvkw1prpnUgcq/iY8q/M1B9RrBLjC5K2f0G9VdrDFb+LK374gqg/VWz0OvvsO5AA6CRNZ1e1l/VZgPNcWkUkheXcDUkDUDXudAPjNcJAzXQCclX+IcWziEJVIzZgDmyyOcDqEcFXtkTBrPrWm8OrgM54b/wBpwc3ZaFGzXT1sTlGk7d4xa7dNOEKCcTYZctvww5XdEYzJtn7p0Ydqqso61SkRAgGNAeHA5hWWvFjKkyZInUjjxGRTzg/BLL2bbuhkqCRmYA+cTTVGzscwEhIvqODiAp6xYVBlRQqjoBAptrQ0QFSSTmlK6uIoQihCKEIoQihCKELxdthlKnUEEEeR3rhAIgoBhVTGYEsow7Qb1klrBba7b6ofiBBHl2msyvRL2hn5m4t4jbv1WhZq4puJ/K7A8Dv3JrhsTn1nLcBJbMNVcL7S646JbXlRT1panUv6wdZ0MYuI2aMGjdOPp3MMxpGo0aOLji47J1hMU9v9XI0WLZ/anwbZn7bljddtwKvp1HM7HhzyHMzeccwqqlNr+1xx5do8h2WjIlTuE4vbbQnKdYJ90jMEDA9AzmFnUxT1O0sdh7zie85bpCpZnty94THcM9lIUwl0hibNu6DauKlxSOZGAYEHup6UB0HA4rsGJVL4x6puH3iSivh2P9U3L+44ZQPIAU0y2VG5481xVTG+pK4CfCxikdBctFT82VjP0FMC3jVvmuyol/U3xAbPhT/aXP8AO1Vn42lx9965JQnqb4gd3wo/tLn+Vqj8bS4++9ElS2C9SVwkeNjEA6i3aLH5MzCPoarNvGjfNdlWvg/qm4fZgur4hh/Wty/uIFUjyINLvtlR2WHJcV0w1m3aC2rapbUDlRQFAA7KOlKl0nE4rsGJS9C4o/F8XtroDmOkke6BmKFieoVxDRqJpepaWNw95xPcc9kxTsz3Z+8JjvGW6gsXinufrJOjTbH7MeNbEfbQqLqNuRSNSo5/b8OWY5iLzTmU/TptZ2eGPPsnkey4ZApricTk1nNcJBXKNWcr7O6g6pcXldR1ql9S5rJ0jUxg4DZwwcN1axl/DIazoNWnYtOLTsneEwRVTh1gXrxzXyvu2rfRB8AYA8z0imKNEsaWfmdi7gNu7RJ2muKjr35W4Did+9Wq1bCqFGgAAA8htWmAAICzyZXuuoRQhFCEUIRQhFCEUIRQhFCE04jgFurBkMDKsPeU9warqUw8QVJri0qt8SwksPGIt3tAt4D2V4Aghbo26Dft2is6vQvGXYO30PByfs9pLBGbdtRxCa3LrowS+DaZiYuTKE3CfFuhh9rwwFVek0s57mG7V6pOumObp3jBo0TjWteL1LrDbXDJsbTiTqllJMFAATkKL0DMMuFt/BEzXWHczVgJOLRsQOJwYP7R1jxxUCAMHcZPAYvP9x6o4JXD4xrY9kxKgHIDqGUeysj+0ulnkakKKmyq5g6hw05dlv8Ak6TOyg+k1564x159p3+LYELl3FHLi8ROrMtlCNPcEMV8iST8qk15PS1eIaO7OO+VVWbdbTpcLx791I2MW63rNlnhVsg3S0HM7sFQEnWc23xq8VXNrNpk4BsnmTAVQpA0HPjEnDkBJU1bvK2zA/Ag/wA7H6U6HA5FKFpGYXuuqKKELxcvKu7AfEgfzuPrXC4DMqQaTkFC38W7Xr1lXlWsk2isDK6MVcAjWc2/wpI1XOrOpg4FsjmDBTZpAUGvjEHHkRIUdbxRy4TETqrNZcnX3xClvIEA/OqHPI6KrxLT35T3wraLbzalLheHdsu4jGPcHtWIUgZwNAqn2V4f2d0K8nUBjUX1XPHXOGvLsu/xdBnZWspNYeoMdOfab/k2RCRYkSXAJGcuvQsoy4q38HTLdUdxNQJIxcNyRxGDx/cOsOOKmADg07QeBxYf7T1TwSVu67sUsA3WUibkwgNsjwrpY/a8MlWXrFVte55u0usRrphk6d4wcNVNzWsF6r1Rtrjm2NpxB0TrhuEhiLJFy9qGvEeysgkkraG3U7d+00zQoXTLcXb6Dg1J2i0l4jJu2p4lWTh2AW0sCSxMsx95j3JrRp0wwQEg5xcU7qxRRQhFCEUIRQhFCEUIRQhFCEUIRQheLtoMCrAFTuCJFcIBEFdBjJRF3g7ICLLAod7N0Z7Z+HUUs6gQIZlscQrW1cZOe4zUPdwFtDLW7+GMkzaOe3JBBPWNCRp3pJ1mptMw5nLEfVOttlQiDDueaSXD2CObGsV5NFTI0IIQSFnQE9OveodBTOdUxhkIyy0U/wAW4ZUxOOZnPPxS+Og27fh2ymEtMp1BBaWgkA6kanXrmphwAYAwQxsJQuLnFzjLiu8XueFii7x4Vw23D/Z9ijkLPctlNU2h3RWi87sugzp1QcPGE5Zx0tnutzbIj+ojHwlJ4dcuQHdPCB/s8K9w/wB65XGC7dnSB4MJ9SpvN6Y1k+LwPQLloFQq9sq/u4Bj+bUNkADaB4UkOgkneT41Qi6CwZe+Zf3sAp/NaHSQRvI8aSGwCDtB8KpXb6584G7+KB/aYVLg/vW6Hi9ejWR4sB9QhhuxOkHweR6FK8IfxcUHSPCtm45ce77ZEJWe4bMTXbOeltF5vZbJnTrAYeMqFoHR2e67MwI/pJx8IXnBQLdzxLZfCXWYyASVhoBIGoGg16ZRVzQCwh4ljpSYcWuDmmHBN2w1gDlxrBOfRredocQ4mJ1AHTpS5oUxlVMY5iTjnomxaycXUxOGRjLLwStrh9tzK27+JJIM3TktyAAD0nQAa9qm2y03GYc/ngFB1sqAQIbyzUza4OzgC8wCDazaGS2Pj1NOtoEiH5bDAJJ1XGRnuc1L2rQUBVACjYAQKZAAEBVEzmvddXEUIRQhFCEUIRQhFCEUIRQhFCEUIRQhFCEUIRQhecg3gTRCEXLYYFWEgiCD1BrhAIgoBhQd/hty2pRVW/YP/bcwy/hY9vOlH0SG3YvN2KvZVg3gYO4ULewdpZAe/hpzctxC6cy5THxXSZpF1mY0Q1zmcCJGUenFPttjj22h3EYHAz6oKMTIxWHOpPMGXe14e34f40GnUJkVG75R+W7vspC0UtWO9uveqAjAycVhxqDyhm2teHt+H+NAp1AZNRu+U/lu77INopaMd4/qveqLOEtNAL38TGXltoUTlXKJ66LpM11tnYRDnOfyEDKPTioOtjh2GhvPE4mfXgpqzw25cUIyrYsD/toZZvxMNIPlTzKLi27F1uwSL6sm8TJ3KnLdsKAqiABAA6AU0AAICoJlGQbwJrsIXqhCKEIoQihCKEIoQihCKEIoQihCKEIoQihCKEIoQihCKEIoQihCKEIoQuNtQUKq8T96kamaYYucM96inmh6ta7U8Euu0IRQhFCEUIRQhFCEUIRQhFCEUIRQhFCF/9k="/>
          <p:cNvSpPr>
            <a:spLocks noChangeAspect="1" noChangeArrowheads="1"/>
          </p:cNvSpPr>
          <p:nvPr/>
        </p:nvSpPr>
        <p:spPr bwMode="auto">
          <a:xfrm>
            <a:off x="155575" y="-1790700"/>
            <a:ext cx="3724275" cy="37433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9396" name="AutoShape 4" descr="data:image/jpeg;base64,/9j/4AAQSkZJRgABAQAAAQABAAD/2wCEAAkGBxQTEhUSExQWFRMXFRYbFhgYFxkYGBgaGRgcHxgbGx0aHCghHh0mHBcZITQhJyksLi46FyAzODMtNygtLi0BCgoKDg0OGxAQGywlICQsLCwsLiwsNDQsNC8vLCwyNC8sNCwsLDQsLCwvLyw0LCwtLCwsLCwsLCwsLCwsLCwsLP/AABEIAOEA4AMBEQACEQEDEQH/xAAcAAABBQEBAQAAAAAAAAAAAAAAAwQFBgcBAgj/xABGEAACAQIEBAIHBAYJBAEFAAABAhEAAwQSITEFIkFRE2EGByMycYGRQlJysRQzYpKh8CRTg6KywcLR4QhDc4JjNLPS4vH/xAAaAQACAwEBAAAAAAAAAAAAAAAABAIDBQEG/8QAPBEAAQMBBgIIBAQGAwEBAQAAAQACEQMEEiExQVFhcRMiMoGRobHwBVLB0RRCYuEjM3KCkrKiwvGjBmP/2gAMAwEAAhEDEQA/ANxoQihCKEIoQihCKEIoQihCKEIoQg0IURc4q9wkYdQVG91zFsRvHVqXNYu/ljvOStFMDteGqhsTxNZIbFXbra8uHWAIEnm2IgEzPSkX2tmV8u/pH1/dOMsdQ43Q3+opA4hSYGHvvrHPeymcmfv9zWodOCYFNx5u4TvsrPwoGdQdw4x6rlvELp/R76zljJfzHmXMvX7oJobXGH8N2MZO3E77Lpsn/wDQa5jYx6pfDcUTTLib1okAgYhcykHUc2wBHWamy10zEPc3+ofX91W+xVR+UO/pKmU4q9uPHUZDEXbZlNdpG4+NOis5vbGG4ySRpg5Z7FS6mdRqKZVS7QhFCEUIRQhFCEUIRQhFCEUIRQhFCEUIRQhFCEUIRQhFCFF3uMgkpZU3nG+XRB8WOlUGuJhgk+XirBT1dgorF8UMxdxSof6uwpdvm2pBpSpaQDD3gHZuJTVOyVHCWsw3OCbDHYfdrmMUac7Fo5hKnQdRqNKq/FUMyXjiZ1Vv4KtpdPCU44leuJbCeL4tm9AW5pmUEiQSN5E6/Gr6jnBoAdLXapUNF7EQRovHGE8S8uG93D2/DVlBIzNcDZCY3AIX61RaR0lUUjgwRI3JmPOE7Zop0ulHaMweAifqkMCAfDAAGY2WIAgA3MPcttp+JKhSA6sD5T4sLfUKyqe1Ol4eDw70K7hXkWz38E/XBXB/prtM9k73T/8AM/ZDxF4f1D/6D7rzZuQFP3ch/dwDH/VUWPgA7R5UpXXNkkbz51Qgwo1AKpEg6gizgpiOvNcFdwaIOIb6Np/coxJwzP8A2qfYJTgoNq8MPvYuShUyYdLSM7CehLMIrtmBo1RS/KcI4hoJPfJULVFakan5hjPAuIA7k44fcuEPZW54dmyzhrnXKCYAJ2gA6/CmqbnQWzDWzikCBIMSTompx+HnluYx9SM6liJAk7x012pf8VQ/KXniJTX4Kt+a6OBKcYTiusWsUGOkJiFKkztDaSasp2ppMMqdzsFXUslRolzO8YqWtcZCkLfQ2WOxOqH4MNPrTYrwYeI9PFKGnq3FSgNMKtdoQihCKEIoQihCKEIoQihCKEIoQihCRxeKW0pdzCj+YHnUXvDBJXQCTAVb4pj8wBv5kRv1eHU+0u9s/YeX+e+fXrgAdJrk0ZnmnKFnc89TTMnIJhce5cEXPZ2RJ8C1pKoxF5WOhLqIaNjShNSr28G/KOBhwOsjOMin2Mp0+xi75jxHVI4HKdF7sWfDhbYXMpAWIAa5bBa2fhetFgfOptZ0eDBiPMjEf5t81xz7+Lsj6HA/4Og8l7t2iwy2gSMoCafZ1u4Vj2CkPbNdDS4QzHbl2mE8sWqJcG4v7+fZeO/By6+H9lirEZfDZbyL91XEsojtzD51NjYbUpREQ4cjp3Yqmub3R1ZmZaeY1709t2/FvWLpVil2yM5Ewr2mDqSRtqI86su36zHwYc3Hm0ghQbUu0HNnFpw5OEFTVrh9pdkGkR12YsN+zMxHxp0UWDIe5n6pR1aocz7iPQJRMKgiEUREQo0gEDp0BI+ZqQpsGQCiajzmT4obCIdCikfhH3cvb7unw0oNNhwIHh3eiBUeNT49/qk73DrTSCg1DAxpOYANt3CqPkKi6hTdMjP6x9gpNr1GxB9j/wBKiL1nJiXuZSLdqzccEzBuXCS0E76CPKlCy7XLowaCe8nFNdJNnDZxcQO4DBR1qxNjD2TqcReLuPvImpHzAX61Q9t5jKXzmTyGP2U6Bul9X5RA5nD7rr2GAy3BkzAhugXxPaYgjyW0q2wR3iolpGD8Jz78XdwEAK8PBxZjGXdg3xdJK8XbfiaMozMdiNBcuryA+VqwMxHc1xzRUzGJ33Iw/wAG5qTXXMjgPQHH/N2ASVtntqfCOeyRm8G7LKUJC246h7hzFQKgC+kJpGW53TtkI4u0C65rKpioIdlI3zPc3CSn/C8aVzeBJyE+LhnMukHU2z1E9P8AM03Qrgz0embTmOSRr2csguyOThkeasmCxiXUDoZH8QeoI6Gn2PDxISTmlpgpepriKEIoQihCKEIoQihCKEIoQuExrQhVbG4+R+kuMwzZMLbOgZpjO386R8Kza1aB0pxxho47p2hQvuuDm48Ews2TJe5Ny6+YODu0D2tiJ5WUAOhG8dqTYwyXPxcZnwxZwIzbutBzhAazBoiOGzuIOTtk4sqzHkOZ+Vg0HUgHwbx/ZdQbT+Yq4Bzj1TJzn/V3IjquVbi1o62AxEereYPWapjB8EUQWmBGVQfdAYPbBI1JRswBEaGKcp2UDteHfI/xMxwSVS1k9nx7oP8AkInipa3bCiFAA7AQO/502GgCAlC4uMlIXktoWvPlU5IZ2IACgzqTpE1wU2l94DHJSvuu3JwmVUeMetTh1iQtxr7DpZXMP32IQ/JqcZZKrtI5qCqmN9dxmLOD06G5d1/dVD/iq8WDd3kiFE3fXPjieW1hVHYpdY/XxR+VWCw09Sffcuwi1658cDzWsKw7BLqn6+KfyoNhp6E++5EKWwXruMxewenU27uv7rIP8VVmwbO8lyFa+D+tTh1+A1xsOx6Xlyj99SUHzYVQ+yVW6TyQrdaS1cKXlytCkI6kEZTvBGkUmaYvXiMQph7g0tnApe7bDAqwDKdCCJB+Irrmhwg5KLXFpkZqLxvBFaSpInNmG8h2m7B3DMAFnoNopWrZA6Y1+px7zlwGSap2tzc9PoMO4Z8Tmoa6jq3NCPJaSOUPkGZ9d7dm3CjoWNJODmnHA58JjPkwYDcp1pa4YYjLjE5c3nE7BNb9mYZM1t0C+Gd2QGfCSPtXbrNmYHYHWqajJhzcCMtxsOLnkyZ0zVrXZh2IOex3PBrRgI1yUhhcaROJUQ6NkxdsagwYzr+f113lyjWJBqajB4+oSFejcIbocWlWhHBAIMgiQe4NaIM4hIr1XUIoQihCKEIoQihCKELhNCFEcY4laNm6q3ULlGAAYdtQPOlq1VhYQCJhWsYbwJCh+MJJwbDKbfhsqhvcLFRyN2zCRPQ/CkbUOtSOkECcpIyPMea0LGepUGsg4ZxuOSXwPD2u9WC6AsdH5ZyT2vWnEZtmHep0qJqct9cMv7mnXUIq1hT57aY5/wBrhpmCrHh8OqCFECSfmSSf4kn51pMY1ggLNe9zzJStSUFnfpz60rWELWMMFv4gSGM+ytkdGI1Zgfsjzkg6U5Qsjn4uwHmhYvx70gxOMbPibzXNZCnRF/Cg5R8YnuTWkym2mIaF1MsJhmuNkSC2VmAmJCKWMecCq7RaGUG3nbwpATgkQavXEUIRQhBNCEti8M1p8jwGyqxEzAdQwnzg/nVFntDK7bzd4XSIMFPeA+kGJwbZ8Nea3rJUao34kPKfjE9iKsfTa8Q4KK2j0G9aVrFlbGJC2MQYCmfZXCeik6qx+6fKCTpWbXsjmYtxHmuLRKTQksRh1cZXAYaaHyIP0kDSovY14hwUmPcwy0qvcQwDWubMxWTziC4LQHaPtXnJCLAhR9KzqtE08Zw31xzPFxyboB4LSpVm1MIx20wyHBozOpKR4IkXcQSFW0tkK6r7qETCT9oqsye5NV2QfxX5QGgEDIcOMDPiu2sjombkkgnM8eEnIbKR4DxK2ti2r3UD5diw01MT20inaFVopgOIlZ9RhLiQFNgzqNqaVS7QhFCEUIRQhFCEji8SttC7mFG/896i94aJK6ASYCrnEcYCA+JLBDrbw6e+wH2nj69APzQrVmgXquWjRmeacoUHPMU+8nJIDiS6q2CQWwoY5WQvkP21AHMO5U6dap/FaOpYZ4ETG437jgmDYx+WpjliMJ2O3fmukLbTK3tsDd2O5Qn+IM/l33shlyD1qbvL37xS4L2PkYPCn+EYa5bUpccOoPs2+1kjTN5jb5U3Z6b2NuvMxkdY4qq0VGVHXmCCc9p4J/TCXWUet308a0TgMK2W4R7e4p1QEaW1PRiNSegIjUyH7JZw7ru7kLFgK0l1LYXDtcYIgknuQAANySdAAOtVVqzKLL78l0CVoHo7gUteAAFlltF2GuZimJzGeo7eQFeStNZ1VznHjHKQmWACPe6ze17o+Ar2DOyOSVXupLqKELxd90/A1F/ZPJcWkekWBS744IWVW6UY6ZWCYbKZ6Dv5E14+y1nUnNcOE8pKaeAZ97LP8Th2tsUYQR2IIIOxBGhBHWvW0azKzL7MksRCRIq1cW0+qL08a6RgMU2a4B7C4x1cAa22PVgNQeoBnUSc212cN67e9cWr0ghMuK2LrpktOEJIDNrmC9cv7VUWhlR7brDE5nWOHFX0H02OvPExkOPHgq+ttbim1b9lg7X6xzoXI336/wD97ClA1t243qsbmVc5z3vvOxccl5HEV5VtYJWtsCVzMoZlG7kEGF/aY66VV+KyDKUg5SYJG/LiUx+DEG/UgjOBInbieASvDMYNXwuaAJuYZ94P2rf/ABvI8hVtCu1wvUu9p9QqK9nfTMVO4j6qyYLFrdQOhkH6g9QfOtBjw8SEk5paYKXqS4ihCKEIoQqtxPiQab7DNattlsJ/W3PvfhH89qzrRaAB0hxAwaNynbPQL3XBhudgmFi22bxHJa8+oZSATEwcO/utAMG028Uoxrr192LjjI/6HI8WnNPuc27caIaND/3GY4OGSf8ACsH4rCIyKxJKyozd0E5rVydGtnQzTFCn0h4Dbfhq0/M3JUV6vRjid9uOjh8rs1MYLhS2ndkJFt4JtwMgefeHbpp/xDlKztpvJacDppO6Sq2g1GAOGI11jZSFMJdR3pFxQYXC3sSRPhW2YDuQOVfmYHzqdNl9wbuhfKuIvtcdrlxizuxZ2O7Mxlj8ya3QABAUl6wWGa7cW0gBdtgTA2mT2Ghqm0WhlBhc7w1XQJMBXLg3DksJbfRmPis7RBi2wZFGpgexY/XvXmbVaX2h5Jywge+ava0NClnxDAl3IzIrFiNB7NcQP8x9aUjQe5hSn34rL7YgAeQr28QlV6rqEUIXm4JBHka5EoWoLiGkOhGZ1UqTqPaLhx/kfpXiI0PuJTc+/BRPGeHJfS4+isPCZGiTFxizqdRI9sp+nam7LaX2d4Iyxke+Sg5ocFTcZhmtXGtOAHXcAyPiD1Gor01ntDK7A5vhqqCCDBXnD32tutxGKujBkYbqymVPyIq4gEQVxfVXo7xQYrC2cSBHi21YjsSOYfIyPlWFUZccW7KKkaghR/EOFLeZM5PhqSTb0yu06Fu8a6dZ+q9aziq4XjgNNCeP2TFG0Gk03RiddQOCieL4PwySYNtjJLyVkbeJrmuRMJaURpSlopXDOhxxy/u1d+lowTlnq3xGo2z7tB+pxxUdiLLFs6kreTmzMRnE/avt7tq3G1oa6/EUq9hcbwMOGM683aNb+n90wxwAukS04Rpybq47u/ZPOHcTA/pCjKrELiUGyMdrg8j/AJ9TTVC0Bw6QYaOGx35FI2izmm65/iforWDWmkV2hCKEKM47eOVbKGHunKPJftt8h+dUV3GAwZnD7qymMZOirTuHugrpat+zw4zG2WI957dz3M8j3W94VkucH1bwyGDcY5kHKeBzWuxnR0rupxdhPIEZxxGSWS0XYoBJYjOCkAk7G9a3Qz/3renWrA0uN0DPPD/Zuh/U3molwaA46ZY/6u1H6HK2YawEUKJPckyT5k7kwAJPatdjA0Qsl7y4ylakoKN4zx7DYRQ2IvW7QOwZuZvwru3yFTZTc/siULMvWR6w8HisDdw2Hd2d2tQTbdVIW4rHVgOi09Z7NUZUDnD3CFk+AwT3nFu2JY+cAdJJ+JH1pi0WllBt56mGkmAr3wDBC1aw4EElnLGIkm6i/wABp8q8taazqtRzj7wTDBAC7btsLVslTkUJmP3luKxbL94+0Zco1JIqskSfeSNEcfC28PfIYtmtXGJPfE3FVNuygj5VZZQX1mCNR5ZodgD7zVBweEe64S2pdj0H5k7AeZr1davTotvPMJcAnAK6YH0Ywlrw7eKcNiLnurnZR8FykE/E79I2rztf4naKhLqWDR7xV4ptGDs13jPoMmUthiVYfYY5lbyBOoPxJHw3qdm+MVGmKuI31Q6iNFRCI0OhGhB3BG4Neka4OAIyS60TgKrcw9gliuW1bYEd8NcZX37qQPnXj7UCys8cT55JluIHvJFy2xtXCFORg+U/dW2qlc33T7NVynUEGqwRI95o0Xn0gwQu2sRMAhrZUxsRddf4iR86ss1Y0qjXD3gh4kFUXH4J7Lm3cEMPOQRtIPxBHyr1NntLK7bzEuQQYK1j1b+sPBYXA2sNiLjq6Ndk+G7KA1xmGqg9Gpe0Wao+oXNHuFBadwfjmHxS5sPet3QN8rAlfxLuvzFIvpuZ2hCFI1BCTxFkOpUyJ6jQjzB6HzqLmhwhSY4tMqp37JQhCAIY5RlLLm727fvXn73H0FZL23CGnu/YZuO7jgFrtffF4d+OPecmj9IxTdrnh3fEaSjcmIBY3GytoGusORWBiEXYVUXdFV6Q5HB2uB1ccgeA0UyzpafR65t0HJozI4nVWTgVwqHsMZa0YB+8h1Q/TT5CtWgSJYdPTRY9QfmGqlaYVaKEKr8YxRDYi6N7aLat/jubkeYkVnWmoWh7xmBdHMp2y0w57WnKZPIJhhbOQeEo1CwyheYj/wCTD3DFwftoZNKU2XBcG2IAx72Htc247J97rxvnuM4dzhlycIU76P4YR4hggSE1LBRs2XOudJOhQnTLT9kYCL/h9YkSOI0hIWuoZueP7wYPPWVM06klmXrK9ZX6MWwuDIbEDS5c0K2fIA6Nc+Oi9ZOgds1lv9Z+XqiFiWKxL3Xa5cdnuMZZmJZj8Sa0wABAXV3BYVrtxbSQXaYnTZSx/gpqm0V20KZe5SAkwr1wHhy2EtRBZmOdx9rLiEVInYZX266V5a1Wh1d7nHuG2CYY2PfFOsMvskDZ18NGcso6clzQkFdwV76GqD2jx/8AF0ZJwl0qQGAzohW2gnKrqQBHxS5bOY6gZtta5E5e/eK6ob0vbLg17XLlsL/47akp9cub/wB6f+FtvWocAT78VCpg1V7h3pHcw6BLK216uzKWZ27kyNOgHSN9a1qvw1td5fVcZ0jIDRVCoWiAtC4FixibNrEMi5+bpOUhirZSdQDlrzdppGhVdTnJMtN4SpSl1JZf6b4QW8W8aC4qv8zIb+Kk/OvV/CKpfZ4OhhK1RDlOeiDZsG3a3cuK3/juKC/0z5v/AErK+KNu2o8QD78FZTxaph7pYkKBndAtxDOVnYka/BLdw5hqRl30pACM/fvBTTfEr7JwudvERXDMOnPc1IAXche+oro7Q4f+LhyTXj3DlvrdmAysMjke7OIdXmNxlTbprV9ltDqD2uHeN8Fx7Z98VRcbhWtXGtPAdYmNd1DD+DCvU2eu2vTD2pciDCMHintOt207W7i+6ykqw+Y6eWxq4gEQVFbh6tfWSMWRhcWQuJ+w40W9HSNlueQ0PSNqzLTZbnWbl6Li0mkkKI4/huXxBppD65Ay9MzKpcgGeVSJzUpaqeF4d+mHGBPcM05ZKmNw92uPAEx3nJQN+0GHhsIkEKpQggHraw6GR+O4ZFIPaHNuO7hH+rB6uyT7XEG+O8z/ALPPo1O+EYgj9GuNo3Nh7veVJyT56VfZXm6xzs+ye5J2tgFRwbkesO9WutNIIoQqZxMf0e6xiBjSXkZhGaNR1G2lZFq/kknK/j4rTsX86NbphdtJ4kIsMJGgJuopOxKOVvWfkYFRaL/VGPmB3GHN7sArnG51jh5E94lru/Eq320ygKJgADUknTuTqT5mtgCBCx3GTKpvrS9Lv0HDZbZjE3pW1+wB79z5SAPNh0Bpqy0ekdjkFxfOhM6kkk6knUknck9TWwuooXVa/Q/Bm2RfaOYIVkageKQx+aJcPwArzfxSv0jzTGQ9Y+8K6mIxVhFsqsD7DCJ0HKcn0FyzbYnoHJrMmT795FWJa/ccoba6D2+ddGcA+6vKSAwFzNA1IQDrXABMnh78l07JWPFcSkBwCSYPIFGeCJENKJPUBiNq52R794IzUB6y7ulhO5uN9Ao/1Gtb4I3+I93BV1tFSFUkgASSQAOpJMAfM16Fzgxpc7IKhbDwfBeDYt2tyigE923Y/Mk14etVNWo551Mp1ogQnlVLqoPrKT2tlu6OP3WH/wCVeh+BnB45fVL1swnHq0uaX17G2fqGH+kVV8bb/EY7h9V2jqp+PCcwkhASIgchU5JJgQsOk9AVJ3rJ7QVmSSsXHCC22o9hkXRXIHvLzEAsRbzQdQHI6V0gTI4+/NAyhIm2WWD9tjMajmOT6G5euMD1CA12YPv3kFxV70wwZcm+scoYtA1IN2FPyV7Z+DVqfC6/Rv6M5H1j/wBVdQTiqpXo1SuqxBBBIIIIIMEEaggjYg9aFxfR3qx9Lf0/C+0I/SLMLe/a05bkdmAPzVukVjWmj0bsMjkuK3ssgjXUdDB+o2pYiRC6DBlVG/a8MlDCgk6T4KP+6WvXj8wDWQ5vRm7kPAH1c4+RWu13SAOGPmR6NaPMJLh4/ozsIj9MBSFKjdRyqdQN9PKiyj+C4jK/hhG2Q0Vdt/mtBzu44zurrWwstcJjU7UIVWbG2xcvKEa9h7ur5VJCtsxB6g7zPw21zy9hLhF5pzTTbzYcDDhkkcMglTYxVtinuJiEGZekB9G20gVS2mQQaVQGMg4fXNMmu1wIqMInMtP0yVqwpfIviZQ8c2Wcs+U1qMvXRez4LOfdvG5lxXzP6wOP/puOu3gZtqfDs9vDQkAj8RzN/wC1btCn0bANdVwKu1cuorhIAkoV+4XYKWbaNB5AN5UMNYJ6KwuHzjEHYKa8dVfeeXDeffvTimWiBHv390+BBOVy/MtzaAzQvOp0IGZUAYCIZAR74NVcR796cOS6uu5/W2wdy2gLMrGWKMB9r2jxsGFwcw5WojQo4hSWBs5LjKTJ8NSDED9ZdJAEmAMwHzFVuMj3wUgIKhPWDw4vZW8N7RMj9h4DH5EKfhNaPwm0CnWunJ2HfooVWyJTL0H9HfdxV0edpfj9s/LYfPtF/wAUt9+aLMtT9FGkz8xV3rDV6KEKr+sDh5uYcXV3tMSfwNo30IU/AGtT4TXFOvBydh36Kqq2RK8+r7hxt2GvNvdIgfsrIU/Mkn4RXfi1oFStdGTcO/VFJsCVN46znuKoMezYkxI/WWiARIkHIR8jWc0wPfFTIkqNRz+tuA7htQVZmEMEUH7Xs0ncKEPMeZqsjQKPErhIByoX5Vt7wWWV5FGgByq5CgzLOSfcJo4n3714c0JjxSwXs3EWByEbwpY6wD1VRbHyw43DiraT7tRrjvPv3rwXHCRCoNexBBEhLIrqFZ/Vvx84PH2nJi1cItXe2VyAGP4WytPYN3qi0U79MjUYrhX0piC2VskF4OUHYnpMdKw3Xrpu5rrLt4XstVVcSvMzX8Vbts2jrh0Gc9AC+rbaVlupuJJqVACc7gx8cStEV2NAFNhMZXjh4ZL2MVbzWbeRrOGtkFSykZmHu69BJJk79atBYLrALrQlnFziXEy4q1gzqNq0UqojjD+I64eYTKXvHbkGwnzNLVjecGaZnkraYgTrkFEJxS/d/UeysCQhS2lxjBjmQsCo+ApAWmtVM0uqzSACfCZHgtL8NRpCKmLtZJA7jEHxTyzavXcpu2bN5CYLFWtXFEwSVcT8hvV7BWfF9rXDfEHwKXqCg2briDtgR4hHrC4qcNw7E3VMN4eRCNw1whFI+BaflWvZ2X6gCQXzCBW2pLtCE54Zl8a3nAK51kNoDrsT0Hn0pS3kizuj3iutzV+VokNmiYbTmUyYaO8kyNjmZNR4c+U5e/f77plObYca22UPHKIzC4AR7pJAaFBABIZZgmINRMa+/fgu8l6wTnMgUZWBAiQpFsHmRlaGKgHMhAkBlkCTmHDAz796oC9HFXAyZ1U3VJHLy5wRzBQxMqcoYENoQoYATHLrYMZIkp3xNluYa7Goe26jpqwKgHqDmMRuKjTlrwdiuuxCe20CgKNgAB8BtUJlSXquIRQhebtsMCrCVYEEdwRBroMGQhMuGstvDW50CW0U9dVAWB1JkRG5qb5c8ncqIwCaDFXCz5FUXWIHNzZAByhgpEKMxYktqSwUERMrrYE5Lkleca5zOGGZiSIkMTbJ5UVVlgpAzOSJIVoDQCvWjDD370QV5uBzrcZS8cwjKLYJPvEEhZUgEAlmiAYk0CNPfvwRzTZmmAuaJhdOZjIlo7yBA2GVU0HiRLn79/vsuKg8SC+NcyABc7QF1A12B6jz616uwkmztlLOzTam1xcYTpQuL6j9BuKnFYDDXyZZrYDn9tOV/wC8prDrsuVC1cSV+1etljas2bKAkBgrXbjCYBCoJ+R2rKf0zZLGtaN8SfAJ+mKDoDiSdsAPEpo/FL1r/wCo9rYOjl7aWmEmOVAxLDXtS5tNakZq9ZmpIAPhMnwTH4ajVEU8HaQSR3mIHipbg7+G7YeZTKHsnfkO4nyNP0TdcWaZjks2oJF7XIqG4vflMQwMG7fWwDIEKo5tToAROvnSVrf1H/qcG+/NO2Jk1AflBcvH6NIA8MsAABmtYW7AHnbdWqvo5EXZ5hh9CCmOkg9qORePUEK18Ot5bSCI5RpBWJ12JJHwk1rUhDAFk1nXnk+/os69fWLK4OxaB/WYgE+aojH/ABFT8q0bCOuTwVYWG1qKSKELquVIYTIIIiJkGRE6T8arrMv03N3BQtHcaK0yCB4dxdQykaDrIjTLqw2i4s143UjxHv3yKaXMI4DqCpILrorNlLKwgrBiQROUzAG6jkodl79+9c0BOsVh2JIukDX3gtxQwHunOjQrR1Khh0J3qII/Kukbrt55KsWuKbhIy5rxWU05SrKRmGokawTG5oG23JC8XMOugbPnN6ywB8QCFu2xrmYhyNNW1EiIigE6bH0KIU/VCmihCKEIoQoFMOuoXPnF28xA8QiGu3BplYBCTOq6mDMzV5cddh6BQherLwWYNcY2yBlzXgsvpzFmYnKNTA0kGNjQdt+SFzC4dgQLRB194rcYKD7xzu0M0dQpY9SN6CR+ZAGya4twXYBSAHbRmbKGZjJaTEkmcoiQd2HJUm5e/fvTNcKEGjNOgB8S42gVQNR0gRpl0Y7RbWKNQPAe/fMoWcs5YljMkkmYmSZMxpPwr2VJlym1uwSq5ViEUIW7+ojFlsBctn/t4hwPwsqN/iLVl24RUB3CitA4jbzWnETynSC0xrsCCfhIrOqiWEKyi668H39VVP0bKCPDKAgg5bWFtSD53HZqyujujsxyDB6kla3ST+aeZefQAJThN/kw7TJtX2sEyDKt7uo0IAjWp2V/UZ+lxb9vol7ayKhPzAOTfEElcNE817ENpkmRP9Zy/WoViT0YGrnHTTnh4qyygRUJ2A1+mPglblid7Zb8VrBN+Tig05zbPMM+4VgfGTo5F/2Kt2GWEUAQAoEQBGnYaCtdghoAWO8y4nish/6gn5sEvSMSf/sgf5/WtOwDB3d9VHVZFWgpIoQihCsXobjirtZzwriVUkZWPVYaVkztAmPeHXC+LWcYVQOf3VtJ2itGJwU6G2ZIgjJdAjtyrcAHkrgVih3H0/b0VpCUQMzTc5MqABgL0NB0DK67CTzZ5PWjADD6e/JHNKW5Im2EvowYHJHhggiZVrhlp8161E8cPX0XeSTVguYFbakMhGRMsC3cVrgYyRpGwJAjUyQKln73XFYKXViKEIoQihCr7sGygLbYlnJzpmkXXZkCmQNZ2JAM6GQRV+XvZQSlyQJuBLCKFAzx4ZJJiFW4IafNulcHDH19Ec0m4ZWm3z5kILEXoWTqFVF2MDmzyOlSwIx+nvyXOSTw2CjQWzIEAZLpEduZbYI8mcigu4+n7+iAFV/TLHFnWznlUElQRlU9FhYWRG0GJ949Nr4TZxjVI5fdVVXaKu1uqpFCEUIWw/8AT7e5canY2G/eFwf6BWdbx2TzXCtaxKyjAiQVIiAZ07HQ1mvEtIK6ww4HiqjbsRtbK/htYJfzc1kCnGTY5Bn3K2C+c3TzL/sElhyQuJmeW9h21yTJj+r5fpRRJHSA6OadNY2w8FXagIpkbEa/XHxRiLfLhtJy3sQsZVbUzGjkKdutcrt/l4T1nDQ+uCLK7CpyBzI9MUpdtAbrl+KYFfzY0PYBmI7qf1VrXTkZ76h+it+GMop/ZHbt5afTSthhloWM/BxWQf8AUEnNgm6RiR/GyR/n9K07Bk7u+qjqsjrQUkUIRQhcImuIUnwji5smGGe2dwQrMPwFtB8NtOm9Zts+HtqCaeB8iptfCuGDxOHu62xnMA5ctgET3FpGuD6V5+pTqUzD8PH64K4EHJOlJzDUgqQfDF64TprqFNxiPLKnYiNKr0/b/wA+q6nHDXS4blsqoDo0EFmLKSQ+pBULLaAN9o6CovkQdl0YqTwN0silve2b8SmG+WYGq3CCpDJI8ax/gWLl6JyroDoCxICj6kVZQpGrUbTGpXHGBK9cJxwv2bd0CM6gkbwdmHyII+VcrUjSqOYdDC60yJSmNulUYr7x0X8TGF+UkVBokoOSjOJXEQogVSEQSSWUqoICagBSsrqC32RoasYCZO6icE3YnMdSSxJ8M3rgOuugY22A8sr9gI0qWn7f+/RcTXGYnD2tbgyGCcuWwSY7C6i3D9Ksp06lQwzHx+mC4S0Zqn8X4ubxhRktjYAKrH8eXQ/DbXrvXoLH8PbTbNTE+QVLnyowCK0lBdrqEUIRQhbD/wBPtnTGv0JsL+6Lh/1is63nsjmuFa1iTCMf2T27een10rNeYaV1naCqFq0Dsub4JgW/JhWOxgOQnup/RbLnRmY76g+iTw6cuJ0jNew6xlVdRE6ISo36UUG/zMIxaNB6YKq1HCnyJzJ9cUvxexyYhYBNrELegjMCr76HcQTI8qstbP4bv0uDu73KrsT4qAfMCF4MKAY8NSNDlwdkQdjzZm/hVeDcchyYB9SmMXGM+97vSArVw27mtIQQeUahg0xpuAAdugFatF16mDw5/b0WVWbdqEcVnfr7whbB2LoHuYgA+QdGH+IKPnWlYT1yOCqWG1qKSKEIoXEr+jPE5HjvlaPrFVdPSm7eE7SJVnRPibpjkUkDVqrXIqLmNeIcJXVN8N9I7iAW7pa5ZkSsgMI7E7jyby1G9Zdp+F03dalg7y/ZWNqEYFWvhvGbV6RbaGP2Dc8NiehuOxFxo25JA7nSMOrZ6tLtjy9NFaHA5Kasezui2Wk3EzawCWQKrtHZgV20BU96WPWbOynkYUL6xMRlwyp9+6o+Sgt+YWtD4Qy9aZ2BP0+qhWPVXfV3iM2GZPuXWHyYBvzY0fF2XbTO4B+n0RRPVUzePiXTbDQbaZtIJDXAyq0dlAbfQlh2rPGDZ3+inmYUJxHjNmzAuNLD7AueIwPU23Um4s7c8A+Wss0rPVq9geXrooFwGaqvEvSO44Nu0Wt2ZMLILGe5G3wXTU771u2b4XTZ1quLvL91S6oTgFCRWm1jWCGiFBdqSE4/QbsT4VyO+Ro/KlvxlnvXekbO14fdW9BVibjvApvTKqRQhFCFu3qIwhXAXLh/7mIYj8Koi/4g1ZduM1ANgorQOJXMtpySBynUkLE6bkEDfqDWbWddpk8OX39FbRbeqAcVVdGBaPEUCScuDvCBueXK38KysHCcxyYR9CtXFpjI83t9ZC9cHscmHWADdxDXoAgBU20GwgCB51OyM/ht/U4u7kvbXzUI+UAKZ4wnh3FvkTbKm3eG/KdmjyO/xp6sLrr5yyPJJUyYgZ5hQw4TesmLK+JZOqNb8FbmpkBmdCTvuD/tWcLNVomKYluhF0HvJBnmFqfiqVYTUMO1m8R3AFSWGu4hMguNas251Fy4bl1hOozaDy8qapm0Ni9DRxMnxStT8OZuyTwEDwSfrD4UcTw7E2gJfw86DqWtkOoHxKx861rO+5UBSC+Yga21JSHBeEXMTc8O3E6fHUwIG5M0lbbayytBcCSTAA1P0V9ns7qxMEADEk7LWOBerWxhlF7GXFU9JIJny6D4LJ86wrTaK9Zs133GfKD6nXkME3SNNjrtnZfduR6DTmVLcD4R44sr+jwiMxuXjIF1dYCgwxnTXpHyrKs1mFUNFzAZnflz8k7abSaJeb+JGDdjx0+6jfTr1Yoytew2jDUjc/8A7D+92J2rXpVa1ixpkuZq05j+k/RINq07V1akNdo4ZH+ofVYzisO1tijiGH8gjuK9FQr069MVKZkH34pKrSdScWPEEJKrlBcIoQp/0Hf+m2/NXHyCEgfwrJ+LMaLNgIxCspHrKS9ZN+blm3PuozEfiIA/wH60t8DZ238h78lKscgvfq1v819O6ow+RYH81rnxxmLHcwu0Tmo308P9Mb/xoPkRqPhTHwhrXWbET1j6BQq9pV0CthVrtCEtg8K11wiCWP0A6k9hVFotFOz0zUqGAPcDirKVJ1V4YwYravQT1aW0Vb2I5mPTY/Mj3R+yNe56V52o+rbcapus0YD/ALHU8NE46syy9Wji7Vx/6/dSXHODGyLwXDK9u4VKXVEtZGkjKAWgQdR31nasy02Y07wFMEHI7d32TtmtQqlhdUIIzHzd+XvBRPGfV7hcYpu4O4C0aiYb+P5MPmKfstapRbNlfeb8rsu7VqWrOBddtTLp+YfXQrJOO8GfC3DbuEEydtxBgyOmvmdq37Dbm2ppIaQWmCDvwOqTtFnNEjEEHEHh9FGsY1p5LL6i9BOFHC8Pw1giGW2C47O/O/8AeY1h1336hcuLmJu4l8/htavW50Fu4bd1RMgZtR5edZVQ2h03YcOBg+Kfp/hxF6QeIkeCjW4TevGLy+HZGrtc8FrmhkhWRAR8Sf8AalTZqtYxUEN1Juk9xAEd6a/FUqIlhl2kXgO8EqZ4OniXGvgRbCi3ZG3KNz8zt8K0aIvOvjLIclmVCYg55lTDKCCCJB3B2NMkSqVVnwU3Li2bj2bNv9Y2c5QdyFEiI6kn/lAs6xDTdaM8cEyCSBIknJNrFuwTNmxexR++3JbJ/EYB+YNLtfTd/LY5/E4DxKZNBzf5rw3hmfAK3YZmKqXXKxAzKDIB6ietarCS0FwgrPeGhxDTIXzL6fcA/QsddsgRbJ8Sz28NySAPwnMn/pW7QqdIwHxXAojhePaxdW6u69JiR2np0PyFV2yyttNE0yY1B2IyKvoVjReHjHcbjZWrhHp7cGKF7EBXE/alo+JadPMRG9Y9o+C3AKtIlzxne14DY7J2nbg4Gk8XWn5cI578Vst70hF1bdywxEq2bUaTAykEFZBg5thKEyrMQg61XwCyRnP2M7eRicCVFljLCW1Mco+4jfbXGOsAmGIxL3DzsW6RBjUkRk33zDLueZCc622NLnud2j75eOHNvaDSWGMazsiPY18McsndkuApPp1wJL1vxVKi4J1zAgmJ1PWQQZ6gq++cCdjtpslW9m1xhwGPeOP+wxzmLKlDp2XTmMQcu48P9ThlE5XXtFhJ1Y4dcbZYHdtP+f4UrUttGnmZ5YpOrb6FPAuk8Mf281OejeBFnE27ly6qhQ5M6AypWAxMTzT8FNZNutorUSxrTp7hSsVuZXedANzj4J76WYK3dxObOTyKpyxClSdCSCD706edL2K11KFO6AM5x/8AVD4nbTQcLl0nUHMeBXj0as28PfNxrjAeGRqM2aSNBlXcQD/JI7bLVUtDA0gZ6fuVD4f8RFQuNUtbHP6lJelGHXEYg3LbjLkVZymCRMweo1Gu1WWC1/h6dxzdZzUrb8Tp06t0C9yKgL3C7i9Mw/ZM/wAN616dvovwmOa5S+I2ephMc/cJmacGKenVar6C8Gt2bYuFlNxo1zQBpIhvhOo2ALe8UB8Xa7YbVWLnYBpIaDhHE/qP/EcYnep0Ohp3W4kiSRjPAcP9jwvRdLF5kPISp0GggaEADKD3Crl6QtsGfFaq2uc3L33eUcmj8xVbmteOt77/ABM83nC4E8tekQspcuXmZuVcpzCDEwBsNdTn+1DHRQk3MtVwEuk5Rx2AHHfXE5XVQ+x9IQGQM5+55baYDtXljXHPTq8+KN+zC67gZZ+BEEDz3O57VpUPgoe01LQSHn5TF3hxO8/uh9uuRTpCWD5sZ+3BVniWOa9ca6+585gdv8/ma17JZW2akKTcdzuTqkq9Y1nl5/8ABspz1ccAOMx9q2RNpD4t3tlQghT+Jsqx2J7VK0VLlMnuVJX0riWYKxRczQcoJgE9BPSsN5IaS0SV1gaXAOMBVG/bsgzesXsMfvrz2wfxCQPoKynPpt/mMcziMR4haAoOd/KeHcMj4FOUwMXLa3rj3rNz9Wc5yk7gMJMz0IP/AAwGdYBxvNOWOCWJIBgQRmrSqgAACANgNhT4EJZdoQqXxEn9GKa+0xpV4iTLE6TpPKN9Kx7Uf4N35nwfFaliA6Uu2aSEphbkOHEMU3IPilR1BusVtWtNCEE0MdDrwxjv/wCRhreICse2Wlpwnu/4iXO5lW224YBgQQQCCNiDsRWuCCJGSyCCDBVL9anoicdhs9oTibMtb/bB9+384BHmo6E01Za3RuxyK4vnYj5HqDoR5GthdRQuq2ehHpKbDi1cPsyQFOnKdgNdOpAnTUqeViKwPivw+SbTSGP5gNeI4jXcTxnSsdoBHQ1Dh+U7cOR8jEaRpRvteOWzEaBrh0AzCFUT1OULmP8A8YPMgavO3zVwp9556egk8JxAK0bgpY1O4cte7OB+qMCQmfpH6I/pFhlsZ84BzbkvB1zDpcBMNbMTuvamrM38NVFem28RMg67kbPG3gqKlbpWGlUdAMQdvu06HuO6zyxwkWTqJf7x/wAu1aFT4gbUJaYbt914T4sbXSqmlWF0aAZEbzr7wBTiqFjooQuKI0GlC6TOa7QuIoQihCSu8NF7SOb7w3H89qsZbnWUXpw23/danwttrqVRTs4ncHIDc7c/XJaB6NeiH6PZVb2fM0EbgrmP2BOtwwcqDRdWbsU7SDaaprVG3ZyGoGnN58tcgF76nWFJnR0nTGZ0P2YNTrkNSnnjNZ5bsFYhbg1BgZSDEHSSmYRMOBGdmpS86lg/LQ+/CdcQMyUxdbVxZnqPP940wJ7ICzP019JWxDm0hPhqSD+0eo006CY7ACFUCvR/Cvh5bForDrHsg6A6/wBR8hgNhm2y0iOhp5anfhyHmcTrNVreWcuqpJAAJJIAAEkk7AAbknpQuL6M9V/ol+gYWbg/pN6Gu7cunLbkfdkz5s3SKx7TW6R2GQyXFcLjhQWJAABJJ2AG5NKkhok5LoBJgKpYq5LlzCl9iT4RYdALqlrV0RoA4msh7pdeynu/5CWu4ArXY2G3RjHf/wATDm8wvGAJ/Rgmvs8aFSYkQwOsaTzHbSiyn+Dd+V8Dx95Kq2AdKHbtBKudbCzEUIVS4zhzlxVoAEgriEB1Bj9Zp12I+dZdrYSyo0cHD6rQsb4qsJ16v2SCvny7sSAUBC3HAOxSyvsrQ7M81SDfg56jU9zR1W8ymiLk6b5gd7j1ncgp/gOLzoVJkqd8xffoXgKzAzIXQaCtCy1LzY27/OIJ3jALPtVO66d+EeUyBtOalKaSqzD1l+rT9IZsXgwBfOty1oFun7yk6Lc7zo3kZJes1qu9V+SJWJ4mw1t2t3FZHUwysCrKfMHUVpAgiQpLuExBturrEqZE6iq69Ftam6m7IiMFOnUNN4eMwtm9DePW8TbVFgONMmkyRDAA8pzAQyHR4DCHGvj32d9mf0DxyOhHCf8Ak055jHPYc9tVvTN7+B4xjh+VwyyMty0rB4dbKSSJCy7b7DudSANBJJjrT7Gim3HvPv6rIqPNV2HcPe/BVzjHo5YxuZgPCvj3tNG1MEjTeNGEGCJHSk3UG1SXs6r/AF57z4q95b0fRWhoezTccjoR+yzzjfolfw5OZDl+8NV/e/3iqzVfSwrNjiMR+yxK/wD+ev8AWsb736XYO+x8lBPaYbgirWVGP7JlYNosdezmKrC3mF4qaWRQhe0tMdgTUH1GM7RhM2ex17QYpMLuQU1wn0XvXoaMqdXY5UH/ALHT5CTVHTuf/KGG5wH7rfs3/wCcLTNrfd/S3F32HmtH9EvR3DWWMMt28ka6QugMqJPeMx10MRV9mo075c515w8uQWzU/g0hTosuMPif6jqVZcdhRcQr1gwddPoQYPUAiRpTtRl9se/e6XpVCx0+/eyzP0y49bw1tkaC50ycpIIEDNHLmA0CjltiTq0EZzLO+0v6Fnfs0cdJ+VowHPEbLXtpN6V2WnHlOMfM44nlgcZxeINx2uNEsZMbV6+hRbRptptyAjFY9Soajy92ZXMJhnuutu2jPcYwqqCzH4AVaSAJKrW3+rT1bfopXFYsBsRvbt6FbM9SdmueY0HSd6zLTar/AFWZeq4tLpJCi+PYvIgUGCx3zFNugeCqsTEBtDBFK2qpdbAwnu84gHacCmrLTvOnbhPlMkbxkoAvkzbqQCXAC23IG5ey3sro7skVnk3JOWp0Pe09V3MLQi/Gu2ZHc4dZvIpfg2HMYW0QASWxDgCAJJ8PTpuB8qusjCGU2ni4/RK2x81XkadXwzVtrUWeihCiOOpkKYgCfDMOO9ttG+Mb/Wl64iKg0z5K2mZ6qrYti0zWCR4fv28xi2yMdCwUZ7zScoWYMVkBoouNI5ZiciDyxcdIyK2LxqtFUZ5GM5G04NGsp7YvMlwNBLqNmyhwnmP1eHtf3jHemGvLHTrxzjjoxvmVS5ocyNDtlPq93kFarF4OoZTKkSD3BrVa4OAcMispzS0lpzC91JRUZxv0ewuLEYmwl2Niw5l/Cwhl+RqbKj2dkwhZj6x/V3g8JgbuJw63FdGtwDcZlAa4qnRpOzd6es9pe94a73ghZTgca9pw6GD/AAI7EdqZtNmp2in0dQSPMcRsVdSrPpOvMOPvNbN6D+s1LgFnEzMRJ1b5/fHmNe4O9eerU61iwq9Znzaj+ofVNmlTtPWo9V/y6f2n6LQLVtDYfwGBDByGBBkkd/LQDtAHSuBreiPRnOcffsJdxd0o6UZRh79lNlv3Ua2o50uHlzSYBkxmOohFLHNJJMDrFV+oxzQMQcp+/ACTMycFaWU3tcTgRt9uJMCIgYlIcX4dg85W5ZAOUsSnKY6khCGO3ao16VmvQ9uOeH7Y+SnQrWq71XYZQf3EeaisV6JYIjN7XKGIaBosbnmtnQf79qqdZqQEtc8DgT9QuT0hh9KmTxaErgfQ3AliFZ2I31A6xuEHUR8qkyyUXmL7j3qBf0QkUabeTQnQwmEsR4eGzvBK5tTyqx2clh7pE5d9K5cs9Lssk+eR3xGW2av6S0VRDnwOGWm2Gu+SeYm5ddhpAVpt5QYZggYcxHusviITAjTvVr3VHHLI4RqYnPY4jTzVLBTaM8xjPOMtxgdU4bDJabxmcIo110gMOZSSYgmG0AMjc1aabWHpCYHvD6891WHuqDowJPvH6ctlQfTn1nLbBtYcnNHvbMfh9weZ5uwG9So061t/ldVmrjmf6R9VeKVOzY1es75dB/V9ljOOxr3XLuZP8AOwHavQ2azU7PT6OmIHmeJ3KUq1n1XXnnH3ktW9W/q7weLwNrE4hbjO7XJAuMqwtxlGiwdl70taLS9jy1qpWn8F4BhsIpXDWUtA7lRzN+JjzN8zSL6jn9oyhSVQQvF+8EUsxhQJJ7AVFzg0FxyCk1pcQ0ZlVW/eZ7haCHYbLlLlPIfq8Ra/vCe9ZTnlzp14Zxw0e3zC1WtDGRoN8p9WO8imRti6y2AR4fv3Mpm2qKdSoYZ7LSMpWYE0uWis4URlmYyAHPFp0jIK68aTTVOeQnOTvGDhrKsnAkzl8QRHiGEHa2ui/Cd/pWvQEzU3y5LHqGOqpemFUihC46gggiQRBHcUEShVPG4BgRYDFbiZmwtyYkH3rZP89Ky61Bx6jTDhiw/RP2euGmXCWnBw+qZ2LoZSICZW5kYEqjk6SpOa/eMSJ0HypZjw4bQcRoDyze46aJ5zSDnMjPcc8mN5YqW4Vj/DYq5OUsMxZsxVjtnaYNxjA8NBCinaFYsJDsvQ8TuflGSTr0b4Bbnw1HAbD5jmpfD8QR7j2lJJSMxA5QT9mfvDt/sYaZXY95Y3TPblzSb6D2MD3a5b8+Sd1cqlG+knChisLfwxMeLbZQezEcp+TQflU6b7jg7ZC+Vb1lkZkcFXVirKd1ZTDA/Agit2QcQpLxXUKy+j3pticKeVyw666/OZDfMT51kV/hFMkvoG47h2TzH2TjbYSLtYXxxz7itL4J63LLwL6gHv7p+jHLPwakH0rZR7dO8N2Y+RxXehs9T+W+7wd9xgrHiPSTDXwClxQxEe0zAaMrCYBUiV7yJMb0lWtNJxiYP6pGoPvbRXUrHWZpI/TB0I9+af4p8JdBi/aEhx76EDONSATAMw0iNvM1ZU/D1QReGuo1VLBaaZ7B00OnuFyzxCwl9n8S0qlWkm6hk5pBAzk6y3QUNq0mVSZAEbjfnz0XXUaz6QbdJM7Hbly1SGM9IcAhLl8xmeXMRMgmPsiSAT361w2izXurieEn09lSbZLUW4iBxgfv8AZVTjHrasW1yYdBoIX7UAaQApyj975UzTo2uoAKdO4N3YeQxUTSs7DNWpeOzfuVm3pD6b4nFHmcqOmuvyiAvyE+daFD4RTBD65vu49kch91F1sIF2iLg4Z95VZrXSa92bLOyogLOzBVUbszGFA+JIFckDEri+qvRvhQwuFsYYGfCtqpPdgOY/NpPzrCqPvvLt1xSVQQmmI4giXEtMSC85SRykj7M/ePb/AHE0vrsY8Mdrlty5q5lB72F7dM9+fJRHFcf4jBUJyhjlKtlLMN8jTAuKZHhuIYUrXrF5Abl6ngdx8pzTdCjcBLs+Og4jY/MMlEX7wVQID5m5UUEK7g6woOaxeEyY0PzpJ7w0bycBoTyzY4cME41pcc4gZ7Dnk9vPFPcFgGJNgsWuPlbFXJmAPdtg/wA9aZo0HDqOMuOLz9EjaK4cZaIaMGj6q2IoAAAgAQB2FagEJBdoQihCKEJrxHAreTK2hmVYbqw2IqupTDxBUmuLTKrmMw2ZwLreBiQCEvrotwRGvYx8CNPIVn1qN53WN1+QcNU9RtBY27F5mx0QnB8QPeexbRRCuub2an3igOgZtZcknXeoCyV9S0DcTgOA3OpOPFXG1UIwDidQYxPHgNAMOCLBDDw7JNnCWjL3JguRrM9/+PIVawNDbrOqxuZSr3PqPl2LjkFP8Jx5vKXyFUnkJ3dfvR0kzTdnrdK29EDTiN1VXoik67MnXgdk9q9ULJPW/wCgjXC2Pwylmj+kW1GrADS4o6kDQjqADuDOhZLQB1HdyFjQNaK6u0LqKEL1buFdVJU+RI/Koua1whwnmhpLcRgnK8TvDa7c/fY/maWdYLK7Ok3/ABH2VwtNYZPPiUNxO8f+7c/fYfkaG2CytypN/wAR9kG01jm8+JTa5cLasSx8yT+dMtaGiGiOSpcS7E4rzUkIoQuE0Li2X1QegjWyuPxKlWj+j22GqgjW4w6EjQDoCTuRGda7QD1G964tbrPQmXFcebKh8hZJ5yu6L96OsGKotFbom3oka8Bur6FEVXXZg6cTsoC+Qo8O8Tewl0ylyZKk6zPf/nzFKPDS26/rMdkVaxz6b5bg4ZhD8HxJ917FxGEM7ZvaKPdLgaFl0hwZ03qo2W0aFpG5nEceI0Ix4pptqs8YhwOgGh4cDqDhwRgsNlci03j4kgB77apbERp3MfEnXzFTo0bruqbz9XHRU1rQXtuxdZsNVY+HYFbKZV1MyzHdmO5NaFOmGCAkXOLjKdVYoooQihCKEIoQk79hXGV1DKehEiuOaHCCugkZKB4xwSylm46IZCkgZmIHnE0pWs7GsJAVzKji4ApnxdQDhsOq5rfhlwuyOwiDcP3Rqx70rau1TpASIJjQnjwGZT1kEMfUmDIE6gcOJyCd8P4tkEOSyRmzEHNlk85HQO5CpbAmBVtG03R1sRnPDf8AuODW7KutZrx6uByjSdu4YudurAjg6gg6kadxoR8ZrQBByWeQRmvVdXFm/pz6q7WJLX8IVsXzJZD+quHqdPcY9wCD1EmadoWss6r8R5oWMcb4HiMI+TE2mtGdCRyt+Fhyt8jWiyo14lpldlR9TXUUIRQhFCEUIRQhSHBOB4jFvkw1prpnUgcq/iY8q/M1B9RrBLjC5K2f0G9VdrDFb+LK374gqg/VWz0OvvsO5AA6CRNZ1e1l/VZgPNcWkUkheXcDUkDUDXudAPjNcJAzXQCclX+IcWziEJVIzZgDmyyOcDqEcFXtkTBrPrWm8OrgM54b/wBpwc3ZaFGzXT1sTlGk7d4xa7dNOEKCcTYZctvww5XdEYzJtn7p0Ydqqso61SkRAgGNAeHA5hWWvFjKkyZInUjjxGRTzg/BLL2bbuhkqCRmYA+cTTVGzscwEhIvqODiAp6xYVBlRQqjoBAptrQ0QFSSTmlK6uIoQihCKEIoQihCKELxdthlKnUEEEeR3rhAIgoBhVTGYEsow7Qb1klrBba7b6ofiBBHl2msyvRL2hn5m4t4jbv1WhZq4puJ/K7A8Dv3JrhsTn1nLcBJbMNVcL7S646JbXlRT1panUv6wdZ0MYuI2aMGjdOPp3MMxpGo0aOLji47J1hMU9v9XI0WLZ/anwbZn7bljddtwKvp1HM7HhzyHMzeccwqqlNr+1xx5do8h2WjIlTuE4vbbQnKdYJ90jMEDA9AzmFnUxT1O0sdh7zie85bpCpZnty94THcM9lIUwl0hibNu6DauKlxSOZGAYEHup6UB0HA4rsGJVL4x6puH3iSivh2P9U3L+44ZQPIAU0y2VG5481xVTG+pK4CfCxikdBctFT82VjP0FMC3jVvmuyol/U3xAbPhT/aXP8AO1Vn42lx9965JQnqb4gd3wo/tLn+Vqj8bS4++9ElS2C9SVwkeNjEA6i3aLH5MzCPoarNvGjfNdlWvg/qm4fZgur4hh/Wty/uIFUjyINLvtlR2WHJcV0w1m3aC2rapbUDlRQFAA7KOlKl0nE4rsGJS9C4o/F8XtroDmOkke6BmKFieoVxDRqJpepaWNw95xPcc9kxTsz3Z+8JjvGW6gsXinufrJOjTbH7MeNbEfbQqLqNuRSNSo5/b8OWY5iLzTmU/TptZ2eGPPsnkey4ZApricTk1nNcJBXKNWcr7O6g6pcXldR1ql9S5rJ0jUxg4DZwwcN1axl/DIazoNWnYtOLTsneEwRVTh1gXrxzXyvu2rfRB8AYA8z0imKNEsaWfmdi7gNu7RJ2muKjr35W4Did+9Wq1bCqFGgAAA8htWmAAICzyZXuuoRQhFCEUIRQhFCEUIRQhFCE04jgFurBkMDKsPeU9warqUw8QVJri0qt8SwksPGIt3tAt4D2V4Aghbo26Dft2is6vQvGXYO30PByfs9pLBGbdtRxCa3LrowS+DaZiYuTKE3CfFuhh9rwwFVek0s57mG7V6pOumObp3jBo0TjWteL1LrDbXDJsbTiTqllJMFAATkKL0DMMuFt/BEzXWHczVgJOLRsQOJwYP7R1jxxUCAMHcZPAYvP9x6o4JXD4xrY9kxKgHIDqGUeysj+0ulnkakKKmyq5g6hw05dlv8Ak6TOyg+k1564x159p3+LYELl3FHLi8ROrMtlCNPcEMV8iST8qk15PS1eIaO7OO+VVWbdbTpcLx791I2MW63rNlnhVsg3S0HM7sFQEnWc23xq8VXNrNpk4BsnmTAVQpA0HPjEnDkBJU1bvK2zA/Ag/wA7H6U6HA5FKFpGYXuuqKKELxcvKu7AfEgfzuPrXC4DMqQaTkFC38W7Xr1lXlWsk2isDK6MVcAjWc2/wpI1XOrOpg4FsjmDBTZpAUGvjEHHkRIUdbxRy4TETqrNZcnX3xClvIEA/OqHPI6KrxLT35T3wraLbzalLheHdsu4jGPcHtWIUgZwNAqn2V4f2d0K8nUBjUX1XPHXOGvLsu/xdBnZWspNYeoMdOfab/k2RCRYkSXAJGcuvQsoy4q38HTLdUdxNQJIxcNyRxGDx/cOsOOKmADg07QeBxYf7T1TwSVu67sUsA3WUibkwgNsjwrpY/a8MlWXrFVte55u0usRrphk6d4wcNVNzWsF6r1Rtrjm2NpxB0TrhuEhiLJFy9qGvEeysgkkraG3U7d+00zQoXTLcXb6Dg1J2i0l4jJu2p4lWTh2AW0sCSxMsx95j3JrRp0wwQEg5xcU7qxRRQhFCEUIRQhFCEUIRQhFCEUIRQheLtoMCrAFTuCJFcIBEFdBjJRF3g7ICLLAod7N0Z7Z+HUUs6gQIZlscQrW1cZOe4zUPdwFtDLW7+GMkzaOe3JBBPWNCRp3pJ1mptMw5nLEfVOttlQiDDueaSXD2CObGsV5NFTI0IIQSFnQE9OveodBTOdUxhkIyy0U/wAW4ZUxOOZnPPxS+Og27fh2ymEtMp1BBaWgkA6kanXrmphwAYAwQxsJQuLnFzjLiu8XueFii7x4Vw23D/Z9ijkLPctlNU2h3RWi87sugzp1QcPGE5Zx0tnutzbIj+ojHwlJ4dcuQHdPCB/s8K9w/wB65XGC7dnSB4MJ9SpvN6Y1k+LwPQLloFQq9sq/u4Bj+bUNkADaB4UkOgkneT41Qi6CwZe+Zf3sAp/NaHSQRvI8aSGwCDtB8KpXb6584G7+KB/aYVLg/vW6Hi9ejWR4sB9QhhuxOkHweR6FK8IfxcUHSPCtm45ce77ZEJWe4bMTXbOeltF5vZbJnTrAYeMqFoHR2e67MwI/pJx8IXnBQLdzxLZfCXWYyASVhoBIGoGg16ZRVzQCwh4ljpSYcWuDmmHBN2w1gDlxrBOfRredocQ4mJ1AHTpS5oUxlVMY5iTjnomxaycXUxOGRjLLwStrh9tzK27+JJIM3TktyAAD0nQAa9qm2y03GYc/ngFB1sqAQIbyzUza4OzgC8wCDazaGS2Pj1NOtoEiH5bDAJJ1XGRnuc1L2rQUBVACjYAQKZAAEBVEzmvddXEUIRQhFCEUIRQhFCEUIRQhFCEUIRQhFCEUIRQhecg3gTRCEXLYYFWEgiCD1BrhAIgoBhQd/hty2pRVW/YP/bcwy/hY9vOlH0SG3YvN2KvZVg3gYO4ULewdpZAe/hpzctxC6cy5THxXSZpF1mY0Q1zmcCJGUenFPttjj22h3EYHAz6oKMTIxWHOpPMGXe14e34f40GnUJkVG75R+W7vspC0UtWO9uveqAjAycVhxqDyhm2teHt+H+NAp1AZNRu+U/lu77INopaMd4/qveqLOEtNAL38TGXltoUTlXKJ66LpM11tnYRDnOfyEDKPTioOtjh2GhvPE4mfXgpqzw25cUIyrYsD/toZZvxMNIPlTzKLi27F1uwSL6sm8TJ3KnLdsKAqiABAA6AU0AAICoJlGQbwJrsIXqhCKEIoQihCKEIoQihCKEIoQihCKEIoQihCKEIoQihCKEIoQihCKEIoQuNtQUKq8T96kamaYYucM96inmh6ta7U8Euu0IRQhFCEUIRQhFCEUIRQhFCEUIRQhFCF/9k="/>
          <p:cNvSpPr>
            <a:spLocks noChangeAspect="1" noChangeArrowheads="1"/>
          </p:cNvSpPr>
          <p:nvPr/>
        </p:nvSpPr>
        <p:spPr bwMode="auto">
          <a:xfrm>
            <a:off x="155575" y="-1790700"/>
            <a:ext cx="3724275" cy="37433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 name="Picture 2" descr="International Fiscal Association (IFA) - India Branch"/>
          <p:cNvPicPr>
            <a:picLocks noChangeAspect="1" noChangeArrowheads="1"/>
          </p:cNvPicPr>
          <p:nvPr/>
        </p:nvPicPr>
        <p:blipFill>
          <a:blip r:embed="rId3">
            <a:duotone>
              <a:prstClr val="black"/>
              <a:srgbClr val="1515FF">
                <a:tint val="45000"/>
                <a:satMod val="400000"/>
              </a:srgbClr>
            </a:duotone>
            <a:lum bright="-10000"/>
          </a:blip>
          <a:srcRect/>
          <a:stretch>
            <a:fillRect/>
          </a:stretch>
        </p:blipFill>
        <p:spPr bwMode="auto">
          <a:xfrm>
            <a:off x="1117272" y="515061"/>
            <a:ext cx="1209675" cy="1095376"/>
          </a:xfrm>
          <a:prstGeom prst="rect">
            <a:avLst/>
          </a:prstGeom>
          <a:noFill/>
        </p:spPr>
      </p:pic>
      <p:pic>
        <p:nvPicPr>
          <p:cNvPr id="72706" name="Picture 2" descr="https://media.licdn.com/mpr/mpr/shrinknp_400_400/AAEAAQAAAAAAAAJCAAAAJDNlZGRkNWI0LWE0M2EtNDlkYi05ZWMxLTI4ZWJiMjkyNjgyNA.jpg"/>
          <p:cNvPicPr>
            <a:picLocks noChangeAspect="1" noChangeArrowheads="1"/>
          </p:cNvPicPr>
          <p:nvPr/>
        </p:nvPicPr>
        <p:blipFill>
          <a:blip r:embed="rId4"/>
          <a:srcRect/>
          <a:stretch>
            <a:fillRect/>
          </a:stretch>
        </p:blipFill>
        <p:spPr bwMode="auto">
          <a:xfrm>
            <a:off x="2569781" y="3673366"/>
            <a:ext cx="5975131" cy="3184634"/>
          </a:xfrm>
          <a:prstGeom prst="rect">
            <a:avLst/>
          </a:prstGeom>
          <a:noFill/>
        </p:spPr>
      </p:pic>
    </p:spTree>
    <p:extLst>
      <p:ext uri="{BB962C8B-B14F-4D97-AF65-F5344CB8AC3E}">
        <p14:creationId xmlns:p14="http://schemas.microsoft.com/office/powerpoint/2010/main" xmlns="" val="17738523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8371" y="475552"/>
            <a:ext cx="11556125" cy="6186309"/>
          </a:xfrm>
          <a:prstGeom prst="rect">
            <a:avLst/>
          </a:prstGeom>
        </p:spPr>
        <p:txBody>
          <a:bodyPr wrap="square">
            <a:spAutoFit/>
          </a:bodyPr>
          <a:lstStyle/>
          <a:p>
            <a:pPr algn="just"/>
            <a:r>
              <a:rPr lang="en-IN" sz="2200" b="1" dirty="0" smtClean="0"/>
              <a:t>Does the definition of international transaction include issue and subscription of </a:t>
            </a:r>
            <a:r>
              <a:rPr lang="en-GB" sz="2200" b="1" dirty="0" smtClean="0"/>
              <a:t>shares?</a:t>
            </a:r>
          </a:p>
          <a:p>
            <a:pPr algn="just"/>
            <a:endParaRPr lang="en-GB" sz="2200" b="1" dirty="0" smtClean="0"/>
          </a:p>
          <a:p>
            <a:pPr algn="just"/>
            <a:r>
              <a:rPr lang="en-IN" sz="2200" dirty="0" smtClean="0"/>
              <a:t>• Under section 92B of ITA, an "international transaction" is defined to mean </a:t>
            </a:r>
          </a:p>
          <a:p>
            <a:pPr marL="520700" algn="just"/>
            <a:r>
              <a:rPr lang="en-IN" sz="2200" i="1" dirty="0" smtClean="0"/>
              <a:t>"a transaction between two or more associated enterprises, either or both of whom are non-residents, in the nature of purchase, sale or lease of tangible or intangible property, or provision of services, or lending or borrowing money, or any other transaction having a bearing on the profits, income, losses or assets of such enterprises..."</a:t>
            </a:r>
          </a:p>
          <a:p>
            <a:pPr algn="just"/>
            <a:endParaRPr lang="en-IN" sz="2200" dirty="0" smtClean="0"/>
          </a:p>
          <a:p>
            <a:pPr marL="173038" indent="-173038" algn="just"/>
            <a:r>
              <a:rPr lang="en-IN" sz="2200" dirty="0" smtClean="0"/>
              <a:t>• Further, the </a:t>
            </a:r>
            <a:r>
              <a:rPr lang="en-IN" sz="2200" dirty="0" smtClean="0">
                <a:solidFill>
                  <a:srgbClr val="FF0000"/>
                </a:solidFill>
              </a:rPr>
              <a:t>Explanation introduced to section 92B in 2012 </a:t>
            </a:r>
            <a:r>
              <a:rPr lang="en-IN" sz="2200" dirty="0" smtClean="0"/>
              <a:t>(with retrospective effect from 2002) contains an inclusive definition of "international transaction" which includes </a:t>
            </a:r>
            <a:r>
              <a:rPr lang="en-IN" sz="2200" dirty="0" smtClean="0">
                <a:solidFill>
                  <a:srgbClr val="FF0000"/>
                </a:solidFill>
              </a:rPr>
              <a:t>"capital financing... including ... purchase or sale of marketable securities...“</a:t>
            </a:r>
          </a:p>
          <a:p>
            <a:pPr algn="just"/>
            <a:endParaRPr lang="en-IN" sz="2200" dirty="0" smtClean="0"/>
          </a:p>
          <a:p>
            <a:pPr marL="111125" indent="-111125" algn="just"/>
            <a:r>
              <a:rPr lang="en-IN" sz="2200" dirty="0" smtClean="0"/>
              <a:t>• It can be contended that the issue of shares would not fall under the phrase “purchase or sale of marketable securities” since issue of shares is different from purchase or sale of </a:t>
            </a:r>
            <a:r>
              <a:rPr lang="en-GB" sz="2200" dirty="0" smtClean="0"/>
              <a:t>securities</a:t>
            </a:r>
          </a:p>
          <a:p>
            <a:pPr algn="just"/>
            <a:endParaRPr lang="en-GB" sz="2200" dirty="0" smtClean="0"/>
          </a:p>
          <a:p>
            <a:pPr marL="173038" indent="-173038" algn="just"/>
            <a:r>
              <a:rPr lang="en-IN" sz="2200" dirty="0" smtClean="0"/>
              <a:t>• However, it is pertinent to note that as per new Form No. 3CEB, issue of shares is required to be disclosed under clause 16</a:t>
            </a:r>
            <a:endParaRPr lang="en-GB" sz="2200" dirty="0"/>
          </a:p>
        </p:txBody>
      </p:sp>
      <p:sp>
        <p:nvSpPr>
          <p:cNvPr id="8" name="Rectangle 7"/>
          <p:cNvSpPr/>
          <p:nvPr/>
        </p:nvSpPr>
        <p:spPr>
          <a:xfrm>
            <a:off x="2254550" y="0"/>
            <a:ext cx="12202509" cy="461665"/>
          </a:xfrm>
          <a:prstGeom prst="rect">
            <a:avLst/>
          </a:prstGeom>
        </p:spPr>
        <p:txBody>
          <a:bodyPr wrap="square">
            <a:spAutoFit/>
          </a:bodyPr>
          <a:lstStyle/>
          <a:p>
            <a:r>
              <a:rPr lang="en-IN" sz="2400" b="1" dirty="0" smtClean="0"/>
              <a:t>Issue of Shares – Whether International </a:t>
            </a:r>
            <a:r>
              <a:rPr lang="en-GB" sz="2400" b="1" dirty="0" smtClean="0"/>
              <a:t>Transaction?</a:t>
            </a:r>
            <a:endParaRPr lang="en-GB"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Rectangle 4"/>
          <p:cNvSpPr/>
          <p:nvPr/>
        </p:nvSpPr>
        <p:spPr>
          <a:xfrm>
            <a:off x="1702740" y="0"/>
            <a:ext cx="12202509" cy="461665"/>
          </a:xfrm>
          <a:prstGeom prst="rect">
            <a:avLst/>
          </a:prstGeom>
        </p:spPr>
        <p:txBody>
          <a:bodyPr wrap="square">
            <a:spAutoFit/>
          </a:bodyPr>
          <a:lstStyle/>
          <a:p>
            <a:r>
              <a:rPr lang="en-IN" sz="2400" b="1" dirty="0" smtClean="0"/>
              <a:t>Issue of Shares – Whether International </a:t>
            </a:r>
            <a:r>
              <a:rPr lang="en-GB" sz="2400" b="1" dirty="0" smtClean="0"/>
              <a:t>Transaction? (</a:t>
            </a:r>
            <a:r>
              <a:rPr lang="en-GB" sz="2400" b="1" dirty="0" err="1" smtClean="0"/>
              <a:t>contd</a:t>
            </a:r>
            <a:r>
              <a:rPr lang="en-GB" sz="2400" b="1" dirty="0" smtClean="0"/>
              <a:t>).....</a:t>
            </a:r>
            <a:endParaRPr lang="en-GB" sz="2400" b="1" dirty="0"/>
          </a:p>
        </p:txBody>
      </p:sp>
      <p:sp>
        <p:nvSpPr>
          <p:cNvPr id="6" name="Rectangle 5"/>
          <p:cNvSpPr/>
          <p:nvPr/>
        </p:nvSpPr>
        <p:spPr>
          <a:xfrm>
            <a:off x="457200" y="746769"/>
            <a:ext cx="11319641" cy="3816429"/>
          </a:xfrm>
          <a:prstGeom prst="rect">
            <a:avLst/>
          </a:prstGeom>
        </p:spPr>
        <p:txBody>
          <a:bodyPr wrap="square">
            <a:spAutoFit/>
          </a:bodyPr>
          <a:lstStyle/>
          <a:p>
            <a:r>
              <a:rPr lang="en-IN" sz="2200" dirty="0" smtClean="0"/>
              <a:t>The </a:t>
            </a:r>
            <a:r>
              <a:rPr lang="en-IN" sz="2200" b="1" dirty="0" smtClean="0"/>
              <a:t>crucial question is whether Chapter X of ITA confers the jurisdiction to</a:t>
            </a:r>
          </a:p>
          <a:p>
            <a:endParaRPr lang="en-IN" sz="2200" dirty="0" smtClean="0"/>
          </a:p>
          <a:p>
            <a:r>
              <a:rPr lang="en-IN" sz="2200" dirty="0" smtClean="0"/>
              <a:t>• treat a transaction on the capital account as a revenue transaction?</a:t>
            </a:r>
          </a:p>
          <a:p>
            <a:endParaRPr lang="en-IN" sz="2200" dirty="0" smtClean="0"/>
          </a:p>
          <a:p>
            <a:r>
              <a:rPr lang="en-IN" sz="2200" dirty="0" smtClean="0"/>
              <a:t>• treat a single transaction of issue of shares as two transactions</a:t>
            </a:r>
          </a:p>
          <a:p>
            <a:endParaRPr lang="en-IN" sz="2200" dirty="0" smtClean="0"/>
          </a:p>
          <a:p>
            <a:pPr marL="741363" indent="-284163">
              <a:buFont typeface="Wingdings" pitchFamily="2" charset="2"/>
              <a:buChar char="q"/>
            </a:pPr>
            <a:r>
              <a:rPr lang="en-IN" sz="2200" dirty="0" smtClean="0"/>
              <a:t> as that of issue of shares and of grant of a financial accommodation (equal to the difference in value of the arm's length price determined and the issue price of shares)</a:t>
            </a:r>
          </a:p>
          <a:p>
            <a:pPr marL="741363" indent="-284163"/>
            <a:r>
              <a:rPr lang="en-IN" sz="2200" dirty="0" smtClean="0"/>
              <a:t>	</a:t>
            </a:r>
          </a:p>
          <a:p>
            <a:pPr marL="741363" indent="-284163">
              <a:buFont typeface="Wingdings" pitchFamily="2" charset="2"/>
              <a:buChar char="q"/>
            </a:pPr>
            <a:r>
              <a:rPr lang="en-IN" sz="2200" dirty="0" smtClean="0"/>
              <a:t> to bring to tax a notional amount as interest foregone on this notional amount of financial </a:t>
            </a:r>
            <a:r>
              <a:rPr lang="en-GB" sz="2200" dirty="0" smtClean="0"/>
              <a:t>accommodation?</a:t>
            </a:r>
            <a:endParaRPr lang="en-GB"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Rectangle 4"/>
          <p:cNvSpPr/>
          <p:nvPr/>
        </p:nvSpPr>
        <p:spPr>
          <a:xfrm>
            <a:off x="478220" y="680316"/>
            <a:ext cx="11219793" cy="6186309"/>
          </a:xfrm>
          <a:prstGeom prst="rect">
            <a:avLst/>
          </a:prstGeom>
        </p:spPr>
        <p:txBody>
          <a:bodyPr wrap="square">
            <a:spAutoFit/>
          </a:bodyPr>
          <a:lstStyle/>
          <a:p>
            <a:pPr marL="173038" indent="-173038" algn="just"/>
            <a:r>
              <a:rPr lang="en-IN" sz="2200" dirty="0" smtClean="0"/>
              <a:t>• Whether the difference in the share price (‘alleged undervaluation’) can be considered as </a:t>
            </a:r>
            <a:r>
              <a:rPr lang="en-GB" sz="2200" dirty="0" smtClean="0"/>
              <a:t>an “income” under ITA?</a:t>
            </a:r>
          </a:p>
          <a:p>
            <a:pPr marL="173038" indent="-173038" algn="just"/>
            <a:endParaRPr lang="en-GB" sz="2200" dirty="0" smtClean="0"/>
          </a:p>
          <a:p>
            <a:pPr marL="173038" indent="-173038" algn="just"/>
            <a:r>
              <a:rPr lang="en-IN" sz="2200" dirty="0" smtClean="0"/>
              <a:t>• How to value equity shares? Valuation methodology to be adopted</a:t>
            </a:r>
          </a:p>
          <a:p>
            <a:pPr marL="173038" indent="-173038" algn="just"/>
            <a:endParaRPr lang="en-IN" sz="2200" dirty="0" smtClean="0"/>
          </a:p>
          <a:p>
            <a:pPr marL="173038" indent="-173038" algn="just"/>
            <a:r>
              <a:rPr lang="en-IN" sz="2200" dirty="0" smtClean="0"/>
              <a:t>• Whether TPO correct in treating the difference in valuation of shares treated as deemed </a:t>
            </a:r>
            <a:r>
              <a:rPr lang="en-GB" sz="2200" dirty="0" smtClean="0"/>
              <a:t>loan / deemed receivable ?</a:t>
            </a:r>
          </a:p>
          <a:p>
            <a:pPr marL="173038" indent="-173038" algn="just"/>
            <a:endParaRPr lang="en-IN" sz="2200" dirty="0" smtClean="0"/>
          </a:p>
          <a:p>
            <a:pPr marL="173038" indent="-173038" algn="just"/>
            <a:r>
              <a:rPr lang="en-IN" sz="2200" dirty="0" smtClean="0"/>
              <a:t>• Whether imputing a notional interest on deemed loan is correct?</a:t>
            </a:r>
          </a:p>
          <a:p>
            <a:pPr marL="173038" indent="-173038" algn="just"/>
            <a:endParaRPr lang="en-US" sz="2200" dirty="0"/>
          </a:p>
          <a:p>
            <a:pPr marL="177800" indent="-177800" algn="just">
              <a:buFont typeface="Arial" panose="020B0604020202020204" pitchFamily="34" charset="0"/>
              <a:buChar char="•"/>
            </a:pPr>
            <a:r>
              <a:rPr lang="en-US" sz="2200" dirty="0" smtClean="0"/>
              <a:t>Whether outbound investment attract transfer pricing? What is the method of computation of arm’s length price? [Refer Top Securities Case]</a:t>
            </a:r>
          </a:p>
          <a:p>
            <a:pPr marL="177800" indent="-177800" algn="just">
              <a:buFont typeface="Arial" panose="020B0604020202020204" pitchFamily="34" charset="0"/>
              <a:buChar char="•"/>
            </a:pPr>
            <a:endParaRPr lang="en-US" sz="2200" dirty="0"/>
          </a:p>
          <a:p>
            <a:pPr marL="177800" indent="-177800" algn="just">
              <a:buFont typeface="Arial" panose="020B0604020202020204" pitchFamily="34" charset="0"/>
              <a:buChar char="•"/>
            </a:pPr>
            <a:r>
              <a:rPr lang="en-US" sz="2200" dirty="0" smtClean="0"/>
              <a:t>Does issue of new shares attract transfer pricing?</a:t>
            </a:r>
          </a:p>
          <a:p>
            <a:pPr marL="177800" indent="-177800" algn="just">
              <a:buFont typeface="Arial" panose="020B0604020202020204" pitchFamily="34" charset="0"/>
              <a:buChar char="•"/>
            </a:pPr>
            <a:endParaRPr lang="en-US" sz="2200" dirty="0"/>
          </a:p>
          <a:p>
            <a:pPr marL="177800" indent="-177800" algn="just">
              <a:buFont typeface="Arial" panose="020B0604020202020204" pitchFamily="34" charset="0"/>
              <a:buChar char="•"/>
            </a:pPr>
            <a:r>
              <a:rPr lang="en-US" sz="2200" dirty="0" smtClean="0"/>
              <a:t>Whether share application money on outbound investment attract transfer pricing?</a:t>
            </a:r>
          </a:p>
          <a:p>
            <a:pPr marL="177800" indent="-177800" algn="just">
              <a:buFont typeface="Arial" panose="020B0604020202020204" pitchFamily="34" charset="0"/>
              <a:buChar char="•"/>
            </a:pPr>
            <a:endParaRPr lang="en-US" sz="2200" dirty="0"/>
          </a:p>
          <a:p>
            <a:pPr marL="177800" indent="-177800" algn="just">
              <a:buFont typeface="Arial" panose="020B0604020202020204" pitchFamily="34" charset="0"/>
              <a:buChar char="•"/>
            </a:pPr>
            <a:endParaRPr lang="en-IN" sz="2200" dirty="0" smtClean="0"/>
          </a:p>
        </p:txBody>
      </p:sp>
      <p:sp>
        <p:nvSpPr>
          <p:cNvPr id="6" name="Rectangle 5"/>
          <p:cNvSpPr/>
          <p:nvPr/>
        </p:nvSpPr>
        <p:spPr>
          <a:xfrm>
            <a:off x="3799618" y="0"/>
            <a:ext cx="12202509" cy="461665"/>
          </a:xfrm>
          <a:prstGeom prst="rect">
            <a:avLst/>
          </a:prstGeom>
        </p:spPr>
        <p:txBody>
          <a:bodyPr wrap="square">
            <a:spAutoFit/>
          </a:bodyPr>
          <a:lstStyle/>
          <a:p>
            <a:r>
              <a:rPr lang="en-IN" sz="2400" b="1" dirty="0" smtClean="0"/>
              <a:t>Other Issues for consideration</a:t>
            </a:r>
            <a:endParaRPr lang="en-GB"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Rectangle 4"/>
          <p:cNvSpPr/>
          <p:nvPr/>
        </p:nvSpPr>
        <p:spPr>
          <a:xfrm>
            <a:off x="331076" y="545405"/>
            <a:ext cx="11414234" cy="4616648"/>
          </a:xfrm>
          <a:prstGeom prst="rect">
            <a:avLst/>
          </a:prstGeom>
        </p:spPr>
        <p:txBody>
          <a:bodyPr wrap="square">
            <a:spAutoFit/>
          </a:bodyPr>
          <a:lstStyle/>
          <a:p>
            <a:pPr algn="just"/>
            <a:r>
              <a:rPr lang="en-GB" sz="2100" b="1" dirty="0" smtClean="0"/>
              <a:t>Facts</a:t>
            </a:r>
          </a:p>
          <a:p>
            <a:pPr marL="173038" indent="-173038" algn="just"/>
            <a:r>
              <a:rPr lang="en-IN" sz="2100" dirty="0" smtClean="0"/>
              <a:t>• Vodafone India is a wholly owned subsidiary of a Mauritius Vodafone entity, issued equity shares of face value of Rs. 10 at a premium of Rs. 8,591 per share to its holding company</a:t>
            </a:r>
          </a:p>
          <a:p>
            <a:pPr algn="just"/>
            <a:endParaRPr lang="en-IN" sz="2100" dirty="0" smtClean="0"/>
          </a:p>
          <a:p>
            <a:pPr algn="just"/>
            <a:r>
              <a:rPr lang="en-GB" sz="2100" b="1" dirty="0" smtClean="0"/>
              <a:t>TPO / DRP</a:t>
            </a:r>
          </a:p>
          <a:p>
            <a:pPr algn="just">
              <a:buFont typeface="Arial" pitchFamily="34" charset="0"/>
              <a:buChar char="•"/>
            </a:pPr>
            <a:r>
              <a:rPr lang="en-IN" sz="2100" dirty="0" smtClean="0"/>
              <a:t> TPO disputed the valuation of shares </a:t>
            </a:r>
          </a:p>
          <a:p>
            <a:pPr algn="just"/>
            <a:r>
              <a:rPr lang="en-IN" sz="2100" dirty="0" smtClean="0"/>
              <a:t>	and re-computed the value per share [based on the Net Asset Value (NAV) to Rs. 53,775. </a:t>
            </a:r>
          </a:p>
          <a:p>
            <a:pPr algn="just"/>
            <a:endParaRPr lang="en-IN" sz="2100" dirty="0" smtClean="0"/>
          </a:p>
          <a:p>
            <a:pPr marL="111125" indent="-111125" algn="just">
              <a:buFont typeface="Arial" pitchFamily="34" charset="0"/>
              <a:buChar char="•"/>
            </a:pPr>
            <a:r>
              <a:rPr lang="en-IN" sz="2100" dirty="0" smtClean="0"/>
              <a:t>TPO treated the shortfall in the value of shares [Rs.53,775 less Rs. 8,591 per share] as deemed loan by the taxpayer to its foreign parent </a:t>
            </a:r>
          </a:p>
          <a:p>
            <a:pPr algn="just"/>
            <a:r>
              <a:rPr lang="en-IN" sz="2100" dirty="0" smtClean="0"/>
              <a:t>	and charged a notional interest @ 13.5% and accordingly made TP adjustment.</a:t>
            </a:r>
          </a:p>
          <a:p>
            <a:pPr algn="just"/>
            <a:endParaRPr lang="en-IN" sz="2100" dirty="0" smtClean="0"/>
          </a:p>
          <a:p>
            <a:pPr marL="111125" indent="-111125" algn="just">
              <a:buFont typeface="Arial" pitchFamily="34" charset="0"/>
              <a:buChar char="•"/>
            </a:pPr>
            <a:r>
              <a:rPr lang="en-IN" sz="2100" dirty="0" smtClean="0"/>
              <a:t>DRP also upheld the TP order</a:t>
            </a:r>
          </a:p>
          <a:p>
            <a:pPr algn="just"/>
            <a:endParaRPr lang="en-GB" sz="2100" b="1" dirty="0" smtClean="0"/>
          </a:p>
        </p:txBody>
      </p:sp>
      <p:sp>
        <p:nvSpPr>
          <p:cNvPr id="6" name="Rectangle 5"/>
          <p:cNvSpPr/>
          <p:nvPr/>
        </p:nvSpPr>
        <p:spPr>
          <a:xfrm>
            <a:off x="3343311" y="0"/>
            <a:ext cx="5545236" cy="461665"/>
          </a:xfrm>
          <a:prstGeom prst="rect">
            <a:avLst/>
          </a:prstGeom>
        </p:spPr>
        <p:txBody>
          <a:bodyPr wrap="none">
            <a:spAutoFit/>
          </a:bodyPr>
          <a:lstStyle/>
          <a:p>
            <a:r>
              <a:rPr lang="en-IN" sz="2400" b="1" dirty="0" smtClean="0"/>
              <a:t>Vodafone India – Bombay High Court</a:t>
            </a:r>
            <a:endParaRPr lang="en-GB"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
        <p:nvSpPr>
          <p:cNvPr id="5" name="Rectangle 4"/>
          <p:cNvSpPr/>
          <p:nvPr/>
        </p:nvSpPr>
        <p:spPr>
          <a:xfrm>
            <a:off x="441434" y="545405"/>
            <a:ext cx="11288111" cy="4293483"/>
          </a:xfrm>
          <a:prstGeom prst="rect">
            <a:avLst/>
          </a:prstGeom>
        </p:spPr>
        <p:txBody>
          <a:bodyPr wrap="square">
            <a:spAutoFit/>
          </a:bodyPr>
          <a:lstStyle/>
          <a:p>
            <a:pPr algn="just"/>
            <a:endParaRPr lang="en-GB" sz="2100" b="1" dirty="0" smtClean="0"/>
          </a:p>
          <a:p>
            <a:pPr algn="just"/>
            <a:r>
              <a:rPr lang="en-GB" sz="2100" b="1" dirty="0" smtClean="0"/>
              <a:t>High Court Ruling</a:t>
            </a:r>
          </a:p>
          <a:p>
            <a:pPr algn="just"/>
            <a:endParaRPr lang="en-GB" sz="2100" b="1" dirty="0" smtClean="0"/>
          </a:p>
          <a:p>
            <a:pPr marL="236538" indent="-236538" algn="just">
              <a:buFont typeface="Arial" pitchFamily="34" charset="0"/>
              <a:buChar char="•"/>
            </a:pPr>
            <a:r>
              <a:rPr lang="en-IN" sz="2100" b="1" dirty="0" smtClean="0"/>
              <a:t>TP regulations are applicable only to international transactions that give rise to taxable income. </a:t>
            </a:r>
          </a:p>
          <a:p>
            <a:pPr marL="236538" indent="-236538" algn="just">
              <a:buFont typeface="Arial" pitchFamily="34" charset="0"/>
              <a:buChar char="•"/>
            </a:pPr>
            <a:endParaRPr lang="en-IN" sz="2100" b="1" dirty="0" smtClean="0"/>
          </a:p>
          <a:p>
            <a:pPr marL="236538" indent="-236538" algn="just">
              <a:buFont typeface="Arial" pitchFamily="34" charset="0"/>
              <a:buChar char="•"/>
            </a:pPr>
            <a:r>
              <a:rPr lang="en-IN" sz="2100" b="1" dirty="0" smtClean="0"/>
              <a:t>Neither the capital receipt on issue of </a:t>
            </a:r>
            <a:r>
              <a:rPr lang="en-IN" sz="2100" dirty="0" smtClean="0"/>
              <a:t>equity shares nor the shortfall (if any) in share premium can be considered as taxable income within the ambit of ITA</a:t>
            </a:r>
          </a:p>
          <a:p>
            <a:pPr marL="236538" indent="-236538" algn="just">
              <a:buFont typeface="Arial" pitchFamily="34" charset="0"/>
              <a:buChar char="•"/>
            </a:pPr>
            <a:endParaRPr lang="en-IN" sz="2100" dirty="0" smtClean="0"/>
          </a:p>
          <a:p>
            <a:pPr marL="236538" indent="-236538" algn="just">
              <a:buFont typeface="Arial" pitchFamily="34" charset="0"/>
              <a:buChar char="•"/>
            </a:pPr>
            <a:r>
              <a:rPr lang="en-IN" sz="2100" dirty="0" smtClean="0"/>
              <a:t>Further, there is no specific provision in ITA for treating inflow of funds from shares issued to non-residents as taxable income. </a:t>
            </a:r>
          </a:p>
          <a:p>
            <a:pPr marL="236538" indent="-236538" algn="just">
              <a:buFont typeface="Arial" pitchFamily="34" charset="0"/>
              <a:buChar char="•"/>
            </a:pPr>
            <a:endParaRPr lang="en-IN" sz="2100" dirty="0" smtClean="0"/>
          </a:p>
          <a:p>
            <a:pPr marL="236538" indent="-236538" algn="just">
              <a:buFont typeface="Arial" pitchFamily="34" charset="0"/>
              <a:buChar char="•"/>
            </a:pPr>
            <a:r>
              <a:rPr lang="en-IN" sz="2100" dirty="0" smtClean="0"/>
              <a:t>Hence, TP provisions do not apply to capital </a:t>
            </a:r>
            <a:r>
              <a:rPr lang="en-GB" sz="2100" dirty="0" smtClean="0"/>
              <a:t>transaction itself</a:t>
            </a:r>
            <a:endParaRPr lang="en-GB" sz="2100" dirty="0"/>
          </a:p>
        </p:txBody>
      </p:sp>
      <p:sp>
        <p:nvSpPr>
          <p:cNvPr id="6" name="Rectangle 5"/>
          <p:cNvSpPr/>
          <p:nvPr/>
        </p:nvSpPr>
        <p:spPr>
          <a:xfrm>
            <a:off x="3343311" y="0"/>
            <a:ext cx="5545236" cy="461665"/>
          </a:xfrm>
          <a:prstGeom prst="rect">
            <a:avLst/>
          </a:prstGeom>
        </p:spPr>
        <p:txBody>
          <a:bodyPr wrap="none">
            <a:spAutoFit/>
          </a:bodyPr>
          <a:lstStyle/>
          <a:p>
            <a:r>
              <a:rPr lang="en-IN" sz="2400" b="1" dirty="0" smtClean="0"/>
              <a:t>Vodafone India – Bombay High Court</a:t>
            </a:r>
            <a:endParaRPr lang="en-GB"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
        <p:nvSpPr>
          <p:cNvPr id="5" name="Rectangle 4"/>
          <p:cNvSpPr/>
          <p:nvPr/>
        </p:nvSpPr>
        <p:spPr>
          <a:xfrm>
            <a:off x="441434" y="545405"/>
            <a:ext cx="11288111" cy="3416320"/>
          </a:xfrm>
          <a:prstGeom prst="rect">
            <a:avLst/>
          </a:prstGeom>
        </p:spPr>
        <p:txBody>
          <a:bodyPr wrap="square">
            <a:spAutoFit/>
          </a:bodyPr>
          <a:lstStyle/>
          <a:p>
            <a:pPr algn="just"/>
            <a:endParaRPr lang="en-GB" sz="2400" b="1" dirty="0" smtClean="0"/>
          </a:p>
          <a:p>
            <a:pPr algn="just"/>
            <a:r>
              <a:rPr lang="en-GB" sz="2400" b="1" dirty="0" smtClean="0"/>
              <a:t>Update</a:t>
            </a:r>
          </a:p>
          <a:p>
            <a:pPr marL="173038" indent="-173038" algn="just"/>
            <a:r>
              <a:rPr lang="en-IN" sz="2400" dirty="0" smtClean="0"/>
              <a:t>•  Attorney General advised Government not to file Special Leave Petition</a:t>
            </a:r>
          </a:p>
          <a:p>
            <a:pPr algn="just"/>
            <a:endParaRPr lang="en-IN" sz="2400" dirty="0" smtClean="0"/>
          </a:p>
          <a:p>
            <a:pPr marL="236538" indent="-236538" algn="just"/>
            <a:r>
              <a:rPr lang="en-IN" sz="2400" dirty="0" smtClean="0"/>
              <a:t>• CBDT instruction No.2/2015 dated 29 January 2015: Board accepted decision of HC, field </a:t>
            </a:r>
            <a:r>
              <a:rPr lang="en-GB" sz="2400" dirty="0" smtClean="0"/>
              <a:t>officers directed to adhere</a:t>
            </a:r>
          </a:p>
          <a:p>
            <a:pPr algn="just"/>
            <a:endParaRPr lang="en-IN" sz="2400" dirty="0" smtClean="0"/>
          </a:p>
          <a:p>
            <a:pPr marL="284163" indent="-284163" algn="just"/>
            <a:r>
              <a:rPr lang="en-IN" sz="2400" dirty="0" smtClean="0"/>
              <a:t>• Press release by Ministry of Finance: “bring greater clarity and predictability” and thereby improve the investment climate in the country</a:t>
            </a:r>
            <a:endParaRPr lang="en-GB" sz="2100" dirty="0"/>
          </a:p>
        </p:txBody>
      </p:sp>
      <p:sp>
        <p:nvSpPr>
          <p:cNvPr id="6" name="Rectangle 5"/>
          <p:cNvSpPr/>
          <p:nvPr/>
        </p:nvSpPr>
        <p:spPr>
          <a:xfrm>
            <a:off x="3343311" y="0"/>
            <a:ext cx="5545236" cy="461665"/>
          </a:xfrm>
          <a:prstGeom prst="rect">
            <a:avLst/>
          </a:prstGeom>
        </p:spPr>
        <p:txBody>
          <a:bodyPr wrap="none">
            <a:spAutoFit/>
          </a:bodyPr>
          <a:lstStyle/>
          <a:p>
            <a:r>
              <a:rPr lang="en-IN" sz="2400" b="1" dirty="0" smtClean="0"/>
              <a:t>Vodafone India – Bombay High Court</a:t>
            </a:r>
            <a:endParaRPr lang="en-GB"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81191" y="1745667"/>
            <a:ext cx="10993549" cy="1475013"/>
          </a:xfrm>
        </p:spPr>
        <p:txBody>
          <a:bodyPr>
            <a:noAutofit/>
          </a:bodyPr>
          <a:lstStyle/>
          <a:p>
            <a:r>
              <a:rPr lang="en-GB" sz="4400" b="1" dirty="0" smtClean="0"/>
              <a:t>ADVERTISING, Marketing and promotion expenses</a:t>
            </a:r>
            <a:endParaRPr lang="en-GB" sz="4400" b="1" dirty="0"/>
          </a:p>
        </p:txBody>
      </p:sp>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187" y="851338"/>
            <a:ext cx="11477296" cy="3816429"/>
          </a:xfrm>
          <a:prstGeom prst="rect">
            <a:avLst/>
          </a:prstGeom>
        </p:spPr>
        <p:txBody>
          <a:bodyPr wrap="square">
            <a:spAutoFit/>
          </a:bodyPr>
          <a:lstStyle/>
          <a:p>
            <a:pPr algn="just"/>
            <a:r>
              <a:rPr lang="en-GB" sz="2200" dirty="0" smtClean="0"/>
              <a:t>• Meaning of “Marketing Intangibles”</a:t>
            </a:r>
          </a:p>
          <a:p>
            <a:pPr marL="520700" indent="-347663" algn="just" defTabSz="568325">
              <a:buFont typeface="Wingdings" pitchFamily="2" charset="2"/>
              <a:buChar char="q"/>
            </a:pPr>
            <a:r>
              <a:rPr lang="en-IN" sz="2200" dirty="0" smtClean="0"/>
              <a:t>Ordinarily includes a bundle of IP rights such 	as: Trade names, </a:t>
            </a:r>
            <a:r>
              <a:rPr lang="en-GB" sz="2200" dirty="0" smtClean="0"/>
              <a:t>trademarks, knowhow on distribution channels and customer relationships</a:t>
            </a:r>
          </a:p>
          <a:p>
            <a:pPr marL="520700" indent="-347663" algn="just" defTabSz="568325">
              <a:buFont typeface="Wingdings" pitchFamily="2" charset="2"/>
              <a:buChar char="q"/>
            </a:pPr>
            <a:endParaRPr lang="en-GB" sz="2200" dirty="0" smtClean="0"/>
          </a:p>
          <a:p>
            <a:pPr marL="520700" indent="-347663" algn="just" defTabSz="568325">
              <a:buFont typeface="Wingdings" pitchFamily="2" charset="2"/>
              <a:buChar char="q"/>
            </a:pPr>
            <a:r>
              <a:rPr lang="en-GB" sz="2200" dirty="0" smtClean="0"/>
              <a:t>	Nebulous &amp; unclear</a:t>
            </a:r>
          </a:p>
          <a:p>
            <a:pPr marL="520700" indent="-347663" algn="just" defTabSz="568325">
              <a:buFont typeface="Wingdings" pitchFamily="2" charset="2"/>
              <a:buChar char="q"/>
            </a:pPr>
            <a:endParaRPr lang="en-IN" sz="2200" dirty="0" smtClean="0"/>
          </a:p>
          <a:p>
            <a:pPr marL="520700" indent="-347663" algn="just" defTabSz="568325">
              <a:buFont typeface="Wingdings" pitchFamily="2" charset="2"/>
              <a:buChar char="q"/>
            </a:pPr>
            <a:r>
              <a:rPr lang="en-IN" sz="2200" dirty="0" smtClean="0"/>
              <a:t>	Varies in application by jurisdiction &amp; </a:t>
            </a:r>
            <a:r>
              <a:rPr lang="en-GB" sz="2200" dirty="0" smtClean="0"/>
              <a:t>industry</a:t>
            </a:r>
          </a:p>
          <a:p>
            <a:pPr marL="520700" indent="-347663" algn="just" defTabSz="568325">
              <a:buFont typeface="Wingdings" pitchFamily="2" charset="2"/>
              <a:buChar char="q"/>
            </a:pPr>
            <a:endParaRPr lang="en-IN" sz="2200" dirty="0" smtClean="0"/>
          </a:p>
          <a:p>
            <a:pPr marL="520700" indent="-347663" algn="just" defTabSz="568325">
              <a:buFont typeface="Wingdings" pitchFamily="2" charset="2"/>
              <a:buChar char="q"/>
            </a:pPr>
            <a:r>
              <a:rPr lang="en-IN" sz="2200" dirty="0" smtClean="0"/>
              <a:t>	Breadth continues to grow as tax </a:t>
            </a:r>
            <a:r>
              <a:rPr lang="en-GB" sz="2200" dirty="0" smtClean="0"/>
              <a:t>authorities use it</a:t>
            </a:r>
          </a:p>
          <a:p>
            <a:pPr algn="just"/>
            <a:endParaRPr lang="en-GB" sz="2200" dirty="0" smtClean="0"/>
          </a:p>
          <a:p>
            <a:pPr marL="236538" indent="-236538" algn="just"/>
            <a:r>
              <a:rPr lang="en-GB" sz="2200" dirty="0" smtClean="0"/>
              <a:t>• Main investment in marketing intangibles is through AMP spend</a:t>
            </a:r>
            <a:endParaRPr lang="en-GB" sz="2200" dirty="0"/>
          </a:p>
        </p:txBody>
      </p:sp>
      <p:sp>
        <p:nvSpPr>
          <p:cNvPr id="26" name="Rectangle 25"/>
          <p:cNvSpPr/>
          <p:nvPr/>
        </p:nvSpPr>
        <p:spPr>
          <a:xfrm>
            <a:off x="4494229" y="0"/>
            <a:ext cx="3290324" cy="461665"/>
          </a:xfrm>
          <a:prstGeom prst="rect">
            <a:avLst/>
          </a:prstGeom>
        </p:spPr>
        <p:txBody>
          <a:bodyPr wrap="none">
            <a:spAutoFit/>
          </a:bodyPr>
          <a:lstStyle/>
          <a:p>
            <a:r>
              <a:rPr lang="en-IN" sz="2400" b="1" dirty="0" smtClean="0"/>
              <a:t>Marketing Intangibles</a:t>
            </a:r>
            <a:endParaRPr lang="en-GB"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graphicFrame>
        <p:nvGraphicFramePr>
          <p:cNvPr id="6" name="Diagram 5"/>
          <p:cNvGraphicFramePr/>
          <p:nvPr/>
        </p:nvGraphicFramePr>
        <p:xfrm>
          <a:off x="268014" y="599090"/>
          <a:ext cx="11477296" cy="5539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113024" y="0"/>
            <a:ext cx="4122411" cy="461665"/>
          </a:xfrm>
          <a:prstGeom prst="rect">
            <a:avLst/>
          </a:prstGeom>
        </p:spPr>
        <p:txBody>
          <a:bodyPr wrap="none">
            <a:spAutoFit/>
          </a:bodyPr>
          <a:lstStyle/>
          <a:p>
            <a:r>
              <a:rPr lang="en-IN" sz="2400" b="1" dirty="0" smtClean="0"/>
              <a:t>Key Issues on AMP Globally</a:t>
            </a:r>
            <a:endParaRPr lang="en-GB"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
        <p:nvSpPr>
          <p:cNvPr id="5" name="Rectangle 4"/>
          <p:cNvSpPr/>
          <p:nvPr/>
        </p:nvSpPr>
        <p:spPr>
          <a:xfrm>
            <a:off x="2412183" y="0"/>
            <a:ext cx="8749862" cy="461665"/>
          </a:xfrm>
          <a:prstGeom prst="rect">
            <a:avLst/>
          </a:prstGeom>
        </p:spPr>
        <p:txBody>
          <a:bodyPr wrap="square">
            <a:spAutoFit/>
          </a:bodyPr>
          <a:lstStyle/>
          <a:p>
            <a:r>
              <a:rPr lang="en-IN" sz="2400" b="1" dirty="0" smtClean="0"/>
              <a:t>Special Bench Decision of Delhi Tax Tribunal on </a:t>
            </a:r>
            <a:r>
              <a:rPr lang="en-GB" sz="2400" b="1" dirty="0" smtClean="0"/>
              <a:t>AMP</a:t>
            </a:r>
            <a:endParaRPr lang="en-GB" sz="2400" b="1" dirty="0"/>
          </a:p>
        </p:txBody>
      </p:sp>
      <p:sp>
        <p:nvSpPr>
          <p:cNvPr id="6" name="Rectangle 5"/>
          <p:cNvSpPr/>
          <p:nvPr/>
        </p:nvSpPr>
        <p:spPr>
          <a:xfrm>
            <a:off x="283782" y="612845"/>
            <a:ext cx="11556123" cy="4832092"/>
          </a:xfrm>
          <a:prstGeom prst="rect">
            <a:avLst/>
          </a:prstGeom>
        </p:spPr>
        <p:txBody>
          <a:bodyPr wrap="square">
            <a:spAutoFit/>
          </a:bodyPr>
          <a:lstStyle/>
          <a:p>
            <a:pPr algn="just"/>
            <a:r>
              <a:rPr lang="en-IN" sz="2200" dirty="0" smtClean="0"/>
              <a:t>• There is a valid transaction in the form of excessive AMP expense incurred by Indian company (“</a:t>
            </a:r>
            <a:r>
              <a:rPr lang="en-IN" sz="2200" dirty="0" err="1" smtClean="0"/>
              <a:t>ICo</a:t>
            </a:r>
            <a:r>
              <a:rPr lang="en-IN" sz="2200" dirty="0" smtClean="0"/>
              <a:t>”) sub-enhancing the foreign brand, legally owned by the </a:t>
            </a:r>
            <a:r>
              <a:rPr lang="en-GB" sz="2200" dirty="0" smtClean="0"/>
              <a:t>foreign associated enterprise (“AE”)</a:t>
            </a:r>
          </a:p>
          <a:p>
            <a:pPr algn="just"/>
            <a:endParaRPr lang="en-IN" sz="2200" dirty="0" smtClean="0"/>
          </a:p>
          <a:p>
            <a:pPr algn="just"/>
            <a:r>
              <a:rPr lang="en-IN" sz="2200" dirty="0" smtClean="0"/>
              <a:t>• Amount of the transaction calculated by applying Bright Line Test (“BLT”)</a:t>
            </a:r>
          </a:p>
          <a:p>
            <a:pPr marL="741363" indent="-741363" algn="just"/>
            <a:r>
              <a:rPr lang="en-IN" sz="2200" dirty="0" smtClean="0"/>
              <a:t>	− Bright line test refers to the testing the AMP expenditure incurred by the taxpayer in proportion to its sales (AMP/sales) with the average AMP/sales of the comparables to determine the routine and non routine AMP expenses </a:t>
            </a:r>
            <a:r>
              <a:rPr lang="en-GB" sz="2200" dirty="0" smtClean="0"/>
              <a:t>incurred by the taxpayer.</a:t>
            </a:r>
          </a:p>
          <a:p>
            <a:pPr algn="just"/>
            <a:endParaRPr lang="en-IN" sz="2200" dirty="0" smtClean="0"/>
          </a:p>
          <a:p>
            <a:pPr algn="just"/>
            <a:r>
              <a:rPr lang="en-IN" sz="2200" dirty="0" smtClean="0"/>
              <a:t>• Based on BLT,  </a:t>
            </a:r>
            <a:r>
              <a:rPr lang="en-IN" sz="2200" dirty="0" err="1" smtClean="0"/>
              <a:t>ICo’s</a:t>
            </a:r>
            <a:r>
              <a:rPr lang="en-IN" sz="2200" dirty="0" smtClean="0"/>
              <a:t>  AMP costs bifurcated towards:</a:t>
            </a:r>
          </a:p>
          <a:p>
            <a:pPr algn="just"/>
            <a:r>
              <a:rPr lang="en-GB" sz="2200" dirty="0" smtClean="0"/>
              <a:t>	− assisting local product sales</a:t>
            </a:r>
          </a:p>
          <a:p>
            <a:pPr algn="just"/>
            <a:r>
              <a:rPr lang="en-GB" sz="2200" dirty="0" smtClean="0"/>
              <a:t>	− enhancing global brand value</a:t>
            </a:r>
          </a:p>
          <a:p>
            <a:pPr algn="just"/>
            <a:endParaRPr lang="en-GB" sz="2200" dirty="0" smtClean="0"/>
          </a:p>
          <a:p>
            <a:pPr algn="just"/>
            <a:r>
              <a:rPr lang="en-IN" sz="2200" dirty="0" smtClean="0"/>
              <a:t>• </a:t>
            </a:r>
            <a:r>
              <a:rPr lang="en-IN" sz="2200" dirty="0" err="1" smtClean="0"/>
              <a:t>ICo</a:t>
            </a:r>
            <a:r>
              <a:rPr lang="en-IN" sz="2200" dirty="0" smtClean="0"/>
              <a:t> to be compensated by AE for amounts incurred towards “enhancing brand value” along with a </a:t>
            </a:r>
            <a:r>
              <a:rPr lang="en-IN" sz="2200" dirty="0" err="1" smtClean="0"/>
              <a:t>markup</a:t>
            </a:r>
            <a:endParaRPr lang="en-GB"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81191" y="1745667"/>
            <a:ext cx="10993549" cy="1475013"/>
          </a:xfrm>
        </p:spPr>
        <p:txBody>
          <a:bodyPr>
            <a:noAutofit/>
          </a:bodyPr>
          <a:lstStyle/>
          <a:p>
            <a:r>
              <a:rPr lang="en-GB" sz="4400" b="1" dirty="0" smtClean="0"/>
              <a:t>Transfer Pricing</a:t>
            </a:r>
            <a:br>
              <a:rPr lang="en-GB" sz="4400" b="1" dirty="0" smtClean="0"/>
            </a:br>
            <a:r>
              <a:rPr lang="en-GB" sz="4400" b="1" dirty="0" smtClean="0"/>
              <a:t>Litigation Scenario</a:t>
            </a:r>
            <a:endParaRPr lang="en-GB" sz="4400" b="1" dirty="0"/>
          </a:p>
        </p:txBody>
      </p:sp>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sp>
        <p:nvSpPr>
          <p:cNvPr id="5" name="Rectangle 4"/>
          <p:cNvSpPr/>
          <p:nvPr/>
        </p:nvSpPr>
        <p:spPr>
          <a:xfrm>
            <a:off x="3330936" y="0"/>
            <a:ext cx="5584157" cy="461665"/>
          </a:xfrm>
          <a:prstGeom prst="rect">
            <a:avLst/>
          </a:prstGeom>
        </p:spPr>
        <p:txBody>
          <a:bodyPr wrap="none">
            <a:spAutoFit/>
          </a:bodyPr>
          <a:lstStyle/>
          <a:p>
            <a:r>
              <a:rPr lang="en-IN" sz="2400" b="1" dirty="0" smtClean="0"/>
              <a:t>Delhi High Court on AMP - </a:t>
            </a:r>
            <a:r>
              <a:rPr lang="en-IN" sz="2400" b="1" dirty="0" smtClean="0">
                <a:solidFill>
                  <a:srgbClr val="FF0000"/>
                </a:solidFill>
              </a:rPr>
              <a:t>Summary</a:t>
            </a:r>
            <a:endParaRPr lang="en-GB" sz="2400" b="1" dirty="0">
              <a:solidFill>
                <a:srgbClr val="FF0000"/>
              </a:solidFill>
            </a:endParaRPr>
          </a:p>
        </p:txBody>
      </p:sp>
      <p:sp>
        <p:nvSpPr>
          <p:cNvPr id="6" name="Rectangle 5"/>
          <p:cNvSpPr/>
          <p:nvPr/>
        </p:nvSpPr>
        <p:spPr>
          <a:xfrm>
            <a:off x="299545" y="736785"/>
            <a:ext cx="11556124" cy="4524315"/>
          </a:xfrm>
          <a:prstGeom prst="rect">
            <a:avLst/>
          </a:prstGeom>
        </p:spPr>
        <p:txBody>
          <a:bodyPr wrap="square">
            <a:spAutoFit/>
          </a:bodyPr>
          <a:lstStyle/>
          <a:p>
            <a:pPr algn="just">
              <a:buFont typeface="Arial" pitchFamily="34" charset="0"/>
              <a:buChar char="•"/>
            </a:pPr>
            <a:r>
              <a:rPr lang="en-IN" sz="2400" dirty="0" smtClean="0"/>
              <a:t>TP adjustment on account of </a:t>
            </a:r>
            <a:r>
              <a:rPr lang="en-IN" sz="2200" dirty="0" smtClean="0"/>
              <a:t>AMP expenditure incurred by Indian entities as part of distribution business in India</a:t>
            </a:r>
          </a:p>
          <a:p>
            <a:pPr lvl="1" algn="just"/>
            <a:r>
              <a:rPr lang="en-IN" sz="2200" dirty="0" smtClean="0"/>
              <a:t>like </a:t>
            </a:r>
            <a:r>
              <a:rPr lang="en-GB" sz="2200" dirty="0" smtClean="0"/>
              <a:t>Canon India, Reebok India, Sony </a:t>
            </a:r>
            <a:r>
              <a:rPr lang="en-IN" sz="2200" dirty="0" smtClean="0"/>
              <a:t>India Pvt. Ltd and others.</a:t>
            </a:r>
          </a:p>
          <a:p>
            <a:pPr lvl="1" algn="just"/>
            <a:endParaRPr lang="en-IN" sz="2200" dirty="0" smtClean="0"/>
          </a:p>
          <a:p>
            <a:pPr algn="just">
              <a:buFont typeface="Arial" pitchFamily="34" charset="0"/>
              <a:buChar char="•"/>
            </a:pPr>
            <a:r>
              <a:rPr lang="en-IN" sz="2200" dirty="0" smtClean="0"/>
              <a:t>AMP expenditure does not presuppose contribution to brand building by the Indian entity for its overseas AE. </a:t>
            </a:r>
          </a:p>
          <a:p>
            <a:pPr algn="just">
              <a:buFont typeface="Arial" pitchFamily="34" charset="0"/>
              <a:buChar char="•"/>
            </a:pPr>
            <a:endParaRPr lang="en-IN" sz="2200" dirty="0" smtClean="0"/>
          </a:p>
          <a:p>
            <a:pPr algn="just">
              <a:buFont typeface="Arial" pitchFamily="34" charset="0"/>
              <a:buChar char="•"/>
            </a:pPr>
            <a:r>
              <a:rPr lang="en-IN" sz="2200" dirty="0" smtClean="0"/>
              <a:t>Brand value is created by synergetic impact of reputation, quality and other facts relevant to a particular business and not just by incurring AMP expense. </a:t>
            </a:r>
          </a:p>
          <a:p>
            <a:pPr algn="just">
              <a:buFont typeface="Arial" pitchFamily="34" charset="0"/>
              <a:buChar char="•"/>
            </a:pPr>
            <a:endParaRPr lang="en-IN" sz="2200" dirty="0" smtClean="0"/>
          </a:p>
          <a:p>
            <a:pPr algn="just">
              <a:buFont typeface="Arial" pitchFamily="34" charset="0"/>
              <a:buChar char="•"/>
            </a:pPr>
            <a:r>
              <a:rPr lang="en-IN" sz="2200" dirty="0" smtClean="0"/>
              <a:t>HC rejected the application of Bright line test for determining non-routine AMP expense and TP adjustment on account of separate consideration for such alleged non routine AMP expense incurred by the </a:t>
            </a:r>
            <a:r>
              <a:rPr lang="en-GB" sz="2200" dirty="0" smtClean="0"/>
              <a:t>taxpayers.</a:t>
            </a:r>
            <a:endParaRPr lang="en-GB" sz="2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sp>
        <p:nvSpPr>
          <p:cNvPr id="5" name="Rectangle 4"/>
          <p:cNvSpPr/>
          <p:nvPr/>
        </p:nvSpPr>
        <p:spPr>
          <a:xfrm>
            <a:off x="110368" y="650185"/>
            <a:ext cx="11934496" cy="4832092"/>
          </a:xfrm>
          <a:prstGeom prst="rect">
            <a:avLst/>
          </a:prstGeom>
        </p:spPr>
        <p:txBody>
          <a:bodyPr wrap="square">
            <a:spAutoFit/>
          </a:bodyPr>
          <a:lstStyle/>
          <a:p>
            <a:pPr marL="520700" indent="-520700" algn="just"/>
            <a:r>
              <a:rPr lang="en-IN" sz="2200" dirty="0" smtClean="0"/>
              <a:t>•  The taxpayers are Indian subsidiaries of MNEs </a:t>
            </a:r>
          </a:p>
          <a:p>
            <a:pPr marL="520700" indent="-520700" algn="just"/>
            <a:r>
              <a:rPr lang="en-IN" sz="2200" dirty="0" smtClean="0"/>
              <a:t>	</a:t>
            </a:r>
            <a:r>
              <a:rPr lang="en-IN" sz="2200" dirty="0" smtClean="0">
                <a:sym typeface="Wingdings" pitchFamily="2" charset="2"/>
              </a:rPr>
              <a:t> </a:t>
            </a:r>
            <a:r>
              <a:rPr lang="en-IN" sz="2200" dirty="0" smtClean="0"/>
              <a:t>engaged in importing, marketing and distribution of branded products manufactured by its AEs </a:t>
            </a:r>
          </a:p>
          <a:p>
            <a:pPr marL="520700" indent="-520700" algn="just"/>
            <a:r>
              <a:rPr lang="en-IN" sz="2200" dirty="0" smtClean="0"/>
              <a:t>	</a:t>
            </a:r>
            <a:r>
              <a:rPr lang="en-IN" sz="2200" dirty="0" smtClean="0">
                <a:sym typeface="Wingdings" pitchFamily="2" charset="2"/>
              </a:rPr>
              <a:t> </a:t>
            </a:r>
            <a:r>
              <a:rPr lang="en-IN" sz="2200" dirty="0" smtClean="0"/>
              <a:t>Intangible rights in the brand name are owned by AEs.</a:t>
            </a:r>
          </a:p>
          <a:p>
            <a:pPr marL="520700" indent="-520700" algn="just"/>
            <a:endParaRPr lang="en-IN" sz="2200" dirty="0" smtClean="0"/>
          </a:p>
          <a:p>
            <a:pPr marL="284163" indent="-284163" algn="just"/>
            <a:r>
              <a:rPr lang="en-IN" sz="2200" dirty="0" smtClean="0"/>
              <a:t>•  The taxpayers substantiate the arm’s length nature of their transaction with AEs relating to import of goods for resale in India </a:t>
            </a:r>
          </a:p>
          <a:p>
            <a:pPr marL="520700" indent="-520700" algn="just"/>
            <a:r>
              <a:rPr lang="en-IN" sz="2200" dirty="0" smtClean="0"/>
              <a:t>	</a:t>
            </a:r>
            <a:r>
              <a:rPr lang="en-IN" sz="2200" dirty="0" smtClean="0">
                <a:sym typeface="Wingdings" pitchFamily="2" charset="2"/>
              </a:rPr>
              <a:t></a:t>
            </a:r>
            <a:r>
              <a:rPr lang="en-IN" sz="2200" dirty="0" smtClean="0"/>
              <a:t>using TNMM (in case of Sony and Reebok India) and </a:t>
            </a:r>
          </a:p>
          <a:p>
            <a:pPr marL="520700" indent="-520700" algn="just"/>
            <a:r>
              <a:rPr lang="en-IN" sz="2200" dirty="0" smtClean="0"/>
              <a:t>	</a:t>
            </a:r>
            <a:r>
              <a:rPr lang="en-IN" sz="2200" dirty="0" smtClean="0">
                <a:sym typeface="Wingdings" pitchFamily="2" charset="2"/>
              </a:rPr>
              <a:t></a:t>
            </a:r>
            <a:r>
              <a:rPr lang="en-IN" sz="2200" dirty="0" smtClean="0"/>
              <a:t>RPM in case of Canon India; CUP method was used in Reebok India’s case</a:t>
            </a:r>
          </a:p>
          <a:p>
            <a:pPr marL="520700" indent="-520700" algn="just"/>
            <a:r>
              <a:rPr lang="en-IN" sz="2200" dirty="0" smtClean="0"/>
              <a:t>   to benchmark the royalty payment.</a:t>
            </a:r>
          </a:p>
          <a:p>
            <a:pPr marL="520700" indent="-520700" algn="just"/>
            <a:endParaRPr lang="en-IN" sz="2200" dirty="0" smtClean="0"/>
          </a:p>
          <a:p>
            <a:pPr marL="520700" indent="-520700" algn="just"/>
            <a:r>
              <a:rPr lang="en-IN" sz="2200" dirty="0" smtClean="0"/>
              <a:t>•  The TPO in all the above cases, in line with the Special Bench (SB) ruling in case of LG Electronics</a:t>
            </a:r>
          </a:p>
          <a:p>
            <a:pPr marL="520700" indent="-520700" algn="just"/>
            <a:r>
              <a:rPr lang="en-IN" sz="2200" dirty="0" smtClean="0"/>
              <a:t>	</a:t>
            </a:r>
            <a:r>
              <a:rPr lang="en-IN" sz="2200" dirty="0" smtClean="0">
                <a:sym typeface="Wingdings" pitchFamily="2" charset="2"/>
              </a:rPr>
              <a:t> </a:t>
            </a:r>
            <a:r>
              <a:rPr lang="en-IN" sz="2200" dirty="0" smtClean="0"/>
              <a:t>applied the ‘Bright line test’ to determine the excess/ non- routine AMP expenditure incurred 	by the taxpayer for building brand for its AEs in India.</a:t>
            </a:r>
          </a:p>
          <a:p>
            <a:pPr marL="520700" indent="-520700" algn="just"/>
            <a:endParaRPr lang="en-IN" sz="2200" dirty="0" smtClean="0"/>
          </a:p>
        </p:txBody>
      </p:sp>
      <p:sp>
        <p:nvSpPr>
          <p:cNvPr id="6" name="Rectangle 5"/>
          <p:cNvSpPr/>
          <p:nvPr/>
        </p:nvSpPr>
        <p:spPr>
          <a:xfrm>
            <a:off x="3318092" y="0"/>
            <a:ext cx="4966103" cy="461665"/>
          </a:xfrm>
          <a:prstGeom prst="rect">
            <a:avLst/>
          </a:prstGeom>
        </p:spPr>
        <p:txBody>
          <a:bodyPr wrap="none">
            <a:spAutoFit/>
          </a:bodyPr>
          <a:lstStyle/>
          <a:p>
            <a:r>
              <a:rPr lang="en-IN" sz="2400" b="1" dirty="0" smtClean="0"/>
              <a:t>Delhi High Court on AMP – </a:t>
            </a:r>
            <a:r>
              <a:rPr lang="en-IN" sz="2400" b="1" dirty="0" smtClean="0">
                <a:solidFill>
                  <a:srgbClr val="FF0000"/>
                </a:solidFill>
              </a:rPr>
              <a:t>Facts</a:t>
            </a:r>
            <a:endParaRPr lang="en-GB" sz="24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sp>
        <p:nvSpPr>
          <p:cNvPr id="5" name="Rectangle 4"/>
          <p:cNvSpPr/>
          <p:nvPr/>
        </p:nvSpPr>
        <p:spPr>
          <a:xfrm>
            <a:off x="189198" y="650185"/>
            <a:ext cx="11934496" cy="3816429"/>
          </a:xfrm>
          <a:prstGeom prst="rect">
            <a:avLst/>
          </a:prstGeom>
        </p:spPr>
        <p:txBody>
          <a:bodyPr wrap="square">
            <a:spAutoFit/>
          </a:bodyPr>
          <a:lstStyle/>
          <a:p>
            <a:pPr algn="just"/>
            <a:endParaRPr lang="en-IN" sz="2200" dirty="0" smtClean="0"/>
          </a:p>
          <a:p>
            <a:pPr algn="just"/>
            <a:r>
              <a:rPr lang="en-IN" sz="2200" dirty="0" smtClean="0"/>
              <a:t>• The TPO proposed a Transfer Pricing adjustment that</a:t>
            </a:r>
          </a:p>
          <a:p>
            <a:pPr algn="just"/>
            <a:r>
              <a:rPr lang="en-IN" sz="2200" dirty="0" smtClean="0"/>
              <a:t>	</a:t>
            </a:r>
            <a:r>
              <a:rPr lang="en-IN" sz="2200" dirty="0" smtClean="0">
                <a:sym typeface="Wingdings" pitchFamily="2" charset="2"/>
              </a:rPr>
              <a:t>the taxpayer </a:t>
            </a:r>
            <a:r>
              <a:rPr lang="en-IN" sz="2200" dirty="0" smtClean="0"/>
              <a:t>should be separately remunerated for building brand by the taxpayer in India for its 	    AEs at cost plus mark- up basis </a:t>
            </a:r>
          </a:p>
          <a:p>
            <a:pPr algn="just"/>
            <a:endParaRPr lang="en-GB" sz="2200" dirty="0" smtClean="0"/>
          </a:p>
          <a:p>
            <a:pPr algn="just"/>
            <a:r>
              <a:rPr lang="en-IN" sz="2200" dirty="0" smtClean="0"/>
              <a:t>• The Dispute Resolution Panel (DRP) upheld the order of the TPO.</a:t>
            </a:r>
          </a:p>
          <a:p>
            <a:pPr algn="just"/>
            <a:endParaRPr lang="en-IN" sz="2200" dirty="0" smtClean="0"/>
          </a:p>
          <a:p>
            <a:pPr algn="just"/>
            <a:r>
              <a:rPr lang="en-IN" sz="2200" dirty="0" smtClean="0"/>
              <a:t>• The ITAT provided limited relief to the taxpayers in line with the SB ruling in the LG case</a:t>
            </a:r>
          </a:p>
          <a:p>
            <a:pPr algn="just"/>
            <a:endParaRPr lang="en-IN" sz="2200" dirty="0" smtClean="0"/>
          </a:p>
          <a:p>
            <a:pPr marL="173038" indent="-173038" algn="just"/>
            <a:r>
              <a:rPr lang="en-IN" sz="2200" dirty="0" smtClean="0"/>
              <a:t>• Aggrieved by the ITAT order, both the Revenue and taxpayers filed appeals before the HC to decide      on the substantial questions of Law.</a:t>
            </a:r>
            <a:endParaRPr lang="en-GB" sz="2200" dirty="0"/>
          </a:p>
        </p:txBody>
      </p:sp>
      <p:sp>
        <p:nvSpPr>
          <p:cNvPr id="6" name="Rectangle 5"/>
          <p:cNvSpPr/>
          <p:nvPr/>
        </p:nvSpPr>
        <p:spPr>
          <a:xfrm>
            <a:off x="3318092" y="0"/>
            <a:ext cx="4966103" cy="461665"/>
          </a:xfrm>
          <a:prstGeom prst="rect">
            <a:avLst/>
          </a:prstGeom>
        </p:spPr>
        <p:txBody>
          <a:bodyPr wrap="none">
            <a:spAutoFit/>
          </a:bodyPr>
          <a:lstStyle/>
          <a:p>
            <a:r>
              <a:rPr lang="en-IN" sz="2400" b="1" dirty="0" smtClean="0"/>
              <a:t>Delhi High Court on AMP – </a:t>
            </a:r>
            <a:r>
              <a:rPr lang="en-IN" sz="2400" b="1" dirty="0" smtClean="0">
                <a:solidFill>
                  <a:srgbClr val="FF0000"/>
                </a:solidFill>
              </a:rPr>
              <a:t>Facts</a:t>
            </a:r>
            <a:endParaRPr lang="en-GB" sz="24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sp>
        <p:nvSpPr>
          <p:cNvPr id="5" name="Rectangle 4"/>
          <p:cNvSpPr/>
          <p:nvPr/>
        </p:nvSpPr>
        <p:spPr>
          <a:xfrm>
            <a:off x="3318092" y="0"/>
            <a:ext cx="5113323" cy="461665"/>
          </a:xfrm>
          <a:prstGeom prst="rect">
            <a:avLst/>
          </a:prstGeom>
        </p:spPr>
        <p:txBody>
          <a:bodyPr wrap="none">
            <a:spAutoFit/>
          </a:bodyPr>
          <a:lstStyle/>
          <a:p>
            <a:r>
              <a:rPr lang="en-IN" sz="2400" b="1" dirty="0" smtClean="0"/>
              <a:t>Delhi High Court on AMP – </a:t>
            </a:r>
            <a:r>
              <a:rPr lang="en-IN" sz="2400" b="1" dirty="0" smtClean="0">
                <a:solidFill>
                  <a:srgbClr val="FF0000"/>
                </a:solidFill>
              </a:rPr>
              <a:t>Ruling</a:t>
            </a:r>
            <a:endParaRPr lang="en-GB" sz="2400" b="1" dirty="0">
              <a:solidFill>
                <a:srgbClr val="FF0000"/>
              </a:solidFill>
            </a:endParaRPr>
          </a:p>
        </p:txBody>
      </p:sp>
      <p:sp>
        <p:nvSpPr>
          <p:cNvPr id="6" name="Rectangle 5"/>
          <p:cNvSpPr/>
          <p:nvPr/>
        </p:nvSpPr>
        <p:spPr>
          <a:xfrm>
            <a:off x="457200" y="622047"/>
            <a:ext cx="11351172" cy="5170646"/>
          </a:xfrm>
          <a:prstGeom prst="rect">
            <a:avLst/>
          </a:prstGeom>
        </p:spPr>
        <p:txBody>
          <a:bodyPr wrap="square">
            <a:spAutoFit/>
          </a:bodyPr>
          <a:lstStyle/>
          <a:p>
            <a:r>
              <a:rPr lang="en-GB" sz="2200" b="1" u="sng" dirty="0" smtClean="0">
                <a:solidFill>
                  <a:srgbClr val="000099"/>
                </a:solidFill>
              </a:rPr>
              <a:t>Jurisdiction of the TPO</a:t>
            </a:r>
          </a:p>
          <a:p>
            <a:pPr marL="236538" indent="-236538">
              <a:buFont typeface="Arial" pitchFamily="34" charset="0"/>
              <a:buChar char="•"/>
            </a:pPr>
            <a:r>
              <a:rPr lang="en-IN" sz="2200" dirty="0" smtClean="0"/>
              <a:t>Retrospective amendment u/s 92CA(2B) of the Act giving the TPO power to determine the arm’s length nature of a transaction (that he may come across during the assessment proceedings), even if such transaction has not specifically been referred by the AO to the TPO.</a:t>
            </a:r>
          </a:p>
          <a:p>
            <a:endParaRPr lang="en-IN" sz="2200" dirty="0" smtClean="0"/>
          </a:p>
          <a:p>
            <a:r>
              <a:rPr lang="en-GB" sz="2200" b="1" u="sng" dirty="0" smtClean="0">
                <a:solidFill>
                  <a:srgbClr val="000099"/>
                </a:solidFill>
              </a:rPr>
              <a:t>AMP - an international transaction</a:t>
            </a:r>
          </a:p>
          <a:p>
            <a:pPr marL="236538" indent="-236538">
              <a:buFont typeface="Arial" pitchFamily="34" charset="0"/>
              <a:buChar char="•"/>
            </a:pPr>
            <a:r>
              <a:rPr lang="en-IN" sz="2200" dirty="0" smtClean="0"/>
              <a:t>Upheld the views of the SB in LG case and held that AMP expenditure would amount to an</a:t>
            </a:r>
          </a:p>
          <a:p>
            <a:pPr marL="236538" indent="-236538">
              <a:buFont typeface="Arial" pitchFamily="34" charset="0"/>
              <a:buChar char="•"/>
            </a:pPr>
            <a:r>
              <a:rPr lang="en-IN" sz="2200" dirty="0" smtClean="0"/>
              <a:t>international transaction. </a:t>
            </a:r>
          </a:p>
          <a:p>
            <a:pPr marL="236538" indent="-236538">
              <a:buFont typeface="Arial" pitchFamily="34" charset="0"/>
              <a:buChar char="•"/>
            </a:pPr>
            <a:endParaRPr lang="en-IN" sz="2200" dirty="0" smtClean="0"/>
          </a:p>
          <a:p>
            <a:pPr marL="236538" indent="-236538">
              <a:buFont typeface="Arial" pitchFamily="34" charset="0"/>
              <a:buChar char="•"/>
            </a:pPr>
            <a:r>
              <a:rPr lang="en-IN" sz="2200" dirty="0" smtClean="0"/>
              <a:t>Taxpayers themselves made an argument that the declared price of international transactions in Form 3CEB included a remuneration for their AMP function, </a:t>
            </a:r>
          </a:p>
          <a:p>
            <a:pPr marL="236538" indent="-236538"/>
            <a:r>
              <a:rPr lang="en-IN" sz="2200" dirty="0" smtClean="0"/>
              <a:t>	</a:t>
            </a:r>
            <a:r>
              <a:rPr lang="en-IN" sz="2200" dirty="0" smtClean="0">
                <a:sym typeface="Wingdings" pitchFamily="2" charset="2"/>
              </a:rPr>
              <a:t></a:t>
            </a:r>
            <a:r>
              <a:rPr lang="en-IN" sz="2200" dirty="0" smtClean="0"/>
              <a:t>the argument challenging it as not an international transaction is incorrect.</a:t>
            </a:r>
          </a:p>
          <a:p>
            <a:pPr marL="236538" indent="-236538">
              <a:buFont typeface="Arial" pitchFamily="34" charset="0"/>
              <a:buChar char="•"/>
            </a:pPr>
            <a:endParaRPr lang="en-IN" sz="2200" dirty="0" smtClean="0"/>
          </a:p>
          <a:p>
            <a:pPr marL="236538" indent="-236538">
              <a:buFont typeface="Arial" pitchFamily="34" charset="0"/>
              <a:buChar char="•"/>
            </a:pPr>
            <a:r>
              <a:rPr lang="en-IN" sz="2200" dirty="0" smtClean="0"/>
              <a:t>Rejected the contention of the taxpayers that AMP expenses incurred by the taxpayer is not an international transaction as these expenses are third party expenses.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8092" y="0"/>
            <a:ext cx="5113323" cy="461665"/>
          </a:xfrm>
          <a:prstGeom prst="rect">
            <a:avLst/>
          </a:prstGeom>
        </p:spPr>
        <p:txBody>
          <a:bodyPr wrap="none">
            <a:spAutoFit/>
          </a:bodyPr>
          <a:lstStyle/>
          <a:p>
            <a:r>
              <a:rPr lang="en-IN" sz="2400" b="1" dirty="0" smtClean="0"/>
              <a:t>Delhi High Court on AMP – </a:t>
            </a:r>
            <a:r>
              <a:rPr lang="en-IN" sz="2400" b="1" dirty="0" smtClean="0">
                <a:solidFill>
                  <a:srgbClr val="FF0000"/>
                </a:solidFill>
              </a:rPr>
              <a:t>Ruling</a:t>
            </a:r>
            <a:endParaRPr lang="en-GB" sz="2400" b="1" dirty="0">
              <a:solidFill>
                <a:srgbClr val="FF0000"/>
              </a:solidFill>
            </a:endParaRPr>
          </a:p>
        </p:txBody>
      </p:sp>
      <p:sp>
        <p:nvSpPr>
          <p:cNvPr id="7" name="Rectangle 6"/>
          <p:cNvSpPr/>
          <p:nvPr/>
        </p:nvSpPr>
        <p:spPr>
          <a:xfrm>
            <a:off x="362611" y="622047"/>
            <a:ext cx="11587655" cy="5847755"/>
          </a:xfrm>
          <a:prstGeom prst="rect">
            <a:avLst/>
          </a:prstGeom>
        </p:spPr>
        <p:txBody>
          <a:bodyPr wrap="square">
            <a:spAutoFit/>
          </a:bodyPr>
          <a:lstStyle/>
          <a:p>
            <a:r>
              <a:rPr lang="en-GB" sz="2200" b="1" u="sng" dirty="0" smtClean="0">
                <a:solidFill>
                  <a:srgbClr val="000099"/>
                </a:solidFill>
              </a:rPr>
              <a:t>Bundled/ Inter-connected Transaction</a:t>
            </a:r>
          </a:p>
          <a:p>
            <a:pPr marL="236538" indent="-236538">
              <a:buFont typeface="Arial" pitchFamily="34" charset="0"/>
              <a:buChar char="•"/>
            </a:pPr>
            <a:r>
              <a:rPr lang="en-IN" sz="2200" dirty="0" smtClean="0"/>
              <a:t>Taxpayers could aggregate the controlled transactions if the transactions are closely linked and as such cannot be evaluated adequately on separate basis.</a:t>
            </a:r>
          </a:p>
          <a:p>
            <a:pPr marL="236538" indent="-236538">
              <a:buFont typeface="Arial" pitchFamily="34" charset="0"/>
              <a:buChar char="•"/>
            </a:pPr>
            <a:endParaRPr lang="en-IN" sz="2200" dirty="0" smtClean="0"/>
          </a:p>
          <a:p>
            <a:pPr marL="236538" indent="-236538">
              <a:buFont typeface="Arial" pitchFamily="34" charset="0"/>
              <a:buChar char="•"/>
            </a:pPr>
            <a:r>
              <a:rPr lang="en-IN" sz="2200" dirty="0" smtClean="0"/>
              <a:t>The HC further held that once the TPO accepts TNMM as the most appropriate method for determining arm’s length price of bundled transactions, </a:t>
            </a:r>
          </a:p>
          <a:p>
            <a:pPr marL="236538" indent="-236538"/>
            <a:r>
              <a:rPr lang="en-IN" sz="2200" dirty="0" smtClean="0"/>
              <a:t>	</a:t>
            </a:r>
            <a:r>
              <a:rPr lang="en-IN" sz="2200" dirty="0" smtClean="0">
                <a:sym typeface="Wingdings" pitchFamily="2" charset="2"/>
              </a:rPr>
              <a:t></a:t>
            </a:r>
            <a:r>
              <a:rPr lang="en-IN" sz="2200" dirty="0" smtClean="0"/>
              <a:t>then it is impermissible to separately determine the arm’s length price of a particular 	expenditure like AMP, since, such expense is already factored in the net profit of the 	interlinked transactions.</a:t>
            </a:r>
          </a:p>
          <a:p>
            <a:endParaRPr lang="en-GB" sz="2200" b="1" dirty="0" smtClean="0"/>
          </a:p>
          <a:p>
            <a:r>
              <a:rPr lang="en-GB" sz="2200" b="1" u="sng" dirty="0" smtClean="0">
                <a:solidFill>
                  <a:srgbClr val="000099"/>
                </a:solidFill>
              </a:rPr>
              <a:t>Brand and Brand Building</a:t>
            </a:r>
          </a:p>
          <a:p>
            <a:pPr marL="236538" indent="-236538">
              <a:buFont typeface="Arial" pitchFamily="34" charset="0"/>
              <a:buChar char="•"/>
            </a:pPr>
            <a:r>
              <a:rPr lang="en-IN" sz="2200" dirty="0" smtClean="0"/>
              <a:t>The HC observed that brand building is an outcome of various factors and is largely associated with the reputation and quality of the product or service. </a:t>
            </a:r>
          </a:p>
          <a:p>
            <a:pPr marL="236538" indent="-236538">
              <a:buFont typeface="Arial" pitchFamily="34" charset="0"/>
              <a:buChar char="•"/>
            </a:pPr>
            <a:endParaRPr lang="en-IN" sz="2200" dirty="0" smtClean="0"/>
          </a:p>
          <a:p>
            <a:pPr marL="236538" indent="-236538">
              <a:buFont typeface="Arial" pitchFamily="34" charset="0"/>
              <a:buChar char="•"/>
            </a:pPr>
            <a:r>
              <a:rPr lang="en-IN" sz="2200" dirty="0" smtClean="0"/>
              <a:t>There are situations where brands are built without incurring any substantial AMP and vice versa. </a:t>
            </a:r>
          </a:p>
          <a:p>
            <a:pPr marL="236538" indent="-236538">
              <a:buFont typeface="Arial" pitchFamily="34" charset="0"/>
              <a:buChar char="•"/>
            </a:pPr>
            <a:endParaRPr lang="en-IN" sz="2200" dirty="0" smtClean="0"/>
          </a:p>
          <a:p>
            <a:pPr marL="236538" indent="-236538">
              <a:buFont typeface="Arial" pitchFamily="34" charset="0"/>
              <a:buChar char="•"/>
            </a:pPr>
            <a:r>
              <a:rPr lang="en-IN" sz="2200" dirty="0" smtClean="0"/>
              <a:t>Therefore, brand building cannot be commensurate with the quantum of AMP expenditure.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8092" y="0"/>
            <a:ext cx="5113323" cy="461665"/>
          </a:xfrm>
          <a:prstGeom prst="rect">
            <a:avLst/>
          </a:prstGeom>
        </p:spPr>
        <p:txBody>
          <a:bodyPr wrap="none">
            <a:spAutoFit/>
          </a:bodyPr>
          <a:lstStyle/>
          <a:p>
            <a:r>
              <a:rPr lang="en-IN" sz="2400" b="1" dirty="0" smtClean="0"/>
              <a:t>Delhi High Court on AMP – </a:t>
            </a:r>
            <a:r>
              <a:rPr lang="en-IN" sz="2400" b="1" dirty="0" smtClean="0">
                <a:solidFill>
                  <a:srgbClr val="FF0000"/>
                </a:solidFill>
              </a:rPr>
              <a:t>Ruling</a:t>
            </a:r>
            <a:endParaRPr lang="en-GB" sz="2400" b="1" dirty="0">
              <a:solidFill>
                <a:srgbClr val="FF0000"/>
              </a:solidFill>
            </a:endParaRPr>
          </a:p>
        </p:txBody>
      </p:sp>
      <p:sp>
        <p:nvSpPr>
          <p:cNvPr id="7" name="Rectangle 6"/>
          <p:cNvSpPr/>
          <p:nvPr/>
        </p:nvSpPr>
        <p:spPr>
          <a:xfrm>
            <a:off x="457200" y="622047"/>
            <a:ext cx="11351172" cy="4832092"/>
          </a:xfrm>
          <a:prstGeom prst="rect">
            <a:avLst/>
          </a:prstGeom>
        </p:spPr>
        <p:txBody>
          <a:bodyPr wrap="square">
            <a:spAutoFit/>
          </a:bodyPr>
          <a:lstStyle/>
          <a:p>
            <a:r>
              <a:rPr lang="en-GB" sz="2200" b="1" u="sng" dirty="0" smtClean="0">
                <a:solidFill>
                  <a:srgbClr val="000099"/>
                </a:solidFill>
              </a:rPr>
              <a:t>Bright Line Test</a:t>
            </a:r>
          </a:p>
          <a:p>
            <a:pPr marL="236538" indent="-236538">
              <a:buFont typeface="Arial" pitchFamily="34" charset="0"/>
              <a:buChar char="•"/>
            </a:pPr>
            <a:r>
              <a:rPr lang="en-IN" sz="2200" dirty="0" smtClean="0"/>
              <a:t>The HC held that universal application of bright line test to segregate AMP into routine and non routine AMP is unwarranted. </a:t>
            </a:r>
          </a:p>
          <a:p>
            <a:pPr marL="236538" indent="-236538">
              <a:buFont typeface="Arial" pitchFamily="34" charset="0"/>
              <a:buChar char="•"/>
            </a:pPr>
            <a:endParaRPr lang="en-IN" sz="2200" dirty="0" smtClean="0"/>
          </a:p>
          <a:p>
            <a:pPr marL="236538" indent="-236538">
              <a:buFont typeface="Arial" pitchFamily="34" charset="0"/>
              <a:buChar char="•"/>
            </a:pPr>
            <a:r>
              <a:rPr lang="en-IN" sz="2200" dirty="0" smtClean="0"/>
              <a:t>Further, the HC also held that such application of bright line test  would amount to adding provisions to the statute and rules, which are non-existent.</a:t>
            </a:r>
          </a:p>
          <a:p>
            <a:pPr marL="236538" indent="-236538">
              <a:buFont typeface="Arial" pitchFamily="34" charset="0"/>
              <a:buChar char="•"/>
            </a:pPr>
            <a:endParaRPr lang="en-IN" sz="2200" dirty="0" smtClean="0"/>
          </a:p>
          <a:p>
            <a:pPr marL="236538" indent="-236538">
              <a:buFont typeface="Arial" pitchFamily="34" charset="0"/>
              <a:buChar char="•"/>
            </a:pPr>
            <a:r>
              <a:rPr lang="en-IN" sz="2200" dirty="0" smtClean="0"/>
              <a:t>Such approach is not permissible, especially in the absence of any statutory recognition or any international practice in this regard.</a:t>
            </a:r>
          </a:p>
          <a:p>
            <a:endParaRPr lang="en-IN" sz="2200" dirty="0" smtClean="0"/>
          </a:p>
          <a:p>
            <a:r>
              <a:rPr lang="en-IN" sz="2200" b="1" u="sng" dirty="0" smtClean="0">
                <a:solidFill>
                  <a:srgbClr val="000099"/>
                </a:solidFill>
              </a:rPr>
              <a:t>Cost plus method for separate remuneration for AMP expenses</a:t>
            </a:r>
          </a:p>
          <a:p>
            <a:pPr marL="236538" indent="-236538">
              <a:buFont typeface="Arial" pitchFamily="34" charset="0"/>
              <a:buChar char="•"/>
            </a:pPr>
            <a:r>
              <a:rPr lang="en-IN" sz="2200" dirty="0" smtClean="0"/>
              <a:t>The HC held that once AMP expense has been included as part of bundled transaction, it cannot be separately benchmarked under Cost plus method.</a:t>
            </a:r>
          </a:p>
          <a:p>
            <a:endParaRPr lang="en-IN" sz="22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8092" y="0"/>
            <a:ext cx="5113323" cy="461665"/>
          </a:xfrm>
          <a:prstGeom prst="rect">
            <a:avLst/>
          </a:prstGeom>
        </p:spPr>
        <p:txBody>
          <a:bodyPr wrap="none">
            <a:spAutoFit/>
          </a:bodyPr>
          <a:lstStyle/>
          <a:p>
            <a:r>
              <a:rPr lang="en-IN" sz="2400" b="1" dirty="0" smtClean="0"/>
              <a:t>Delhi High Court on AMP – </a:t>
            </a:r>
            <a:r>
              <a:rPr lang="en-IN" sz="2400" b="1" dirty="0" smtClean="0">
                <a:solidFill>
                  <a:srgbClr val="FF0000"/>
                </a:solidFill>
              </a:rPr>
              <a:t>Ruling</a:t>
            </a:r>
            <a:endParaRPr lang="en-GB" sz="2400" b="1" dirty="0">
              <a:solidFill>
                <a:srgbClr val="FF0000"/>
              </a:solidFill>
            </a:endParaRPr>
          </a:p>
        </p:txBody>
      </p:sp>
      <p:sp>
        <p:nvSpPr>
          <p:cNvPr id="7" name="Rectangle 6"/>
          <p:cNvSpPr/>
          <p:nvPr/>
        </p:nvSpPr>
        <p:spPr>
          <a:xfrm>
            <a:off x="457200" y="622047"/>
            <a:ext cx="11351172" cy="3816429"/>
          </a:xfrm>
          <a:prstGeom prst="rect">
            <a:avLst/>
          </a:prstGeom>
        </p:spPr>
        <p:txBody>
          <a:bodyPr wrap="square">
            <a:spAutoFit/>
          </a:bodyPr>
          <a:lstStyle/>
          <a:p>
            <a:r>
              <a:rPr lang="en-IN" sz="2200" b="1" u="sng" dirty="0" smtClean="0">
                <a:solidFill>
                  <a:srgbClr val="000099"/>
                </a:solidFill>
              </a:rPr>
              <a:t>Determination of arm’s length price</a:t>
            </a:r>
          </a:p>
          <a:p>
            <a:pPr marL="236538" indent="-236538">
              <a:buFont typeface="Arial" pitchFamily="34" charset="0"/>
              <a:buChar char="•"/>
            </a:pPr>
            <a:r>
              <a:rPr lang="en-IN" sz="2200" dirty="0" smtClean="0"/>
              <a:t>When the Indian entity carrying on distribution activity incurs AMP expenditure, </a:t>
            </a:r>
          </a:p>
          <a:p>
            <a:pPr marL="236538" indent="-236538"/>
            <a:r>
              <a:rPr lang="en-IN" sz="2200" dirty="0" smtClean="0"/>
              <a:t>		the arm’s length analysis is required to ascertain whether Indian entity has been 	adequately 	and properly compensated for incurring such expenditure.</a:t>
            </a:r>
          </a:p>
          <a:p>
            <a:pPr marL="236538" indent="-236538">
              <a:buFont typeface="Arial" pitchFamily="34" charset="0"/>
              <a:buChar char="•"/>
            </a:pPr>
            <a:endParaRPr lang="en-IN" sz="2200" dirty="0" smtClean="0"/>
          </a:p>
          <a:p>
            <a:pPr marL="236538" indent="-236538">
              <a:buFont typeface="Arial" pitchFamily="34" charset="0"/>
              <a:buChar char="•"/>
            </a:pPr>
            <a:r>
              <a:rPr lang="en-IN" sz="2200" dirty="0" smtClean="0"/>
              <a:t>The HC emphasised the importance of a systematic transfer pricing analysis for arriving at the</a:t>
            </a:r>
          </a:p>
          <a:p>
            <a:pPr marL="236538" indent="-236538"/>
            <a:r>
              <a:rPr lang="en-IN" sz="2200" dirty="0" smtClean="0"/>
              <a:t>	arm’s length price by selection of most appropriate methods and appropriate comparables in line with the functions, assets and risks of the tested party.</a:t>
            </a:r>
          </a:p>
          <a:p>
            <a:pPr marL="236538" indent="-236538">
              <a:buFont typeface="Arial" pitchFamily="34" charset="0"/>
              <a:buChar char="•"/>
            </a:pPr>
            <a:endParaRPr lang="en-IN" sz="2200" dirty="0" smtClean="0"/>
          </a:p>
          <a:p>
            <a:pPr marL="236538" indent="-236538">
              <a:buFont typeface="Arial" pitchFamily="34" charset="0"/>
              <a:buChar char="•"/>
            </a:pPr>
            <a:r>
              <a:rPr lang="en-IN" sz="2200" dirty="0" smtClean="0"/>
              <a:t>Where the margin of the taxpayer is in line with comparables carrying similar functions of the taxpayer including AMP function, no separate TP adjustment is warranted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81191" y="1745667"/>
            <a:ext cx="10993549" cy="1475013"/>
          </a:xfrm>
        </p:spPr>
        <p:txBody>
          <a:bodyPr>
            <a:noAutofit/>
          </a:bodyPr>
          <a:lstStyle/>
          <a:p>
            <a:r>
              <a:rPr lang="en-GB" sz="4400" b="1" dirty="0" smtClean="0"/>
              <a:t>Advance pricing arrangements</a:t>
            </a:r>
            <a:br>
              <a:rPr lang="en-GB" sz="4400" b="1" dirty="0" smtClean="0"/>
            </a:br>
            <a:r>
              <a:rPr lang="en-GB" sz="4400" b="1" dirty="0" smtClean="0"/>
              <a:t>(APA)</a:t>
            </a:r>
            <a:endParaRPr lang="en-GB" sz="4400" b="1" dirty="0"/>
          </a:p>
        </p:txBody>
      </p:sp>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7" name="Picture 2" descr="https://www.colocationamerica.com/picts/blog/service-level-agreement.JPG"/>
          <p:cNvPicPr>
            <a:picLocks noChangeAspect="1" noChangeArrowheads="1"/>
          </p:cNvPicPr>
          <p:nvPr/>
        </p:nvPicPr>
        <p:blipFill>
          <a:blip r:embed="rId2"/>
          <a:srcRect/>
          <a:stretch>
            <a:fillRect/>
          </a:stretch>
        </p:blipFill>
        <p:spPr bwMode="auto">
          <a:xfrm>
            <a:off x="2983406" y="3105807"/>
            <a:ext cx="5854700" cy="3279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title" idx="4294967295"/>
          </p:nvPr>
        </p:nvSpPr>
        <p:spPr>
          <a:xfrm>
            <a:off x="3862670" y="61524"/>
            <a:ext cx="11741150" cy="436563"/>
          </a:xfrm>
          <a:noFill/>
        </p:spPr>
        <p:txBody>
          <a:bodyPr>
            <a:normAutofit fontScale="90000"/>
          </a:bodyPr>
          <a:lstStyle/>
          <a:p>
            <a:pPr eaLnBrk="1" hangingPunct="1"/>
            <a:r>
              <a:rPr lang="en-US" b="1" dirty="0" smtClean="0">
                <a:solidFill>
                  <a:schemeClr val="tx1"/>
                </a:solidFill>
              </a:rPr>
              <a:t>Introduction to APA...</a:t>
            </a:r>
          </a:p>
        </p:txBody>
      </p:sp>
      <p:sp>
        <p:nvSpPr>
          <p:cNvPr id="6148" name="Rectangle 6"/>
          <p:cNvSpPr>
            <a:spLocks noGrp="1" noChangeArrowheads="1"/>
          </p:cNvSpPr>
          <p:nvPr>
            <p:ph type="body" idx="4294967295"/>
          </p:nvPr>
        </p:nvSpPr>
        <p:spPr>
          <a:xfrm>
            <a:off x="428625" y="1133210"/>
            <a:ext cx="11763375" cy="4095750"/>
          </a:xfrm>
        </p:spPr>
        <p:txBody>
          <a:bodyPr>
            <a:normAutofit/>
          </a:bodyPr>
          <a:lstStyle/>
          <a:p>
            <a:pPr marL="231775" indent="-231775" eaLnBrk="1" hangingPunct="1">
              <a:lnSpc>
                <a:spcPct val="110000"/>
              </a:lnSpc>
              <a:spcBef>
                <a:spcPct val="30000"/>
              </a:spcBef>
              <a:defRPr/>
            </a:pPr>
            <a:r>
              <a:rPr lang="en-US" sz="2200" dirty="0" smtClean="0"/>
              <a:t>An APA is a contract</a:t>
            </a:r>
          </a:p>
          <a:p>
            <a:pPr marL="231775" indent="-231775" eaLnBrk="1" hangingPunct="1">
              <a:lnSpc>
                <a:spcPct val="110000"/>
              </a:lnSpc>
              <a:spcBef>
                <a:spcPct val="30000"/>
              </a:spcBef>
              <a:defRPr/>
            </a:pPr>
            <a:r>
              <a:rPr lang="en-US" sz="2200" dirty="0" smtClean="0"/>
              <a:t>Usually for multiple years</a:t>
            </a:r>
          </a:p>
          <a:p>
            <a:pPr marL="231775" indent="-231775" eaLnBrk="1" hangingPunct="1">
              <a:lnSpc>
                <a:spcPct val="110000"/>
              </a:lnSpc>
              <a:spcBef>
                <a:spcPct val="30000"/>
              </a:spcBef>
              <a:defRPr/>
            </a:pPr>
            <a:r>
              <a:rPr lang="en-US" sz="2200" dirty="0" smtClean="0"/>
              <a:t>Between a taxpayer and at least one tax authority</a:t>
            </a:r>
          </a:p>
          <a:p>
            <a:pPr marL="231775" indent="-231775" eaLnBrk="1" hangingPunct="1">
              <a:lnSpc>
                <a:spcPct val="110000"/>
              </a:lnSpc>
              <a:spcBef>
                <a:spcPct val="30000"/>
              </a:spcBef>
              <a:defRPr/>
            </a:pPr>
            <a:r>
              <a:rPr lang="en-US" sz="2200" dirty="0" smtClean="0"/>
              <a:t>Mainly to prospectively resolve real or potential transfer pricing issues </a:t>
            </a:r>
          </a:p>
          <a:p>
            <a:pPr marL="231775" indent="-231775" eaLnBrk="1" hangingPunct="1">
              <a:lnSpc>
                <a:spcPct val="110000"/>
              </a:lnSpc>
              <a:spcBef>
                <a:spcPct val="30000"/>
              </a:spcBef>
              <a:defRPr/>
            </a:pPr>
            <a:r>
              <a:rPr lang="en-US" sz="2200" dirty="0" smtClean="0"/>
              <a:t>Involving transactions between related parties</a:t>
            </a:r>
          </a:p>
          <a:p>
            <a:pPr marL="231775" indent="-231775" eaLnBrk="1" hangingPunct="1">
              <a:lnSpc>
                <a:spcPct val="110000"/>
              </a:lnSpc>
              <a:spcBef>
                <a:spcPct val="30000"/>
              </a:spcBef>
              <a:defRPr/>
            </a:pPr>
            <a:endParaRPr lang="en-US" sz="2200" dirty="0" smtClean="0"/>
          </a:p>
          <a:p>
            <a:pPr marL="231775" indent="-231775" eaLnBrk="1" hangingPunct="1">
              <a:lnSpc>
                <a:spcPct val="110000"/>
              </a:lnSpc>
              <a:spcBef>
                <a:spcPct val="30000"/>
              </a:spcBef>
              <a:defRPr/>
            </a:pPr>
            <a:endParaRPr lang="en-US" sz="2200" dirty="0" smtClean="0"/>
          </a:p>
          <a:p>
            <a:pPr marL="0" indent="0" eaLnBrk="1" hangingPunct="1">
              <a:lnSpc>
                <a:spcPct val="110000"/>
              </a:lnSpc>
              <a:spcBef>
                <a:spcPct val="30000"/>
              </a:spcBef>
              <a:buFont typeface="Arial" charset="0"/>
              <a:buNone/>
              <a:defRPr/>
            </a:pPr>
            <a:endParaRPr lang="en-US" sz="2200" dirty="0" smtClean="0"/>
          </a:p>
          <a:p>
            <a:pPr marL="0" indent="0" eaLnBrk="1" hangingPunct="1">
              <a:lnSpc>
                <a:spcPct val="110000"/>
              </a:lnSpc>
              <a:spcBef>
                <a:spcPct val="30000"/>
              </a:spcBef>
              <a:buFont typeface="Arial" charset="0"/>
              <a:buNone/>
              <a:defRPr/>
            </a:pPr>
            <a:endParaRPr lang="en-US" sz="2200" dirty="0" smtClean="0"/>
          </a:p>
          <a:p>
            <a:pPr marL="0" indent="0" eaLnBrk="1" hangingPunct="1">
              <a:lnSpc>
                <a:spcPct val="110000"/>
              </a:lnSpc>
              <a:spcBef>
                <a:spcPct val="30000"/>
              </a:spcBef>
              <a:buFont typeface="Arial" charset="0"/>
              <a:buNone/>
              <a:defRPr/>
            </a:pPr>
            <a:endParaRPr lang="en-US" sz="2200" dirty="0" smtClean="0"/>
          </a:p>
        </p:txBody>
      </p:sp>
      <p:pic>
        <p:nvPicPr>
          <p:cNvPr id="6149" name="Picture 18" descr="http://news.brown.edu/files/article_images/CareNE1.jpg"/>
          <p:cNvPicPr>
            <a:picLocks noChangeAspect="1" noChangeArrowheads="1"/>
          </p:cNvPicPr>
          <p:nvPr/>
        </p:nvPicPr>
        <p:blipFill>
          <a:blip r:embed="rId3"/>
          <a:srcRect/>
          <a:stretch>
            <a:fillRect/>
          </a:stretch>
        </p:blipFill>
        <p:spPr bwMode="auto">
          <a:xfrm>
            <a:off x="2738967" y="3521076"/>
            <a:ext cx="6686551"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2" descr="http://www.psdgraphics.com/wp-content/uploads/2009/10/wax-seal-icon.jpg"/>
          <p:cNvPicPr>
            <a:picLocks noChangeAspect="1" noChangeArrowheads="1"/>
          </p:cNvPicPr>
          <p:nvPr/>
        </p:nvPicPr>
        <p:blipFill>
          <a:blip r:embed="rId3"/>
          <a:srcRect/>
          <a:stretch>
            <a:fillRect/>
          </a:stretch>
        </p:blipFill>
        <p:spPr bwMode="auto">
          <a:xfrm>
            <a:off x="8509000" y="3176"/>
            <a:ext cx="3683000" cy="2073275"/>
          </a:xfrm>
          <a:prstGeom prst="rect">
            <a:avLst/>
          </a:prstGeom>
          <a:noFill/>
          <a:ln w="9525">
            <a:noFill/>
            <a:miter lim="800000"/>
            <a:headEnd/>
            <a:tailEnd/>
          </a:ln>
        </p:spPr>
      </p:pic>
      <p:sp>
        <p:nvSpPr>
          <p:cNvPr id="7171" name="Rectangle 5"/>
          <p:cNvSpPr>
            <a:spLocks noGrp="1" noChangeArrowheads="1"/>
          </p:cNvSpPr>
          <p:nvPr>
            <p:ph type="title" idx="4294967295"/>
          </p:nvPr>
        </p:nvSpPr>
        <p:spPr>
          <a:xfrm>
            <a:off x="3689244" y="-1540"/>
            <a:ext cx="11741150" cy="436563"/>
          </a:xfrm>
          <a:noFill/>
        </p:spPr>
        <p:txBody>
          <a:bodyPr>
            <a:normAutofit fontScale="90000"/>
          </a:bodyPr>
          <a:lstStyle/>
          <a:p>
            <a:pPr eaLnBrk="1" hangingPunct="1"/>
            <a:r>
              <a:rPr lang="en-US" b="1" dirty="0" smtClean="0">
                <a:solidFill>
                  <a:schemeClr val="tx1"/>
                </a:solidFill>
              </a:rPr>
              <a:t>Introduction to APA….</a:t>
            </a:r>
          </a:p>
        </p:txBody>
      </p:sp>
      <p:sp>
        <p:nvSpPr>
          <p:cNvPr id="6148" name="Rectangle 6"/>
          <p:cNvSpPr>
            <a:spLocks noGrp="1" noChangeArrowheads="1"/>
          </p:cNvSpPr>
          <p:nvPr>
            <p:ph type="body" idx="4294967295"/>
          </p:nvPr>
        </p:nvSpPr>
        <p:spPr>
          <a:xfrm>
            <a:off x="141895" y="2031872"/>
            <a:ext cx="8875982" cy="4962525"/>
          </a:xfrm>
        </p:spPr>
        <p:txBody>
          <a:bodyPr>
            <a:normAutofit/>
          </a:bodyPr>
          <a:lstStyle/>
          <a:p>
            <a:pPr algn="just">
              <a:buSzTx/>
              <a:buFont typeface="Arial" charset="0"/>
              <a:buChar char="•"/>
              <a:defRPr/>
            </a:pPr>
            <a:r>
              <a:rPr lang="en-US" sz="2200" dirty="0" smtClean="0"/>
              <a:t>Once APA has been entered into, the ALP will be determined only in accordance with the APA</a:t>
            </a:r>
          </a:p>
          <a:p>
            <a:pPr algn="just">
              <a:buSzTx/>
              <a:buFont typeface="Arial" charset="0"/>
              <a:buChar char="•"/>
              <a:defRPr/>
            </a:pPr>
            <a:r>
              <a:rPr lang="en-US" sz="2200" dirty="0" smtClean="0"/>
              <a:t>The APA process is voluntary </a:t>
            </a:r>
          </a:p>
          <a:p>
            <a:pPr algn="just">
              <a:buSzTx/>
              <a:buFont typeface="Arial" charset="0"/>
              <a:buChar char="•"/>
              <a:defRPr/>
            </a:pPr>
            <a:r>
              <a:rPr lang="en-US" sz="2200" dirty="0" smtClean="0"/>
              <a:t>Supplements appeal and other DTAA mechanism for resolving transfer pricing disputes</a:t>
            </a:r>
          </a:p>
          <a:p>
            <a:pPr algn="just">
              <a:buSzTx/>
              <a:buFont typeface="Arial" charset="0"/>
              <a:buChar char="•"/>
              <a:defRPr/>
            </a:pPr>
            <a:r>
              <a:rPr lang="en-US" sz="2200" dirty="0" smtClean="0"/>
              <a:t>Provides greater certainty on the transfer pricing method adopted</a:t>
            </a:r>
          </a:p>
          <a:p>
            <a:pPr algn="just">
              <a:buSzTx/>
              <a:buFont typeface="Arial" charset="0"/>
              <a:buChar char="•"/>
              <a:defRPr/>
            </a:pPr>
            <a:r>
              <a:rPr lang="en-US" sz="2200" dirty="0" smtClean="0"/>
              <a:t>Mitigates the possibility of disputes </a:t>
            </a:r>
          </a:p>
          <a:p>
            <a:pPr algn="just">
              <a:buSzTx/>
              <a:buFont typeface="Arial" charset="0"/>
              <a:buChar char="•"/>
              <a:defRPr/>
            </a:pPr>
            <a:r>
              <a:rPr lang="en-US" sz="2200" dirty="0" smtClean="0"/>
              <a:t>Facilitates the financial reporting of potential tax liabilities</a:t>
            </a:r>
          </a:p>
          <a:p>
            <a:pPr algn="just">
              <a:buSzTx/>
              <a:buFont typeface="Arial" charset="0"/>
              <a:buChar char="•"/>
              <a:defRPr/>
            </a:pPr>
            <a:r>
              <a:rPr lang="en-US" sz="2200" dirty="0" smtClean="0"/>
              <a:t>Reduces the incidence of double taxation, and the costs associated with both audit defense and documentation preparation</a:t>
            </a:r>
          </a:p>
          <a:p>
            <a:pPr algn="just">
              <a:buSzTx/>
              <a:buFont typeface="Arial" charset="0"/>
              <a:buChar char="•"/>
              <a:defRPr/>
            </a:pPr>
            <a:endParaRPr lang="en-US" sz="2200" dirty="0" smtClean="0"/>
          </a:p>
          <a:p>
            <a:pPr marL="231775" indent="-231775" algn="just" eaLnBrk="1" hangingPunct="1">
              <a:lnSpc>
                <a:spcPct val="110000"/>
              </a:lnSpc>
              <a:spcBef>
                <a:spcPct val="30000"/>
              </a:spcBef>
              <a:defRPr/>
            </a:pPr>
            <a:endParaRPr lang="en-US" sz="2200" dirty="0" smtClean="0"/>
          </a:p>
          <a:p>
            <a:pPr marL="231775" indent="-231775" algn="just" eaLnBrk="1" hangingPunct="1">
              <a:lnSpc>
                <a:spcPct val="110000"/>
              </a:lnSpc>
              <a:spcBef>
                <a:spcPct val="30000"/>
              </a:spcBef>
              <a:buFont typeface="Arial" charset="0"/>
              <a:buNone/>
              <a:defRPr/>
            </a:pPr>
            <a:endParaRPr lang="en-US" sz="2200" dirty="0" smtClean="0"/>
          </a:p>
          <a:p>
            <a:pPr marL="0" indent="0" algn="just" eaLnBrk="1" hangingPunct="1">
              <a:lnSpc>
                <a:spcPct val="110000"/>
              </a:lnSpc>
              <a:spcBef>
                <a:spcPct val="30000"/>
              </a:spcBef>
              <a:buFont typeface="Arial" charset="0"/>
              <a:buNone/>
              <a:defRPr/>
            </a:pPr>
            <a:endParaRPr lang="en-US" sz="2200" dirty="0" smtClean="0"/>
          </a:p>
          <a:p>
            <a:pPr marL="0" indent="0" algn="just" eaLnBrk="1" hangingPunct="1">
              <a:lnSpc>
                <a:spcPct val="110000"/>
              </a:lnSpc>
              <a:spcBef>
                <a:spcPct val="30000"/>
              </a:spcBef>
              <a:buFont typeface="Arial" charset="0"/>
              <a:buNone/>
              <a:defRPr/>
            </a:pPr>
            <a:endParaRPr lang="en-US" sz="2200" dirty="0" smtClean="0"/>
          </a:p>
          <a:p>
            <a:pPr marL="0" indent="0" algn="just" eaLnBrk="1" hangingPunct="1">
              <a:lnSpc>
                <a:spcPct val="110000"/>
              </a:lnSpc>
              <a:spcBef>
                <a:spcPct val="30000"/>
              </a:spcBef>
              <a:buFont typeface="Arial" charset="0"/>
              <a:buNone/>
              <a:defRPr/>
            </a:pPr>
            <a:endParaRPr lang="en-US" sz="2200" dirty="0" smtClean="0"/>
          </a:p>
        </p:txBody>
      </p:sp>
      <p:sp>
        <p:nvSpPr>
          <p:cNvPr id="8" name="Oval 26"/>
          <p:cNvSpPr>
            <a:spLocks noChangeArrowheads="1"/>
          </p:cNvSpPr>
          <p:nvPr/>
        </p:nvSpPr>
        <p:spPr bwMode="auto">
          <a:xfrm rot="19138011">
            <a:off x="9417289" y="357773"/>
            <a:ext cx="1981200" cy="1325563"/>
          </a:xfrm>
          <a:prstGeom prst="ellipse">
            <a:avLst/>
          </a:prstGeom>
          <a:noFill/>
          <a:ln w="57150" cmpd="thickThin">
            <a:noFill/>
            <a:prstDash val="sysDot"/>
            <a:round/>
            <a:headEnd/>
            <a:tailEnd/>
          </a:ln>
          <a:effectLst/>
        </p:spPr>
        <p:txBody>
          <a:bodyPr wrap="none" anchor="ctr"/>
          <a:lstStyle/>
          <a:p>
            <a:pPr algn="ctr">
              <a:defRPr/>
            </a:pPr>
            <a:r>
              <a:rPr lang="en-US" sz="1600" b="0" dirty="0">
                <a:ln>
                  <a:solidFill>
                    <a:srgbClr val="CC3300"/>
                  </a:solidFill>
                </a:ln>
                <a:solidFill>
                  <a:schemeClr val="bg1"/>
                </a:solidFill>
                <a:latin typeface="Arial" charset="0"/>
                <a:cs typeface="Arial" charset="0"/>
              </a:rPr>
              <a:t>Agreement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xmlns="" val="0"/>
              </a:ext>
            </a:extLst>
          </a:blip>
          <a:stretch>
            <a:fillRect/>
          </a:stretch>
        </p:blipFill>
        <p:spPr>
          <a:xfrm>
            <a:off x="3178238" y="0"/>
            <a:ext cx="9146382" cy="6858000"/>
          </a:xfrm>
          <a:prstGeom prst="rect">
            <a:avLst/>
          </a:prstGeom>
        </p:spPr>
      </p:pic>
      <p:sp>
        <p:nvSpPr>
          <p:cNvPr id="4" name="TextBox 3"/>
          <p:cNvSpPr txBox="1"/>
          <p:nvPr/>
        </p:nvSpPr>
        <p:spPr>
          <a:xfrm>
            <a:off x="5629977" y="2578102"/>
            <a:ext cx="447354" cy="410369"/>
          </a:xfrm>
          <a:prstGeom prst="rect">
            <a:avLst/>
          </a:prstGeom>
          <a:noFill/>
        </p:spPr>
        <p:txBody>
          <a:bodyPr vert="horz" wrap="none" lIns="0" tIns="0" rIns="0" bIns="0" rtlCol="0">
            <a:spAutoFit/>
          </a:bodyPr>
          <a:lstStyle/>
          <a:p>
            <a:pPr>
              <a:lnSpc>
                <a:spcPts val="1600"/>
              </a:lnSpc>
            </a:pPr>
            <a:r>
              <a:rPr lang="en-IN" sz="1414" b="1" dirty="0">
                <a:solidFill>
                  <a:srgbClr val="FF0000"/>
                </a:solidFill>
                <a:latin typeface="Californian FB" panose="0207040306080B030204" pitchFamily="18" charset="0"/>
              </a:rPr>
              <a:t>India </a:t>
            </a:r>
          </a:p>
          <a:p>
            <a:pPr>
              <a:lnSpc>
                <a:spcPts val="1600"/>
              </a:lnSpc>
            </a:pPr>
            <a:endParaRPr lang="en-IN" dirty="0">
              <a:latin typeface="Californian FB" panose="0207040306080B030204" pitchFamily="18" charset="0"/>
            </a:endParaRPr>
          </a:p>
        </p:txBody>
      </p:sp>
      <p:sp>
        <p:nvSpPr>
          <p:cNvPr id="5" name="TextBox 4"/>
          <p:cNvSpPr txBox="1"/>
          <p:nvPr/>
        </p:nvSpPr>
        <p:spPr>
          <a:xfrm>
            <a:off x="5629977" y="2781302"/>
            <a:ext cx="936398" cy="384721"/>
          </a:xfrm>
          <a:prstGeom prst="rect">
            <a:avLst/>
          </a:prstGeom>
          <a:noFill/>
        </p:spPr>
        <p:txBody>
          <a:bodyPr vert="horz" wrap="none" lIns="0" tIns="0" rIns="0" bIns="0" rtlCol="0">
            <a:spAutoFit/>
          </a:bodyPr>
          <a:lstStyle/>
          <a:p>
            <a:pPr>
              <a:lnSpc>
                <a:spcPts val="1500"/>
              </a:lnSpc>
            </a:pPr>
            <a:r>
              <a:rPr lang="en-IN" sz="1416" b="1" dirty="0">
                <a:solidFill>
                  <a:srgbClr val="FF0000"/>
                </a:solidFill>
                <a:latin typeface="Californian FB" panose="0207040306080B030204" pitchFamily="18" charset="0"/>
              </a:rPr>
              <a:t>contributes </a:t>
            </a:r>
          </a:p>
          <a:p>
            <a:pPr>
              <a:lnSpc>
                <a:spcPts val="1500"/>
              </a:lnSpc>
            </a:pPr>
            <a:endParaRPr lang="en-IN" dirty="0">
              <a:latin typeface="Californian FB" panose="0207040306080B030204" pitchFamily="18" charset="0"/>
            </a:endParaRPr>
          </a:p>
        </p:txBody>
      </p:sp>
      <p:sp>
        <p:nvSpPr>
          <p:cNvPr id="6" name="TextBox 5"/>
          <p:cNvSpPr txBox="1"/>
          <p:nvPr/>
        </p:nvSpPr>
        <p:spPr>
          <a:xfrm>
            <a:off x="4067470" y="2984502"/>
            <a:ext cx="2217531" cy="410369"/>
          </a:xfrm>
          <a:prstGeom prst="rect">
            <a:avLst/>
          </a:prstGeom>
          <a:noFill/>
        </p:spPr>
        <p:txBody>
          <a:bodyPr vert="horz" wrap="none" lIns="0" tIns="0" rIns="0" bIns="0" rtlCol="0">
            <a:spAutoFit/>
          </a:bodyPr>
          <a:lstStyle/>
          <a:p>
            <a:pPr defTabSz="914400">
              <a:lnSpc>
                <a:spcPts val="1600"/>
              </a:lnSpc>
              <a:tabLst>
                <a:tab pos="1562100" algn="l"/>
              </a:tabLst>
            </a:pPr>
            <a:r>
              <a:rPr lang="en-IN" sz="1414" b="1" dirty="0">
                <a:solidFill>
                  <a:srgbClr val="FF0000"/>
                </a:solidFill>
                <a:latin typeface="Californian FB" panose="0207040306080B030204" pitchFamily="18" charset="0"/>
              </a:rPr>
              <a:t>TP additions 	to more </a:t>
            </a:r>
          </a:p>
          <a:p>
            <a:pPr defTabSz="914400">
              <a:lnSpc>
                <a:spcPts val="1600"/>
              </a:lnSpc>
              <a:tabLst>
                <a:tab pos="1562100" algn="l"/>
              </a:tabLst>
            </a:pPr>
            <a:endParaRPr lang="en-IN" sz="1414" b="1" dirty="0">
              <a:solidFill>
                <a:srgbClr val="FF0000"/>
              </a:solidFill>
              <a:latin typeface="Californian FB" panose="0207040306080B030204" pitchFamily="18" charset="0"/>
            </a:endParaRPr>
          </a:p>
        </p:txBody>
      </p:sp>
      <p:sp>
        <p:nvSpPr>
          <p:cNvPr id="7" name="TextBox 6"/>
          <p:cNvSpPr txBox="1"/>
          <p:nvPr/>
        </p:nvSpPr>
        <p:spPr>
          <a:xfrm>
            <a:off x="4067470" y="3175002"/>
            <a:ext cx="2528594" cy="577081"/>
          </a:xfrm>
          <a:prstGeom prst="rect">
            <a:avLst/>
          </a:prstGeom>
          <a:noFill/>
        </p:spPr>
        <p:txBody>
          <a:bodyPr vert="horz" wrap="none" lIns="0" tIns="0" rIns="0" bIns="0" rtlCol="0">
            <a:spAutoFit/>
          </a:bodyPr>
          <a:lstStyle/>
          <a:p>
            <a:pPr defTabSz="914400">
              <a:lnSpc>
                <a:spcPts val="1500"/>
              </a:lnSpc>
              <a:tabLst>
                <a:tab pos="1549400" algn="l"/>
                <a:tab pos="1562100" algn="l"/>
              </a:tabLst>
            </a:pPr>
            <a:r>
              <a:rPr lang="en-IN" sz="1414" b="1" dirty="0">
                <a:solidFill>
                  <a:srgbClr val="FF0000"/>
                </a:solidFill>
                <a:latin typeface="Californian FB" panose="0207040306080B030204" pitchFamily="18" charset="0"/>
              </a:rPr>
              <a:t>of USD 41 	than 70% of </a:t>
            </a:r>
            <a:br>
              <a:rPr lang="en-IN" sz="1414" b="1" dirty="0">
                <a:solidFill>
                  <a:srgbClr val="FF0000"/>
                </a:solidFill>
                <a:latin typeface="Californian FB" panose="0207040306080B030204" pitchFamily="18" charset="0"/>
              </a:rPr>
            </a:br>
            <a:r>
              <a:rPr lang="en-IN" sz="1414" b="1" dirty="0">
                <a:solidFill>
                  <a:srgbClr val="FF0000"/>
                </a:solidFill>
                <a:latin typeface="Californian FB" panose="0207040306080B030204" pitchFamily="18" charset="0"/>
              </a:rPr>
              <a:t>billion </a:t>
            </a:r>
            <a:r>
              <a:rPr lang="en-IN" sz="1414" b="1" dirty="0" err="1">
                <a:solidFill>
                  <a:srgbClr val="FF0000"/>
                </a:solidFill>
                <a:latin typeface="Californian FB" panose="0207040306080B030204" pitchFamily="18" charset="0"/>
              </a:rPr>
              <a:t>approx</a:t>
            </a:r>
            <a:r>
              <a:rPr lang="en-IN" sz="1414" b="1" dirty="0">
                <a:solidFill>
                  <a:srgbClr val="FF0000"/>
                </a:solidFill>
                <a:latin typeface="Californian FB" panose="0207040306080B030204" pitchFamily="18" charset="0"/>
              </a:rPr>
              <a:t> 	the TP </a:t>
            </a:r>
          </a:p>
          <a:p>
            <a:pPr defTabSz="914400">
              <a:lnSpc>
                <a:spcPts val="1500"/>
              </a:lnSpc>
              <a:tabLst>
                <a:tab pos="1549400" algn="l"/>
                <a:tab pos="1562100" algn="l"/>
              </a:tabLst>
            </a:pPr>
            <a:endParaRPr lang="en-IN" sz="1414" b="1" dirty="0">
              <a:solidFill>
                <a:srgbClr val="FF0000"/>
              </a:solidFill>
              <a:latin typeface="Californian FB" panose="0207040306080B030204" pitchFamily="18" charset="0"/>
            </a:endParaRPr>
          </a:p>
        </p:txBody>
      </p:sp>
      <p:sp>
        <p:nvSpPr>
          <p:cNvPr id="8" name="TextBox 7"/>
          <p:cNvSpPr txBox="1"/>
          <p:nvPr/>
        </p:nvSpPr>
        <p:spPr>
          <a:xfrm>
            <a:off x="6989232" y="2273302"/>
            <a:ext cx="707109" cy="410369"/>
          </a:xfrm>
          <a:prstGeom prst="rect">
            <a:avLst/>
          </a:prstGeom>
          <a:noFill/>
        </p:spPr>
        <p:txBody>
          <a:bodyPr vert="horz" wrap="none" lIns="0" tIns="0" rIns="0" bIns="0" rtlCol="0">
            <a:spAutoFit/>
          </a:bodyPr>
          <a:lstStyle/>
          <a:p>
            <a:pPr>
              <a:lnSpc>
                <a:spcPts val="1600"/>
              </a:lnSpc>
            </a:pPr>
            <a:r>
              <a:rPr lang="en-IN" sz="1414" b="1" dirty="0">
                <a:solidFill>
                  <a:srgbClr val="FF0000"/>
                </a:solidFill>
                <a:latin typeface="Californian FB" panose="0207040306080B030204" pitchFamily="18" charset="0"/>
              </a:rPr>
              <a:t>Separate </a:t>
            </a:r>
          </a:p>
          <a:p>
            <a:pPr>
              <a:lnSpc>
                <a:spcPts val="1600"/>
              </a:lnSpc>
            </a:pPr>
            <a:endParaRPr lang="en-IN" dirty="0">
              <a:latin typeface="Californian FB" panose="0207040306080B030204" pitchFamily="18" charset="0"/>
            </a:endParaRPr>
          </a:p>
        </p:txBody>
      </p:sp>
      <p:sp>
        <p:nvSpPr>
          <p:cNvPr id="9" name="TextBox 8"/>
          <p:cNvSpPr txBox="1"/>
          <p:nvPr/>
        </p:nvSpPr>
        <p:spPr>
          <a:xfrm>
            <a:off x="6989231" y="2476502"/>
            <a:ext cx="1197756" cy="384721"/>
          </a:xfrm>
          <a:prstGeom prst="rect">
            <a:avLst/>
          </a:prstGeom>
          <a:noFill/>
        </p:spPr>
        <p:txBody>
          <a:bodyPr vert="horz" wrap="none" lIns="0" tIns="0" rIns="0" bIns="0" rtlCol="0">
            <a:spAutoFit/>
          </a:bodyPr>
          <a:lstStyle/>
          <a:p>
            <a:pPr>
              <a:lnSpc>
                <a:spcPts val="1500"/>
              </a:lnSpc>
            </a:pPr>
            <a:r>
              <a:rPr lang="en-IN" sz="1416" b="1" dirty="0">
                <a:solidFill>
                  <a:srgbClr val="FF0000"/>
                </a:solidFill>
                <a:latin typeface="Californian FB" panose="0207040306080B030204" pitchFamily="18" charset="0"/>
              </a:rPr>
              <a:t>tribunal for TP </a:t>
            </a:r>
          </a:p>
          <a:p>
            <a:pPr>
              <a:lnSpc>
                <a:spcPts val="1500"/>
              </a:lnSpc>
            </a:pPr>
            <a:endParaRPr lang="en-IN" dirty="0">
              <a:latin typeface="Californian FB" panose="0207040306080B030204" pitchFamily="18" charset="0"/>
            </a:endParaRPr>
          </a:p>
        </p:txBody>
      </p:sp>
      <p:sp>
        <p:nvSpPr>
          <p:cNvPr id="10" name="TextBox 9"/>
          <p:cNvSpPr txBox="1"/>
          <p:nvPr/>
        </p:nvSpPr>
        <p:spPr>
          <a:xfrm>
            <a:off x="6989232" y="2667002"/>
            <a:ext cx="1034206" cy="577081"/>
          </a:xfrm>
          <a:prstGeom prst="rect">
            <a:avLst/>
          </a:prstGeom>
          <a:noFill/>
        </p:spPr>
        <p:txBody>
          <a:bodyPr vert="horz" wrap="none" lIns="0" tIns="0" rIns="0" bIns="0" rtlCol="0">
            <a:spAutoFit/>
          </a:bodyPr>
          <a:lstStyle/>
          <a:p>
            <a:pPr>
              <a:lnSpc>
                <a:spcPts val="1500"/>
              </a:lnSpc>
            </a:pPr>
            <a:r>
              <a:rPr lang="en-IN" sz="1414" b="1" dirty="0">
                <a:solidFill>
                  <a:srgbClr val="FF0000"/>
                </a:solidFill>
                <a:latin typeface="Californian FB" panose="0207040306080B030204" pitchFamily="18" charset="0"/>
              </a:rPr>
              <a:t>disputes still </a:t>
            </a:r>
            <a:br>
              <a:rPr lang="en-IN" sz="1414" b="1" dirty="0">
                <a:solidFill>
                  <a:srgbClr val="FF0000"/>
                </a:solidFill>
                <a:latin typeface="Californian FB" panose="0207040306080B030204" pitchFamily="18" charset="0"/>
              </a:rPr>
            </a:br>
            <a:r>
              <a:rPr lang="en-IN" sz="1414" b="1" dirty="0">
                <a:solidFill>
                  <a:srgbClr val="FF0000"/>
                </a:solidFill>
                <a:latin typeface="Californian FB" panose="0207040306080B030204" pitchFamily="18" charset="0"/>
              </a:rPr>
              <a:t>under </a:t>
            </a:r>
          </a:p>
          <a:p>
            <a:pPr>
              <a:lnSpc>
                <a:spcPts val="1500"/>
              </a:lnSpc>
            </a:pPr>
            <a:endParaRPr lang="en-IN" sz="1414" b="1" dirty="0">
              <a:solidFill>
                <a:srgbClr val="FF0000"/>
              </a:solidFill>
              <a:latin typeface="Californian FB" panose="0207040306080B030204" pitchFamily="18" charset="0"/>
            </a:endParaRPr>
          </a:p>
        </p:txBody>
      </p:sp>
      <p:sp>
        <p:nvSpPr>
          <p:cNvPr id="11" name="TextBox 10"/>
          <p:cNvSpPr txBox="1"/>
          <p:nvPr/>
        </p:nvSpPr>
        <p:spPr>
          <a:xfrm>
            <a:off x="6989231" y="3060702"/>
            <a:ext cx="1104758" cy="384721"/>
          </a:xfrm>
          <a:prstGeom prst="rect">
            <a:avLst/>
          </a:prstGeom>
          <a:noFill/>
        </p:spPr>
        <p:txBody>
          <a:bodyPr vert="horz" wrap="none" lIns="0" tIns="0" rIns="0" bIns="0" rtlCol="0">
            <a:spAutoFit/>
          </a:bodyPr>
          <a:lstStyle/>
          <a:p>
            <a:pPr>
              <a:lnSpc>
                <a:spcPts val="1500"/>
              </a:lnSpc>
            </a:pPr>
            <a:r>
              <a:rPr lang="en-IN" sz="1414" b="1">
                <a:solidFill>
                  <a:srgbClr val="FF0000"/>
                </a:solidFill>
                <a:latin typeface="Californian FB" panose="0207040306080B030204" pitchFamily="18" charset="0"/>
              </a:rPr>
              <a:t>consideration </a:t>
            </a:r>
          </a:p>
          <a:p>
            <a:pPr>
              <a:lnSpc>
                <a:spcPts val="1500"/>
              </a:lnSpc>
            </a:pPr>
            <a:endParaRPr lang="en-IN">
              <a:latin typeface="Californian FB" panose="0207040306080B030204" pitchFamily="18" charset="0"/>
            </a:endParaRPr>
          </a:p>
        </p:txBody>
      </p:sp>
      <p:sp>
        <p:nvSpPr>
          <p:cNvPr id="12" name="TextBox 11"/>
          <p:cNvSpPr txBox="1"/>
          <p:nvPr/>
        </p:nvSpPr>
        <p:spPr>
          <a:xfrm>
            <a:off x="8500925" y="2120902"/>
            <a:ext cx="779262" cy="410369"/>
          </a:xfrm>
          <a:prstGeom prst="rect">
            <a:avLst/>
          </a:prstGeom>
          <a:noFill/>
        </p:spPr>
        <p:txBody>
          <a:bodyPr vert="horz" wrap="none" lIns="0" tIns="0" rIns="0" bIns="0" rtlCol="0">
            <a:spAutoFit/>
          </a:bodyPr>
          <a:lstStyle/>
          <a:p>
            <a:pPr>
              <a:lnSpc>
                <a:spcPts val="1600"/>
              </a:lnSpc>
            </a:pPr>
            <a:r>
              <a:rPr lang="en-IN" sz="1416" b="1">
                <a:solidFill>
                  <a:srgbClr val="FF0000"/>
                </a:solidFill>
                <a:latin typeface="Californian FB" panose="0207040306080B030204" pitchFamily="18" charset="0"/>
              </a:rPr>
              <a:t>TP Week </a:t>
            </a:r>
          </a:p>
          <a:p>
            <a:pPr>
              <a:lnSpc>
                <a:spcPts val="1600"/>
              </a:lnSpc>
            </a:pPr>
            <a:endParaRPr lang="en-IN">
              <a:latin typeface="Californian FB" panose="0207040306080B030204" pitchFamily="18" charset="0"/>
            </a:endParaRPr>
          </a:p>
        </p:txBody>
      </p:sp>
      <p:sp>
        <p:nvSpPr>
          <p:cNvPr id="13" name="TextBox 12"/>
          <p:cNvSpPr txBox="1"/>
          <p:nvPr/>
        </p:nvSpPr>
        <p:spPr>
          <a:xfrm>
            <a:off x="8500925" y="2324100"/>
            <a:ext cx="1109567" cy="1154162"/>
          </a:xfrm>
          <a:prstGeom prst="rect">
            <a:avLst/>
          </a:prstGeom>
          <a:noFill/>
        </p:spPr>
        <p:txBody>
          <a:bodyPr vert="horz" wrap="none" lIns="0" tIns="0" rIns="0" bIns="0" rtlCol="0">
            <a:spAutoFit/>
          </a:bodyPr>
          <a:lstStyle/>
          <a:p>
            <a:pPr>
              <a:lnSpc>
                <a:spcPts val="1500"/>
              </a:lnSpc>
            </a:pPr>
            <a:r>
              <a:rPr lang="en-IN" sz="1414" b="1">
                <a:solidFill>
                  <a:srgbClr val="FF0000"/>
                </a:solidFill>
                <a:latin typeface="Californian FB" panose="0207040306080B030204" pitchFamily="18" charset="0"/>
              </a:rPr>
              <a:t>ranked India </a:t>
            </a:r>
            <a:br>
              <a:rPr lang="en-IN" sz="1414" b="1">
                <a:solidFill>
                  <a:srgbClr val="FF0000"/>
                </a:solidFill>
                <a:latin typeface="Californian FB" panose="0207040306080B030204" pitchFamily="18" charset="0"/>
              </a:rPr>
            </a:br>
            <a:r>
              <a:rPr lang="en-IN" sz="1414" b="1">
                <a:solidFill>
                  <a:srgbClr val="FF0000"/>
                </a:solidFill>
                <a:latin typeface="Californian FB" panose="0207040306080B030204" pitchFamily="18" charset="0"/>
              </a:rPr>
              <a:t>#1 on Top 10 </a:t>
            </a:r>
            <a:br>
              <a:rPr lang="en-IN" sz="1414" b="1">
                <a:solidFill>
                  <a:srgbClr val="FF0000"/>
                </a:solidFill>
                <a:latin typeface="Californian FB" panose="0207040306080B030204" pitchFamily="18" charset="0"/>
              </a:rPr>
            </a:br>
            <a:r>
              <a:rPr lang="en-IN" sz="1414" b="1">
                <a:solidFill>
                  <a:srgbClr val="FF0000"/>
                </a:solidFill>
                <a:latin typeface="Californian FB" panose="0207040306080B030204" pitchFamily="18" charset="0"/>
              </a:rPr>
              <a:t>Toughest Tax </a:t>
            </a:r>
            <a:br>
              <a:rPr lang="en-IN" sz="1414" b="1">
                <a:solidFill>
                  <a:srgbClr val="FF0000"/>
                </a:solidFill>
                <a:latin typeface="Californian FB" panose="0207040306080B030204" pitchFamily="18" charset="0"/>
              </a:rPr>
            </a:br>
            <a:r>
              <a:rPr lang="en-IN" sz="1414" b="1">
                <a:solidFill>
                  <a:srgbClr val="FF0000"/>
                </a:solidFill>
                <a:latin typeface="Californian FB" panose="0207040306080B030204" pitchFamily="18" charset="0"/>
              </a:rPr>
              <a:t>Authorities </a:t>
            </a:r>
            <a:br>
              <a:rPr lang="en-IN" sz="1414" b="1">
                <a:solidFill>
                  <a:srgbClr val="FF0000"/>
                </a:solidFill>
                <a:latin typeface="Californian FB" panose="0207040306080B030204" pitchFamily="18" charset="0"/>
              </a:rPr>
            </a:br>
            <a:r>
              <a:rPr lang="en-IN" sz="1414" b="1">
                <a:solidFill>
                  <a:srgbClr val="FF0000"/>
                </a:solidFill>
                <a:latin typeface="Californian FB" panose="0207040306080B030204" pitchFamily="18" charset="0"/>
              </a:rPr>
              <a:t>for TP </a:t>
            </a:r>
          </a:p>
          <a:p>
            <a:pPr>
              <a:lnSpc>
                <a:spcPts val="1500"/>
              </a:lnSpc>
            </a:pPr>
            <a:endParaRPr lang="en-IN" sz="1414" b="1">
              <a:solidFill>
                <a:srgbClr val="FF0000"/>
              </a:solidFill>
              <a:latin typeface="Californian FB" panose="0207040306080B030204" pitchFamily="18" charset="0"/>
            </a:endParaRPr>
          </a:p>
        </p:txBody>
      </p:sp>
      <p:sp>
        <p:nvSpPr>
          <p:cNvPr id="14" name="TextBox 13"/>
          <p:cNvSpPr txBox="1"/>
          <p:nvPr/>
        </p:nvSpPr>
        <p:spPr>
          <a:xfrm>
            <a:off x="9809367" y="2044702"/>
            <a:ext cx="400855" cy="410369"/>
          </a:xfrm>
          <a:prstGeom prst="rect">
            <a:avLst/>
          </a:prstGeom>
          <a:noFill/>
        </p:spPr>
        <p:txBody>
          <a:bodyPr vert="horz" wrap="none" lIns="0" tIns="0" rIns="0" bIns="0" rtlCol="0">
            <a:spAutoFit/>
          </a:bodyPr>
          <a:lstStyle/>
          <a:p>
            <a:pPr>
              <a:lnSpc>
                <a:spcPts val="1600"/>
              </a:lnSpc>
            </a:pPr>
            <a:r>
              <a:rPr lang="en-IN" sz="1414" b="1">
                <a:solidFill>
                  <a:srgbClr val="00AF50"/>
                </a:solidFill>
                <a:latin typeface="Californian FB" panose="0207040306080B030204" pitchFamily="18" charset="0"/>
              </a:rPr>
              <a:t>APA </a:t>
            </a:r>
          </a:p>
          <a:p>
            <a:pPr>
              <a:lnSpc>
                <a:spcPts val="1600"/>
              </a:lnSpc>
            </a:pPr>
            <a:endParaRPr lang="en-IN">
              <a:latin typeface="Californian FB" panose="0207040306080B030204" pitchFamily="18" charset="0"/>
            </a:endParaRPr>
          </a:p>
        </p:txBody>
      </p:sp>
      <p:sp>
        <p:nvSpPr>
          <p:cNvPr id="15" name="TextBox 14"/>
          <p:cNvSpPr txBox="1"/>
          <p:nvPr/>
        </p:nvSpPr>
        <p:spPr>
          <a:xfrm>
            <a:off x="9809365" y="2260602"/>
            <a:ext cx="1269578" cy="205184"/>
          </a:xfrm>
          <a:prstGeom prst="rect">
            <a:avLst/>
          </a:prstGeom>
          <a:noFill/>
        </p:spPr>
        <p:txBody>
          <a:bodyPr vert="horz" wrap="none" lIns="0" tIns="0" rIns="0" bIns="0" rtlCol="0">
            <a:spAutoFit/>
          </a:bodyPr>
          <a:lstStyle/>
          <a:p>
            <a:pPr defTabSz="914400">
              <a:lnSpc>
                <a:spcPts val="1600"/>
              </a:lnSpc>
              <a:tabLst>
                <a:tab pos="1257300" algn="l"/>
              </a:tabLst>
            </a:pPr>
            <a:r>
              <a:rPr lang="en-IN" sz="1414" b="1" dirty="0">
                <a:solidFill>
                  <a:srgbClr val="00AF50"/>
                </a:solidFill>
                <a:latin typeface="Californian FB" panose="0207040306080B030204" pitchFamily="18" charset="0"/>
              </a:rPr>
              <a:t>Programme </a:t>
            </a:r>
            <a:r>
              <a:rPr lang="en-IN" sz="1414" b="1" dirty="0">
                <a:solidFill>
                  <a:srgbClr val="FF0000"/>
                </a:solidFill>
                <a:latin typeface="Californian FB" panose="0207040306080B030204" pitchFamily="18" charset="0"/>
              </a:rPr>
              <a:t>	</a:t>
            </a:r>
            <a:endParaRPr lang="en-IN" sz="1414" b="1" dirty="0">
              <a:solidFill>
                <a:srgbClr val="00AF50"/>
              </a:solidFill>
              <a:latin typeface="Californian FB" panose="0207040306080B030204" pitchFamily="18" charset="0"/>
            </a:endParaRPr>
          </a:p>
        </p:txBody>
      </p:sp>
      <p:sp>
        <p:nvSpPr>
          <p:cNvPr id="16" name="TextBox 15"/>
          <p:cNvSpPr txBox="1"/>
          <p:nvPr/>
        </p:nvSpPr>
        <p:spPr>
          <a:xfrm>
            <a:off x="9809366" y="2463802"/>
            <a:ext cx="1269578" cy="205184"/>
          </a:xfrm>
          <a:prstGeom prst="rect">
            <a:avLst/>
          </a:prstGeom>
          <a:noFill/>
        </p:spPr>
        <p:txBody>
          <a:bodyPr vert="horz" wrap="none" lIns="0" tIns="0" rIns="0" bIns="0" rtlCol="0">
            <a:spAutoFit/>
          </a:bodyPr>
          <a:lstStyle/>
          <a:p>
            <a:pPr defTabSz="914400">
              <a:lnSpc>
                <a:spcPts val="1600"/>
              </a:lnSpc>
              <a:tabLst>
                <a:tab pos="1257300" algn="l"/>
              </a:tabLst>
            </a:pPr>
            <a:r>
              <a:rPr lang="en-IN" sz="1414" b="1" dirty="0" smtClean="0">
                <a:solidFill>
                  <a:srgbClr val="00AF50"/>
                </a:solidFill>
                <a:latin typeface="Californian FB" panose="0207040306080B030204" pitchFamily="18" charset="0"/>
              </a:rPr>
              <a:t>introduced </a:t>
            </a:r>
            <a:r>
              <a:rPr lang="en-IN" sz="1414" b="1" dirty="0">
                <a:solidFill>
                  <a:srgbClr val="FF0000"/>
                </a:solidFill>
                <a:latin typeface="Californian FB" panose="0207040306080B030204" pitchFamily="18" charset="0"/>
              </a:rPr>
              <a:t>	</a:t>
            </a:r>
            <a:endParaRPr lang="en-IN" sz="1414" b="1" dirty="0">
              <a:solidFill>
                <a:srgbClr val="00AF50"/>
              </a:solidFill>
              <a:latin typeface="Californian FB" panose="0207040306080B030204" pitchFamily="18" charset="0"/>
            </a:endParaRPr>
          </a:p>
        </p:txBody>
      </p:sp>
      <p:sp>
        <p:nvSpPr>
          <p:cNvPr id="19" name="TextBox 18"/>
          <p:cNvSpPr txBox="1"/>
          <p:nvPr/>
        </p:nvSpPr>
        <p:spPr>
          <a:xfrm>
            <a:off x="5629978" y="3556001"/>
            <a:ext cx="511491" cy="384721"/>
          </a:xfrm>
          <a:prstGeom prst="rect">
            <a:avLst/>
          </a:prstGeom>
          <a:noFill/>
        </p:spPr>
        <p:txBody>
          <a:bodyPr vert="horz" wrap="none" lIns="0" tIns="0" rIns="0" bIns="0" rtlCol="0">
            <a:spAutoFit/>
          </a:bodyPr>
          <a:lstStyle/>
          <a:p>
            <a:pPr>
              <a:lnSpc>
                <a:spcPts val="1500"/>
              </a:lnSpc>
            </a:pPr>
            <a:r>
              <a:rPr lang="en-IN" sz="1414" b="1">
                <a:solidFill>
                  <a:srgbClr val="FF0000"/>
                </a:solidFill>
                <a:latin typeface="Californian FB" panose="0207040306080B030204" pitchFamily="18" charset="0"/>
              </a:rPr>
              <a:t>global </a:t>
            </a:r>
          </a:p>
          <a:p>
            <a:pPr>
              <a:lnSpc>
                <a:spcPts val="1500"/>
              </a:lnSpc>
            </a:pPr>
            <a:endParaRPr lang="en-IN">
              <a:latin typeface="Californian FB" panose="0207040306080B030204" pitchFamily="18" charset="0"/>
            </a:endParaRPr>
          </a:p>
        </p:txBody>
      </p:sp>
      <p:sp>
        <p:nvSpPr>
          <p:cNvPr id="20" name="TextBox 19"/>
          <p:cNvSpPr txBox="1"/>
          <p:nvPr/>
        </p:nvSpPr>
        <p:spPr>
          <a:xfrm>
            <a:off x="5629978" y="3746502"/>
            <a:ext cx="1641903" cy="384721"/>
          </a:xfrm>
          <a:prstGeom prst="rect">
            <a:avLst/>
          </a:prstGeom>
          <a:noFill/>
        </p:spPr>
        <p:txBody>
          <a:bodyPr vert="horz" wrap="none" lIns="0" tIns="0" rIns="0" bIns="0" rtlCol="0">
            <a:spAutoFit/>
          </a:bodyPr>
          <a:lstStyle/>
          <a:p>
            <a:pPr defTabSz="914400">
              <a:lnSpc>
                <a:spcPts val="1500"/>
              </a:lnSpc>
              <a:tabLst>
                <a:tab pos="1206500" algn="l"/>
              </a:tabLst>
            </a:pPr>
            <a:r>
              <a:rPr lang="en-IN" sz="1414" b="1">
                <a:solidFill>
                  <a:srgbClr val="FF0000"/>
                </a:solidFill>
                <a:latin typeface="Californian FB" panose="0207040306080B030204" pitchFamily="18" charset="0"/>
              </a:rPr>
              <a:t>disputes </a:t>
            </a:r>
            <a:r>
              <a:rPr lang="en-IN" sz="1210">
                <a:solidFill>
                  <a:srgbClr val="000000"/>
                </a:solidFill>
                <a:latin typeface="Californian FB" panose="0207040306080B030204" pitchFamily="18" charset="0"/>
              </a:rPr>
              <a:t>	80000 </a:t>
            </a:r>
          </a:p>
          <a:p>
            <a:pPr defTabSz="914400">
              <a:lnSpc>
                <a:spcPts val="1500"/>
              </a:lnSpc>
              <a:tabLst>
                <a:tab pos="1206500" algn="l"/>
              </a:tabLst>
            </a:pPr>
            <a:endParaRPr lang="en-IN" sz="1414" b="1">
              <a:solidFill>
                <a:srgbClr val="FF0000"/>
              </a:solidFill>
              <a:latin typeface="Californian FB" panose="0207040306080B030204" pitchFamily="18" charset="0"/>
            </a:endParaRPr>
          </a:p>
        </p:txBody>
      </p:sp>
      <p:sp>
        <p:nvSpPr>
          <p:cNvPr id="21" name="TextBox 20"/>
          <p:cNvSpPr txBox="1"/>
          <p:nvPr/>
        </p:nvSpPr>
        <p:spPr>
          <a:xfrm>
            <a:off x="6862200" y="4000501"/>
            <a:ext cx="423303" cy="359073"/>
          </a:xfrm>
          <a:prstGeom prst="rect">
            <a:avLst/>
          </a:prstGeom>
          <a:noFill/>
        </p:spPr>
        <p:txBody>
          <a:bodyPr vert="horz" wrap="none" lIns="0" tIns="0" rIns="0" bIns="0" rtlCol="0">
            <a:spAutoFit/>
          </a:bodyPr>
          <a:lstStyle/>
          <a:p>
            <a:pPr>
              <a:lnSpc>
                <a:spcPts val="1400"/>
              </a:lnSpc>
            </a:pPr>
            <a:r>
              <a:rPr lang="en-IN" sz="1212">
                <a:solidFill>
                  <a:srgbClr val="000000"/>
                </a:solidFill>
                <a:latin typeface="Californian FB" panose="0207040306080B030204" pitchFamily="18" charset="0"/>
              </a:rPr>
              <a:t>70000 </a:t>
            </a:r>
          </a:p>
          <a:p>
            <a:pPr>
              <a:lnSpc>
                <a:spcPts val="1400"/>
              </a:lnSpc>
            </a:pPr>
            <a:endParaRPr lang="en-IN">
              <a:latin typeface="Californian FB" panose="0207040306080B030204" pitchFamily="18" charset="0"/>
            </a:endParaRPr>
          </a:p>
        </p:txBody>
      </p:sp>
      <p:sp>
        <p:nvSpPr>
          <p:cNvPr id="22" name="TextBox 21"/>
          <p:cNvSpPr txBox="1"/>
          <p:nvPr/>
        </p:nvSpPr>
        <p:spPr>
          <a:xfrm>
            <a:off x="3483119" y="4241802"/>
            <a:ext cx="3823162" cy="307777"/>
          </a:xfrm>
          <a:prstGeom prst="rect">
            <a:avLst/>
          </a:prstGeom>
          <a:noFill/>
        </p:spPr>
        <p:txBody>
          <a:bodyPr vert="horz" wrap="none" lIns="0" tIns="0" rIns="0" bIns="0" rtlCol="0">
            <a:spAutoFit/>
          </a:bodyPr>
          <a:lstStyle/>
          <a:p>
            <a:pPr defTabSz="914400">
              <a:lnSpc>
                <a:spcPts val="1200"/>
              </a:lnSpc>
              <a:tabLst>
                <a:tab pos="3365500" algn="l"/>
              </a:tabLst>
            </a:pPr>
            <a:r>
              <a:rPr lang="en-IN" sz="1114" b="1" dirty="0" smtClean="0">
                <a:solidFill>
                  <a:srgbClr val="00AF50"/>
                </a:solidFill>
                <a:latin typeface="Californian FB" panose="0207040306080B030204" pitchFamily="18" charset="0"/>
              </a:rPr>
              <a:t> </a:t>
            </a:r>
            <a:r>
              <a:rPr lang="en-IN" sz="1210" dirty="0">
                <a:solidFill>
                  <a:srgbClr val="000000"/>
                </a:solidFill>
                <a:latin typeface="Californian FB" panose="0207040306080B030204" pitchFamily="18" charset="0"/>
              </a:rPr>
              <a:t>	60000 </a:t>
            </a:r>
          </a:p>
          <a:p>
            <a:pPr defTabSz="914400">
              <a:lnSpc>
                <a:spcPts val="1200"/>
              </a:lnSpc>
              <a:tabLst>
                <a:tab pos="3365500" algn="l"/>
              </a:tabLst>
            </a:pPr>
            <a:endParaRPr lang="en-IN" sz="1114" b="1" dirty="0">
              <a:solidFill>
                <a:srgbClr val="00AF50"/>
              </a:solidFill>
              <a:latin typeface="Californian FB" panose="0207040306080B030204" pitchFamily="18" charset="0"/>
            </a:endParaRPr>
          </a:p>
        </p:txBody>
      </p:sp>
      <p:sp>
        <p:nvSpPr>
          <p:cNvPr id="23" name="TextBox 22"/>
          <p:cNvSpPr txBox="1"/>
          <p:nvPr/>
        </p:nvSpPr>
        <p:spPr>
          <a:xfrm>
            <a:off x="3483120" y="4419602"/>
            <a:ext cx="3968466" cy="307777"/>
          </a:xfrm>
          <a:prstGeom prst="rect">
            <a:avLst/>
          </a:prstGeom>
          <a:noFill/>
        </p:spPr>
        <p:txBody>
          <a:bodyPr vert="horz" wrap="none" lIns="0" tIns="0" rIns="0" bIns="0" rtlCol="0">
            <a:spAutoFit/>
          </a:bodyPr>
          <a:lstStyle/>
          <a:p>
            <a:pPr defTabSz="914400">
              <a:lnSpc>
                <a:spcPts val="1200"/>
              </a:lnSpc>
              <a:tabLst>
                <a:tab pos="3365500" algn="l"/>
              </a:tabLst>
            </a:pPr>
            <a:r>
              <a:rPr lang="en-IN" sz="1210" dirty="0">
                <a:solidFill>
                  <a:srgbClr val="000000"/>
                </a:solidFill>
                <a:latin typeface="Californian FB" panose="0207040306080B030204" pitchFamily="18" charset="0"/>
              </a:rPr>
              <a:t>	50000 </a:t>
            </a:r>
          </a:p>
          <a:p>
            <a:pPr defTabSz="914400">
              <a:lnSpc>
                <a:spcPts val="1200"/>
              </a:lnSpc>
              <a:tabLst>
                <a:tab pos="3365500" algn="l"/>
              </a:tabLst>
            </a:pPr>
            <a:endParaRPr lang="en-IN" sz="1114" b="1" dirty="0">
              <a:solidFill>
                <a:srgbClr val="00AF50"/>
              </a:solidFill>
              <a:latin typeface="Californian FB" panose="0207040306080B030204" pitchFamily="18" charset="0"/>
            </a:endParaRPr>
          </a:p>
        </p:txBody>
      </p:sp>
      <p:sp>
        <p:nvSpPr>
          <p:cNvPr id="24" name="TextBox 23"/>
          <p:cNvSpPr txBox="1"/>
          <p:nvPr/>
        </p:nvSpPr>
        <p:spPr>
          <a:xfrm>
            <a:off x="3483119" y="4584702"/>
            <a:ext cx="3976483" cy="307777"/>
          </a:xfrm>
          <a:prstGeom prst="rect">
            <a:avLst/>
          </a:prstGeom>
          <a:noFill/>
        </p:spPr>
        <p:txBody>
          <a:bodyPr vert="horz" wrap="none" lIns="0" tIns="0" rIns="0" bIns="0" rtlCol="0">
            <a:spAutoFit/>
          </a:bodyPr>
          <a:lstStyle/>
          <a:p>
            <a:pPr defTabSz="914400">
              <a:lnSpc>
                <a:spcPts val="1200"/>
              </a:lnSpc>
              <a:tabLst>
                <a:tab pos="3365500" algn="l"/>
              </a:tabLst>
            </a:pPr>
            <a:r>
              <a:rPr lang="en-IN" sz="1210" dirty="0">
                <a:solidFill>
                  <a:srgbClr val="000000"/>
                </a:solidFill>
                <a:latin typeface="Californian FB" panose="0207040306080B030204" pitchFamily="18" charset="0"/>
              </a:rPr>
              <a:t>	40000 </a:t>
            </a:r>
          </a:p>
          <a:p>
            <a:pPr defTabSz="914400">
              <a:lnSpc>
                <a:spcPts val="1200"/>
              </a:lnSpc>
              <a:tabLst>
                <a:tab pos="3365500" algn="l"/>
              </a:tabLst>
            </a:pPr>
            <a:endParaRPr lang="en-IN" sz="1114" b="1" dirty="0">
              <a:solidFill>
                <a:srgbClr val="00AF50"/>
              </a:solidFill>
              <a:latin typeface="Californian FB" panose="0207040306080B030204" pitchFamily="18" charset="0"/>
            </a:endParaRPr>
          </a:p>
        </p:txBody>
      </p:sp>
      <p:sp>
        <p:nvSpPr>
          <p:cNvPr id="25" name="TextBox 24"/>
          <p:cNvSpPr txBox="1"/>
          <p:nvPr/>
        </p:nvSpPr>
        <p:spPr>
          <a:xfrm>
            <a:off x="3483119" y="4797100"/>
            <a:ext cx="3817744" cy="307777"/>
          </a:xfrm>
          <a:prstGeom prst="rect">
            <a:avLst/>
          </a:prstGeom>
          <a:noFill/>
        </p:spPr>
        <p:txBody>
          <a:bodyPr vert="horz" wrap="none" lIns="0" tIns="0" rIns="0" bIns="0" rtlCol="0">
            <a:spAutoFit/>
          </a:bodyPr>
          <a:lstStyle/>
          <a:p>
            <a:pPr defTabSz="914400">
              <a:lnSpc>
                <a:spcPts val="1200"/>
              </a:lnSpc>
              <a:tabLst>
                <a:tab pos="3365500" algn="l"/>
              </a:tabLst>
            </a:pPr>
            <a:r>
              <a:rPr lang="en-IN" sz="1210" dirty="0">
                <a:solidFill>
                  <a:srgbClr val="000000"/>
                </a:solidFill>
                <a:latin typeface="Californian FB" panose="0207040306080B030204" pitchFamily="18" charset="0"/>
              </a:rPr>
              <a:t>	30000 </a:t>
            </a:r>
          </a:p>
          <a:p>
            <a:pPr defTabSz="914400">
              <a:lnSpc>
                <a:spcPts val="1200"/>
              </a:lnSpc>
              <a:tabLst>
                <a:tab pos="3365500" algn="l"/>
              </a:tabLst>
            </a:pPr>
            <a:endParaRPr lang="en-IN" sz="1114" b="1" dirty="0">
              <a:solidFill>
                <a:srgbClr val="00AF50"/>
              </a:solidFill>
              <a:latin typeface="Californian FB" panose="0207040306080B030204" pitchFamily="18" charset="0"/>
            </a:endParaRPr>
          </a:p>
        </p:txBody>
      </p:sp>
      <p:sp>
        <p:nvSpPr>
          <p:cNvPr id="26" name="TextBox 25"/>
          <p:cNvSpPr txBox="1"/>
          <p:nvPr/>
        </p:nvSpPr>
        <p:spPr>
          <a:xfrm>
            <a:off x="6849494" y="4953002"/>
            <a:ext cx="424907" cy="359073"/>
          </a:xfrm>
          <a:prstGeom prst="rect">
            <a:avLst/>
          </a:prstGeom>
          <a:noFill/>
        </p:spPr>
        <p:txBody>
          <a:bodyPr vert="horz" wrap="none" lIns="0" tIns="0" rIns="0" bIns="0" rtlCol="0">
            <a:spAutoFit/>
          </a:bodyPr>
          <a:lstStyle/>
          <a:p>
            <a:pPr>
              <a:lnSpc>
                <a:spcPts val="1400"/>
              </a:lnSpc>
            </a:pPr>
            <a:r>
              <a:rPr lang="en-IN" sz="1210">
                <a:solidFill>
                  <a:srgbClr val="000000"/>
                </a:solidFill>
                <a:latin typeface="Californian FB" panose="0207040306080B030204" pitchFamily="18" charset="0"/>
              </a:rPr>
              <a:t>20000 </a:t>
            </a:r>
          </a:p>
          <a:p>
            <a:pPr>
              <a:lnSpc>
                <a:spcPts val="1400"/>
              </a:lnSpc>
            </a:pPr>
            <a:endParaRPr lang="en-IN">
              <a:latin typeface="Californian FB" panose="0207040306080B030204" pitchFamily="18" charset="0"/>
            </a:endParaRPr>
          </a:p>
        </p:txBody>
      </p:sp>
      <p:sp>
        <p:nvSpPr>
          <p:cNvPr id="28" name="TextBox 27"/>
          <p:cNvSpPr txBox="1"/>
          <p:nvPr/>
        </p:nvSpPr>
        <p:spPr>
          <a:xfrm>
            <a:off x="7586287" y="3467102"/>
            <a:ext cx="3285410" cy="487313"/>
          </a:xfrm>
          <a:prstGeom prst="rect">
            <a:avLst/>
          </a:prstGeom>
          <a:noFill/>
        </p:spPr>
        <p:txBody>
          <a:bodyPr vert="horz" wrap="none" lIns="0" tIns="0" rIns="0" bIns="0" rtlCol="0">
            <a:spAutoFit/>
          </a:bodyPr>
          <a:lstStyle/>
          <a:p>
            <a:pPr>
              <a:lnSpc>
                <a:spcPts val="1900"/>
              </a:lnSpc>
            </a:pPr>
            <a:r>
              <a:rPr lang="en-IN" sz="2170" b="1" dirty="0">
                <a:solidFill>
                  <a:srgbClr val="000000"/>
                </a:solidFill>
                <a:latin typeface="Californian FB" panose="0207040306080B030204" pitchFamily="18" charset="0"/>
              </a:rPr>
              <a:t>TP Adjustment </a:t>
            </a:r>
            <a:r>
              <a:rPr lang="en-IN" sz="1606" b="1" dirty="0">
                <a:solidFill>
                  <a:srgbClr val="000000"/>
                </a:solidFill>
                <a:latin typeface="Californian FB" panose="0207040306080B030204" pitchFamily="18" charset="0"/>
              </a:rPr>
              <a:t>(in INR crores) </a:t>
            </a:r>
          </a:p>
          <a:p>
            <a:pPr>
              <a:lnSpc>
                <a:spcPts val="1900"/>
              </a:lnSpc>
            </a:pPr>
            <a:endParaRPr lang="en-IN" sz="2170" b="1" dirty="0">
              <a:solidFill>
                <a:srgbClr val="000000"/>
              </a:solidFill>
              <a:latin typeface="Californian FB" panose="0207040306080B030204" pitchFamily="18" charset="0"/>
            </a:endParaRPr>
          </a:p>
        </p:txBody>
      </p:sp>
      <p:sp>
        <p:nvSpPr>
          <p:cNvPr id="29" name="TextBox 28"/>
          <p:cNvSpPr txBox="1"/>
          <p:nvPr/>
        </p:nvSpPr>
        <p:spPr>
          <a:xfrm>
            <a:off x="11168620" y="3937002"/>
            <a:ext cx="346339" cy="282129"/>
          </a:xfrm>
          <a:prstGeom prst="rect">
            <a:avLst/>
          </a:prstGeom>
          <a:noFill/>
        </p:spPr>
        <p:txBody>
          <a:bodyPr vert="horz" wrap="none" lIns="0" tIns="0" rIns="0" bIns="0" rtlCol="0">
            <a:spAutoFit/>
          </a:bodyPr>
          <a:lstStyle/>
          <a:p>
            <a:pPr>
              <a:lnSpc>
                <a:spcPts val="1100"/>
              </a:lnSpc>
            </a:pPr>
            <a:r>
              <a:rPr lang="en-IN" sz="1006">
                <a:solidFill>
                  <a:srgbClr val="000000"/>
                </a:solidFill>
                <a:latin typeface="Californian FB" panose="0207040306080B030204" pitchFamily="18" charset="0"/>
              </a:rPr>
              <a:t>70000 </a:t>
            </a:r>
          </a:p>
          <a:p>
            <a:pPr>
              <a:lnSpc>
                <a:spcPts val="1100"/>
              </a:lnSpc>
            </a:pPr>
            <a:endParaRPr lang="en-IN">
              <a:latin typeface="Californian FB" panose="0207040306080B030204" pitchFamily="18" charset="0"/>
            </a:endParaRPr>
          </a:p>
        </p:txBody>
      </p:sp>
      <p:sp>
        <p:nvSpPr>
          <p:cNvPr id="30" name="TextBox 29"/>
          <p:cNvSpPr txBox="1"/>
          <p:nvPr/>
        </p:nvSpPr>
        <p:spPr>
          <a:xfrm>
            <a:off x="10609674" y="4419602"/>
            <a:ext cx="1342063" cy="282129"/>
          </a:xfrm>
          <a:prstGeom prst="rect">
            <a:avLst/>
          </a:prstGeom>
          <a:noFill/>
        </p:spPr>
        <p:txBody>
          <a:bodyPr vert="horz" wrap="none" lIns="0" tIns="0" rIns="0" bIns="0" rtlCol="0">
            <a:spAutoFit/>
          </a:bodyPr>
          <a:lstStyle/>
          <a:p>
            <a:pPr defTabSz="914400">
              <a:lnSpc>
                <a:spcPts val="1100"/>
              </a:lnSpc>
              <a:tabLst>
                <a:tab pos="977900" algn="l"/>
              </a:tabLst>
            </a:pPr>
            <a:r>
              <a:rPr lang="en-IN" sz="1006">
                <a:solidFill>
                  <a:srgbClr val="000000"/>
                </a:solidFill>
                <a:latin typeface="Californian FB" panose="0207040306080B030204" pitchFamily="18" charset="0"/>
              </a:rPr>
              <a:t>44531 </a:t>
            </a:r>
            <a:r>
              <a:rPr lang="en-IN" sz="1008">
                <a:solidFill>
                  <a:srgbClr val="000000"/>
                </a:solidFill>
                <a:latin typeface="Californian FB" panose="0207040306080B030204" pitchFamily="18" charset="0"/>
              </a:rPr>
              <a:t>	60000 </a:t>
            </a:r>
          </a:p>
          <a:p>
            <a:pPr defTabSz="914400">
              <a:lnSpc>
                <a:spcPts val="1100"/>
              </a:lnSpc>
              <a:tabLst>
                <a:tab pos="977900" algn="l"/>
              </a:tabLst>
            </a:pPr>
            <a:endParaRPr lang="en-IN" sz="1006">
              <a:solidFill>
                <a:srgbClr val="000000"/>
              </a:solidFill>
              <a:latin typeface="Californian FB" panose="0207040306080B030204" pitchFamily="18" charset="0"/>
            </a:endParaRPr>
          </a:p>
        </p:txBody>
      </p:sp>
      <p:sp>
        <p:nvSpPr>
          <p:cNvPr id="31" name="TextBox 30"/>
          <p:cNvSpPr txBox="1"/>
          <p:nvPr/>
        </p:nvSpPr>
        <p:spPr>
          <a:xfrm>
            <a:off x="10088839" y="4800602"/>
            <a:ext cx="330305" cy="282129"/>
          </a:xfrm>
          <a:prstGeom prst="rect">
            <a:avLst/>
          </a:prstGeom>
          <a:noFill/>
        </p:spPr>
        <p:txBody>
          <a:bodyPr vert="horz" wrap="none" lIns="0" tIns="0" rIns="0" bIns="0" rtlCol="0">
            <a:spAutoFit/>
          </a:bodyPr>
          <a:lstStyle/>
          <a:p>
            <a:pPr>
              <a:lnSpc>
                <a:spcPts val="1100"/>
              </a:lnSpc>
            </a:pPr>
            <a:r>
              <a:rPr lang="en-IN" sz="1006">
                <a:solidFill>
                  <a:srgbClr val="000000"/>
                </a:solidFill>
                <a:latin typeface="Californian FB" panose="0207040306080B030204" pitchFamily="18" charset="0"/>
              </a:rPr>
              <a:t>23237 </a:t>
            </a:r>
          </a:p>
          <a:p>
            <a:pPr>
              <a:lnSpc>
                <a:spcPts val="1100"/>
              </a:lnSpc>
            </a:pPr>
            <a:endParaRPr lang="en-IN">
              <a:latin typeface="Californian FB" panose="0207040306080B030204" pitchFamily="18" charset="0"/>
            </a:endParaRPr>
          </a:p>
        </p:txBody>
      </p:sp>
      <p:sp>
        <p:nvSpPr>
          <p:cNvPr id="32" name="TextBox 31"/>
          <p:cNvSpPr txBox="1"/>
          <p:nvPr/>
        </p:nvSpPr>
        <p:spPr>
          <a:xfrm>
            <a:off x="9568003" y="5092702"/>
            <a:ext cx="328702" cy="282129"/>
          </a:xfrm>
          <a:prstGeom prst="rect">
            <a:avLst/>
          </a:prstGeom>
          <a:noFill/>
        </p:spPr>
        <p:txBody>
          <a:bodyPr vert="horz" wrap="none" lIns="0" tIns="0" rIns="0" bIns="0" rtlCol="0">
            <a:spAutoFit/>
          </a:bodyPr>
          <a:lstStyle/>
          <a:p>
            <a:pPr>
              <a:lnSpc>
                <a:spcPts val="1100"/>
              </a:lnSpc>
            </a:pPr>
            <a:r>
              <a:rPr lang="en-IN" sz="1006">
                <a:solidFill>
                  <a:srgbClr val="000000"/>
                </a:solidFill>
                <a:latin typeface="Californian FB" panose="0207040306080B030204" pitchFamily="18" charset="0"/>
              </a:rPr>
              <a:t>10908 </a:t>
            </a:r>
          </a:p>
          <a:p>
            <a:pPr>
              <a:lnSpc>
                <a:spcPts val="1100"/>
              </a:lnSpc>
            </a:pPr>
            <a:endParaRPr lang="en-IN">
              <a:latin typeface="Californian FB" panose="0207040306080B030204" pitchFamily="18" charset="0"/>
            </a:endParaRPr>
          </a:p>
        </p:txBody>
      </p:sp>
      <p:sp>
        <p:nvSpPr>
          <p:cNvPr id="35" name="TextBox 34"/>
          <p:cNvSpPr txBox="1"/>
          <p:nvPr/>
        </p:nvSpPr>
        <p:spPr>
          <a:xfrm>
            <a:off x="6874903" y="5181602"/>
            <a:ext cx="2619989" cy="282129"/>
          </a:xfrm>
          <a:prstGeom prst="rect">
            <a:avLst/>
          </a:prstGeom>
          <a:noFill/>
        </p:spPr>
        <p:txBody>
          <a:bodyPr vert="horz" wrap="none" lIns="0" tIns="0" rIns="0" bIns="0" rtlCol="0">
            <a:spAutoFit/>
          </a:bodyPr>
          <a:lstStyle/>
          <a:p>
            <a:pPr defTabSz="914400">
              <a:lnSpc>
                <a:spcPts val="1100"/>
              </a:lnSpc>
              <a:tabLst>
                <a:tab pos="1765300" algn="l"/>
                <a:tab pos="2286000" algn="l"/>
              </a:tabLst>
            </a:pPr>
            <a:r>
              <a:rPr lang="en-IN" sz="1210" dirty="0">
                <a:solidFill>
                  <a:srgbClr val="000000"/>
                </a:solidFill>
                <a:latin typeface="Californian FB" panose="0207040306080B030204" pitchFamily="18" charset="0"/>
              </a:rPr>
              <a:t>10000 </a:t>
            </a:r>
            <a:r>
              <a:rPr lang="en-IN" sz="1006" dirty="0">
                <a:solidFill>
                  <a:srgbClr val="000000"/>
                </a:solidFill>
                <a:latin typeface="Californian FB" panose="0207040306080B030204" pitchFamily="18" charset="0"/>
              </a:rPr>
              <a:t>	3432 	6140 </a:t>
            </a:r>
          </a:p>
          <a:p>
            <a:pPr defTabSz="914400">
              <a:lnSpc>
                <a:spcPts val="1100"/>
              </a:lnSpc>
              <a:tabLst>
                <a:tab pos="1765300" algn="l"/>
                <a:tab pos="2286000" algn="l"/>
              </a:tabLst>
            </a:pPr>
            <a:endParaRPr lang="en-IN" sz="1006" dirty="0">
              <a:solidFill>
                <a:srgbClr val="000000"/>
              </a:solidFill>
              <a:latin typeface="Californian FB" panose="0207040306080B030204" pitchFamily="18" charset="0"/>
            </a:endParaRPr>
          </a:p>
        </p:txBody>
      </p:sp>
      <p:sp>
        <p:nvSpPr>
          <p:cNvPr id="36" name="TextBox 35"/>
          <p:cNvSpPr txBox="1"/>
          <p:nvPr/>
        </p:nvSpPr>
        <p:spPr>
          <a:xfrm>
            <a:off x="7649805" y="5295900"/>
            <a:ext cx="761625" cy="230832"/>
          </a:xfrm>
          <a:prstGeom prst="rect">
            <a:avLst/>
          </a:prstGeom>
          <a:noFill/>
        </p:spPr>
        <p:txBody>
          <a:bodyPr vert="horz" wrap="none" lIns="0" tIns="0" rIns="0" bIns="0" rtlCol="0">
            <a:spAutoFit/>
          </a:bodyPr>
          <a:lstStyle/>
          <a:p>
            <a:pPr defTabSz="914400">
              <a:lnSpc>
                <a:spcPts val="900"/>
              </a:lnSpc>
              <a:tabLst>
                <a:tab pos="482600" algn="l"/>
              </a:tabLst>
            </a:pPr>
            <a:r>
              <a:rPr lang="en-IN" sz="1006">
                <a:solidFill>
                  <a:srgbClr val="000000"/>
                </a:solidFill>
                <a:latin typeface="Californian FB" panose="0207040306080B030204" pitchFamily="18" charset="0"/>
              </a:rPr>
              <a:t>1220 	2287 </a:t>
            </a:r>
          </a:p>
          <a:p>
            <a:pPr defTabSz="914400">
              <a:lnSpc>
                <a:spcPts val="900"/>
              </a:lnSpc>
              <a:tabLst>
                <a:tab pos="482600" algn="l"/>
              </a:tabLst>
            </a:pPr>
            <a:endParaRPr lang="en-IN" sz="1006">
              <a:solidFill>
                <a:srgbClr val="000000"/>
              </a:solidFill>
              <a:latin typeface="Californian FB" panose="0207040306080B030204" pitchFamily="18" charset="0"/>
            </a:endParaRPr>
          </a:p>
        </p:txBody>
      </p:sp>
      <p:sp>
        <p:nvSpPr>
          <p:cNvPr id="37" name="TextBox 36"/>
          <p:cNvSpPr txBox="1"/>
          <p:nvPr/>
        </p:nvSpPr>
        <p:spPr>
          <a:xfrm>
            <a:off x="7217891" y="5372102"/>
            <a:ext cx="112239" cy="282129"/>
          </a:xfrm>
          <a:prstGeom prst="rect">
            <a:avLst/>
          </a:prstGeom>
          <a:noFill/>
        </p:spPr>
        <p:txBody>
          <a:bodyPr vert="horz" wrap="none" lIns="0" tIns="0" rIns="0" bIns="0" rtlCol="0">
            <a:spAutoFit/>
          </a:bodyPr>
          <a:lstStyle/>
          <a:p>
            <a:pPr>
              <a:lnSpc>
                <a:spcPts val="1100"/>
              </a:lnSpc>
            </a:pPr>
            <a:r>
              <a:rPr lang="en-IN" sz="1210">
                <a:solidFill>
                  <a:srgbClr val="000000"/>
                </a:solidFill>
                <a:latin typeface="Californian FB" panose="0207040306080B030204" pitchFamily="18" charset="0"/>
              </a:rPr>
              <a:t>0 </a:t>
            </a:r>
          </a:p>
          <a:p>
            <a:pPr>
              <a:lnSpc>
                <a:spcPts val="1100"/>
              </a:lnSpc>
            </a:pPr>
            <a:endParaRPr lang="en-IN">
              <a:latin typeface="Californian FB" panose="0207040306080B030204" pitchFamily="18" charset="0"/>
            </a:endParaRPr>
          </a:p>
        </p:txBody>
      </p:sp>
      <p:sp>
        <p:nvSpPr>
          <p:cNvPr id="39" name="Rectangle 38"/>
          <p:cNvSpPr/>
          <p:nvPr/>
        </p:nvSpPr>
        <p:spPr>
          <a:xfrm>
            <a:off x="0" y="747574"/>
            <a:ext cx="12423228" cy="261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a:p>
        </p:txBody>
      </p:sp>
      <p:sp>
        <p:nvSpPr>
          <p:cNvPr id="40" name="Slide Number Placeholder 39"/>
          <p:cNvSpPr>
            <a:spLocks noGrp="1"/>
          </p:cNvSpPr>
          <p:nvPr>
            <p:ph type="sldNum" sz="quarter" idx="12"/>
          </p:nvPr>
        </p:nvSpPr>
        <p:spPr/>
        <p:txBody>
          <a:bodyPr/>
          <a:lstStyle/>
          <a:p>
            <a:fld id="{C014DD1E-5D91-48A3-AD6D-45FBA980D106}" type="slidenum">
              <a:rPr lang="en-IN" smtClean="0"/>
              <a:pPr/>
              <a:t>3</a:t>
            </a:fld>
            <a:endParaRPr lang="en-IN"/>
          </a:p>
        </p:txBody>
      </p:sp>
      <p:sp>
        <p:nvSpPr>
          <p:cNvPr id="42" name="Footer Placeholder 41"/>
          <p:cNvSpPr>
            <a:spLocks noGrp="1"/>
          </p:cNvSpPr>
          <p:nvPr>
            <p:ph type="ftr" sz="quarter" idx="11"/>
          </p:nvPr>
        </p:nvSpPr>
        <p:spPr>
          <a:xfrm>
            <a:off x="581192" y="6535153"/>
            <a:ext cx="6917210" cy="365125"/>
          </a:xfrm>
        </p:spPr>
        <p:txBody>
          <a:bodyPr/>
          <a:lstStyle/>
          <a:p>
            <a:r>
              <a:rPr lang="en-IN" dirty="0" smtClean="0"/>
              <a:t>T P Ostwal &amp; Associates</a:t>
            </a:r>
            <a:endParaRPr lang="en-IN" dirty="0"/>
          </a:p>
        </p:txBody>
      </p:sp>
      <p:sp>
        <p:nvSpPr>
          <p:cNvPr id="41" name="Rectangle 40"/>
          <p:cNvSpPr/>
          <p:nvPr/>
        </p:nvSpPr>
        <p:spPr>
          <a:xfrm>
            <a:off x="0" y="0"/>
            <a:ext cx="3499945" cy="709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tx1"/>
              </a:solidFill>
            </a:endParaRPr>
          </a:p>
        </p:txBody>
      </p:sp>
      <p:sp>
        <p:nvSpPr>
          <p:cNvPr id="44" name="Rectangle 43"/>
          <p:cNvSpPr/>
          <p:nvPr/>
        </p:nvSpPr>
        <p:spPr>
          <a:xfrm>
            <a:off x="-10503" y="987653"/>
            <a:ext cx="3620815" cy="3170099"/>
          </a:xfrm>
          <a:prstGeom prst="rect">
            <a:avLst/>
          </a:prstGeom>
        </p:spPr>
        <p:txBody>
          <a:bodyPr wrap="square">
            <a:spAutoFit/>
          </a:bodyPr>
          <a:lstStyle/>
          <a:p>
            <a:pPr marL="284163" indent="-284163">
              <a:buFont typeface="Arial" pitchFamily="34" charset="0"/>
              <a:buChar char="•"/>
            </a:pPr>
            <a:r>
              <a:rPr lang="en-IN" sz="2000" dirty="0" smtClean="0"/>
              <a:t>Ten years of TP audit completed – trends indicate greater scrutiny, ever increasing adjustments and resultant litigation</a:t>
            </a:r>
          </a:p>
          <a:p>
            <a:pPr marL="284163" indent="-284163">
              <a:buFont typeface="Arial" pitchFamily="34" charset="0"/>
              <a:buChar char="•"/>
            </a:pPr>
            <a:endParaRPr lang="en-IN" sz="2000" dirty="0" smtClean="0"/>
          </a:p>
          <a:p>
            <a:pPr marL="284163" indent="-284163">
              <a:buFont typeface="Arial" pitchFamily="34" charset="0"/>
              <a:buChar char="•"/>
            </a:pPr>
            <a:r>
              <a:rPr lang="en-IN" sz="2000" dirty="0" smtClean="0"/>
              <a:t>Approx 50% of cases picked up for audit adjusted by tax department</a:t>
            </a:r>
          </a:p>
          <a:p>
            <a:pPr marL="284163" indent="-284163">
              <a:buFont typeface="Arial" pitchFamily="34" charset="0"/>
              <a:buChar char="•"/>
            </a:pPr>
            <a:endParaRPr lang="en-IN" sz="2000" dirty="0" smtClean="0"/>
          </a:p>
        </p:txBody>
      </p:sp>
      <p:sp>
        <p:nvSpPr>
          <p:cNvPr id="46" name="Rectangle 45"/>
          <p:cNvSpPr/>
          <p:nvPr/>
        </p:nvSpPr>
        <p:spPr>
          <a:xfrm>
            <a:off x="-15766" y="4021412"/>
            <a:ext cx="6096000" cy="2031325"/>
          </a:xfrm>
          <a:prstGeom prst="rect">
            <a:avLst/>
          </a:prstGeom>
        </p:spPr>
        <p:txBody>
          <a:bodyPr>
            <a:spAutoFit/>
          </a:bodyPr>
          <a:lstStyle/>
          <a:p>
            <a:pPr marL="284163" indent="-284163">
              <a:buFont typeface="Arial" pitchFamily="34" charset="0"/>
              <a:buChar char="•"/>
            </a:pPr>
            <a:r>
              <a:rPr lang="en-IN" dirty="0" smtClean="0"/>
              <a:t>No data is available in respect of adjustments sustained or deleted at first appellate levels</a:t>
            </a:r>
          </a:p>
          <a:p>
            <a:pPr marL="284163" indent="-284163">
              <a:buFont typeface="Arial" pitchFamily="34" charset="0"/>
              <a:buChar char="•"/>
            </a:pPr>
            <a:endParaRPr lang="en-IN" dirty="0" smtClean="0"/>
          </a:p>
          <a:p>
            <a:pPr marL="284163" indent="-284163">
              <a:buFont typeface="Arial" pitchFamily="34" charset="0"/>
              <a:buChar char="•"/>
            </a:pPr>
            <a:r>
              <a:rPr lang="en-IN" dirty="0" smtClean="0"/>
              <a:t>Large volume of tribunal decisions have been delivered on Transfer Pricing issues</a:t>
            </a:r>
          </a:p>
          <a:p>
            <a:pPr marL="284163" indent="-284163">
              <a:buFont typeface="Arial" pitchFamily="34" charset="0"/>
              <a:buChar char="•"/>
            </a:pPr>
            <a:endParaRPr lang="en-IN" dirty="0" smtClean="0"/>
          </a:p>
          <a:p>
            <a:pPr marL="284163" indent="-284163">
              <a:buFont typeface="Arial" pitchFamily="34" charset="0"/>
              <a:buChar char="•"/>
            </a:pPr>
            <a:r>
              <a:rPr lang="en-IN" dirty="0" smtClean="0"/>
              <a:t>Still no certainty !!!</a:t>
            </a:r>
            <a:endParaRPr lang="en-GB" dirty="0"/>
          </a:p>
        </p:txBody>
      </p:sp>
      <p:sp>
        <p:nvSpPr>
          <p:cNvPr id="47" name="Rectangle 46"/>
          <p:cNvSpPr/>
          <p:nvPr/>
        </p:nvSpPr>
        <p:spPr>
          <a:xfrm>
            <a:off x="1964931" y="173426"/>
            <a:ext cx="9028434" cy="461665"/>
          </a:xfrm>
          <a:prstGeom prst="rect">
            <a:avLst/>
          </a:prstGeom>
        </p:spPr>
        <p:txBody>
          <a:bodyPr wrap="none">
            <a:spAutoFit/>
          </a:bodyPr>
          <a:lstStyle/>
          <a:p>
            <a:r>
              <a:rPr lang="en-IN" sz="2400" b="1" dirty="0" smtClean="0"/>
              <a:t>INDIA TRANSFER PRICING LANDSCAPE – STORY SO FAR</a:t>
            </a:r>
            <a:endParaRPr lang="en-GB" sz="2400" b="1" dirty="0"/>
          </a:p>
        </p:txBody>
      </p:sp>
    </p:spTree>
    <p:extLst>
      <p:ext uri="{BB962C8B-B14F-4D97-AF65-F5344CB8AC3E}">
        <p14:creationId xmlns:p14="http://schemas.microsoft.com/office/powerpoint/2010/main" xmlns="" val="1043874893"/>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p:cNvSpPr>
            <a:spLocks noGrp="1" noChangeArrowheads="1"/>
          </p:cNvSpPr>
          <p:nvPr>
            <p:ph type="title" idx="4294967295"/>
          </p:nvPr>
        </p:nvSpPr>
        <p:spPr>
          <a:xfrm>
            <a:off x="4792864" y="77290"/>
            <a:ext cx="11741150" cy="755650"/>
          </a:xfrm>
          <a:noFill/>
        </p:spPr>
        <p:txBody>
          <a:bodyPr>
            <a:normAutofit fontScale="90000"/>
          </a:bodyPr>
          <a:lstStyle/>
          <a:p>
            <a:pPr eaLnBrk="1" hangingPunct="1"/>
            <a:r>
              <a:rPr lang="en-US" b="1" dirty="0" smtClean="0">
                <a:solidFill>
                  <a:schemeClr val="tx1"/>
                </a:solidFill>
              </a:rPr>
              <a:t>Types of APA</a:t>
            </a:r>
            <a:r>
              <a:rPr lang="en-US" dirty="0" smtClean="0">
                <a:solidFill>
                  <a:schemeClr val="tx1"/>
                </a:solidFill>
              </a:rPr>
              <a:t/>
            </a:r>
            <a:br>
              <a:rPr lang="en-US" dirty="0" smtClean="0">
                <a:solidFill>
                  <a:schemeClr val="tx1"/>
                </a:solidFill>
              </a:rPr>
            </a:br>
            <a:endParaRPr lang="en-GB" dirty="0" smtClean="0">
              <a:solidFill>
                <a:schemeClr val="tx1"/>
              </a:solidFill>
            </a:endParaRPr>
          </a:p>
        </p:txBody>
      </p:sp>
      <p:graphicFrame>
        <p:nvGraphicFramePr>
          <p:cNvPr id="712745" name="Group 41"/>
          <p:cNvGraphicFramePr>
            <a:graphicFrameLocks noGrp="1"/>
          </p:cNvGraphicFramePr>
          <p:nvPr/>
        </p:nvGraphicFramePr>
        <p:xfrm>
          <a:off x="196851" y="836614"/>
          <a:ext cx="11758082" cy="3651504"/>
        </p:xfrm>
        <a:graphic>
          <a:graphicData uri="http://schemas.openxmlformats.org/drawingml/2006/table">
            <a:tbl>
              <a:tblPr/>
              <a:tblGrid>
                <a:gridCol w="4209489"/>
                <a:gridCol w="7548593"/>
              </a:tblGrid>
              <a:tr h="434975">
                <a:tc>
                  <a:txBody>
                    <a:bodyPr/>
                    <a:lstStyle/>
                    <a:p>
                      <a:pPr marL="0" marR="0" lvl="0" indent="0" algn="l" defTabSz="914400" rtl="0" eaLnBrk="1" fontAlgn="base" latinLnBrk="0" hangingPunct="1">
                        <a:lnSpc>
                          <a:spcPct val="110000"/>
                        </a:lnSpc>
                        <a:spcBef>
                          <a:spcPct val="20000"/>
                        </a:spcBef>
                        <a:spcAft>
                          <a:spcPct val="20000"/>
                        </a:spcAft>
                        <a:buClrTx/>
                        <a:buSzPct val="90000"/>
                        <a:buFont typeface="Arial" charset="0"/>
                        <a:buNone/>
                        <a:tabLst/>
                      </a:pPr>
                      <a:r>
                        <a:rPr kumimoji="0" lang="en-US" sz="2200" b="1" i="0" u="none" strike="noStrike" cap="none" normalizeH="0" baseline="0" dirty="0" smtClean="0">
                          <a:ln>
                            <a:noFill/>
                          </a:ln>
                          <a:solidFill>
                            <a:schemeClr val="tx1"/>
                          </a:solidFill>
                          <a:effectLst/>
                          <a:latin typeface="Arial" charset="0"/>
                          <a:cs typeface="Arial" charset="0"/>
                        </a:rPr>
                        <a:t>Type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10000"/>
                        </a:lnSpc>
                        <a:spcBef>
                          <a:spcPct val="20000"/>
                        </a:spcBef>
                        <a:spcAft>
                          <a:spcPct val="20000"/>
                        </a:spcAft>
                        <a:buClrTx/>
                        <a:buSzPct val="90000"/>
                        <a:buFont typeface="Arial" charset="0"/>
                        <a:buNone/>
                        <a:tabLst/>
                      </a:pPr>
                      <a:r>
                        <a:rPr kumimoji="0" lang="en-US" sz="2200" b="1" i="0" u="none" strike="noStrike" cap="none" normalizeH="0" baseline="0" dirty="0" smtClean="0">
                          <a:ln>
                            <a:noFill/>
                          </a:ln>
                          <a:solidFill>
                            <a:schemeClr val="tx1"/>
                          </a:solidFill>
                          <a:effectLst/>
                          <a:latin typeface="Arial" charset="0"/>
                          <a:cs typeface="Arial" charset="0"/>
                        </a:rPr>
                        <a:t>Nature</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966645">
                <a:tc>
                  <a:txBody>
                    <a:bodyPr/>
                    <a:lstStyle/>
                    <a:p>
                      <a:pPr marL="228600" marR="0" lvl="0" indent="-228600" algn="l" defTabSz="914400" rtl="0" eaLnBrk="1" fontAlgn="base" latinLnBrk="0" hangingPunct="1">
                        <a:lnSpc>
                          <a:spcPct val="110000"/>
                        </a:lnSpc>
                        <a:spcBef>
                          <a:spcPct val="50000"/>
                        </a:spcBef>
                        <a:spcAft>
                          <a:spcPct val="20000"/>
                        </a:spcAft>
                        <a:buClr>
                          <a:schemeClr val="tx1"/>
                        </a:buClr>
                        <a:buSzTx/>
                        <a:buFont typeface="Wingdings" pitchFamily="2" charset="2"/>
                        <a:buNone/>
                        <a:tabLst/>
                        <a:defRPr/>
                      </a:pPr>
                      <a:r>
                        <a:rPr kumimoji="0" lang="en-GB" sz="2200" b="1" i="0" u="none" strike="noStrike" cap="none" normalizeH="0" baseline="0" dirty="0" smtClean="0">
                          <a:ln>
                            <a:noFill/>
                          </a:ln>
                          <a:solidFill>
                            <a:srgbClr val="CC3300"/>
                          </a:solidFill>
                          <a:effectLst/>
                          <a:latin typeface="Arial (Body)"/>
                          <a:cs typeface="Arial" pitchFamily="34" charset="0"/>
                        </a:rPr>
                        <a:t>Unilateral APA</a:t>
                      </a:r>
                    </a:p>
                    <a:p>
                      <a:pPr marL="228600" marR="0" lvl="0" indent="-228600" algn="l" defTabSz="914400" rtl="0" eaLnBrk="1" fontAlgn="base" latinLnBrk="0" hangingPunct="1">
                        <a:lnSpc>
                          <a:spcPct val="110000"/>
                        </a:lnSpc>
                        <a:spcBef>
                          <a:spcPct val="50000"/>
                        </a:spcBef>
                        <a:spcAft>
                          <a:spcPct val="20000"/>
                        </a:spcAft>
                        <a:buClr>
                          <a:schemeClr val="tx1"/>
                        </a:buClr>
                        <a:buSzTx/>
                        <a:buFont typeface="Wingdings" pitchFamily="2" charset="2"/>
                        <a:buNone/>
                        <a:tabLst/>
                      </a:pPr>
                      <a:endParaRPr kumimoji="0" lang="en-US" sz="2200" b="0" i="0" u="none" strike="noStrike" kern="1200" cap="none" normalizeH="0" baseline="0" dirty="0" smtClean="0">
                        <a:ln>
                          <a:noFill/>
                        </a:ln>
                        <a:solidFill>
                          <a:schemeClr val="tx1"/>
                        </a:solidFill>
                        <a:effectLst/>
                        <a:latin typeface="Arial" charset="0"/>
                        <a:ea typeface="+mn-ea"/>
                        <a:cs typeface="Arial"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200" kern="1200" baseline="0" dirty="0" smtClean="0">
                          <a:solidFill>
                            <a:schemeClr val="tx1"/>
                          </a:solidFill>
                          <a:latin typeface="+mn-lt"/>
                          <a:ea typeface="+mn-ea"/>
                          <a:cs typeface="+mn-cs"/>
                        </a:rPr>
                        <a:t>APA entered into between a taxpayer and the tax administration of the country where it is subject to taxation</a:t>
                      </a:r>
                      <a:endParaRPr kumimoji="0" lang="en-US" sz="2200" b="1" i="0" u="none" strike="noStrike" cap="none" normalizeH="0" baseline="0" dirty="0" smtClean="0">
                        <a:ln>
                          <a:noFill/>
                        </a:ln>
                        <a:solidFill>
                          <a:schemeClr val="bg2"/>
                        </a:solidFill>
                        <a:effectLst/>
                        <a:latin typeface="Arial" charset="0"/>
                        <a:cs typeface="Arial" charset="0"/>
                      </a:endParaRP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2639">
                <a:tc>
                  <a:txBody>
                    <a:bodyPr/>
                    <a:lstStyle/>
                    <a:p>
                      <a:pPr marL="228600" marR="0" lvl="0" indent="-228600" algn="l" defTabSz="914400" rtl="0" eaLnBrk="1" fontAlgn="base" latinLnBrk="0" hangingPunct="1">
                        <a:lnSpc>
                          <a:spcPct val="110000"/>
                        </a:lnSpc>
                        <a:spcBef>
                          <a:spcPct val="50000"/>
                        </a:spcBef>
                        <a:spcAft>
                          <a:spcPct val="20000"/>
                        </a:spcAft>
                        <a:buClr>
                          <a:schemeClr val="tx1"/>
                        </a:buClr>
                        <a:buSzTx/>
                        <a:buFont typeface="Wingdings" pitchFamily="2" charset="2"/>
                        <a:buNone/>
                        <a:tabLst/>
                        <a:defRPr/>
                      </a:pPr>
                      <a:r>
                        <a:rPr kumimoji="0" lang="en-GB" sz="2200" b="1" i="0" u="none" strike="noStrike" kern="1200" cap="none" normalizeH="0" baseline="0" dirty="0" smtClean="0">
                          <a:ln>
                            <a:noFill/>
                          </a:ln>
                          <a:solidFill>
                            <a:srgbClr val="CC3300"/>
                          </a:solidFill>
                          <a:effectLst/>
                          <a:latin typeface="Arial (Body)"/>
                          <a:ea typeface="+mn-ea"/>
                          <a:cs typeface="Arial" pitchFamily="34" charset="0"/>
                        </a:rPr>
                        <a:t>Bilateral APA</a:t>
                      </a:r>
                    </a:p>
                    <a:p>
                      <a:pPr marL="228600" marR="0" lvl="0" indent="-228600" algn="l" defTabSz="914400" rtl="0" eaLnBrk="1" fontAlgn="base" latinLnBrk="0" hangingPunct="1">
                        <a:lnSpc>
                          <a:spcPct val="110000"/>
                        </a:lnSpc>
                        <a:spcBef>
                          <a:spcPct val="50000"/>
                        </a:spcBef>
                        <a:spcAft>
                          <a:spcPct val="20000"/>
                        </a:spcAft>
                        <a:buClr>
                          <a:schemeClr val="tx1"/>
                        </a:buClr>
                        <a:buSzTx/>
                        <a:buFont typeface="Wingdings" pitchFamily="2" charset="2"/>
                        <a:buNone/>
                        <a:tabLst/>
                        <a:defRPr/>
                      </a:pPr>
                      <a:endParaRPr kumimoji="0" lang="en-US" sz="2200" b="1" i="0" u="none" strike="noStrike" kern="1200" cap="none" normalizeH="0" baseline="0" dirty="0" smtClean="0">
                        <a:ln>
                          <a:noFill/>
                        </a:ln>
                        <a:solidFill>
                          <a:srgbClr val="CC3300"/>
                        </a:solidFill>
                        <a:effectLst/>
                        <a:latin typeface="Arial (Body)"/>
                        <a:ea typeface="+mn-ea"/>
                        <a:cs typeface="Arial"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200" kern="1200" baseline="0" dirty="0" smtClean="0">
                          <a:solidFill>
                            <a:schemeClr val="tx1"/>
                          </a:solidFill>
                          <a:latin typeface="+mn-lt"/>
                          <a:ea typeface="+mn-ea"/>
                          <a:cs typeface="+mn-cs"/>
                        </a:rPr>
                        <a:t>APA entered into between the taxpayers, the tax administration of the host country and the foreign tax administration</a:t>
                      </a:r>
                      <a:endParaRPr kumimoji="0" lang="en-US" sz="2200" b="0" i="0" u="none" strike="noStrike" cap="none" normalizeH="0" baseline="0" dirty="0" smtClean="0">
                        <a:ln>
                          <a:noFill/>
                        </a:ln>
                        <a:solidFill>
                          <a:schemeClr val="bg2"/>
                        </a:solidFill>
                        <a:effectLst/>
                        <a:latin typeface="Arial" charset="0"/>
                        <a:cs typeface="Arial" charset="0"/>
                      </a:endParaRP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3582">
                <a:tc>
                  <a:txBody>
                    <a:bodyPr/>
                    <a:lstStyle/>
                    <a:p>
                      <a:pPr marL="228600" marR="0" lvl="0" indent="-228600" algn="l" defTabSz="914400" rtl="0" eaLnBrk="1" fontAlgn="base" latinLnBrk="0" hangingPunct="1">
                        <a:lnSpc>
                          <a:spcPct val="110000"/>
                        </a:lnSpc>
                        <a:spcBef>
                          <a:spcPct val="50000"/>
                        </a:spcBef>
                        <a:spcAft>
                          <a:spcPct val="20000"/>
                        </a:spcAft>
                        <a:buClr>
                          <a:schemeClr val="tx1"/>
                        </a:buClr>
                        <a:buSzTx/>
                        <a:buFont typeface="Wingdings" pitchFamily="2" charset="2"/>
                        <a:buNone/>
                        <a:tabLst/>
                        <a:defRPr/>
                      </a:pPr>
                      <a:r>
                        <a:rPr kumimoji="0" lang="en-GB" sz="2200" b="1" i="0" u="none" strike="noStrike" kern="1200" cap="none" normalizeH="0" baseline="0" dirty="0" smtClean="0">
                          <a:ln>
                            <a:noFill/>
                          </a:ln>
                          <a:solidFill>
                            <a:srgbClr val="CC3300"/>
                          </a:solidFill>
                          <a:effectLst/>
                          <a:latin typeface="Arial (Body)"/>
                          <a:ea typeface="+mn-ea"/>
                          <a:cs typeface="Arial" pitchFamily="34" charset="0"/>
                        </a:rPr>
                        <a:t>Multilateral APA</a:t>
                      </a:r>
                    </a:p>
                    <a:p>
                      <a:pPr marL="228600" marR="0" lvl="0" indent="-228600" algn="l" defTabSz="914400" rtl="0" eaLnBrk="1" fontAlgn="base" latinLnBrk="0" hangingPunct="1">
                        <a:lnSpc>
                          <a:spcPct val="110000"/>
                        </a:lnSpc>
                        <a:spcBef>
                          <a:spcPct val="50000"/>
                        </a:spcBef>
                        <a:spcAft>
                          <a:spcPct val="20000"/>
                        </a:spcAft>
                        <a:buClr>
                          <a:schemeClr val="tx1"/>
                        </a:buClr>
                        <a:buSzTx/>
                        <a:buFont typeface="Wingdings" pitchFamily="2" charset="2"/>
                        <a:buNone/>
                        <a:tabLst/>
                        <a:defRPr/>
                      </a:pPr>
                      <a:endParaRPr kumimoji="0" lang="en-US" sz="2200" b="1" i="0" u="none" strike="noStrike" kern="1200" cap="none" normalizeH="0" baseline="0" dirty="0" smtClean="0">
                        <a:ln>
                          <a:noFill/>
                        </a:ln>
                        <a:solidFill>
                          <a:srgbClr val="CC3300"/>
                        </a:solidFill>
                        <a:effectLst/>
                        <a:latin typeface="Arial (Body)"/>
                        <a:ea typeface="+mn-ea"/>
                        <a:cs typeface="Arial"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en-US" sz="2200" kern="1200" baseline="0" dirty="0" smtClean="0">
                          <a:solidFill>
                            <a:schemeClr val="tx1"/>
                          </a:solidFill>
                          <a:latin typeface="+mn-lt"/>
                          <a:ea typeface="+mn-ea"/>
                          <a:cs typeface="+mn-cs"/>
                        </a:rPr>
                        <a:t>APA entered between the taxpayers, the tax administration of the host country and more than one foreign tax administrations</a:t>
                      </a:r>
                      <a:endParaRPr kumimoji="0" lang="en-US" sz="2200" b="0" i="0" u="none" strike="noStrike" cap="none" normalizeH="0" baseline="0" dirty="0" smtClean="0">
                        <a:ln>
                          <a:noFill/>
                        </a:ln>
                        <a:solidFill>
                          <a:schemeClr val="bg2"/>
                        </a:solidFill>
                        <a:effectLst/>
                        <a:latin typeface="Arial" charset="0"/>
                        <a:cs typeface="Arial" charset="0"/>
                      </a:endParaRP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8213" name="Rectangle 42"/>
          <p:cNvSpPr>
            <a:spLocks noChangeArrowheads="1"/>
          </p:cNvSpPr>
          <p:nvPr/>
        </p:nvSpPr>
        <p:spPr bwMode="blackWhite">
          <a:xfrm>
            <a:off x="3869267" y="6399213"/>
            <a:ext cx="1659467" cy="150812"/>
          </a:xfrm>
          <a:prstGeom prst="rect">
            <a:avLst/>
          </a:prstGeom>
          <a:solidFill>
            <a:schemeClr val="bg1"/>
          </a:solidFill>
          <a:ln w="9525">
            <a:noFill/>
            <a:miter lim="800000"/>
            <a:headEnd/>
            <a:tailEnd/>
          </a:ln>
        </p:spPr>
        <p:txBody>
          <a:bodyPr wrap="none" lIns="63500" tIns="0" rIns="64800" bIns="0" anchor="ctr"/>
          <a:lstStyle/>
          <a:p>
            <a:endParaRPr lang="en-US"/>
          </a:p>
        </p:txBody>
      </p:sp>
      <p:pic>
        <p:nvPicPr>
          <p:cNvPr id="8214" name="Picture 26" descr="http://www.iniciativas-innovadoras.es/theme/iniciativas/img/sections/02.jpg"/>
          <p:cNvPicPr>
            <a:picLocks noChangeAspect="1" noChangeArrowheads="1"/>
          </p:cNvPicPr>
          <p:nvPr/>
        </p:nvPicPr>
        <p:blipFill>
          <a:blip r:embed="rId3"/>
          <a:srcRect/>
          <a:stretch>
            <a:fillRect/>
          </a:stretch>
        </p:blipFill>
        <p:spPr bwMode="auto">
          <a:xfrm>
            <a:off x="4409018" y="4276726"/>
            <a:ext cx="3365500"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7"/>
          <p:cNvSpPr>
            <a:spLocks noGrp="1" noChangeArrowheads="1"/>
          </p:cNvSpPr>
          <p:nvPr>
            <p:ph type="title" idx="4294967295"/>
          </p:nvPr>
        </p:nvSpPr>
        <p:spPr>
          <a:xfrm>
            <a:off x="4934758" y="108822"/>
            <a:ext cx="11741150" cy="755650"/>
          </a:xfrm>
          <a:noFill/>
        </p:spPr>
        <p:txBody>
          <a:bodyPr>
            <a:normAutofit fontScale="90000"/>
          </a:bodyPr>
          <a:lstStyle/>
          <a:p>
            <a:pPr eaLnBrk="1" hangingPunct="1"/>
            <a:r>
              <a:rPr lang="en-US" b="1" dirty="0" smtClean="0">
                <a:solidFill>
                  <a:schemeClr val="tx1"/>
                </a:solidFill>
              </a:rPr>
              <a:t>Processes</a:t>
            </a:r>
            <a:br>
              <a:rPr lang="en-US" b="1" dirty="0" smtClean="0">
                <a:solidFill>
                  <a:schemeClr val="tx1"/>
                </a:solidFill>
              </a:rPr>
            </a:br>
            <a:endParaRPr lang="en-GB" b="1" dirty="0" smtClean="0">
              <a:solidFill>
                <a:schemeClr val="tx1"/>
              </a:solidFill>
            </a:endParaRPr>
          </a:p>
        </p:txBody>
      </p:sp>
      <p:sp>
        <p:nvSpPr>
          <p:cNvPr id="30724" name="Rectangle 6"/>
          <p:cNvSpPr>
            <a:spLocks noChangeArrowheads="1"/>
          </p:cNvSpPr>
          <p:nvPr/>
        </p:nvSpPr>
        <p:spPr bwMode="auto">
          <a:xfrm>
            <a:off x="709084" y="889001"/>
            <a:ext cx="2675467" cy="442913"/>
          </a:xfrm>
          <a:prstGeom prst="rect">
            <a:avLst/>
          </a:prstGeom>
          <a:noFill/>
          <a:ln w="9525" algn="ctr">
            <a:noFill/>
            <a:round/>
            <a:headEnd/>
            <a:tailEnd/>
          </a:ln>
        </p:spPr>
        <p:txBody>
          <a:bodyPr wrap="none" lIns="63500" tIns="0" rIns="64800" bIns="0"/>
          <a:lstStyle/>
          <a:p>
            <a:pPr algn="ctr"/>
            <a:r>
              <a:rPr lang="en-US" sz="2000" b="1" dirty="0"/>
              <a:t>Unilateral APA</a:t>
            </a:r>
          </a:p>
        </p:txBody>
      </p:sp>
      <p:sp>
        <p:nvSpPr>
          <p:cNvPr id="8" name="Up Arrow Callout 7"/>
          <p:cNvSpPr/>
          <p:nvPr/>
        </p:nvSpPr>
        <p:spPr bwMode="auto">
          <a:xfrm>
            <a:off x="709084" y="2360614"/>
            <a:ext cx="2675467" cy="860425"/>
          </a:xfrm>
          <a:prstGeom prst="upArrowCallout">
            <a:avLst/>
          </a:prstGeom>
          <a:solidFill>
            <a:schemeClr val="accent6">
              <a:lumMod val="75000"/>
            </a:schemeClr>
          </a:solidFill>
          <a:ln w="9525" cap="flat" cmpd="sng" algn="ctr">
            <a:solidFill>
              <a:schemeClr val="folHlink"/>
            </a:solidFill>
            <a:prstDash val="solid"/>
            <a:round/>
            <a:headEnd type="none" w="med" len="med"/>
            <a:tailEnd type="none" w="med" len="med"/>
          </a:ln>
          <a:effectLst/>
        </p:spPr>
        <p:txBody>
          <a:bodyPr wrap="none" lIns="63500" tIns="0" rIns="64800" bIns="0"/>
          <a:lstStyle/>
          <a:p>
            <a:pPr algn="ctr">
              <a:defRPr/>
            </a:pPr>
            <a:endParaRPr lang="en-US" dirty="0">
              <a:latin typeface="Arial" charset="0"/>
              <a:cs typeface="Arial" charset="0"/>
            </a:endParaRPr>
          </a:p>
          <a:p>
            <a:pPr algn="ctr">
              <a:defRPr/>
            </a:pPr>
            <a:r>
              <a:rPr lang="en-US" dirty="0">
                <a:latin typeface="Arial" charset="0"/>
                <a:cs typeface="Arial" charset="0"/>
              </a:rPr>
              <a:t>DGIT</a:t>
            </a:r>
          </a:p>
        </p:txBody>
      </p:sp>
      <p:sp>
        <p:nvSpPr>
          <p:cNvPr id="9" name="Rectangle 8"/>
          <p:cNvSpPr/>
          <p:nvPr/>
        </p:nvSpPr>
        <p:spPr bwMode="auto">
          <a:xfrm>
            <a:off x="709084" y="1514475"/>
            <a:ext cx="2675467" cy="6096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wrap="none" lIns="63500" tIns="0" rIns="64800" bIns="0"/>
          <a:lstStyle/>
          <a:p>
            <a:pPr algn="ctr">
              <a:defRPr/>
            </a:pPr>
            <a:endParaRPr lang="en-US" dirty="0">
              <a:latin typeface="Arial" charset="0"/>
              <a:cs typeface="Arial" charset="0"/>
            </a:endParaRPr>
          </a:p>
          <a:p>
            <a:pPr algn="ctr">
              <a:defRPr/>
            </a:pPr>
            <a:r>
              <a:rPr lang="en-US" dirty="0">
                <a:latin typeface="Arial" charset="0"/>
                <a:cs typeface="Arial" charset="0"/>
              </a:rPr>
              <a:t>CBDT Approval</a:t>
            </a:r>
          </a:p>
        </p:txBody>
      </p:sp>
      <p:sp>
        <p:nvSpPr>
          <p:cNvPr id="30727" name="Rectangle 9"/>
          <p:cNvSpPr>
            <a:spLocks noChangeArrowheads="1"/>
          </p:cNvSpPr>
          <p:nvPr/>
        </p:nvSpPr>
        <p:spPr bwMode="auto">
          <a:xfrm>
            <a:off x="7169150" y="862013"/>
            <a:ext cx="3425277" cy="442912"/>
          </a:xfrm>
          <a:prstGeom prst="rect">
            <a:avLst/>
          </a:prstGeom>
          <a:noFill/>
          <a:ln w="9525" algn="ctr">
            <a:noFill/>
            <a:round/>
            <a:headEnd/>
            <a:tailEnd/>
          </a:ln>
        </p:spPr>
        <p:txBody>
          <a:bodyPr wrap="none" lIns="63500" tIns="0" rIns="64800" bIns="0"/>
          <a:lstStyle/>
          <a:p>
            <a:pPr algn="ctr"/>
            <a:r>
              <a:rPr lang="en-US" sz="2000" b="1" dirty="0"/>
              <a:t>Bilateral / </a:t>
            </a:r>
            <a:r>
              <a:rPr lang="en-US" sz="2000" b="1" dirty="0" smtClean="0"/>
              <a:t>Multilateral  APA</a:t>
            </a:r>
            <a:endParaRPr lang="en-US" sz="2000" b="1" dirty="0"/>
          </a:p>
        </p:txBody>
      </p:sp>
      <p:sp>
        <p:nvSpPr>
          <p:cNvPr id="11" name="Up Arrow Callout 10"/>
          <p:cNvSpPr/>
          <p:nvPr/>
        </p:nvSpPr>
        <p:spPr bwMode="auto">
          <a:xfrm>
            <a:off x="709084" y="3535363"/>
            <a:ext cx="2675467" cy="817562"/>
          </a:xfrm>
          <a:prstGeom prst="upArrowCallout">
            <a:avLst/>
          </a:prstGeom>
          <a:solidFill>
            <a:schemeClr val="accent6">
              <a:lumMod val="75000"/>
            </a:schemeClr>
          </a:solidFill>
          <a:ln w="9525" cap="flat" cmpd="sng" algn="ctr">
            <a:solidFill>
              <a:schemeClr val="folHlink"/>
            </a:solidFill>
            <a:prstDash val="solid"/>
            <a:round/>
            <a:headEnd type="none" w="med" len="med"/>
            <a:tailEnd type="none" w="med" len="med"/>
          </a:ln>
          <a:effectLst/>
        </p:spPr>
        <p:txBody>
          <a:bodyPr wrap="none" lIns="63500" tIns="0" rIns="64800" bIns="0"/>
          <a:lstStyle/>
          <a:p>
            <a:pPr algn="ctr">
              <a:defRPr/>
            </a:pPr>
            <a:endParaRPr lang="en-US" dirty="0">
              <a:latin typeface="Arial" charset="0"/>
              <a:cs typeface="Arial" charset="0"/>
            </a:endParaRPr>
          </a:p>
          <a:p>
            <a:pPr algn="ctr">
              <a:defRPr/>
            </a:pPr>
            <a:r>
              <a:rPr lang="en-US" dirty="0">
                <a:latin typeface="Arial" charset="0"/>
                <a:cs typeface="Arial" charset="0"/>
              </a:rPr>
              <a:t>APA Team</a:t>
            </a:r>
          </a:p>
        </p:txBody>
      </p:sp>
      <p:sp>
        <p:nvSpPr>
          <p:cNvPr id="12" name="Up Arrow Callout 11"/>
          <p:cNvSpPr/>
          <p:nvPr/>
        </p:nvSpPr>
        <p:spPr bwMode="auto">
          <a:xfrm>
            <a:off x="709084" y="4686301"/>
            <a:ext cx="2675467" cy="785813"/>
          </a:xfrm>
          <a:prstGeom prst="upArrowCallout">
            <a:avLst/>
          </a:prstGeom>
          <a:solidFill>
            <a:schemeClr val="accent6">
              <a:lumMod val="75000"/>
            </a:schemeClr>
          </a:solidFill>
          <a:ln w="9525" cap="flat" cmpd="sng" algn="ctr">
            <a:solidFill>
              <a:schemeClr val="folHlink"/>
            </a:solidFill>
            <a:prstDash val="solid"/>
            <a:round/>
            <a:headEnd type="none" w="med" len="med"/>
            <a:tailEnd type="none" w="med" len="med"/>
          </a:ln>
          <a:effectLst/>
        </p:spPr>
        <p:txBody>
          <a:bodyPr wrap="none" lIns="63500" tIns="0" rIns="64800" bIns="0"/>
          <a:lstStyle/>
          <a:p>
            <a:pPr algn="ctr">
              <a:defRPr/>
            </a:pPr>
            <a:endParaRPr lang="en-US" dirty="0">
              <a:latin typeface="Arial" charset="0"/>
              <a:cs typeface="Arial" charset="0"/>
            </a:endParaRPr>
          </a:p>
          <a:p>
            <a:pPr algn="ctr">
              <a:defRPr/>
            </a:pPr>
            <a:r>
              <a:rPr lang="en-US" dirty="0">
                <a:latin typeface="Arial" charset="0"/>
                <a:cs typeface="Arial" charset="0"/>
              </a:rPr>
              <a:t>Taxpayer</a:t>
            </a:r>
          </a:p>
        </p:txBody>
      </p:sp>
      <p:cxnSp>
        <p:nvCxnSpPr>
          <p:cNvPr id="30730" name="Straight Connector 13"/>
          <p:cNvCxnSpPr>
            <a:cxnSpLocks noChangeShapeType="1"/>
          </p:cNvCxnSpPr>
          <p:nvPr/>
        </p:nvCxnSpPr>
        <p:spPr bwMode="auto">
          <a:xfrm rot="5400000">
            <a:off x="1129227" y="3460751"/>
            <a:ext cx="6124575" cy="0"/>
          </a:xfrm>
          <a:prstGeom prst="line">
            <a:avLst/>
          </a:prstGeom>
          <a:noFill/>
          <a:ln w="9525" algn="ctr">
            <a:solidFill>
              <a:schemeClr val="folHlink"/>
            </a:solidFill>
            <a:round/>
            <a:headEnd/>
            <a:tailEnd/>
          </a:ln>
        </p:spPr>
      </p:cxnSp>
      <p:sp>
        <p:nvSpPr>
          <p:cNvPr id="16" name="Up Arrow Callout 15"/>
          <p:cNvSpPr/>
          <p:nvPr/>
        </p:nvSpPr>
        <p:spPr bwMode="auto">
          <a:xfrm>
            <a:off x="4969933" y="2376489"/>
            <a:ext cx="2675467" cy="860425"/>
          </a:xfrm>
          <a:prstGeom prst="upArrowCallou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lIns="63500" tIns="0" rIns="64800" bIns="0"/>
          <a:lstStyle/>
          <a:p>
            <a:pPr algn="ctr">
              <a:defRPr/>
            </a:pPr>
            <a:r>
              <a:rPr lang="en-US" dirty="0">
                <a:solidFill>
                  <a:schemeClr val="tx1"/>
                </a:solidFill>
                <a:latin typeface="Arial" charset="0"/>
                <a:cs typeface="Arial" charset="0"/>
              </a:rPr>
              <a:t>Competent Authority </a:t>
            </a:r>
          </a:p>
          <a:p>
            <a:pPr algn="ctr">
              <a:defRPr/>
            </a:pPr>
            <a:r>
              <a:rPr lang="en-US" dirty="0">
                <a:solidFill>
                  <a:schemeClr val="tx1"/>
                </a:solidFill>
                <a:latin typeface="Arial" charset="0"/>
                <a:cs typeface="Arial" charset="0"/>
              </a:rPr>
              <a:t>in India</a:t>
            </a:r>
          </a:p>
        </p:txBody>
      </p:sp>
      <p:sp>
        <p:nvSpPr>
          <p:cNvPr id="17" name="Rectangle 16"/>
          <p:cNvSpPr/>
          <p:nvPr/>
        </p:nvSpPr>
        <p:spPr bwMode="auto">
          <a:xfrm>
            <a:off x="4969933" y="1530350"/>
            <a:ext cx="2675467" cy="609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lIns="63500" tIns="0" rIns="64800" bIns="0"/>
          <a:lstStyle/>
          <a:p>
            <a:pPr algn="ctr">
              <a:defRPr/>
            </a:pPr>
            <a:endParaRPr lang="en-US" dirty="0">
              <a:solidFill>
                <a:schemeClr val="tx1"/>
              </a:solidFill>
              <a:latin typeface="Arial" charset="0"/>
              <a:cs typeface="Arial" charset="0"/>
            </a:endParaRPr>
          </a:p>
          <a:p>
            <a:pPr algn="ctr">
              <a:defRPr/>
            </a:pPr>
            <a:r>
              <a:rPr lang="en-US" dirty="0">
                <a:solidFill>
                  <a:schemeClr val="tx1"/>
                </a:solidFill>
                <a:latin typeface="Arial" charset="0"/>
                <a:cs typeface="Arial" charset="0"/>
              </a:rPr>
              <a:t>CBDT Approval</a:t>
            </a:r>
          </a:p>
        </p:txBody>
      </p:sp>
      <p:sp>
        <p:nvSpPr>
          <p:cNvPr id="18" name="Up Arrow Callout 17"/>
          <p:cNvSpPr/>
          <p:nvPr/>
        </p:nvSpPr>
        <p:spPr bwMode="auto">
          <a:xfrm>
            <a:off x="4969933" y="3551238"/>
            <a:ext cx="2675467" cy="817562"/>
          </a:xfrm>
          <a:prstGeom prst="upArrowCallou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lIns="63500" tIns="0" rIns="64800" bIns="0"/>
          <a:lstStyle/>
          <a:p>
            <a:pPr algn="ctr">
              <a:defRPr/>
            </a:pPr>
            <a:endParaRPr lang="en-US" dirty="0">
              <a:solidFill>
                <a:schemeClr val="tx1"/>
              </a:solidFill>
              <a:latin typeface="Arial" charset="0"/>
              <a:cs typeface="Arial" charset="0"/>
            </a:endParaRPr>
          </a:p>
          <a:p>
            <a:pPr algn="ctr">
              <a:defRPr/>
            </a:pPr>
            <a:r>
              <a:rPr lang="en-US" dirty="0">
                <a:solidFill>
                  <a:schemeClr val="tx1"/>
                </a:solidFill>
                <a:latin typeface="Arial" charset="0"/>
                <a:cs typeface="Arial" charset="0"/>
              </a:rPr>
              <a:t>APA Team</a:t>
            </a:r>
          </a:p>
        </p:txBody>
      </p:sp>
      <p:sp>
        <p:nvSpPr>
          <p:cNvPr id="19" name="Up Arrow Callout 18"/>
          <p:cNvSpPr/>
          <p:nvPr/>
        </p:nvSpPr>
        <p:spPr bwMode="auto">
          <a:xfrm>
            <a:off x="4969933" y="4702176"/>
            <a:ext cx="2675467" cy="785813"/>
          </a:xfrm>
          <a:prstGeom prst="upArrowCallou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lIns="63500" tIns="0" rIns="64800" bIns="0"/>
          <a:lstStyle/>
          <a:p>
            <a:pPr algn="ctr">
              <a:defRPr/>
            </a:pPr>
            <a:endParaRPr lang="en-US" dirty="0">
              <a:solidFill>
                <a:schemeClr val="tx1"/>
              </a:solidFill>
              <a:latin typeface="Arial" charset="0"/>
              <a:cs typeface="Arial" charset="0"/>
            </a:endParaRPr>
          </a:p>
          <a:p>
            <a:pPr algn="ctr">
              <a:defRPr/>
            </a:pPr>
            <a:r>
              <a:rPr lang="en-US" dirty="0">
                <a:solidFill>
                  <a:schemeClr val="tx1"/>
                </a:solidFill>
                <a:latin typeface="Arial" charset="0"/>
                <a:cs typeface="Arial" charset="0"/>
              </a:rPr>
              <a:t>Taxpayer</a:t>
            </a:r>
          </a:p>
        </p:txBody>
      </p:sp>
      <p:sp>
        <p:nvSpPr>
          <p:cNvPr id="20" name="Rectangle 19"/>
          <p:cNvSpPr/>
          <p:nvPr/>
        </p:nvSpPr>
        <p:spPr bwMode="auto">
          <a:xfrm>
            <a:off x="9279467" y="2655888"/>
            <a:ext cx="2675467" cy="60801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lIns="63500" tIns="0" rIns="64800" bIns="0"/>
          <a:lstStyle/>
          <a:p>
            <a:pPr algn="ctr">
              <a:defRPr/>
            </a:pPr>
            <a:r>
              <a:rPr lang="en-US" dirty="0">
                <a:solidFill>
                  <a:schemeClr val="tx1"/>
                </a:solidFill>
                <a:latin typeface="Arial" charset="0"/>
                <a:cs typeface="Arial" charset="0"/>
              </a:rPr>
              <a:t>Competent Authority </a:t>
            </a:r>
          </a:p>
          <a:p>
            <a:pPr algn="ctr">
              <a:defRPr/>
            </a:pPr>
            <a:r>
              <a:rPr lang="en-US" dirty="0">
                <a:solidFill>
                  <a:schemeClr val="tx1"/>
                </a:solidFill>
                <a:latin typeface="Arial" charset="0"/>
                <a:cs typeface="Arial" charset="0"/>
              </a:rPr>
              <a:t>Of AE’s Country</a:t>
            </a:r>
          </a:p>
        </p:txBody>
      </p:sp>
      <p:sp>
        <p:nvSpPr>
          <p:cNvPr id="22" name="Up Arrow Callout 21"/>
          <p:cNvSpPr/>
          <p:nvPr/>
        </p:nvSpPr>
        <p:spPr bwMode="auto">
          <a:xfrm>
            <a:off x="9243484" y="3535363"/>
            <a:ext cx="2675467" cy="1936750"/>
          </a:xfrm>
          <a:prstGeom prst="upArrowCallou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lIns="63500" tIns="0" rIns="64800" bIns="0"/>
          <a:lstStyle/>
          <a:p>
            <a:pPr algn="ctr">
              <a:defRPr/>
            </a:pPr>
            <a:endParaRPr lang="en-US" dirty="0">
              <a:solidFill>
                <a:schemeClr val="tx1"/>
              </a:solidFill>
              <a:latin typeface="Arial" charset="0"/>
              <a:cs typeface="Arial" charset="0"/>
            </a:endParaRPr>
          </a:p>
          <a:p>
            <a:pPr algn="ctr">
              <a:defRPr/>
            </a:pPr>
            <a:endParaRPr lang="en-US" dirty="0">
              <a:solidFill>
                <a:schemeClr val="tx1"/>
              </a:solidFill>
              <a:latin typeface="Arial" charset="0"/>
              <a:cs typeface="Arial" charset="0"/>
            </a:endParaRPr>
          </a:p>
          <a:p>
            <a:pPr algn="ctr">
              <a:defRPr/>
            </a:pPr>
            <a:r>
              <a:rPr lang="en-US" dirty="0">
                <a:solidFill>
                  <a:schemeClr val="tx1"/>
                </a:solidFill>
                <a:latin typeface="Arial" charset="0"/>
                <a:cs typeface="Arial" charset="0"/>
              </a:rPr>
              <a:t>AE</a:t>
            </a:r>
          </a:p>
        </p:txBody>
      </p:sp>
      <p:cxnSp>
        <p:nvCxnSpPr>
          <p:cNvPr id="30737" name="Straight Arrow Connector 23"/>
          <p:cNvCxnSpPr>
            <a:cxnSpLocks noChangeShapeType="1"/>
            <a:endCxn id="20" idx="1"/>
          </p:cNvCxnSpPr>
          <p:nvPr/>
        </p:nvCxnSpPr>
        <p:spPr bwMode="auto">
          <a:xfrm flipV="1">
            <a:off x="7645400" y="2959101"/>
            <a:ext cx="1634067" cy="3175"/>
          </a:xfrm>
          <a:prstGeom prst="straightConnector1">
            <a:avLst/>
          </a:prstGeom>
          <a:noFill/>
          <a:ln w="9525" algn="ctr">
            <a:solidFill>
              <a:schemeClr val="folHlink"/>
            </a:solidFill>
            <a:round/>
            <a:headEnd type="arrow" w="med" len="med"/>
            <a:tailEnd type="arrow" w="med" len="med"/>
          </a:ln>
        </p:spPr>
      </p:cxnSp>
      <p:sp>
        <p:nvSpPr>
          <p:cNvPr id="30738" name="Rectangle 24"/>
          <p:cNvSpPr>
            <a:spLocks noChangeArrowheads="1"/>
          </p:cNvSpPr>
          <p:nvPr/>
        </p:nvSpPr>
        <p:spPr bwMode="auto">
          <a:xfrm>
            <a:off x="7537451" y="2660651"/>
            <a:ext cx="1871133" cy="442913"/>
          </a:xfrm>
          <a:prstGeom prst="rect">
            <a:avLst/>
          </a:prstGeom>
          <a:noFill/>
          <a:ln w="9525" algn="ctr">
            <a:noFill/>
            <a:round/>
            <a:headEnd/>
            <a:tailEnd/>
          </a:ln>
        </p:spPr>
        <p:txBody>
          <a:bodyPr wrap="none" lIns="63500" tIns="0" rIns="64800" bIns="0"/>
          <a:lstStyle/>
          <a:p>
            <a:pPr algn="ctr"/>
            <a:r>
              <a:rPr lang="en-US"/>
              <a:t>Discussions</a:t>
            </a:r>
          </a:p>
        </p:txBody>
      </p:sp>
      <p:cxnSp>
        <p:nvCxnSpPr>
          <p:cNvPr id="30739" name="Straight Connector 26"/>
          <p:cNvCxnSpPr>
            <a:cxnSpLocks noChangeShapeType="1"/>
          </p:cNvCxnSpPr>
          <p:nvPr/>
        </p:nvCxnSpPr>
        <p:spPr bwMode="auto">
          <a:xfrm rot="16200000" flipH="1">
            <a:off x="2966509" y="3548063"/>
            <a:ext cx="3384550" cy="0"/>
          </a:xfrm>
          <a:prstGeom prst="line">
            <a:avLst/>
          </a:prstGeom>
          <a:noFill/>
          <a:ln w="9525" algn="ctr">
            <a:solidFill>
              <a:schemeClr val="folHlink"/>
            </a:solidFill>
            <a:round/>
            <a:headEnd/>
            <a:tailEnd/>
          </a:ln>
        </p:spPr>
      </p:cxnSp>
      <p:cxnSp>
        <p:nvCxnSpPr>
          <p:cNvPr id="30740" name="Straight Arrow Connector 29"/>
          <p:cNvCxnSpPr>
            <a:cxnSpLocks noChangeShapeType="1"/>
          </p:cNvCxnSpPr>
          <p:nvPr/>
        </p:nvCxnSpPr>
        <p:spPr bwMode="auto">
          <a:xfrm>
            <a:off x="4658784" y="1855789"/>
            <a:ext cx="311149" cy="1587"/>
          </a:xfrm>
          <a:prstGeom prst="straightConnector1">
            <a:avLst/>
          </a:prstGeom>
          <a:noFill/>
          <a:ln w="9525" algn="ctr">
            <a:solidFill>
              <a:schemeClr val="folHlink"/>
            </a:solidFill>
            <a:round/>
            <a:headEnd/>
            <a:tailEnd type="arrow" w="med" len="med"/>
          </a:ln>
        </p:spPr>
      </p:cxnSp>
      <p:cxnSp>
        <p:nvCxnSpPr>
          <p:cNvPr id="30741" name="Straight Arrow Connector 31"/>
          <p:cNvCxnSpPr>
            <a:cxnSpLocks noChangeShapeType="1"/>
          </p:cNvCxnSpPr>
          <p:nvPr/>
        </p:nvCxnSpPr>
        <p:spPr bwMode="auto">
          <a:xfrm>
            <a:off x="4658784" y="5240339"/>
            <a:ext cx="311149" cy="1587"/>
          </a:xfrm>
          <a:prstGeom prst="straightConnector1">
            <a:avLst/>
          </a:prstGeom>
          <a:noFill/>
          <a:ln w="9525" algn="ctr">
            <a:solidFill>
              <a:schemeClr val="folHlink"/>
            </a:solidFill>
            <a:round/>
            <a:headEnd/>
            <a:tailEnd type="arrow" w="med" len="med"/>
          </a:ln>
        </p:spPr>
      </p:cxnSp>
      <p:sp>
        <p:nvSpPr>
          <p:cNvPr id="30742" name="Rectangle 32"/>
          <p:cNvSpPr>
            <a:spLocks noChangeArrowheads="1"/>
          </p:cNvSpPr>
          <p:nvPr/>
        </p:nvSpPr>
        <p:spPr bwMode="auto">
          <a:xfrm rot="-5400000">
            <a:off x="3920068" y="3240088"/>
            <a:ext cx="1403350" cy="590551"/>
          </a:xfrm>
          <a:prstGeom prst="rect">
            <a:avLst/>
          </a:prstGeom>
          <a:noFill/>
          <a:ln w="9525" algn="ctr">
            <a:noFill/>
            <a:round/>
            <a:headEnd/>
            <a:tailEnd/>
          </a:ln>
        </p:spPr>
        <p:txBody>
          <a:bodyPr wrap="none" lIns="63500" tIns="0" rIns="64800" bIns="0"/>
          <a:lstStyle/>
          <a:p>
            <a:pPr algn="ctr"/>
            <a:r>
              <a:rPr lang="en-US"/>
              <a:t>Agreement</a:t>
            </a:r>
          </a:p>
        </p:txBody>
      </p:sp>
      <p:cxnSp>
        <p:nvCxnSpPr>
          <p:cNvPr id="30743" name="Straight Connector 33"/>
          <p:cNvCxnSpPr>
            <a:cxnSpLocks noChangeShapeType="1"/>
          </p:cNvCxnSpPr>
          <p:nvPr/>
        </p:nvCxnSpPr>
        <p:spPr bwMode="auto">
          <a:xfrm rot="16200000" flipH="1">
            <a:off x="-1287991" y="3522663"/>
            <a:ext cx="3384550" cy="0"/>
          </a:xfrm>
          <a:prstGeom prst="line">
            <a:avLst/>
          </a:prstGeom>
          <a:noFill/>
          <a:ln w="9525" algn="ctr">
            <a:solidFill>
              <a:schemeClr val="folHlink"/>
            </a:solidFill>
            <a:round/>
            <a:headEnd/>
            <a:tailEnd/>
          </a:ln>
        </p:spPr>
      </p:cxnSp>
      <p:cxnSp>
        <p:nvCxnSpPr>
          <p:cNvPr id="30744" name="Straight Arrow Connector 34"/>
          <p:cNvCxnSpPr>
            <a:cxnSpLocks noChangeShapeType="1"/>
          </p:cNvCxnSpPr>
          <p:nvPr/>
        </p:nvCxnSpPr>
        <p:spPr bwMode="auto">
          <a:xfrm>
            <a:off x="404284" y="1830389"/>
            <a:ext cx="311149" cy="1587"/>
          </a:xfrm>
          <a:prstGeom prst="straightConnector1">
            <a:avLst/>
          </a:prstGeom>
          <a:noFill/>
          <a:ln w="9525" algn="ctr">
            <a:solidFill>
              <a:schemeClr val="folHlink"/>
            </a:solidFill>
            <a:round/>
            <a:headEnd/>
            <a:tailEnd type="arrow" w="med" len="med"/>
          </a:ln>
        </p:spPr>
      </p:cxnSp>
      <p:cxnSp>
        <p:nvCxnSpPr>
          <p:cNvPr id="30745" name="Straight Arrow Connector 35"/>
          <p:cNvCxnSpPr>
            <a:cxnSpLocks noChangeShapeType="1"/>
          </p:cNvCxnSpPr>
          <p:nvPr/>
        </p:nvCxnSpPr>
        <p:spPr bwMode="auto">
          <a:xfrm>
            <a:off x="404284" y="5214939"/>
            <a:ext cx="311149" cy="1587"/>
          </a:xfrm>
          <a:prstGeom prst="straightConnector1">
            <a:avLst/>
          </a:prstGeom>
          <a:noFill/>
          <a:ln w="9525" algn="ctr">
            <a:solidFill>
              <a:schemeClr val="folHlink"/>
            </a:solidFill>
            <a:round/>
            <a:headEnd/>
            <a:tailEnd type="arrow" w="med" len="med"/>
          </a:ln>
        </p:spPr>
      </p:cxnSp>
      <p:sp>
        <p:nvSpPr>
          <p:cNvPr id="30746" name="Rectangle 36"/>
          <p:cNvSpPr>
            <a:spLocks noChangeArrowheads="1"/>
          </p:cNvSpPr>
          <p:nvPr/>
        </p:nvSpPr>
        <p:spPr bwMode="auto">
          <a:xfrm rot="-5400000">
            <a:off x="-334432" y="3214687"/>
            <a:ext cx="1403350" cy="590551"/>
          </a:xfrm>
          <a:prstGeom prst="rect">
            <a:avLst/>
          </a:prstGeom>
          <a:noFill/>
          <a:ln w="9525" algn="ctr">
            <a:noFill/>
            <a:round/>
            <a:headEnd/>
            <a:tailEnd/>
          </a:ln>
        </p:spPr>
        <p:txBody>
          <a:bodyPr wrap="none" lIns="63500" tIns="0" rIns="64800" bIns="0"/>
          <a:lstStyle/>
          <a:p>
            <a:pPr algn="ctr"/>
            <a:r>
              <a:rPr lang="en-US"/>
              <a:t>Agreement</a:t>
            </a:r>
          </a:p>
        </p:txBody>
      </p:sp>
      <p:sp>
        <p:nvSpPr>
          <p:cNvPr id="30747" name="Rectangle 37"/>
          <p:cNvSpPr>
            <a:spLocks noChangeArrowheads="1"/>
          </p:cNvSpPr>
          <p:nvPr/>
        </p:nvSpPr>
        <p:spPr bwMode="auto">
          <a:xfrm>
            <a:off x="4658784" y="4532313"/>
            <a:ext cx="1871133" cy="442912"/>
          </a:xfrm>
          <a:prstGeom prst="rect">
            <a:avLst/>
          </a:prstGeom>
          <a:noFill/>
          <a:ln w="9525" algn="ctr">
            <a:noFill/>
            <a:round/>
            <a:headEnd/>
            <a:tailEnd/>
          </a:ln>
        </p:spPr>
        <p:txBody>
          <a:bodyPr wrap="none" lIns="63500" tIns="0" rIns="64800" bIns="0"/>
          <a:lstStyle/>
          <a:p>
            <a:pPr algn="ctr"/>
            <a:r>
              <a:rPr lang="en-US"/>
              <a:t>Discussions</a:t>
            </a:r>
          </a:p>
        </p:txBody>
      </p:sp>
      <p:sp>
        <p:nvSpPr>
          <p:cNvPr id="30748" name="Rectangle 38"/>
          <p:cNvSpPr>
            <a:spLocks noChangeArrowheads="1"/>
          </p:cNvSpPr>
          <p:nvPr/>
        </p:nvSpPr>
        <p:spPr bwMode="auto">
          <a:xfrm>
            <a:off x="8756651" y="3551239"/>
            <a:ext cx="1871133" cy="441325"/>
          </a:xfrm>
          <a:prstGeom prst="rect">
            <a:avLst/>
          </a:prstGeom>
          <a:noFill/>
          <a:ln w="9525" algn="ctr">
            <a:noFill/>
            <a:round/>
            <a:headEnd/>
            <a:tailEnd/>
          </a:ln>
        </p:spPr>
        <p:txBody>
          <a:bodyPr wrap="none" lIns="63500" tIns="0" rIns="64800" bIns="0"/>
          <a:lstStyle/>
          <a:p>
            <a:pPr algn="ctr"/>
            <a:r>
              <a:rPr lang="en-US"/>
              <a:t>Agreement </a:t>
            </a:r>
          </a:p>
        </p:txBody>
      </p:sp>
      <p:cxnSp>
        <p:nvCxnSpPr>
          <p:cNvPr id="30749" name="Straight Connector 39"/>
          <p:cNvCxnSpPr>
            <a:cxnSpLocks noChangeShapeType="1"/>
          </p:cNvCxnSpPr>
          <p:nvPr/>
        </p:nvCxnSpPr>
        <p:spPr bwMode="auto">
          <a:xfrm rot="16200000" flipH="1">
            <a:off x="7050353" y="4655344"/>
            <a:ext cx="2836862" cy="0"/>
          </a:xfrm>
          <a:prstGeom prst="line">
            <a:avLst/>
          </a:prstGeom>
          <a:noFill/>
          <a:ln w="9525" algn="ctr">
            <a:solidFill>
              <a:schemeClr val="folHlink"/>
            </a:solidFill>
            <a:prstDash val="sysDot"/>
            <a:round/>
            <a:headEnd/>
            <a:tailEnd/>
          </a:ln>
        </p:spPr>
      </p:cxnSp>
      <p:sp>
        <p:nvSpPr>
          <p:cNvPr id="30750" name="Rectangle 42"/>
          <p:cNvSpPr>
            <a:spLocks noChangeArrowheads="1"/>
          </p:cNvSpPr>
          <p:nvPr/>
        </p:nvSpPr>
        <p:spPr bwMode="auto">
          <a:xfrm>
            <a:off x="6773334" y="5903913"/>
            <a:ext cx="1871133" cy="442912"/>
          </a:xfrm>
          <a:prstGeom prst="rect">
            <a:avLst/>
          </a:prstGeom>
          <a:noFill/>
          <a:ln w="9525" algn="ctr">
            <a:noFill/>
            <a:round/>
            <a:headEnd/>
            <a:tailEnd/>
          </a:ln>
        </p:spPr>
        <p:txBody>
          <a:bodyPr wrap="none" lIns="63500" tIns="0" rIns="64800" bIns="0"/>
          <a:lstStyle/>
          <a:p>
            <a:pPr algn="ctr"/>
            <a:r>
              <a:rPr lang="en-US"/>
              <a:t>India</a:t>
            </a:r>
          </a:p>
        </p:txBody>
      </p:sp>
      <p:sp>
        <p:nvSpPr>
          <p:cNvPr id="30751" name="Rectangle 43"/>
          <p:cNvSpPr>
            <a:spLocks noChangeArrowheads="1"/>
          </p:cNvSpPr>
          <p:nvPr/>
        </p:nvSpPr>
        <p:spPr bwMode="auto">
          <a:xfrm>
            <a:off x="8644467" y="5903913"/>
            <a:ext cx="1871133" cy="442912"/>
          </a:xfrm>
          <a:prstGeom prst="rect">
            <a:avLst/>
          </a:prstGeom>
          <a:noFill/>
          <a:ln w="9525" algn="ctr">
            <a:noFill/>
            <a:round/>
            <a:headEnd/>
            <a:tailEnd/>
          </a:ln>
        </p:spPr>
        <p:txBody>
          <a:bodyPr wrap="none" lIns="63500" tIns="0" rIns="64800" bIns="0"/>
          <a:lstStyle/>
          <a:p>
            <a:pPr algn="ctr"/>
            <a:r>
              <a:rPr lang="en-US"/>
              <a:t>Outside India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p>
            <a:r>
              <a:rPr lang="en-US" smtClean="0">
                <a:latin typeface="Arial" pitchFamily="34" charset="0"/>
                <a:cs typeface="Arial" pitchFamily="34" charset="0"/>
              </a:rPr>
              <a:t>Slide </a:t>
            </a:r>
            <a:fld id="{97BD213E-E90E-49E3-BBFF-20FE59782DEE}" type="slidenum">
              <a:rPr lang="en-US" smtClean="0">
                <a:latin typeface="Arial" pitchFamily="34" charset="0"/>
                <a:cs typeface="Arial" pitchFamily="34" charset="0"/>
              </a:rPr>
              <a:pPr/>
              <a:t>32</a:t>
            </a:fld>
            <a:endParaRPr lang="en-US" smtClean="0">
              <a:latin typeface="Arial" pitchFamily="34" charset="0"/>
              <a:cs typeface="Arial" pitchFamily="34" charset="0"/>
            </a:endParaRPr>
          </a:p>
        </p:txBody>
      </p:sp>
      <p:sp>
        <p:nvSpPr>
          <p:cNvPr id="9219" name="Rectangle 5"/>
          <p:cNvSpPr>
            <a:spLocks noGrp="1" noChangeArrowheads="1"/>
          </p:cNvSpPr>
          <p:nvPr>
            <p:ph type="title" idx="4294967295"/>
          </p:nvPr>
        </p:nvSpPr>
        <p:spPr>
          <a:xfrm>
            <a:off x="4272586" y="29992"/>
            <a:ext cx="11741150" cy="436563"/>
          </a:xfrm>
          <a:noFill/>
        </p:spPr>
        <p:txBody>
          <a:bodyPr>
            <a:normAutofit fontScale="90000"/>
          </a:bodyPr>
          <a:lstStyle/>
          <a:p>
            <a:pPr eaLnBrk="1" hangingPunct="1"/>
            <a:r>
              <a:rPr lang="en-US" b="1" dirty="0" smtClean="0">
                <a:solidFill>
                  <a:schemeClr val="tx1"/>
                </a:solidFill>
              </a:rPr>
              <a:t>Advantages of APA</a:t>
            </a:r>
          </a:p>
        </p:txBody>
      </p:sp>
      <p:sp>
        <p:nvSpPr>
          <p:cNvPr id="6148" name="Rectangle 6"/>
          <p:cNvSpPr>
            <a:spLocks noGrp="1" noChangeArrowheads="1"/>
          </p:cNvSpPr>
          <p:nvPr>
            <p:ph type="body" idx="4294967295"/>
          </p:nvPr>
        </p:nvSpPr>
        <p:spPr>
          <a:xfrm>
            <a:off x="428625" y="1148976"/>
            <a:ext cx="11763375" cy="4095750"/>
          </a:xfrm>
        </p:spPr>
        <p:txBody>
          <a:bodyPr>
            <a:noAutofit/>
          </a:bodyPr>
          <a:lstStyle/>
          <a:p>
            <a:pPr eaLnBrk="1" hangingPunct="1">
              <a:buFont typeface="Arial" charset="0"/>
              <a:buChar char="•"/>
              <a:defRPr/>
            </a:pPr>
            <a:r>
              <a:rPr lang="en-US" sz="2400" dirty="0" smtClean="0">
                <a:solidFill>
                  <a:schemeClr val="tx1"/>
                </a:solidFill>
              </a:rPr>
              <a:t>Provides certainty of tax treatment by relevant tax authority </a:t>
            </a:r>
          </a:p>
          <a:p>
            <a:pPr eaLnBrk="1" hangingPunct="1">
              <a:buFont typeface="Arial" charset="0"/>
              <a:buChar char="•"/>
              <a:defRPr/>
            </a:pPr>
            <a:r>
              <a:rPr lang="en-US" sz="2400" dirty="0" smtClean="0">
                <a:solidFill>
                  <a:schemeClr val="tx1"/>
                </a:solidFill>
              </a:rPr>
              <a:t>Investment decisions regarding overseas operations clarified: Projection of future tax liabilities possible</a:t>
            </a:r>
          </a:p>
          <a:p>
            <a:pPr eaLnBrk="1" hangingPunct="1">
              <a:buFont typeface="Arial" charset="0"/>
              <a:buChar char="•"/>
              <a:defRPr/>
            </a:pPr>
            <a:r>
              <a:rPr lang="en-US" sz="2400" dirty="0" smtClean="0">
                <a:solidFill>
                  <a:schemeClr val="tx1"/>
                </a:solidFill>
              </a:rPr>
              <a:t>Mitigates risk of a difficult  potential TP audit/ future litigation</a:t>
            </a:r>
          </a:p>
          <a:p>
            <a:pPr eaLnBrk="1" hangingPunct="1">
              <a:buFont typeface="Arial" charset="0"/>
              <a:buChar char="•"/>
              <a:defRPr/>
            </a:pPr>
            <a:r>
              <a:rPr lang="en-US" sz="2400" dirty="0" smtClean="0">
                <a:solidFill>
                  <a:schemeClr val="tx1"/>
                </a:solidFill>
              </a:rPr>
              <a:t>Substantially reduces possibility of future double taxation (bilateral or  multilateral APA)</a:t>
            </a:r>
          </a:p>
          <a:p>
            <a:pPr eaLnBrk="1" hangingPunct="1">
              <a:buFont typeface="Arial" charset="0"/>
              <a:buChar char="•"/>
              <a:defRPr/>
            </a:pPr>
            <a:r>
              <a:rPr lang="en-US" sz="2400" dirty="0" smtClean="0">
                <a:solidFill>
                  <a:schemeClr val="tx1"/>
                </a:solidFill>
              </a:rPr>
              <a:t>APAs have the potential to cover most TP issues including:</a:t>
            </a:r>
          </a:p>
          <a:p>
            <a:pPr lvl="2" eaLnBrk="1" hangingPunct="1">
              <a:buFont typeface="Arial" charset="0"/>
              <a:buChar char="-"/>
              <a:defRPr/>
            </a:pPr>
            <a:r>
              <a:rPr lang="en-US" sz="2400" dirty="0" smtClean="0">
                <a:solidFill>
                  <a:schemeClr val="tx1"/>
                </a:solidFill>
                <a:ea typeface="+mn-ea"/>
              </a:rPr>
              <a:t>Tangible goods pricing.</a:t>
            </a:r>
          </a:p>
          <a:p>
            <a:pPr lvl="2" eaLnBrk="1" hangingPunct="1">
              <a:buFont typeface="Arial" charset="0"/>
              <a:buChar char="-"/>
              <a:defRPr/>
            </a:pPr>
            <a:r>
              <a:rPr lang="en-US" sz="2400" dirty="0" smtClean="0">
                <a:solidFill>
                  <a:schemeClr val="tx1"/>
                </a:solidFill>
                <a:ea typeface="+mn-ea"/>
              </a:rPr>
              <a:t>Services</a:t>
            </a:r>
          </a:p>
          <a:p>
            <a:pPr lvl="2" eaLnBrk="1" hangingPunct="1">
              <a:buFont typeface="Arial" charset="0"/>
              <a:buChar char="-"/>
              <a:defRPr/>
            </a:pPr>
            <a:r>
              <a:rPr lang="en-US" sz="2400" dirty="0" smtClean="0">
                <a:solidFill>
                  <a:schemeClr val="tx1"/>
                </a:solidFill>
                <a:ea typeface="+mn-ea"/>
              </a:rPr>
              <a:t>Intangibles issues involving royalties</a:t>
            </a:r>
          </a:p>
          <a:p>
            <a:pPr lvl="2" eaLnBrk="1" hangingPunct="1">
              <a:buFont typeface="Arial" charset="0"/>
              <a:buChar char="-"/>
              <a:defRPr/>
            </a:pPr>
            <a:r>
              <a:rPr lang="en-US" sz="2400" dirty="0" smtClean="0">
                <a:solidFill>
                  <a:schemeClr val="tx1"/>
                </a:solidFill>
                <a:ea typeface="+mn-ea"/>
              </a:rPr>
              <a:t>Cost-sharing issues</a:t>
            </a:r>
          </a:p>
          <a:p>
            <a:pPr eaLnBrk="1" hangingPunct="1">
              <a:buFont typeface="Arial" charset="0"/>
              <a:buChar char="•"/>
              <a:defRPr/>
            </a:pPr>
            <a:r>
              <a:rPr lang="en-US" sz="2400" dirty="0" smtClean="0">
                <a:solidFill>
                  <a:schemeClr val="tx1"/>
                </a:solidFill>
              </a:rPr>
              <a:t>Taxpayer has participation in the process (unlike MAP)</a:t>
            </a:r>
            <a:endParaRPr lang="en-US" sz="2000" dirty="0" smtClean="0">
              <a:solidFill>
                <a:schemeClr val="tx1"/>
              </a:solidFill>
            </a:endParaRPr>
          </a:p>
        </p:txBody>
      </p:sp>
      <p:pic>
        <p:nvPicPr>
          <p:cNvPr id="9221" name="Picture 2" descr="http://us.cdn4.123rf.com/168nwm/ferli/ferli1202/ferli120200094/12371574-portrait-of-happy-young-business-woman-holding-a-document.jpg"/>
          <p:cNvPicPr>
            <a:picLocks noChangeAspect="1" noChangeArrowheads="1"/>
          </p:cNvPicPr>
          <p:nvPr/>
        </p:nvPicPr>
        <p:blipFill>
          <a:blip r:embed="rId3"/>
          <a:srcRect/>
          <a:stretch>
            <a:fillRect/>
          </a:stretch>
        </p:blipFill>
        <p:spPr bwMode="auto">
          <a:xfrm>
            <a:off x="8887884" y="4135438"/>
            <a:ext cx="3285067"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type="title" idx="4294967295"/>
          </p:nvPr>
        </p:nvSpPr>
        <p:spPr>
          <a:xfrm>
            <a:off x="3878436" y="-1540"/>
            <a:ext cx="11741150" cy="436563"/>
          </a:xfrm>
          <a:noFill/>
        </p:spPr>
        <p:txBody>
          <a:bodyPr>
            <a:normAutofit fontScale="90000"/>
          </a:bodyPr>
          <a:lstStyle/>
          <a:p>
            <a:pPr eaLnBrk="1" hangingPunct="1"/>
            <a:r>
              <a:rPr lang="en-US" b="1" dirty="0" smtClean="0">
                <a:solidFill>
                  <a:schemeClr val="tx1"/>
                </a:solidFill>
              </a:rPr>
              <a:t>Disadvantages of APA</a:t>
            </a:r>
          </a:p>
        </p:txBody>
      </p:sp>
      <p:sp>
        <p:nvSpPr>
          <p:cNvPr id="6148" name="Rectangle 6"/>
          <p:cNvSpPr>
            <a:spLocks noGrp="1" noChangeArrowheads="1"/>
          </p:cNvSpPr>
          <p:nvPr>
            <p:ph type="body" idx="4294967295"/>
          </p:nvPr>
        </p:nvSpPr>
        <p:spPr>
          <a:xfrm>
            <a:off x="126122" y="1811153"/>
            <a:ext cx="11741150" cy="4095750"/>
          </a:xfrm>
        </p:spPr>
        <p:txBody>
          <a:bodyPr>
            <a:noAutofit/>
          </a:bodyPr>
          <a:lstStyle/>
          <a:p>
            <a:pPr eaLnBrk="1" hangingPunct="1">
              <a:buFont typeface="Arial" charset="0"/>
              <a:buChar char="•"/>
              <a:defRPr/>
            </a:pPr>
            <a:r>
              <a:rPr lang="en-US" sz="2200" dirty="0" smtClean="0"/>
              <a:t>Increases the risk of audits and adjustments in the related party country (in case of unilateral APA)</a:t>
            </a:r>
          </a:p>
          <a:p>
            <a:pPr eaLnBrk="1" hangingPunct="1">
              <a:buFont typeface="Arial" charset="0"/>
              <a:buChar char="•"/>
              <a:defRPr/>
            </a:pPr>
            <a:endParaRPr lang="en-US" sz="2200" dirty="0" smtClean="0"/>
          </a:p>
          <a:p>
            <a:pPr eaLnBrk="1" hangingPunct="1">
              <a:buFont typeface="Arial" charset="0"/>
              <a:buChar char="•"/>
              <a:defRPr/>
            </a:pPr>
            <a:r>
              <a:rPr lang="en-US" sz="2200" dirty="0" smtClean="0"/>
              <a:t>Cost of implementation is high</a:t>
            </a:r>
          </a:p>
          <a:p>
            <a:pPr lvl="2" eaLnBrk="1" hangingPunct="1">
              <a:buFont typeface="Arial" charset="0"/>
              <a:buChar char="-"/>
              <a:defRPr/>
            </a:pPr>
            <a:r>
              <a:rPr lang="en-US" sz="2200" dirty="0" smtClean="0">
                <a:ea typeface="+mn-ea"/>
              </a:rPr>
              <a:t>However, it’s likely that APA costs ≦ audit defense fees </a:t>
            </a:r>
          </a:p>
          <a:p>
            <a:pPr lvl="2" eaLnBrk="1" hangingPunct="1">
              <a:buFont typeface="Arial" charset="0"/>
              <a:buChar char="-"/>
              <a:defRPr/>
            </a:pPr>
            <a:r>
              <a:rPr lang="en-US" sz="2200" dirty="0" smtClean="0"/>
              <a:t>However, high cost involved in preparing APA application makes it economically justifiable only when there is large volume of transaction</a:t>
            </a:r>
          </a:p>
          <a:p>
            <a:pPr marL="342900" indent="-342900" defTabSz="695325">
              <a:spcAft>
                <a:spcPct val="20000"/>
              </a:spcAft>
              <a:buFont typeface="Arial" charset="0"/>
              <a:buChar char="•"/>
              <a:defRPr/>
            </a:pPr>
            <a:r>
              <a:rPr lang="en-US" sz="2200" kern="0" dirty="0" smtClean="0"/>
              <a:t>May reduce tax planning opportunities</a:t>
            </a:r>
          </a:p>
          <a:p>
            <a:pPr marL="342900" indent="-342900" defTabSz="695325">
              <a:spcAft>
                <a:spcPct val="20000"/>
              </a:spcAft>
              <a:buFont typeface="Arial" charset="0"/>
              <a:buChar char="•"/>
              <a:defRPr/>
            </a:pPr>
            <a:endParaRPr lang="en-US" sz="2200" kern="0" dirty="0" smtClean="0"/>
          </a:p>
          <a:p>
            <a:pPr marL="342900" indent="-342900" defTabSz="695325">
              <a:spcAft>
                <a:spcPct val="20000"/>
              </a:spcAft>
              <a:buFont typeface="Arial" charset="0"/>
              <a:buChar char="•"/>
              <a:defRPr/>
            </a:pPr>
            <a:r>
              <a:rPr lang="en-US" sz="2200" kern="0" dirty="0" smtClean="0"/>
              <a:t>Immediately draws attention to an entity’s tax planning in different nations</a:t>
            </a:r>
          </a:p>
          <a:p>
            <a:pPr marL="342900" indent="-342900" defTabSz="695325">
              <a:spcAft>
                <a:spcPct val="20000"/>
              </a:spcAft>
              <a:buFont typeface="Arial" charset="0"/>
              <a:buChar char="•"/>
              <a:defRPr/>
            </a:pPr>
            <a:endParaRPr lang="en-US" sz="2200" kern="0" dirty="0" smtClean="0"/>
          </a:p>
          <a:p>
            <a:pPr marL="342900" indent="-342900" defTabSz="695325">
              <a:spcAft>
                <a:spcPct val="20000"/>
              </a:spcAft>
              <a:buFont typeface="Arial" charset="0"/>
              <a:buChar char="•"/>
              <a:defRPr/>
            </a:pPr>
            <a:r>
              <a:rPr lang="en-US" sz="2200" kern="0" dirty="0" smtClean="0"/>
              <a:t>Usefulness of APA diminished if no agreement reached until period proposed to be covered almost expires</a:t>
            </a:r>
          </a:p>
          <a:p>
            <a:pPr marL="342900" indent="-342900" defTabSz="695325">
              <a:spcAft>
                <a:spcPct val="20000"/>
              </a:spcAft>
              <a:buFont typeface="Arial" charset="0"/>
              <a:buChar char="•"/>
              <a:defRPr/>
            </a:pPr>
            <a:endParaRPr lang="en-US" sz="2200" kern="0" dirty="0" smtClean="0"/>
          </a:p>
          <a:p>
            <a:pPr marL="342900" indent="-342900" defTabSz="695325">
              <a:spcAft>
                <a:spcPct val="20000"/>
              </a:spcAft>
              <a:buFont typeface="Arial" charset="0"/>
              <a:buChar char="•"/>
              <a:defRPr/>
            </a:pPr>
            <a:r>
              <a:rPr lang="en-US" sz="2200" kern="0" dirty="0" smtClean="0"/>
              <a:t>Potential reluctance of taxpayers to disclose information unless confidentiality is assured</a:t>
            </a:r>
          </a:p>
          <a:p>
            <a:pPr lvl="2" eaLnBrk="1" hangingPunct="1">
              <a:buFont typeface="Arial" charset="0"/>
              <a:buChar char="-"/>
              <a:defRPr/>
            </a:pPr>
            <a:endParaRPr lang="en-US" sz="2200" dirty="0" smtClean="0"/>
          </a:p>
        </p:txBody>
      </p:sp>
      <p:sp>
        <p:nvSpPr>
          <p:cNvPr id="6" name="Rectangle 6"/>
          <p:cNvSpPr txBox="1">
            <a:spLocks noChangeArrowheads="1"/>
          </p:cNvSpPr>
          <p:nvPr/>
        </p:nvSpPr>
        <p:spPr bwMode="auto">
          <a:xfrm>
            <a:off x="237067" y="3997244"/>
            <a:ext cx="8096251" cy="2870200"/>
          </a:xfrm>
          <a:prstGeom prst="rect">
            <a:avLst/>
          </a:prstGeom>
          <a:noFill/>
          <a:ln w="9525">
            <a:noFill/>
            <a:miter lim="800000"/>
            <a:headEnd/>
            <a:tailEnd/>
          </a:ln>
        </p:spPr>
        <p:txBody>
          <a:bodyPr lIns="0" tIns="0" rIns="0" bIns="0"/>
          <a:lstStyle/>
          <a:p>
            <a:pPr marL="342900" indent="-342900" defTabSz="695325">
              <a:spcBef>
                <a:spcPct val="20000"/>
              </a:spcBef>
              <a:spcAft>
                <a:spcPct val="20000"/>
              </a:spcAft>
              <a:buFont typeface="Arial" charset="0"/>
              <a:buChar char="•"/>
              <a:defRPr/>
            </a:pPr>
            <a:endParaRPr lang="en-US" sz="2400" b="0" kern="0" dirty="0">
              <a:latin typeface="+mn-lt"/>
              <a:cs typeface="+mn-cs"/>
            </a:endParaRPr>
          </a:p>
        </p:txBody>
      </p:sp>
      <p:pic>
        <p:nvPicPr>
          <p:cNvPr id="7" name="Picture 2" descr="http://betanews.com/wp-content/uploads/2012/06/devil-handshake-agreement-EULA-300x300.jpg"/>
          <p:cNvPicPr>
            <a:picLocks noChangeAspect="1" noChangeArrowheads="1"/>
          </p:cNvPicPr>
          <p:nvPr/>
        </p:nvPicPr>
        <p:blipFill>
          <a:blip r:embed="rId3"/>
          <a:srcRect/>
          <a:stretch>
            <a:fillRect/>
          </a:stretch>
        </p:blipFill>
        <p:spPr bwMode="auto">
          <a:xfrm>
            <a:off x="9080938" y="2773032"/>
            <a:ext cx="3111062" cy="23924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7"/>
          <p:cNvSpPr>
            <a:spLocks noGrp="1" noChangeArrowheads="1"/>
          </p:cNvSpPr>
          <p:nvPr>
            <p:ph type="title" idx="4294967295"/>
          </p:nvPr>
        </p:nvSpPr>
        <p:spPr>
          <a:xfrm>
            <a:off x="4698268" y="124588"/>
            <a:ext cx="11741150" cy="755650"/>
          </a:xfrm>
          <a:noFill/>
        </p:spPr>
        <p:txBody>
          <a:bodyPr>
            <a:normAutofit fontScale="90000"/>
          </a:bodyPr>
          <a:lstStyle/>
          <a:p>
            <a:pPr eaLnBrk="1" hangingPunct="1"/>
            <a:r>
              <a:rPr lang="en-US" b="1" dirty="0" smtClean="0">
                <a:solidFill>
                  <a:schemeClr val="tx1"/>
                </a:solidFill>
              </a:rPr>
              <a:t>Example </a:t>
            </a:r>
            <a:br>
              <a:rPr lang="en-US" b="1" dirty="0" smtClean="0">
                <a:solidFill>
                  <a:schemeClr val="tx1"/>
                </a:solidFill>
              </a:rPr>
            </a:br>
            <a:endParaRPr lang="en-GB" b="1" dirty="0" smtClean="0">
              <a:solidFill>
                <a:schemeClr val="tx1"/>
              </a:solidFill>
            </a:endParaRPr>
          </a:p>
        </p:txBody>
      </p:sp>
      <p:sp>
        <p:nvSpPr>
          <p:cNvPr id="5" name="Rectangle 4"/>
          <p:cNvSpPr/>
          <p:nvPr/>
        </p:nvSpPr>
        <p:spPr>
          <a:xfrm>
            <a:off x="103718" y="662153"/>
            <a:ext cx="11741149" cy="2637645"/>
          </a:xfrm>
          <a:prstGeom prst="rect">
            <a:avLst/>
          </a:prstGeom>
        </p:spPr>
        <p:txBody>
          <a:bodyPr wrap="square">
            <a:spAutoFit/>
          </a:bodyPr>
          <a:lstStyle/>
          <a:p>
            <a:pPr marL="266700" indent="-266700">
              <a:lnSpc>
                <a:spcPct val="95000"/>
              </a:lnSpc>
              <a:spcBef>
                <a:spcPts val="600"/>
              </a:spcBef>
              <a:spcAft>
                <a:spcPts val="600"/>
              </a:spcAft>
              <a:buSzPct val="85000"/>
              <a:buFontTx/>
              <a:buChar char="•"/>
              <a:defRPr/>
            </a:pPr>
            <a:r>
              <a:rPr lang="en-US" altLang="zh-CN" sz="2200" b="0" dirty="0">
                <a:latin typeface="+mn-lt"/>
                <a:cs typeface="+mn-cs"/>
              </a:rPr>
              <a:t>Indian subsidiary engaged in machinery distribution, had very high profits over a number of years</a:t>
            </a:r>
          </a:p>
          <a:p>
            <a:pPr marL="266700" indent="-266700">
              <a:lnSpc>
                <a:spcPct val="95000"/>
              </a:lnSpc>
              <a:spcBef>
                <a:spcPts val="600"/>
              </a:spcBef>
              <a:spcAft>
                <a:spcPts val="600"/>
              </a:spcAft>
              <a:buSzPct val="85000"/>
              <a:buFontTx/>
              <a:buChar char="•"/>
              <a:defRPr/>
            </a:pPr>
            <a:r>
              <a:rPr lang="en-US" altLang="zh-CN" sz="2200" b="0" dirty="0">
                <a:latin typeface="+mn-lt"/>
                <a:cs typeface="+mn-cs"/>
              </a:rPr>
              <a:t>Concern about exposure of foreign parent to adjustment by its tax authority </a:t>
            </a:r>
          </a:p>
          <a:p>
            <a:pPr marL="266700" lvl="1" indent="-266700">
              <a:lnSpc>
                <a:spcPct val="95000"/>
              </a:lnSpc>
              <a:spcBef>
                <a:spcPts val="600"/>
              </a:spcBef>
              <a:spcAft>
                <a:spcPts val="600"/>
              </a:spcAft>
              <a:buSzPct val="85000"/>
              <a:buFontTx/>
              <a:buChar char="•"/>
              <a:defRPr/>
            </a:pPr>
            <a:r>
              <a:rPr lang="en-US" altLang="zh-CN" sz="2200" b="0" dirty="0">
                <a:latin typeface="+mn-lt"/>
                <a:cs typeface="+mn-cs"/>
              </a:rPr>
              <a:t>Earlier assessment: both foreign parent tax authority and Indian TP authorities adjusted income, resulting in double taxation</a:t>
            </a:r>
          </a:p>
          <a:p>
            <a:pPr marL="266700" indent="-266700">
              <a:lnSpc>
                <a:spcPct val="95000"/>
              </a:lnSpc>
              <a:spcBef>
                <a:spcPts val="600"/>
              </a:spcBef>
              <a:spcAft>
                <a:spcPts val="600"/>
              </a:spcAft>
              <a:buSzPct val="85000"/>
              <a:buFontTx/>
              <a:buChar char="•"/>
              <a:defRPr/>
            </a:pPr>
            <a:r>
              <a:rPr lang="en-US" altLang="zh-CN" sz="2200" b="0" dirty="0" smtClean="0">
                <a:latin typeface="+mn-lt"/>
                <a:cs typeface="+mn-cs"/>
              </a:rPr>
              <a:t>Goal</a:t>
            </a:r>
            <a:r>
              <a:rPr lang="en-US" altLang="zh-CN" sz="2200" b="0" dirty="0">
                <a:latin typeface="+mn-lt"/>
                <a:cs typeface="+mn-cs"/>
              </a:rPr>
              <a:t>: Obtain tax authority approval for resetting transfer prices</a:t>
            </a:r>
          </a:p>
          <a:p>
            <a:pPr marL="266700" indent="-266700">
              <a:lnSpc>
                <a:spcPct val="95000"/>
              </a:lnSpc>
              <a:spcBef>
                <a:spcPts val="600"/>
              </a:spcBef>
              <a:spcAft>
                <a:spcPts val="600"/>
              </a:spcAft>
              <a:buSzPct val="85000"/>
              <a:buFontTx/>
              <a:buChar char="•"/>
              <a:defRPr/>
            </a:pPr>
            <a:r>
              <a:rPr lang="en-US" altLang="zh-CN" sz="2200" b="0" dirty="0" smtClean="0">
                <a:latin typeface="+mn-lt"/>
                <a:cs typeface="+mn-cs"/>
              </a:rPr>
              <a:t>Strategy</a:t>
            </a:r>
            <a:r>
              <a:rPr lang="en-US" altLang="zh-CN" sz="2200" b="0" dirty="0">
                <a:latin typeface="+mn-lt"/>
                <a:cs typeface="+mn-cs"/>
              </a:rPr>
              <a:t>: Obtain bilateral APA, adjust to closest point in the range (high end)</a:t>
            </a:r>
          </a:p>
        </p:txBody>
      </p:sp>
      <p:pic>
        <p:nvPicPr>
          <p:cNvPr id="11269" name="Picture 30" descr="http://apaclassics.org/images/apa_cartoon_credit.png"/>
          <p:cNvPicPr>
            <a:picLocks noChangeAspect="1" noChangeArrowheads="1"/>
          </p:cNvPicPr>
          <p:nvPr/>
        </p:nvPicPr>
        <p:blipFill>
          <a:blip r:embed="rId3"/>
          <a:srcRect/>
          <a:stretch>
            <a:fillRect/>
          </a:stretch>
        </p:blipFill>
        <p:spPr bwMode="auto">
          <a:xfrm>
            <a:off x="2767652" y="3854451"/>
            <a:ext cx="6623049" cy="299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type="title" idx="4294967295"/>
          </p:nvPr>
        </p:nvSpPr>
        <p:spPr>
          <a:xfrm>
            <a:off x="3105902" y="-301094"/>
            <a:ext cx="11741150" cy="755650"/>
          </a:xfrm>
          <a:noFill/>
        </p:spPr>
        <p:txBody>
          <a:bodyPr>
            <a:normAutofit/>
          </a:bodyPr>
          <a:lstStyle/>
          <a:p>
            <a:pPr eaLnBrk="1" hangingPunct="1"/>
            <a:r>
              <a:rPr lang="en-US" sz="2400" b="1" dirty="0" smtClean="0">
                <a:solidFill>
                  <a:schemeClr val="tx1"/>
                </a:solidFill>
              </a:rPr>
              <a:t>APA: International Scenario</a:t>
            </a:r>
            <a:endParaRPr lang="en-GB" sz="2400" b="1" dirty="0" smtClean="0">
              <a:solidFill>
                <a:schemeClr val="tx1"/>
              </a:solidFill>
            </a:endParaRPr>
          </a:p>
        </p:txBody>
      </p:sp>
      <p:sp>
        <p:nvSpPr>
          <p:cNvPr id="5" name="Rectangle 4"/>
          <p:cNvSpPr/>
          <p:nvPr/>
        </p:nvSpPr>
        <p:spPr>
          <a:xfrm>
            <a:off x="103716" y="519594"/>
            <a:ext cx="8188945" cy="6294031"/>
          </a:xfrm>
          <a:prstGeom prst="rect">
            <a:avLst/>
          </a:prstGeom>
        </p:spPr>
        <p:txBody>
          <a:bodyPr wrap="square">
            <a:spAutoFit/>
          </a:bodyPr>
          <a:lstStyle/>
          <a:p>
            <a:pPr marL="266700" indent="-266700" algn="just">
              <a:lnSpc>
                <a:spcPct val="150000"/>
              </a:lnSpc>
              <a:spcBef>
                <a:spcPts val="600"/>
              </a:spcBef>
              <a:spcAft>
                <a:spcPts val="600"/>
              </a:spcAft>
              <a:buSzPct val="85000"/>
              <a:buFontTx/>
              <a:buChar char="•"/>
              <a:defRPr/>
            </a:pPr>
            <a:r>
              <a:rPr lang="en-US" altLang="zh-CN" sz="2200" b="0" dirty="0">
                <a:latin typeface="+mn-lt"/>
                <a:cs typeface="+mn-cs"/>
              </a:rPr>
              <a:t>More than 30 Countries allow APA</a:t>
            </a:r>
          </a:p>
          <a:p>
            <a:pPr marL="266700" indent="-266700" algn="just">
              <a:lnSpc>
                <a:spcPct val="150000"/>
              </a:lnSpc>
              <a:spcBef>
                <a:spcPts val="600"/>
              </a:spcBef>
              <a:spcAft>
                <a:spcPts val="600"/>
              </a:spcAft>
              <a:buSzPct val="85000"/>
              <a:buFontTx/>
              <a:buChar char="•"/>
              <a:defRPr/>
            </a:pPr>
            <a:r>
              <a:rPr lang="en-GB" altLang="zh-CN" sz="2200" b="0" dirty="0">
                <a:latin typeface="+mn-lt"/>
                <a:cs typeface="+mn-cs"/>
              </a:rPr>
              <a:t>Almost 20 years ago, only a few countries (e.g. the United States, Canada and Australia) were front-runners in the implementation of formal APA schemes</a:t>
            </a:r>
          </a:p>
          <a:p>
            <a:pPr marL="266700" indent="-266700" algn="just">
              <a:lnSpc>
                <a:spcPct val="150000"/>
              </a:lnSpc>
              <a:spcBef>
                <a:spcPts val="600"/>
              </a:spcBef>
              <a:spcAft>
                <a:spcPts val="600"/>
              </a:spcAft>
              <a:buSzPct val="85000"/>
              <a:buFontTx/>
              <a:buChar char="•"/>
              <a:defRPr/>
            </a:pPr>
            <a:r>
              <a:rPr lang="en-GB" altLang="zh-CN" sz="2200" b="0" dirty="0">
                <a:latin typeface="+mn-lt"/>
                <a:cs typeface="+mn-cs"/>
              </a:rPr>
              <a:t>Up to 2010, the United States had signed the highest number of APAs (over 950) in the world</a:t>
            </a:r>
          </a:p>
          <a:p>
            <a:pPr marL="266700" indent="-266700" algn="just">
              <a:lnSpc>
                <a:spcPct val="150000"/>
              </a:lnSpc>
              <a:spcBef>
                <a:spcPts val="600"/>
              </a:spcBef>
              <a:spcAft>
                <a:spcPts val="600"/>
              </a:spcAft>
              <a:buSzPct val="85000"/>
              <a:buFontTx/>
              <a:buChar char="•"/>
              <a:defRPr/>
            </a:pPr>
            <a:r>
              <a:rPr lang="en-GB" altLang="zh-CN" sz="2200" b="0" dirty="0">
                <a:latin typeface="+mn-lt"/>
                <a:cs typeface="+mn-cs"/>
              </a:rPr>
              <a:t>Following the introduction of the OECD guidelines on APAs in 1995, a number of countries began to enter into APA schemes</a:t>
            </a:r>
          </a:p>
          <a:p>
            <a:pPr marL="266700" indent="-266700" algn="just">
              <a:lnSpc>
                <a:spcPct val="150000"/>
              </a:lnSpc>
              <a:spcBef>
                <a:spcPts val="600"/>
              </a:spcBef>
              <a:spcAft>
                <a:spcPts val="600"/>
              </a:spcAft>
              <a:buSzPct val="85000"/>
              <a:buFontTx/>
              <a:buChar char="•"/>
              <a:defRPr/>
            </a:pPr>
            <a:r>
              <a:rPr lang="en-GB" altLang="zh-CN" sz="2200" b="0" dirty="0">
                <a:latin typeface="+mn-lt"/>
                <a:cs typeface="+mn-cs"/>
              </a:rPr>
              <a:t>The experiences of these countries (especially the Asian countries due to economic similarities) in the implementation of APA schemes, can be used by India to implement a robust APA regime</a:t>
            </a:r>
            <a:endParaRPr lang="en-US" altLang="zh-CN" sz="2200" b="0" dirty="0">
              <a:latin typeface="+mn-lt"/>
              <a:cs typeface="+mn-cs"/>
            </a:endParaRPr>
          </a:p>
        </p:txBody>
      </p:sp>
      <p:pic>
        <p:nvPicPr>
          <p:cNvPr id="12293" name="Picture 2" descr="http://www.ssa.gov/international/images/globe.jpg"/>
          <p:cNvPicPr>
            <a:picLocks noChangeAspect="1" noChangeArrowheads="1"/>
          </p:cNvPicPr>
          <p:nvPr/>
        </p:nvPicPr>
        <p:blipFill>
          <a:blip r:embed="rId3"/>
          <a:srcRect/>
          <a:stretch>
            <a:fillRect/>
          </a:stretch>
        </p:blipFill>
        <p:spPr bwMode="auto">
          <a:xfrm>
            <a:off x="8607972" y="914401"/>
            <a:ext cx="3560746" cy="447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type="title" idx="4294967295"/>
          </p:nvPr>
        </p:nvSpPr>
        <p:spPr>
          <a:xfrm>
            <a:off x="3232030" y="108822"/>
            <a:ext cx="11741150" cy="755650"/>
          </a:xfrm>
          <a:noFill/>
        </p:spPr>
        <p:txBody>
          <a:bodyPr>
            <a:normAutofit fontScale="90000"/>
          </a:bodyPr>
          <a:lstStyle/>
          <a:p>
            <a:pPr eaLnBrk="1" hangingPunct="1"/>
            <a:r>
              <a:rPr lang="en-US" b="1" dirty="0" smtClean="0">
                <a:solidFill>
                  <a:schemeClr val="tx1"/>
                </a:solidFill>
              </a:rPr>
              <a:t>APA: International Scenario</a:t>
            </a:r>
            <a:br>
              <a:rPr lang="en-US" b="1" dirty="0" smtClean="0">
                <a:solidFill>
                  <a:schemeClr val="tx1"/>
                </a:solidFill>
              </a:rPr>
            </a:br>
            <a:endParaRPr lang="en-GB" b="1" dirty="0" smtClean="0">
              <a:solidFill>
                <a:schemeClr val="tx1"/>
              </a:solidFill>
            </a:endParaRPr>
          </a:p>
        </p:txBody>
      </p:sp>
      <p:graphicFrame>
        <p:nvGraphicFramePr>
          <p:cNvPr id="712745" name="Group 41"/>
          <p:cNvGraphicFramePr>
            <a:graphicFrameLocks noGrp="1"/>
          </p:cNvGraphicFramePr>
          <p:nvPr/>
        </p:nvGraphicFramePr>
        <p:xfrm>
          <a:off x="198967" y="615999"/>
          <a:ext cx="11775017" cy="4319058"/>
        </p:xfrm>
        <a:graphic>
          <a:graphicData uri="http://schemas.openxmlformats.org/drawingml/2006/table">
            <a:tbl>
              <a:tblPr/>
              <a:tblGrid>
                <a:gridCol w="2171117"/>
                <a:gridCol w="2367783"/>
                <a:gridCol w="2412039"/>
                <a:gridCol w="2412039"/>
                <a:gridCol w="2412039"/>
              </a:tblGrid>
              <a:tr h="387350">
                <a:tc>
                  <a:txBody>
                    <a:bodyPr/>
                    <a:lstStyle/>
                    <a:p>
                      <a:pPr marL="0" marR="0" lvl="0" indent="0" algn="ctr" defTabSz="914400" rtl="0" eaLnBrk="1" fontAlgn="base" latinLnBrk="0" hangingPunct="1">
                        <a:lnSpc>
                          <a:spcPct val="110000"/>
                        </a:lnSpc>
                        <a:spcBef>
                          <a:spcPct val="20000"/>
                        </a:spcBef>
                        <a:spcAft>
                          <a:spcPct val="20000"/>
                        </a:spcAft>
                        <a:buClrTx/>
                        <a:buSzPct val="90000"/>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Country</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10000"/>
                        </a:lnSpc>
                        <a:spcBef>
                          <a:spcPct val="20000"/>
                        </a:spcBef>
                        <a:spcAft>
                          <a:spcPct val="20000"/>
                        </a:spcAft>
                        <a:buClrTx/>
                        <a:buSzPct val="90000"/>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Year of introduction</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10000"/>
                        </a:lnSpc>
                        <a:spcBef>
                          <a:spcPct val="20000"/>
                        </a:spcBef>
                        <a:spcAft>
                          <a:spcPct val="20000"/>
                        </a:spcAft>
                        <a:buClrTx/>
                        <a:buSzPct val="90000"/>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Type of APA</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10000"/>
                        </a:lnSpc>
                        <a:spcBef>
                          <a:spcPct val="20000"/>
                        </a:spcBef>
                        <a:spcAft>
                          <a:spcPct val="20000"/>
                        </a:spcAft>
                        <a:buClrTx/>
                        <a:buSzPct val="90000"/>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Term of agreement</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10000"/>
                        </a:lnSpc>
                        <a:spcBef>
                          <a:spcPct val="20000"/>
                        </a:spcBef>
                        <a:spcAft>
                          <a:spcPct val="20000"/>
                        </a:spcAft>
                        <a:buClrTx/>
                        <a:buSzPct val="90000"/>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Pre-filing</a:t>
                      </a:r>
                    </a:p>
                  </a:txBody>
                  <a:tcPr marL="121920" marR="12192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66132">
                <a:tc>
                  <a:txBody>
                    <a:bodyPr/>
                    <a:lstStyle/>
                    <a:p>
                      <a:pPr marL="0" marR="0" lvl="0" indent="0" algn="ctr" defTabSz="914400" rtl="0" eaLnBrk="1" fontAlgn="base" latinLnBrk="0" hangingPunct="1">
                        <a:lnSpc>
                          <a:spcPct val="110000"/>
                        </a:lnSpc>
                        <a:spcBef>
                          <a:spcPct val="50000"/>
                        </a:spcBef>
                        <a:spcAft>
                          <a:spcPct val="2000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Japan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60325" algn="l"/>
                        </a:tabLst>
                      </a:pPr>
                      <a:r>
                        <a:rPr kumimoji="0" lang="en-US" sz="1800" b="0" i="0" u="none" strike="noStrike" cap="none" normalizeH="0" baseline="0" dirty="0" smtClean="0">
                          <a:ln>
                            <a:noFill/>
                          </a:ln>
                          <a:solidFill>
                            <a:schemeClr val="tx1"/>
                          </a:solidFill>
                          <a:effectLst/>
                          <a:latin typeface="Arial" charset="0"/>
                          <a:cs typeface="Arial" charset="0"/>
                        </a:rPr>
                        <a:t>1987</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ctr" defTabSz="914400" rtl="0" eaLnBrk="1" fontAlgn="base" latinLnBrk="0" hangingPunct="1">
                        <a:lnSpc>
                          <a:spcPct val="110000"/>
                        </a:lnSpc>
                        <a:spcBef>
                          <a:spcPct val="3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Unilateral &amp; Bilateral</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9438" marR="0" lvl="1" indent="-236538" algn="ctr" defTabSz="914400" rtl="0" eaLnBrk="1" fontAlgn="base" latinLnBrk="0" hangingPunct="1">
                        <a:lnSpc>
                          <a:spcPct val="110000"/>
                        </a:lnSpc>
                        <a:spcBef>
                          <a:spcPct val="3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3-5 years</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ctr" defTabSz="914400" rtl="0" eaLnBrk="1" fontAlgn="base" latinLnBrk="0" hangingPunct="1">
                        <a:lnSpc>
                          <a:spcPct val="110000"/>
                        </a:lnSpc>
                        <a:spcBef>
                          <a:spcPct val="3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Optional</a:t>
                      </a:r>
                    </a:p>
                  </a:txBody>
                  <a:tcPr marL="121920" marR="12192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445">
                <a:tc>
                  <a:txBody>
                    <a:bodyPr/>
                    <a:lstStyle/>
                    <a:p>
                      <a:pPr marL="0" marR="0" lvl="0" indent="0" algn="ctr" defTabSz="914400" rtl="0" eaLnBrk="1" fontAlgn="base" latinLnBrk="0" hangingPunct="1">
                        <a:lnSpc>
                          <a:spcPct val="110000"/>
                        </a:lnSpc>
                        <a:spcBef>
                          <a:spcPct val="50000"/>
                        </a:spcBef>
                        <a:spcAft>
                          <a:spcPct val="2000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USA</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10000"/>
                        </a:lnSpc>
                        <a:spcBef>
                          <a:spcPct val="50000"/>
                        </a:spcBef>
                        <a:spcAft>
                          <a:spcPct val="2000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1991</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ctr" defTabSz="914400" rtl="0" eaLnBrk="1" fontAlgn="base" latinLnBrk="0" hangingPunct="1">
                        <a:lnSpc>
                          <a:spcPct val="110000"/>
                        </a:lnSpc>
                        <a:spcBef>
                          <a:spcPct val="30000"/>
                        </a:spcBef>
                        <a:spcAft>
                          <a:spcPct val="0"/>
                        </a:spcAft>
                        <a:buClr>
                          <a:schemeClr val="tx1"/>
                        </a:buClr>
                        <a:buSzTx/>
                        <a:buFontTx/>
                        <a:buNone/>
                        <a:tabLst/>
                      </a:pPr>
                      <a:r>
                        <a:rPr kumimoji="0" lang="en-US" sz="1800" b="0" i="0" u="none" strike="noStrike" kern="1200" cap="none" normalizeH="0" baseline="0" dirty="0" smtClean="0">
                          <a:ln>
                            <a:noFill/>
                          </a:ln>
                          <a:solidFill>
                            <a:schemeClr val="tx1"/>
                          </a:solidFill>
                          <a:effectLst/>
                          <a:latin typeface="Arial" charset="0"/>
                          <a:ea typeface="+mn-ea"/>
                          <a:cs typeface="Arial" charset="0"/>
                        </a:rPr>
                        <a:t>Unilateral, Bilateral &amp; Multilateral</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9438" marR="0" lvl="1" indent="-236538" algn="ctr" defTabSz="914400" rtl="0" eaLnBrk="1" fontAlgn="base" latinLnBrk="0" hangingPunct="1">
                        <a:lnSpc>
                          <a:spcPct val="110000"/>
                        </a:lnSpc>
                        <a:spcBef>
                          <a:spcPct val="30000"/>
                        </a:spcBef>
                        <a:spcAft>
                          <a:spcPct val="0"/>
                        </a:spcAft>
                        <a:buClr>
                          <a:schemeClr val="tx1"/>
                        </a:buClr>
                        <a:buSzTx/>
                        <a:buFontTx/>
                        <a:buNone/>
                        <a:tabLst>
                          <a:tab pos="60325" algn="l"/>
                        </a:tabLst>
                      </a:pPr>
                      <a:r>
                        <a:rPr kumimoji="0" lang="en-US" sz="1800" b="0" i="0" u="none" strike="noStrike" cap="none" normalizeH="0" baseline="0" dirty="0" smtClean="0">
                          <a:ln>
                            <a:noFill/>
                          </a:ln>
                          <a:solidFill>
                            <a:schemeClr val="tx1"/>
                          </a:solidFill>
                          <a:effectLst/>
                          <a:latin typeface="Arial" charset="0"/>
                          <a:cs typeface="Arial" charset="0"/>
                        </a:rPr>
                        <a:t>3-5 years</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ctr" defTabSz="914400" rtl="0" eaLnBrk="1" fontAlgn="base" latinLnBrk="0" hangingPunct="1">
                        <a:lnSpc>
                          <a:spcPct val="110000"/>
                        </a:lnSpc>
                        <a:spcBef>
                          <a:spcPct val="30000"/>
                        </a:spcBef>
                        <a:spcAft>
                          <a:spcPct val="0"/>
                        </a:spcAft>
                        <a:buClr>
                          <a:schemeClr val="tx1"/>
                        </a:buClr>
                        <a:buSzTx/>
                        <a:buFontTx/>
                        <a:buNone/>
                        <a:tabLst>
                          <a:tab pos="60325" algn="l"/>
                        </a:tabLst>
                      </a:pPr>
                      <a:r>
                        <a:rPr kumimoji="0" lang="en-US" sz="1800" b="0" i="0" u="none" strike="noStrike" cap="none" normalizeH="0" baseline="0" dirty="0" smtClean="0">
                          <a:ln>
                            <a:noFill/>
                          </a:ln>
                          <a:solidFill>
                            <a:schemeClr val="tx1"/>
                          </a:solidFill>
                          <a:effectLst/>
                          <a:latin typeface="Arial" charset="0"/>
                          <a:cs typeface="Arial" charset="0"/>
                        </a:rPr>
                        <a:t>Mandatory</a:t>
                      </a:r>
                    </a:p>
                  </a:txBody>
                  <a:tcPr marL="121920" marR="12192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331">
                <a:tc>
                  <a:txBody>
                    <a:bodyPr/>
                    <a:lstStyle/>
                    <a:p>
                      <a:pPr marL="0" marR="0" lvl="0" indent="0" algn="ctr" defTabSz="914400" rtl="0" eaLnBrk="1" fontAlgn="base" latinLnBrk="0" hangingPunct="1">
                        <a:lnSpc>
                          <a:spcPct val="110000"/>
                        </a:lnSpc>
                        <a:spcBef>
                          <a:spcPct val="50000"/>
                        </a:spcBef>
                        <a:spcAft>
                          <a:spcPct val="2000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UK</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10000"/>
                        </a:lnSpc>
                        <a:spcBef>
                          <a:spcPct val="50000"/>
                        </a:spcBef>
                        <a:spcAft>
                          <a:spcPct val="2000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1999</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ctr" defTabSz="914400" rtl="0" eaLnBrk="1" fontAlgn="base" latinLnBrk="0" hangingPunct="1">
                        <a:lnSpc>
                          <a:spcPct val="110000"/>
                        </a:lnSpc>
                        <a:spcBef>
                          <a:spcPct val="30000"/>
                        </a:spcBef>
                        <a:spcAft>
                          <a:spcPct val="0"/>
                        </a:spcAft>
                        <a:buClr>
                          <a:schemeClr val="tx1"/>
                        </a:buClr>
                        <a:buSzTx/>
                        <a:buFontTx/>
                        <a:buNone/>
                        <a:tabLst/>
                        <a:defRPr/>
                      </a:pPr>
                      <a:r>
                        <a:rPr kumimoji="0" lang="en-US" sz="1800" b="0" i="0" u="none" strike="noStrike" kern="1200" cap="none" normalizeH="0" baseline="0" dirty="0" smtClean="0">
                          <a:ln>
                            <a:noFill/>
                          </a:ln>
                          <a:solidFill>
                            <a:schemeClr val="tx1"/>
                          </a:solidFill>
                          <a:effectLst/>
                          <a:latin typeface="Arial" charset="0"/>
                          <a:ea typeface="+mn-ea"/>
                          <a:cs typeface="Arial" charset="0"/>
                        </a:rPr>
                        <a:t>Unilateral, Bilateral (No distinction in bi and multilateral</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9438" marR="0" lvl="1" indent="-236538" algn="ctr" defTabSz="914400" rtl="0" eaLnBrk="1" fontAlgn="base" latinLnBrk="0" hangingPunct="1">
                        <a:lnSpc>
                          <a:spcPct val="110000"/>
                        </a:lnSpc>
                        <a:spcBef>
                          <a:spcPct val="30000"/>
                        </a:spcBef>
                        <a:spcAft>
                          <a:spcPct val="0"/>
                        </a:spcAft>
                        <a:buClr>
                          <a:schemeClr val="tx1"/>
                        </a:buClr>
                        <a:buSzTx/>
                        <a:buFontTx/>
                        <a:buNone/>
                        <a:tabLst>
                          <a:tab pos="60325" algn="l"/>
                        </a:tabLst>
                      </a:pPr>
                      <a:r>
                        <a:rPr kumimoji="0" lang="en-US" sz="1800" b="0" i="0" u="none" strike="noStrike" cap="none" normalizeH="0" baseline="0" dirty="0" smtClean="0">
                          <a:ln>
                            <a:noFill/>
                          </a:ln>
                          <a:solidFill>
                            <a:schemeClr val="tx1"/>
                          </a:solidFill>
                          <a:effectLst/>
                          <a:latin typeface="Arial" charset="0"/>
                          <a:cs typeface="Arial" charset="0"/>
                        </a:rPr>
                        <a:t>18 to 21 months</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ctr" defTabSz="914400" rtl="0" eaLnBrk="1" fontAlgn="base" latinLnBrk="0" hangingPunct="1">
                        <a:lnSpc>
                          <a:spcPct val="110000"/>
                        </a:lnSpc>
                        <a:spcBef>
                          <a:spcPct val="30000"/>
                        </a:spcBef>
                        <a:spcAft>
                          <a:spcPct val="0"/>
                        </a:spcAft>
                        <a:buClr>
                          <a:schemeClr val="tx1"/>
                        </a:buClr>
                        <a:buSzTx/>
                        <a:buFontTx/>
                        <a:buNone/>
                        <a:tabLst>
                          <a:tab pos="60325" algn="l"/>
                        </a:tabLst>
                      </a:pPr>
                      <a:r>
                        <a:rPr kumimoji="0" lang="en-US" sz="1800" b="0" i="0" u="none" strike="noStrike" cap="none" normalizeH="0" baseline="0" dirty="0" smtClean="0">
                          <a:ln>
                            <a:noFill/>
                          </a:ln>
                          <a:solidFill>
                            <a:schemeClr val="tx1"/>
                          </a:solidFill>
                          <a:effectLst/>
                          <a:latin typeface="Arial" charset="0"/>
                          <a:cs typeface="Arial" charset="0"/>
                        </a:rPr>
                        <a:t>Optional</a:t>
                      </a:r>
                    </a:p>
                  </a:txBody>
                  <a:tcPr marL="121920" marR="12192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5911">
                <a:tc>
                  <a:txBody>
                    <a:bodyPr/>
                    <a:lstStyle/>
                    <a:p>
                      <a:pPr marL="0" marR="0" lvl="0" indent="0" algn="ctr" defTabSz="914400" rtl="0" eaLnBrk="1" fontAlgn="base" latinLnBrk="0" hangingPunct="1">
                        <a:lnSpc>
                          <a:spcPct val="110000"/>
                        </a:lnSpc>
                        <a:spcBef>
                          <a:spcPct val="50000"/>
                        </a:spcBef>
                        <a:spcAft>
                          <a:spcPct val="2000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China</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10000"/>
                        </a:lnSpc>
                        <a:spcBef>
                          <a:spcPct val="50000"/>
                        </a:spcBef>
                        <a:spcAft>
                          <a:spcPct val="2000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2004</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ctr" defTabSz="914400" rtl="0" eaLnBrk="1" fontAlgn="base" latinLnBrk="0" hangingPunct="1">
                        <a:lnSpc>
                          <a:spcPct val="110000"/>
                        </a:lnSpc>
                        <a:spcBef>
                          <a:spcPct val="30000"/>
                        </a:spcBef>
                        <a:spcAft>
                          <a:spcPct val="0"/>
                        </a:spcAft>
                        <a:buClr>
                          <a:schemeClr val="tx1"/>
                        </a:buClr>
                        <a:buSzTx/>
                        <a:buFontTx/>
                        <a:buNone/>
                        <a:tabLst/>
                        <a:defRPr/>
                      </a:pPr>
                      <a:r>
                        <a:rPr kumimoji="0" lang="en-US" sz="1800" b="0" i="0" u="none" strike="noStrike" kern="1200" cap="none" normalizeH="0" baseline="0" dirty="0" smtClean="0">
                          <a:ln>
                            <a:noFill/>
                          </a:ln>
                          <a:solidFill>
                            <a:schemeClr val="tx1"/>
                          </a:solidFill>
                          <a:effectLst/>
                          <a:latin typeface="Arial" charset="0"/>
                          <a:ea typeface="+mn-ea"/>
                          <a:cs typeface="Arial" charset="0"/>
                        </a:rPr>
                        <a:t>Unilateral, Bilateral &amp; Multilateral</a:t>
                      </a:r>
                    </a:p>
                    <a:p>
                      <a:pPr marL="579438" marR="0" lvl="1" indent="-236538" algn="ctr" defTabSz="914400" rtl="0" eaLnBrk="1" fontAlgn="base" latinLnBrk="0" hangingPunct="1">
                        <a:lnSpc>
                          <a:spcPct val="110000"/>
                        </a:lnSpc>
                        <a:spcBef>
                          <a:spcPct val="30000"/>
                        </a:spcBef>
                        <a:spcAft>
                          <a:spcPct val="0"/>
                        </a:spcAft>
                        <a:buClr>
                          <a:schemeClr val="tx1"/>
                        </a:buClr>
                        <a:buSzTx/>
                        <a:buFontTx/>
                        <a:buNone/>
                        <a:tabLst>
                          <a:tab pos="60325" algn="l"/>
                        </a:tabLst>
                      </a:pPr>
                      <a:endParaRPr kumimoji="0" lang="en-US" sz="1800" b="0" i="0" u="none" strike="noStrike" cap="none" normalizeH="0" baseline="0" dirty="0" smtClean="0">
                        <a:ln>
                          <a:noFill/>
                        </a:ln>
                        <a:solidFill>
                          <a:schemeClr val="tx1"/>
                        </a:solidFill>
                        <a:effectLst/>
                        <a:latin typeface="Arial" charset="0"/>
                        <a:cs typeface="Arial" charset="0"/>
                      </a:endParaRP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9438" marR="0" lvl="1" indent="-236538" algn="ctr" defTabSz="914400" rtl="0" eaLnBrk="1" fontAlgn="base" latinLnBrk="0" hangingPunct="1">
                        <a:lnSpc>
                          <a:spcPct val="110000"/>
                        </a:lnSpc>
                        <a:spcBef>
                          <a:spcPct val="30000"/>
                        </a:spcBef>
                        <a:spcAft>
                          <a:spcPct val="0"/>
                        </a:spcAft>
                        <a:buClr>
                          <a:schemeClr val="tx1"/>
                        </a:buClr>
                        <a:buSzTx/>
                        <a:buFontTx/>
                        <a:buNone/>
                        <a:tabLst>
                          <a:tab pos="60325" algn="l"/>
                        </a:tabLst>
                      </a:pPr>
                      <a:r>
                        <a:rPr kumimoji="0" lang="en-US" sz="1800" b="0" i="0" u="none" strike="noStrike" cap="none" normalizeH="0" baseline="0" dirty="0" smtClean="0">
                          <a:ln>
                            <a:noFill/>
                          </a:ln>
                          <a:solidFill>
                            <a:schemeClr val="tx1"/>
                          </a:solidFill>
                          <a:effectLst/>
                          <a:latin typeface="Arial" charset="0"/>
                          <a:cs typeface="Arial" charset="0"/>
                        </a:rPr>
                        <a:t>3-5 years</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ctr" defTabSz="914400" rtl="0" eaLnBrk="1" fontAlgn="base" latinLnBrk="0" hangingPunct="1">
                        <a:lnSpc>
                          <a:spcPct val="110000"/>
                        </a:lnSpc>
                        <a:spcBef>
                          <a:spcPct val="30000"/>
                        </a:spcBef>
                        <a:spcAft>
                          <a:spcPct val="0"/>
                        </a:spcAft>
                        <a:buClr>
                          <a:schemeClr val="tx1"/>
                        </a:buClr>
                        <a:buSzTx/>
                        <a:buFontTx/>
                        <a:buNone/>
                        <a:tabLst>
                          <a:tab pos="60325" algn="l"/>
                        </a:tabLst>
                      </a:pPr>
                      <a:r>
                        <a:rPr kumimoji="0" lang="en-US" sz="1800" b="0" i="0" u="none" strike="noStrike" cap="none" normalizeH="0" baseline="0" dirty="0" smtClean="0">
                          <a:ln>
                            <a:noFill/>
                          </a:ln>
                          <a:solidFill>
                            <a:schemeClr val="tx1"/>
                          </a:solidFill>
                          <a:effectLst/>
                          <a:latin typeface="Arial" charset="0"/>
                          <a:cs typeface="Arial" charset="0"/>
                        </a:rPr>
                        <a:t>Mandatory</a:t>
                      </a:r>
                    </a:p>
                  </a:txBody>
                  <a:tcPr marL="121920" marR="12192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230">
                <a:tc>
                  <a:txBody>
                    <a:bodyPr/>
                    <a:lstStyle/>
                    <a:p>
                      <a:pPr marL="0" marR="0" lvl="0" indent="0" algn="ctr" defTabSz="914400" rtl="0" eaLnBrk="1" fontAlgn="base" latinLnBrk="0" hangingPunct="1">
                        <a:lnSpc>
                          <a:spcPct val="110000"/>
                        </a:lnSpc>
                        <a:spcBef>
                          <a:spcPct val="50000"/>
                        </a:spcBef>
                        <a:spcAft>
                          <a:spcPct val="2000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India</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50000"/>
                        </a:spcBef>
                        <a:spcAft>
                          <a:spcPct val="20000"/>
                        </a:spcAft>
                        <a:buClr>
                          <a:schemeClr val="tx1"/>
                        </a:buClr>
                        <a:buSzTx/>
                        <a:buFontTx/>
                        <a:buNone/>
                        <a:tabLst>
                          <a:tab pos="60325" algn="l"/>
                        </a:tabLst>
                      </a:pPr>
                      <a:r>
                        <a:rPr kumimoji="0" lang="en-US" sz="1800" b="0" i="0" u="none" strike="noStrike" cap="none" normalizeH="0" baseline="0" dirty="0" smtClean="0">
                          <a:ln>
                            <a:noFill/>
                          </a:ln>
                          <a:solidFill>
                            <a:schemeClr val="tx1"/>
                          </a:solidFill>
                          <a:effectLst/>
                          <a:latin typeface="Arial" charset="0"/>
                          <a:cs typeface="Arial" charset="0"/>
                        </a:rPr>
                        <a:t>2012</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ctr" defTabSz="914400" rtl="0" eaLnBrk="1" fontAlgn="base" latinLnBrk="0" hangingPunct="1">
                        <a:lnSpc>
                          <a:spcPct val="110000"/>
                        </a:lnSpc>
                        <a:spcBef>
                          <a:spcPct val="30000"/>
                        </a:spcBef>
                        <a:spcAft>
                          <a:spcPct val="0"/>
                        </a:spcAft>
                        <a:buClr>
                          <a:schemeClr val="tx1"/>
                        </a:buClr>
                        <a:buSzTx/>
                        <a:buFontTx/>
                        <a:buNone/>
                        <a:tabLst/>
                        <a:defRPr/>
                      </a:pPr>
                      <a:r>
                        <a:rPr kumimoji="0" lang="en-US" sz="1800" b="0" i="0" u="none" strike="noStrike" kern="1200" cap="none" normalizeH="0" baseline="0" dirty="0" smtClean="0">
                          <a:ln>
                            <a:noFill/>
                          </a:ln>
                          <a:solidFill>
                            <a:schemeClr val="tx1"/>
                          </a:solidFill>
                          <a:effectLst/>
                          <a:latin typeface="Arial" charset="0"/>
                          <a:ea typeface="+mn-ea"/>
                          <a:cs typeface="Arial" charset="0"/>
                        </a:rPr>
                        <a:t>Unilateral, Bilateral &amp; Multilateral</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ctr" defTabSz="914400" rtl="0" eaLnBrk="1" fontAlgn="base" latinLnBrk="0" hangingPunct="1">
                        <a:lnSpc>
                          <a:spcPct val="110000"/>
                        </a:lnSpc>
                        <a:spcBef>
                          <a:spcPct val="30000"/>
                        </a:spcBef>
                        <a:spcAft>
                          <a:spcPct val="0"/>
                        </a:spcAft>
                        <a:buClr>
                          <a:schemeClr val="tx1"/>
                        </a:buClr>
                        <a:buSzTx/>
                        <a:buFontTx/>
                        <a:buNone/>
                        <a:tabLst/>
                      </a:pPr>
                      <a:r>
                        <a:rPr kumimoji="0" lang="en-US" sz="1800" b="0" i="0" u="none" strike="noStrike" cap="none" normalizeH="0" baseline="0" dirty="0" err="1" smtClean="0">
                          <a:ln>
                            <a:noFill/>
                          </a:ln>
                          <a:solidFill>
                            <a:schemeClr val="tx1"/>
                          </a:solidFill>
                          <a:effectLst/>
                          <a:latin typeface="Arial" charset="0"/>
                          <a:cs typeface="Arial" charset="0"/>
                        </a:rPr>
                        <a:t>Upto</a:t>
                      </a:r>
                      <a:r>
                        <a:rPr kumimoji="0" lang="en-US" sz="1800" b="0" i="0" u="none" strike="noStrike" cap="none" normalizeH="0" baseline="0" dirty="0" smtClean="0">
                          <a:ln>
                            <a:noFill/>
                          </a:ln>
                          <a:solidFill>
                            <a:schemeClr val="tx1"/>
                          </a:solidFill>
                          <a:effectLst/>
                          <a:latin typeface="Arial" charset="0"/>
                          <a:cs typeface="Arial" charset="0"/>
                        </a:rPr>
                        <a:t> 5 years</a:t>
                      </a:r>
                    </a:p>
                  </a:txBody>
                  <a:tcPr marL="121920" marR="1219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ctr" defTabSz="914400" rtl="0" eaLnBrk="1" fontAlgn="base" latinLnBrk="0" hangingPunct="1">
                        <a:lnSpc>
                          <a:spcPct val="110000"/>
                        </a:lnSpc>
                        <a:spcBef>
                          <a:spcPct val="3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Mandatory</a:t>
                      </a:r>
                    </a:p>
                  </a:txBody>
                  <a:tcPr marL="121920" marR="12192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pic>
        <p:nvPicPr>
          <p:cNvPr id="13360" name="Picture 2" descr="http://www.duprofessionaled.com/wp-content/uploads/2012/07/flags.jpg"/>
          <p:cNvPicPr>
            <a:picLocks noChangeAspect="1" noChangeArrowheads="1"/>
          </p:cNvPicPr>
          <p:nvPr/>
        </p:nvPicPr>
        <p:blipFill>
          <a:blip r:embed="rId3"/>
          <a:srcRect/>
          <a:stretch>
            <a:fillRect/>
          </a:stretch>
        </p:blipFill>
        <p:spPr bwMode="auto">
          <a:xfrm>
            <a:off x="4635283" y="4981905"/>
            <a:ext cx="2969683" cy="19248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7"/>
          <p:cNvSpPr>
            <a:spLocks noGrp="1" noChangeArrowheads="1"/>
          </p:cNvSpPr>
          <p:nvPr>
            <p:ph type="title" idx="4294967295"/>
          </p:nvPr>
        </p:nvSpPr>
        <p:spPr>
          <a:xfrm>
            <a:off x="4020330" y="61524"/>
            <a:ext cx="11741150" cy="755650"/>
          </a:xfrm>
          <a:noFill/>
        </p:spPr>
        <p:txBody>
          <a:bodyPr>
            <a:normAutofit fontScale="90000"/>
          </a:bodyPr>
          <a:lstStyle/>
          <a:p>
            <a:pPr eaLnBrk="1" hangingPunct="1"/>
            <a:r>
              <a:rPr lang="en-US" b="1" dirty="0" smtClean="0">
                <a:solidFill>
                  <a:schemeClr val="tx1"/>
                </a:solidFill>
              </a:rPr>
              <a:t>APA Scheme in India… </a:t>
            </a:r>
            <a:br>
              <a:rPr lang="en-US" b="1" dirty="0" smtClean="0">
                <a:solidFill>
                  <a:schemeClr val="tx1"/>
                </a:solidFill>
              </a:rPr>
            </a:br>
            <a:endParaRPr lang="en-GB" b="1" dirty="0" smtClean="0">
              <a:solidFill>
                <a:schemeClr val="tx1"/>
              </a:solidFill>
            </a:endParaRPr>
          </a:p>
        </p:txBody>
      </p:sp>
      <p:sp>
        <p:nvSpPr>
          <p:cNvPr id="5" name="Rectangle 4"/>
          <p:cNvSpPr/>
          <p:nvPr/>
        </p:nvSpPr>
        <p:spPr>
          <a:xfrm>
            <a:off x="166781" y="598427"/>
            <a:ext cx="10459180" cy="5909310"/>
          </a:xfrm>
          <a:prstGeom prst="rect">
            <a:avLst/>
          </a:prstGeom>
        </p:spPr>
        <p:txBody>
          <a:bodyPr wrap="square">
            <a:spAutoFit/>
          </a:bodyPr>
          <a:lstStyle/>
          <a:p>
            <a:pPr marL="231775" indent="-231775" algn="just">
              <a:buFont typeface="Arial" pitchFamily="34" charset="0"/>
              <a:buChar char="•"/>
              <a:defRPr/>
            </a:pPr>
            <a:r>
              <a:rPr lang="en-GB" altLang="zh-CN" sz="2100" b="0" dirty="0">
                <a:latin typeface="+mn-lt"/>
                <a:cs typeface="+mn-cs"/>
              </a:rPr>
              <a:t>The APA regime was initially slated to be a part of the Direct Taxes Code</a:t>
            </a:r>
          </a:p>
          <a:p>
            <a:pPr marL="231775" indent="-231775" algn="just">
              <a:buFont typeface="Arial" pitchFamily="34" charset="0"/>
              <a:buChar char="•"/>
              <a:defRPr/>
            </a:pPr>
            <a:endParaRPr lang="en-GB" altLang="zh-CN" sz="2100" b="0" dirty="0">
              <a:latin typeface="+mn-lt"/>
              <a:cs typeface="+mn-cs"/>
            </a:endParaRPr>
          </a:p>
          <a:p>
            <a:pPr marL="231775" indent="-231775" algn="just">
              <a:buFont typeface="Arial" pitchFamily="34" charset="0"/>
              <a:buChar char="•"/>
              <a:defRPr/>
            </a:pPr>
            <a:r>
              <a:rPr lang="en-GB" altLang="zh-CN" sz="2100" b="0" dirty="0">
                <a:latin typeface="+mn-lt"/>
                <a:cs typeface="+mn-cs"/>
              </a:rPr>
              <a:t>However, the </a:t>
            </a:r>
            <a:r>
              <a:rPr lang="en-GB" altLang="zh-CN" sz="2100" b="0" dirty="0" smtClean="0">
                <a:latin typeface="+mn-lt"/>
                <a:cs typeface="+mn-cs"/>
              </a:rPr>
              <a:t>APA scheme released with </a:t>
            </a:r>
            <a:r>
              <a:rPr lang="en-GB" altLang="zh-CN" sz="2100" b="0" dirty="0">
                <a:latin typeface="+mn-lt"/>
                <a:cs typeface="+mn-cs"/>
              </a:rPr>
              <a:t>its introduction through the Union Budget 2012-13, and has been woven into the existing set of Regulations</a:t>
            </a:r>
          </a:p>
          <a:p>
            <a:pPr marL="231775" indent="-231775" algn="just">
              <a:buFont typeface="Arial" pitchFamily="34" charset="0"/>
              <a:buChar char="•"/>
              <a:defRPr/>
            </a:pPr>
            <a:endParaRPr lang="en-GB" altLang="zh-CN" sz="2100" b="0" dirty="0">
              <a:latin typeface="+mn-lt"/>
              <a:cs typeface="+mn-cs"/>
            </a:endParaRPr>
          </a:p>
          <a:p>
            <a:pPr marL="231775" indent="-231775" algn="just">
              <a:buFont typeface="Arial" pitchFamily="34" charset="0"/>
              <a:buChar char="•"/>
              <a:defRPr/>
            </a:pPr>
            <a:r>
              <a:rPr lang="en-GB" altLang="zh-CN" sz="2100" b="0" dirty="0" smtClean="0">
                <a:latin typeface="+mn-lt"/>
                <a:cs typeface="+mn-cs"/>
              </a:rPr>
              <a:t>Introduced </a:t>
            </a:r>
            <a:r>
              <a:rPr lang="en-GB" altLang="zh-CN" sz="2100" b="0" dirty="0">
                <a:latin typeface="+mn-lt"/>
                <a:cs typeface="+mn-cs"/>
              </a:rPr>
              <a:t>through sections 92CC and 92CD and Rules 10F to </a:t>
            </a:r>
            <a:r>
              <a:rPr lang="en-GB" altLang="zh-CN" sz="2100" b="0" dirty="0" smtClean="0">
                <a:latin typeface="+mn-lt"/>
                <a:cs typeface="+mn-cs"/>
              </a:rPr>
              <a:t>10T</a:t>
            </a:r>
          </a:p>
          <a:p>
            <a:pPr marL="231775" indent="-231775" algn="just">
              <a:buFont typeface="Arial" pitchFamily="34" charset="0"/>
              <a:buChar char="•"/>
              <a:defRPr/>
            </a:pPr>
            <a:endParaRPr lang="en-IN" altLang="zh-CN" sz="2100" dirty="0" smtClean="0"/>
          </a:p>
          <a:p>
            <a:pPr marL="231775" indent="-231775" algn="just">
              <a:buFont typeface="Arial" pitchFamily="34" charset="0"/>
              <a:buChar char="•"/>
              <a:defRPr/>
            </a:pPr>
            <a:r>
              <a:rPr lang="en-IN" sz="2100" dirty="0" smtClean="0"/>
              <a:t>The Indian tax department received 386 applications from MNCs in </a:t>
            </a:r>
          </a:p>
          <a:p>
            <a:pPr marL="231775" indent="-231775" algn="just">
              <a:defRPr/>
            </a:pPr>
            <a:r>
              <a:rPr lang="en-IN" sz="2100" dirty="0" smtClean="0"/>
              <a:t>	FY 2012-2013, FY 2013-14 &amp; FY 2014-15</a:t>
            </a:r>
          </a:p>
          <a:p>
            <a:pPr marL="231775" indent="-231775" algn="just">
              <a:buFont typeface="Arial" pitchFamily="34" charset="0"/>
              <a:buChar char="•"/>
              <a:defRPr/>
            </a:pPr>
            <a:endParaRPr lang="en-IN" sz="2100" dirty="0" smtClean="0"/>
          </a:p>
          <a:p>
            <a:pPr marL="231775" indent="-231775" algn="just">
              <a:buFont typeface="Arial" pitchFamily="34" charset="0"/>
              <a:buChar char="•"/>
              <a:defRPr/>
            </a:pPr>
            <a:r>
              <a:rPr lang="en-IN" sz="2100" dirty="0" smtClean="0"/>
              <a:t>Of the 386, 329companies are seeking “unilateral APA” (pact between tax payer and CBDT). The rest applied for “bilateral APA” (pact between taxpayers, tax authorities of the host country and the foreign tax administration)</a:t>
            </a:r>
          </a:p>
          <a:p>
            <a:pPr marL="231775" indent="-231775" algn="just">
              <a:buFont typeface="Arial" pitchFamily="34" charset="0"/>
              <a:buChar char="•"/>
              <a:defRPr/>
            </a:pPr>
            <a:endParaRPr lang="en-IN" sz="2100" dirty="0" smtClean="0"/>
          </a:p>
          <a:p>
            <a:pPr marL="231775" indent="-231775" algn="just">
              <a:buFont typeface="Arial" pitchFamily="34" charset="0"/>
              <a:buChar char="•"/>
              <a:defRPr/>
            </a:pPr>
            <a:r>
              <a:rPr lang="en-IN" sz="2100" dirty="0" smtClean="0">
                <a:solidFill>
                  <a:srgbClr val="FF0000"/>
                </a:solidFill>
              </a:rPr>
              <a:t>CBDT signed 5 “unilateral APAs” making it one of the fastest turnarounds in transfer pricing history across the world</a:t>
            </a:r>
          </a:p>
          <a:p>
            <a:pPr marL="231775" indent="-231775" algn="just">
              <a:buFont typeface="Arial" pitchFamily="34" charset="0"/>
              <a:buChar char="•"/>
              <a:defRPr/>
            </a:pPr>
            <a:endParaRPr lang="en-IN" sz="2100" dirty="0" smtClean="0">
              <a:solidFill>
                <a:srgbClr val="FF0000"/>
              </a:solidFill>
            </a:endParaRPr>
          </a:p>
          <a:p>
            <a:pPr marL="231775" indent="-231775" algn="just">
              <a:buFont typeface="Arial" pitchFamily="34" charset="0"/>
              <a:buChar char="•"/>
              <a:defRPr/>
            </a:pPr>
            <a:r>
              <a:rPr lang="en-IN" sz="2100" dirty="0" smtClean="0">
                <a:solidFill>
                  <a:srgbClr val="FF0000"/>
                </a:solidFill>
              </a:rPr>
              <a:t>Recently, India signed its first bilateral APA with a Japanese Company.</a:t>
            </a:r>
            <a:endParaRPr lang="en-US" altLang="zh-CN" sz="2100" b="0" dirty="0">
              <a:solidFill>
                <a:srgbClr val="FF0000"/>
              </a:solidFill>
              <a:latin typeface="+mn-lt"/>
              <a:cs typeface="+mn-cs"/>
            </a:endParaRPr>
          </a:p>
        </p:txBody>
      </p:sp>
      <p:pic>
        <p:nvPicPr>
          <p:cNvPr id="14341" name="Picture 2" descr="http://upload.wikimedia.org/wikipedia/commons/7/7b/India_flag_300.png"/>
          <p:cNvPicPr>
            <a:picLocks noChangeAspect="1" noChangeArrowheads="1"/>
          </p:cNvPicPr>
          <p:nvPr/>
        </p:nvPicPr>
        <p:blipFill>
          <a:blip r:embed="rId3"/>
          <a:srcRect/>
          <a:stretch>
            <a:fillRect/>
          </a:stretch>
        </p:blipFill>
        <p:spPr bwMode="auto">
          <a:xfrm>
            <a:off x="8949705" y="1829732"/>
            <a:ext cx="2942167" cy="147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p:cNvSpPr>
            <a:spLocks noGrp="1" noChangeArrowheads="1"/>
          </p:cNvSpPr>
          <p:nvPr>
            <p:ph type="title" idx="4294967295"/>
          </p:nvPr>
        </p:nvSpPr>
        <p:spPr>
          <a:xfrm>
            <a:off x="3973032" y="124588"/>
            <a:ext cx="11741150" cy="755650"/>
          </a:xfrm>
          <a:noFill/>
        </p:spPr>
        <p:txBody>
          <a:bodyPr>
            <a:normAutofit fontScale="90000"/>
          </a:bodyPr>
          <a:lstStyle/>
          <a:p>
            <a:pPr eaLnBrk="1" hangingPunct="1"/>
            <a:r>
              <a:rPr lang="en-US" b="1" dirty="0" smtClean="0">
                <a:solidFill>
                  <a:schemeClr val="tx1"/>
                </a:solidFill>
              </a:rPr>
              <a:t>…APA Scheme in India </a:t>
            </a:r>
            <a:br>
              <a:rPr lang="en-US" b="1" dirty="0" smtClean="0">
                <a:solidFill>
                  <a:schemeClr val="tx1"/>
                </a:solidFill>
              </a:rPr>
            </a:br>
            <a:endParaRPr lang="en-GB" b="1" dirty="0" smtClean="0">
              <a:solidFill>
                <a:schemeClr val="tx1"/>
              </a:solidFill>
            </a:endParaRPr>
          </a:p>
        </p:txBody>
      </p:sp>
      <p:sp>
        <p:nvSpPr>
          <p:cNvPr id="5" name="Rectangle 4"/>
          <p:cNvSpPr/>
          <p:nvPr/>
        </p:nvSpPr>
        <p:spPr>
          <a:xfrm>
            <a:off x="103717" y="819150"/>
            <a:ext cx="8585200" cy="6001643"/>
          </a:xfrm>
          <a:prstGeom prst="rect">
            <a:avLst/>
          </a:prstGeom>
        </p:spPr>
        <p:txBody>
          <a:bodyPr>
            <a:spAutoFit/>
          </a:bodyPr>
          <a:lstStyle/>
          <a:p>
            <a:pPr marL="231775" indent="-231775" algn="just">
              <a:buFont typeface="Arial" pitchFamily="34" charset="0"/>
              <a:buChar char="•"/>
              <a:defRPr/>
            </a:pPr>
            <a:r>
              <a:rPr lang="en-GB" altLang="zh-CN" sz="2400" b="0" dirty="0">
                <a:latin typeface="+mn-lt"/>
                <a:cs typeface="+mn-cs"/>
              </a:rPr>
              <a:t>At present, a parallel mechanism exists i.e. advance rulings from the Authority for Advance Rulings (AAR)</a:t>
            </a:r>
          </a:p>
          <a:p>
            <a:pPr marL="231775" indent="-231775" algn="just">
              <a:buFont typeface="Arial" pitchFamily="34" charset="0"/>
              <a:buChar char="•"/>
              <a:defRPr/>
            </a:pPr>
            <a:endParaRPr lang="en-GB" altLang="zh-CN" sz="2400" b="0" dirty="0">
              <a:latin typeface="+mn-lt"/>
              <a:cs typeface="+mn-cs"/>
            </a:endParaRPr>
          </a:p>
          <a:p>
            <a:pPr marL="231775" indent="-231775" algn="just">
              <a:buFont typeface="Arial" pitchFamily="34" charset="0"/>
              <a:buChar char="•"/>
              <a:defRPr/>
            </a:pPr>
            <a:r>
              <a:rPr lang="en-GB" altLang="zh-CN" sz="2400" b="0" dirty="0">
                <a:latin typeface="+mn-lt"/>
                <a:cs typeface="+mn-cs"/>
              </a:rPr>
              <a:t>AAR is empowered to examine a prospective contract of a resident taxpayer with a non-resident in order to determine the taxability thereof</a:t>
            </a:r>
          </a:p>
          <a:p>
            <a:pPr marL="231775" indent="-231775" algn="just">
              <a:buFont typeface="Arial" pitchFamily="34" charset="0"/>
              <a:buChar char="•"/>
              <a:defRPr/>
            </a:pPr>
            <a:endParaRPr lang="en-GB" altLang="zh-CN" sz="2400" b="0" dirty="0">
              <a:latin typeface="+mn-lt"/>
              <a:cs typeface="+mn-cs"/>
            </a:endParaRPr>
          </a:p>
          <a:p>
            <a:pPr marL="231775" indent="-231775" algn="just">
              <a:buFont typeface="Arial" pitchFamily="34" charset="0"/>
              <a:buChar char="•"/>
              <a:defRPr/>
            </a:pPr>
            <a:r>
              <a:rPr lang="en-GB" altLang="zh-CN" sz="2400" b="0" u="sng" dirty="0" smtClean="0">
                <a:latin typeface="+mn-lt"/>
                <a:cs typeface="+mn-cs"/>
              </a:rPr>
              <a:t>The main difference between AAR and APA:</a:t>
            </a:r>
          </a:p>
          <a:p>
            <a:pPr marL="231775" indent="-231775" algn="just">
              <a:defRPr/>
            </a:pPr>
            <a:r>
              <a:rPr lang="en-GB" altLang="zh-CN" sz="2400" b="0" dirty="0" smtClean="0">
                <a:latin typeface="+mn-lt"/>
                <a:cs typeface="+mn-cs"/>
              </a:rPr>
              <a:t>	</a:t>
            </a:r>
            <a:r>
              <a:rPr lang="en-GB" altLang="zh-CN" sz="2400" b="0" dirty="0" smtClean="0">
                <a:latin typeface="+mn-lt"/>
                <a:cs typeface="+mn-cs"/>
                <a:sym typeface="Wingdings" pitchFamily="2" charset="2"/>
              </a:rPr>
              <a:t></a:t>
            </a:r>
            <a:r>
              <a:rPr lang="en-GB" altLang="zh-CN" sz="2400" b="0" dirty="0" smtClean="0">
                <a:latin typeface="+mn-lt"/>
                <a:cs typeface="+mn-cs"/>
              </a:rPr>
              <a:t>under the APA scheme, the tax authorities may determine/quantify the value of the international transaction or profits, </a:t>
            </a:r>
          </a:p>
          <a:p>
            <a:pPr marL="231775" indent="-231775" algn="just">
              <a:defRPr/>
            </a:pPr>
            <a:r>
              <a:rPr lang="en-GB" altLang="zh-CN" sz="2400" dirty="0" smtClean="0"/>
              <a:t>	</a:t>
            </a:r>
          </a:p>
          <a:p>
            <a:pPr marL="231775" indent="-231775" algn="just">
              <a:defRPr/>
            </a:pPr>
            <a:r>
              <a:rPr lang="en-GB" altLang="zh-CN" sz="2400" dirty="0" smtClean="0">
                <a:sym typeface="Wingdings" pitchFamily="2" charset="2"/>
              </a:rPr>
              <a:t>	 </a:t>
            </a:r>
            <a:r>
              <a:rPr lang="en-GB" altLang="zh-CN" sz="2400" b="0" dirty="0" smtClean="0">
                <a:latin typeface="+mn-lt"/>
                <a:cs typeface="+mn-cs"/>
              </a:rPr>
              <a:t>whereas </a:t>
            </a:r>
            <a:r>
              <a:rPr lang="en-GB" altLang="zh-CN" sz="2400" b="0" dirty="0">
                <a:latin typeface="+mn-lt"/>
                <a:cs typeface="+mn-cs"/>
              </a:rPr>
              <a:t>the Authority for Advance Rulings does not have a power to do so</a:t>
            </a:r>
            <a:endParaRPr lang="en-US" altLang="zh-CN" sz="2400" b="0" dirty="0">
              <a:latin typeface="+mn-lt"/>
              <a:cs typeface="+mn-cs"/>
            </a:endParaRPr>
          </a:p>
          <a:p>
            <a:pPr marL="231775" indent="-231775" algn="just">
              <a:buFont typeface="Arial" pitchFamily="34" charset="0"/>
              <a:buChar char="•"/>
              <a:defRPr/>
            </a:pPr>
            <a:endParaRPr lang="en-US" altLang="zh-CN" sz="2400" b="0" dirty="0">
              <a:latin typeface="+mn-lt"/>
              <a:cs typeface="+mn-cs"/>
            </a:endParaRPr>
          </a:p>
          <a:p>
            <a:pPr marL="231775" indent="-231775" algn="just">
              <a:buFont typeface="Arial" pitchFamily="34" charset="0"/>
              <a:buChar char="•"/>
              <a:defRPr/>
            </a:pPr>
            <a:endParaRPr lang="en-US" altLang="zh-CN" sz="2400" b="0" dirty="0">
              <a:latin typeface="+mn-lt"/>
              <a:cs typeface="+mn-cs"/>
            </a:endParaRPr>
          </a:p>
        </p:txBody>
      </p:sp>
      <p:pic>
        <p:nvPicPr>
          <p:cNvPr id="15365" name="Picture 2" descr="http://upload.wikimedia.org/wikipedia/commons/7/7b/India_flag_300.png"/>
          <p:cNvPicPr>
            <a:picLocks noChangeAspect="1" noChangeArrowheads="1"/>
          </p:cNvPicPr>
          <p:nvPr/>
        </p:nvPicPr>
        <p:blipFill>
          <a:blip r:embed="rId3"/>
          <a:srcRect/>
          <a:stretch>
            <a:fillRect/>
          </a:stretch>
        </p:blipFill>
        <p:spPr bwMode="auto">
          <a:xfrm>
            <a:off x="9012767" y="2649539"/>
            <a:ext cx="2942167" cy="147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Grp="1" noChangeArrowheads="1"/>
          </p:cNvSpPr>
          <p:nvPr>
            <p:ph type="title" idx="4294967295"/>
          </p:nvPr>
        </p:nvSpPr>
        <p:spPr>
          <a:xfrm>
            <a:off x="1072088" y="108822"/>
            <a:ext cx="11741150" cy="755650"/>
          </a:xfrm>
          <a:noFill/>
        </p:spPr>
        <p:txBody>
          <a:bodyPr>
            <a:normAutofit fontScale="90000"/>
          </a:bodyPr>
          <a:lstStyle/>
          <a:p>
            <a:pPr eaLnBrk="1" hangingPunct="1"/>
            <a:r>
              <a:rPr lang="en-US" b="1" dirty="0" smtClean="0">
                <a:solidFill>
                  <a:schemeClr val="tx1"/>
                </a:solidFill>
              </a:rPr>
              <a:t>Significant Features of the APA Framework in India… </a:t>
            </a:r>
            <a:br>
              <a:rPr lang="en-US" b="1" dirty="0" smtClean="0">
                <a:solidFill>
                  <a:schemeClr val="tx1"/>
                </a:solidFill>
              </a:rPr>
            </a:br>
            <a:endParaRPr lang="en-GB" b="1" dirty="0" smtClean="0">
              <a:solidFill>
                <a:schemeClr val="tx1"/>
              </a:solidFill>
            </a:endParaRPr>
          </a:p>
        </p:txBody>
      </p:sp>
      <p:sp>
        <p:nvSpPr>
          <p:cNvPr id="5" name="Rectangle 4"/>
          <p:cNvSpPr/>
          <p:nvPr/>
        </p:nvSpPr>
        <p:spPr>
          <a:xfrm>
            <a:off x="103717" y="819150"/>
            <a:ext cx="11851216" cy="3908762"/>
          </a:xfrm>
          <a:prstGeom prst="rect">
            <a:avLst/>
          </a:prstGeom>
        </p:spPr>
        <p:txBody>
          <a:bodyPr>
            <a:spAutoFit/>
          </a:bodyPr>
          <a:lstStyle/>
          <a:p>
            <a:pPr marL="231775" indent="-231775">
              <a:buFont typeface="Arial" pitchFamily="34" charset="0"/>
              <a:buChar char="•"/>
              <a:defRPr/>
            </a:pPr>
            <a:r>
              <a:rPr lang="en-GB" altLang="zh-CN" sz="2200" b="0" i="1" dirty="0">
                <a:latin typeface="+mn-lt"/>
                <a:cs typeface="+mn-cs"/>
              </a:rPr>
              <a:t>The use of existing prescribed methodologies with necessary adjustments/variations or any other method to determine the arm's length price</a:t>
            </a:r>
          </a:p>
          <a:p>
            <a:pPr marL="231775" indent="-231775">
              <a:buFont typeface="Arial" pitchFamily="34" charset="0"/>
              <a:buChar char="•"/>
              <a:defRPr/>
            </a:pPr>
            <a:endParaRPr lang="en-GB" altLang="zh-CN" sz="2200" b="0" dirty="0">
              <a:latin typeface="+mn-lt"/>
              <a:cs typeface="+mn-cs"/>
            </a:endParaRPr>
          </a:p>
          <a:p>
            <a:pPr marL="688975" lvl="1" indent="-231775">
              <a:buFont typeface="Wingdings" pitchFamily="2" charset="2"/>
              <a:buChar char="Ø"/>
              <a:defRPr/>
            </a:pPr>
            <a:r>
              <a:rPr lang="en-GB" altLang="zh-CN" sz="2200" b="0" dirty="0">
                <a:latin typeface="+mn-lt"/>
                <a:cs typeface="+mn-cs"/>
              </a:rPr>
              <a:t>One may choose any method in addition to the methods prescribed in the Regulations</a:t>
            </a:r>
          </a:p>
          <a:p>
            <a:pPr marL="688975" lvl="1" indent="-231775">
              <a:buFont typeface="Wingdings" pitchFamily="2" charset="2"/>
              <a:buChar char="Ø"/>
              <a:defRPr/>
            </a:pPr>
            <a:endParaRPr lang="en-GB" altLang="zh-CN" sz="2200" b="0" dirty="0">
              <a:latin typeface="+mn-lt"/>
              <a:cs typeface="+mn-cs"/>
            </a:endParaRPr>
          </a:p>
          <a:p>
            <a:pPr marL="688975" lvl="1" indent="-231775">
              <a:buFont typeface="Wingdings" pitchFamily="2" charset="2"/>
              <a:buChar char="Ø"/>
              <a:defRPr/>
            </a:pPr>
            <a:r>
              <a:rPr lang="en-GB" altLang="zh-CN" sz="2200" b="0" dirty="0">
                <a:latin typeface="+mn-lt"/>
                <a:cs typeface="+mn-cs"/>
              </a:rPr>
              <a:t> This gives flexibility to agree upon a method that may be more suitable</a:t>
            </a:r>
          </a:p>
          <a:p>
            <a:pPr marL="688975" lvl="1" indent="-231775">
              <a:defRPr/>
            </a:pPr>
            <a:r>
              <a:rPr lang="en-GB" altLang="zh-CN" sz="2200" b="0" dirty="0">
                <a:latin typeface="+mn-lt"/>
                <a:cs typeface="+mn-cs"/>
              </a:rPr>
              <a:t> </a:t>
            </a:r>
          </a:p>
          <a:p>
            <a:pPr marL="688975" lvl="1" indent="-231775">
              <a:buFont typeface="Wingdings" pitchFamily="2" charset="2"/>
              <a:buChar char="Ø"/>
              <a:defRPr/>
            </a:pPr>
            <a:r>
              <a:rPr lang="en-GB" altLang="zh-CN" sz="2200" b="0" dirty="0">
                <a:latin typeface="+mn-lt"/>
                <a:cs typeface="+mn-cs"/>
              </a:rPr>
              <a:t>This also makes the APA regime more attractive to those MNEs that are dealing with difficult scenarios where the prescribed methods may not best reflect an arm’s length outcome</a:t>
            </a:r>
            <a:endParaRPr lang="en-US" altLang="zh-CN" sz="2200" b="0" dirty="0">
              <a:latin typeface="+mn-lt"/>
              <a:cs typeface="+mn-cs"/>
            </a:endParaRPr>
          </a:p>
          <a:p>
            <a:pPr marL="231775" indent="-231775">
              <a:buFont typeface="Arial" pitchFamily="34" charset="0"/>
              <a:buChar char="•"/>
              <a:defRPr/>
            </a:pPr>
            <a:endParaRPr lang="en-US" altLang="zh-CN" sz="2200" b="0" dirty="0">
              <a:latin typeface="+mn-lt"/>
              <a:cs typeface="+mn-cs"/>
            </a:endParaRPr>
          </a:p>
          <a:p>
            <a:pPr marL="231775" indent="-231775">
              <a:buFont typeface="Arial" pitchFamily="34" charset="0"/>
              <a:buChar char="•"/>
              <a:defRPr/>
            </a:pPr>
            <a:endParaRPr lang="en-US" altLang="zh-CN" sz="2200" b="0" dirty="0">
              <a:latin typeface="+mn-lt"/>
              <a:cs typeface="+mn-cs"/>
            </a:endParaRPr>
          </a:p>
        </p:txBody>
      </p:sp>
      <p:pic>
        <p:nvPicPr>
          <p:cNvPr id="16389" name="Picture 2" descr="http://www.drfirst.com/img/meaningful-use-options.png"/>
          <p:cNvPicPr>
            <a:picLocks noChangeAspect="1" noChangeArrowheads="1"/>
          </p:cNvPicPr>
          <p:nvPr/>
        </p:nvPicPr>
        <p:blipFill>
          <a:blip r:embed="rId3"/>
          <a:srcRect/>
          <a:stretch>
            <a:fillRect/>
          </a:stretch>
        </p:blipFill>
        <p:spPr bwMode="auto">
          <a:xfrm>
            <a:off x="4269318" y="4818063"/>
            <a:ext cx="3642783" cy="203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2"/>
          <p:cNvGrpSpPr/>
          <p:nvPr/>
        </p:nvGrpSpPr>
        <p:grpSpPr>
          <a:xfrm>
            <a:off x="-1" y="463551"/>
            <a:ext cx="10585455" cy="6426203"/>
            <a:chOff x="-1" y="290511"/>
            <a:chExt cx="7939089" cy="6426202"/>
          </a:xfrm>
        </p:grpSpPr>
        <p:sp>
          <p:nvSpPr>
            <p:cNvPr id="129" name="Shape 129"/>
            <p:cNvSpPr/>
            <p:nvPr/>
          </p:nvSpPr>
          <p:spPr>
            <a:xfrm>
              <a:off x="-1" y="476080"/>
              <a:ext cx="2973390" cy="1202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2535" tIns="92535" rIns="92535" bIns="92535" numCol="1" anchor="ctr">
              <a:spAutoFit/>
            </a:bodyPr>
            <a:lstStyle/>
            <a:p>
              <a:pPr lvl="0" algn="ctr" defTabSz="1851025"/>
              <a:r>
                <a:rPr sz="2200" dirty="0">
                  <a:solidFill>
                    <a:srgbClr val="0076A3"/>
                  </a:solidFill>
                  <a:latin typeface="Arial Black"/>
                  <a:ea typeface="Arial Black"/>
                  <a:cs typeface="Arial Black"/>
                  <a:sym typeface="Arial Black"/>
                </a:rPr>
                <a:t>INDIAN TP</a:t>
              </a:r>
            </a:p>
            <a:p>
              <a:pPr lvl="0" algn="ctr" defTabSz="1851025"/>
              <a:r>
                <a:rPr sz="2200" dirty="0">
                  <a:solidFill>
                    <a:srgbClr val="0076A3"/>
                  </a:solidFill>
                  <a:latin typeface="Arial Black"/>
                  <a:ea typeface="Arial Black"/>
                  <a:cs typeface="Arial Black"/>
                  <a:sym typeface="Arial Black"/>
                </a:rPr>
                <a:t>ASSESSMENT &amp; </a:t>
              </a:r>
              <a:br>
                <a:rPr sz="2200" dirty="0">
                  <a:solidFill>
                    <a:srgbClr val="0076A3"/>
                  </a:solidFill>
                  <a:latin typeface="Arial Black"/>
                  <a:ea typeface="Arial Black"/>
                  <a:cs typeface="Arial Black"/>
                  <a:sym typeface="Arial Black"/>
                </a:rPr>
              </a:br>
              <a:r>
                <a:rPr sz="2200" dirty="0">
                  <a:solidFill>
                    <a:srgbClr val="0076A3"/>
                  </a:solidFill>
                  <a:latin typeface="Arial Black"/>
                  <a:ea typeface="Arial Black"/>
                  <a:cs typeface="Arial Black"/>
                  <a:sym typeface="Arial Black"/>
                </a:rPr>
                <a:t>LITIGATION</a:t>
              </a:r>
            </a:p>
          </p:txBody>
        </p:sp>
        <p:grpSp>
          <p:nvGrpSpPr>
            <p:cNvPr id="3" name="Group 132"/>
            <p:cNvGrpSpPr/>
            <p:nvPr/>
          </p:nvGrpSpPr>
          <p:grpSpPr>
            <a:xfrm>
              <a:off x="319086" y="3311525"/>
              <a:ext cx="2654304" cy="520702"/>
              <a:chOff x="-1" y="0"/>
              <a:chExt cx="2654302" cy="520701"/>
            </a:xfrm>
          </p:grpSpPr>
          <p:sp>
            <p:nvSpPr>
              <p:cNvPr id="130" name="Shape 130"/>
              <p:cNvSpPr/>
              <p:nvPr/>
            </p:nvSpPr>
            <p:spPr>
              <a:xfrm>
                <a:off x="0" y="0"/>
                <a:ext cx="2654301" cy="520701"/>
              </a:xfrm>
              <a:prstGeom prst="rect">
                <a:avLst/>
              </a:prstGeom>
              <a:solidFill>
                <a:srgbClr val="0F6FC6"/>
              </a:solidFill>
              <a:ln w="28575" cap="flat">
                <a:solidFill>
                  <a:srgbClr val="085091"/>
                </a:solidFill>
                <a:prstDash val="solid"/>
                <a:round/>
              </a:ln>
              <a:effectLst/>
            </p:spPr>
            <p:txBody>
              <a:bodyPr wrap="square" lIns="0" tIns="0" rIns="0" bIns="0" numCol="1" anchor="ctr">
                <a:noAutofit/>
              </a:bodyPr>
              <a:lstStyle/>
              <a:p>
                <a:pPr lvl="0" algn="ctr">
                  <a:defRPr sz="1200" b="1">
                    <a:solidFill>
                      <a:srgbClr val="FFFFFF"/>
                    </a:solidFill>
                    <a:latin typeface="Verdana"/>
                    <a:ea typeface="Verdana"/>
                    <a:cs typeface="Verdana"/>
                    <a:sym typeface="Verdana"/>
                  </a:defRPr>
                </a:pPr>
                <a:endParaRPr/>
              </a:p>
            </p:txBody>
          </p:sp>
          <p:sp>
            <p:nvSpPr>
              <p:cNvPr id="131" name="Shape 131"/>
              <p:cNvSpPr/>
              <p:nvPr/>
            </p:nvSpPr>
            <p:spPr>
              <a:xfrm>
                <a:off x="-1" y="168018"/>
                <a:ext cx="2654301" cy="1846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200" b="1">
                    <a:solidFill>
                      <a:srgbClr val="FFFFFF"/>
                    </a:solidFill>
                    <a:latin typeface="Verdana"/>
                    <a:ea typeface="Verdana"/>
                    <a:cs typeface="Verdana"/>
                    <a:sym typeface="Verdana"/>
                  </a:defRPr>
                </a:lvl1pPr>
              </a:lstStyle>
              <a:p>
                <a:pPr lvl="0">
                  <a:defRPr sz="1800" b="0">
                    <a:solidFill>
                      <a:srgbClr val="000000"/>
                    </a:solidFill>
                  </a:defRPr>
                </a:pPr>
                <a:r>
                  <a:rPr sz="1200" b="1">
                    <a:solidFill>
                      <a:srgbClr val="FFFFFF"/>
                    </a:solidFill>
                  </a:rPr>
                  <a:t>Commissioner of Income Tax (Appeals)</a:t>
                </a:r>
              </a:p>
            </p:txBody>
          </p:sp>
        </p:grpSp>
        <p:grpSp>
          <p:nvGrpSpPr>
            <p:cNvPr id="4" name="Group 135"/>
            <p:cNvGrpSpPr/>
            <p:nvPr/>
          </p:nvGrpSpPr>
          <p:grpSpPr>
            <a:xfrm>
              <a:off x="2973387" y="4778374"/>
              <a:ext cx="1908178" cy="549278"/>
              <a:chOff x="-1" y="-1"/>
              <a:chExt cx="1908177" cy="549277"/>
            </a:xfrm>
          </p:grpSpPr>
          <p:sp>
            <p:nvSpPr>
              <p:cNvPr id="133" name="Shape 133"/>
              <p:cNvSpPr/>
              <p:nvPr/>
            </p:nvSpPr>
            <p:spPr>
              <a:xfrm>
                <a:off x="-1" y="-1"/>
                <a:ext cx="1908177" cy="549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F6FC6"/>
              </a:solidFill>
              <a:ln w="28575" cap="flat">
                <a:solidFill>
                  <a:srgbClr val="085091"/>
                </a:solidFill>
                <a:prstDash val="solid"/>
                <a:round/>
              </a:ln>
              <a:effectLst/>
            </p:spPr>
            <p:txBody>
              <a:bodyPr wrap="square" lIns="0" tIns="0" rIns="0" bIns="0" numCol="1" anchor="ctr">
                <a:noAutofit/>
              </a:bodyPr>
              <a:lstStyle/>
              <a:p>
                <a:pPr lvl="0" algn="ctr">
                  <a:defRPr sz="1100" b="1">
                    <a:solidFill>
                      <a:srgbClr val="FFFFFF"/>
                    </a:solidFill>
                    <a:latin typeface="Verdana"/>
                    <a:ea typeface="Verdana"/>
                    <a:cs typeface="Verdana"/>
                    <a:sym typeface="Verdana"/>
                  </a:defRPr>
                </a:pPr>
                <a:endParaRPr/>
              </a:p>
            </p:txBody>
          </p:sp>
          <p:sp>
            <p:nvSpPr>
              <p:cNvPr id="134" name="Shape 134"/>
              <p:cNvSpPr/>
              <p:nvPr/>
            </p:nvSpPr>
            <p:spPr>
              <a:xfrm>
                <a:off x="279422" y="189999"/>
                <a:ext cx="1349329" cy="16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100" b="1">
                    <a:solidFill>
                      <a:srgbClr val="FFFFFF"/>
                    </a:solidFill>
                    <a:latin typeface="Verdana"/>
                    <a:ea typeface="Verdana"/>
                    <a:cs typeface="Verdana"/>
                    <a:sym typeface="Verdana"/>
                  </a:defRPr>
                </a:lvl1pPr>
              </a:lstStyle>
              <a:p>
                <a:pPr lvl="0">
                  <a:defRPr sz="1800" b="0">
                    <a:solidFill>
                      <a:srgbClr val="000000"/>
                    </a:solidFill>
                  </a:defRPr>
                </a:pPr>
                <a:r>
                  <a:rPr sz="1100" b="1">
                    <a:solidFill>
                      <a:srgbClr val="FFFFFF"/>
                    </a:solidFill>
                  </a:rPr>
                  <a:t>Assessing Officer (AO)</a:t>
                </a:r>
              </a:p>
            </p:txBody>
          </p:sp>
        </p:grpSp>
        <p:grpSp>
          <p:nvGrpSpPr>
            <p:cNvPr id="5" name="Group 138"/>
            <p:cNvGrpSpPr/>
            <p:nvPr/>
          </p:nvGrpSpPr>
          <p:grpSpPr>
            <a:xfrm>
              <a:off x="5946773" y="4746625"/>
              <a:ext cx="1905003" cy="520702"/>
              <a:chOff x="-1" y="0"/>
              <a:chExt cx="1905002" cy="520701"/>
            </a:xfrm>
          </p:grpSpPr>
          <p:sp>
            <p:nvSpPr>
              <p:cNvPr id="136" name="Shape 136"/>
              <p:cNvSpPr/>
              <p:nvPr/>
            </p:nvSpPr>
            <p:spPr>
              <a:xfrm>
                <a:off x="0" y="0"/>
                <a:ext cx="1905001" cy="520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16" y="0"/>
                    </a:lnTo>
                    <a:lnTo>
                      <a:pt x="21600" y="3600"/>
                    </a:lnTo>
                    <a:lnTo>
                      <a:pt x="21600" y="21600"/>
                    </a:lnTo>
                    <a:lnTo>
                      <a:pt x="984" y="21600"/>
                    </a:lnTo>
                    <a:lnTo>
                      <a:pt x="0" y="18000"/>
                    </a:lnTo>
                    <a:lnTo>
                      <a:pt x="0" y="0"/>
                    </a:lnTo>
                    <a:close/>
                  </a:path>
                </a:pathLst>
              </a:custGeom>
              <a:solidFill>
                <a:srgbClr val="0F6FC6"/>
              </a:solidFill>
              <a:ln w="28575" cap="flat">
                <a:solidFill>
                  <a:srgbClr val="085091"/>
                </a:solidFill>
                <a:prstDash val="solid"/>
                <a:round/>
              </a:ln>
              <a:effectLst/>
            </p:spPr>
            <p:txBody>
              <a:bodyPr wrap="square" lIns="0" tIns="0" rIns="0" bIns="0" numCol="1" anchor="ctr">
                <a:noAutofit/>
              </a:bodyPr>
              <a:lstStyle/>
              <a:p>
                <a:pPr lvl="0" algn="ctr">
                  <a:defRPr sz="1200" b="1">
                    <a:solidFill>
                      <a:srgbClr val="FFFFFF"/>
                    </a:solidFill>
                    <a:latin typeface="Verdana"/>
                    <a:ea typeface="Verdana"/>
                    <a:cs typeface="Verdana"/>
                    <a:sym typeface="Verdana"/>
                  </a:defRPr>
                </a:pPr>
                <a:endParaRPr/>
              </a:p>
            </p:txBody>
          </p:sp>
          <p:sp>
            <p:nvSpPr>
              <p:cNvPr id="137" name="Shape 137"/>
              <p:cNvSpPr/>
              <p:nvPr/>
            </p:nvSpPr>
            <p:spPr>
              <a:xfrm>
                <a:off x="-1" y="75685"/>
                <a:ext cx="1905001" cy="3693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200" b="1">
                    <a:solidFill>
                      <a:srgbClr val="FFFFFF"/>
                    </a:solidFill>
                    <a:latin typeface="Verdana"/>
                    <a:ea typeface="Verdana"/>
                    <a:cs typeface="Verdana"/>
                    <a:sym typeface="Verdana"/>
                  </a:defRPr>
                </a:lvl1pPr>
              </a:lstStyle>
              <a:p>
                <a:pPr lvl="0">
                  <a:defRPr sz="1800" b="0">
                    <a:solidFill>
                      <a:srgbClr val="000000"/>
                    </a:solidFill>
                  </a:defRPr>
                </a:pPr>
                <a:r>
                  <a:rPr sz="1200" b="1">
                    <a:solidFill>
                      <a:srgbClr val="FFFFFF"/>
                    </a:solidFill>
                  </a:rPr>
                  <a:t>Transfer Pricing Officer (TPO)</a:t>
                </a:r>
              </a:p>
            </p:txBody>
          </p:sp>
        </p:grpSp>
        <p:grpSp>
          <p:nvGrpSpPr>
            <p:cNvPr id="6" name="Group 141"/>
            <p:cNvGrpSpPr/>
            <p:nvPr/>
          </p:nvGrpSpPr>
          <p:grpSpPr>
            <a:xfrm>
              <a:off x="4632324" y="3311524"/>
              <a:ext cx="3219452" cy="520703"/>
              <a:chOff x="0" y="1269"/>
              <a:chExt cx="3219451" cy="520702"/>
            </a:xfrm>
          </p:grpSpPr>
          <p:sp>
            <p:nvSpPr>
              <p:cNvPr id="139" name="Shape 139"/>
              <p:cNvSpPr/>
              <p:nvPr/>
            </p:nvSpPr>
            <p:spPr>
              <a:xfrm>
                <a:off x="0" y="1269"/>
                <a:ext cx="3219451" cy="520702"/>
              </a:xfrm>
              <a:prstGeom prst="rect">
                <a:avLst/>
              </a:prstGeom>
              <a:solidFill>
                <a:srgbClr val="0F6FC6"/>
              </a:solidFill>
              <a:ln w="28575" cap="flat">
                <a:solidFill>
                  <a:srgbClr val="085091"/>
                </a:solidFill>
                <a:prstDash val="solid"/>
                <a:round/>
              </a:ln>
              <a:effectLst/>
            </p:spPr>
            <p:txBody>
              <a:bodyPr wrap="square" lIns="0" tIns="0" rIns="0" bIns="0" numCol="1" anchor="ctr">
                <a:noAutofit/>
              </a:bodyPr>
              <a:lstStyle/>
              <a:p>
                <a:pPr lvl="0" algn="ctr">
                  <a:defRPr sz="1400" b="1">
                    <a:solidFill>
                      <a:srgbClr val="FFFFFF"/>
                    </a:solidFill>
                    <a:latin typeface="Verdana"/>
                    <a:ea typeface="Verdana"/>
                    <a:cs typeface="Verdana"/>
                    <a:sym typeface="Verdana"/>
                  </a:defRPr>
                </a:pPr>
                <a:endParaRPr/>
              </a:p>
            </p:txBody>
          </p:sp>
          <p:sp>
            <p:nvSpPr>
              <p:cNvPr id="140" name="Shape 140"/>
              <p:cNvSpPr/>
              <p:nvPr/>
            </p:nvSpPr>
            <p:spPr>
              <a:xfrm>
                <a:off x="0" y="153898"/>
                <a:ext cx="3219450" cy="2154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400" b="1">
                    <a:solidFill>
                      <a:srgbClr val="FFFFFF"/>
                    </a:solidFill>
                    <a:latin typeface="Verdana"/>
                    <a:ea typeface="Verdana"/>
                    <a:cs typeface="Verdana"/>
                    <a:sym typeface="Verdana"/>
                  </a:defRPr>
                </a:lvl1pPr>
              </a:lstStyle>
              <a:p>
                <a:pPr lvl="0">
                  <a:defRPr sz="1800" b="0">
                    <a:solidFill>
                      <a:srgbClr val="000000"/>
                    </a:solidFill>
                  </a:defRPr>
                </a:pPr>
                <a:r>
                  <a:rPr sz="1400" b="1">
                    <a:solidFill>
                      <a:srgbClr val="FFFFFF"/>
                    </a:solidFill>
                  </a:rPr>
                  <a:t>Dispute Resolution panel (DRP)</a:t>
                </a:r>
              </a:p>
            </p:txBody>
          </p:sp>
        </p:grpSp>
        <p:grpSp>
          <p:nvGrpSpPr>
            <p:cNvPr id="7" name="Group 144"/>
            <p:cNvGrpSpPr/>
            <p:nvPr/>
          </p:nvGrpSpPr>
          <p:grpSpPr>
            <a:xfrm>
              <a:off x="2592387" y="1960561"/>
              <a:ext cx="2689228" cy="468315"/>
              <a:chOff x="-1" y="0"/>
              <a:chExt cx="2689227" cy="468314"/>
            </a:xfrm>
          </p:grpSpPr>
          <p:sp>
            <p:nvSpPr>
              <p:cNvPr id="142" name="Shape 142"/>
              <p:cNvSpPr/>
              <p:nvPr/>
            </p:nvSpPr>
            <p:spPr>
              <a:xfrm>
                <a:off x="0" y="0"/>
                <a:ext cx="2689226" cy="468314"/>
              </a:xfrm>
              <a:custGeom>
                <a:avLst/>
                <a:gdLst/>
                <a:ahLst/>
                <a:cxnLst>
                  <a:cxn ang="0">
                    <a:pos x="wd2" y="hd2"/>
                  </a:cxn>
                  <a:cxn ang="5400000">
                    <a:pos x="wd2" y="hd2"/>
                  </a:cxn>
                  <a:cxn ang="10800000">
                    <a:pos x="wd2" y="hd2"/>
                  </a:cxn>
                  <a:cxn ang="16200000">
                    <a:pos x="wd2" y="hd2"/>
                  </a:cxn>
                </a:cxnLst>
                <a:rect l="0" t="0" r="r" b="b"/>
                <a:pathLst>
                  <a:path w="21600" h="21600" extrusionOk="0">
                    <a:moveTo>
                      <a:pt x="627" y="0"/>
                    </a:moveTo>
                    <a:lnTo>
                      <a:pt x="20973" y="0"/>
                    </a:lnTo>
                    <a:lnTo>
                      <a:pt x="21600" y="3600"/>
                    </a:lnTo>
                    <a:lnTo>
                      <a:pt x="21600" y="21600"/>
                    </a:lnTo>
                    <a:lnTo>
                      <a:pt x="0" y="21600"/>
                    </a:lnTo>
                    <a:lnTo>
                      <a:pt x="0" y="3600"/>
                    </a:lnTo>
                    <a:lnTo>
                      <a:pt x="627" y="0"/>
                    </a:lnTo>
                    <a:close/>
                  </a:path>
                </a:pathLst>
              </a:custGeom>
              <a:solidFill>
                <a:srgbClr val="0F6FC6"/>
              </a:solidFill>
              <a:ln w="28575" cap="flat">
                <a:solidFill>
                  <a:srgbClr val="085091"/>
                </a:solidFill>
                <a:prstDash val="solid"/>
                <a:round/>
              </a:ln>
              <a:effectLst/>
            </p:spPr>
            <p:txBody>
              <a:bodyPr wrap="square" lIns="0" tIns="0" rIns="0" bIns="0" numCol="1" anchor="ctr">
                <a:noAutofit/>
              </a:bodyPr>
              <a:lstStyle/>
              <a:p>
                <a:pPr lvl="0" algn="ctr">
                  <a:defRPr sz="1100" b="1">
                    <a:solidFill>
                      <a:srgbClr val="FFFFFF"/>
                    </a:solidFill>
                    <a:latin typeface="Verdana"/>
                    <a:ea typeface="Verdana"/>
                    <a:cs typeface="Verdana"/>
                    <a:sym typeface="Verdana"/>
                  </a:defRPr>
                </a:pPr>
                <a:endParaRPr/>
              </a:p>
            </p:txBody>
          </p:sp>
          <p:sp>
            <p:nvSpPr>
              <p:cNvPr id="143" name="Shape 143"/>
              <p:cNvSpPr/>
              <p:nvPr/>
            </p:nvSpPr>
            <p:spPr>
              <a:xfrm>
                <a:off x="-1" y="149518"/>
                <a:ext cx="2689226" cy="16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100" b="1">
                    <a:solidFill>
                      <a:srgbClr val="FFFFFF"/>
                    </a:solidFill>
                    <a:latin typeface="Verdana"/>
                    <a:ea typeface="Verdana"/>
                    <a:cs typeface="Verdana"/>
                    <a:sym typeface="Verdana"/>
                  </a:defRPr>
                </a:lvl1pPr>
              </a:lstStyle>
              <a:p>
                <a:pPr lvl="0">
                  <a:defRPr sz="1800" b="0">
                    <a:solidFill>
                      <a:srgbClr val="000000"/>
                    </a:solidFill>
                  </a:defRPr>
                </a:pPr>
                <a:r>
                  <a:rPr sz="1100" b="1">
                    <a:solidFill>
                      <a:srgbClr val="FFFFFF"/>
                    </a:solidFill>
                  </a:rPr>
                  <a:t>Income Tax Appellate Tribunal (ITAT)</a:t>
                </a:r>
              </a:p>
            </p:txBody>
          </p:sp>
        </p:grpSp>
        <p:grpSp>
          <p:nvGrpSpPr>
            <p:cNvPr id="8" name="Group 147"/>
            <p:cNvGrpSpPr/>
            <p:nvPr/>
          </p:nvGrpSpPr>
          <p:grpSpPr>
            <a:xfrm>
              <a:off x="3140075" y="1146175"/>
              <a:ext cx="1574802" cy="450852"/>
              <a:chOff x="0" y="0"/>
              <a:chExt cx="1574801" cy="450851"/>
            </a:xfrm>
          </p:grpSpPr>
          <p:sp>
            <p:nvSpPr>
              <p:cNvPr id="145" name="Shape 145"/>
              <p:cNvSpPr/>
              <p:nvPr/>
            </p:nvSpPr>
            <p:spPr>
              <a:xfrm>
                <a:off x="0" y="0"/>
                <a:ext cx="1574801" cy="450851"/>
              </a:xfrm>
              <a:custGeom>
                <a:avLst/>
                <a:gdLst/>
                <a:ahLst/>
                <a:cxnLst>
                  <a:cxn ang="0">
                    <a:pos x="wd2" y="hd2"/>
                  </a:cxn>
                  <a:cxn ang="5400000">
                    <a:pos x="wd2" y="hd2"/>
                  </a:cxn>
                  <a:cxn ang="10800000">
                    <a:pos x="wd2" y="hd2"/>
                  </a:cxn>
                  <a:cxn ang="16200000">
                    <a:pos x="wd2" y="hd2"/>
                  </a:cxn>
                </a:cxnLst>
                <a:rect l="0" t="0" r="r" b="b"/>
                <a:pathLst>
                  <a:path w="21600" h="21600" extrusionOk="0">
                    <a:moveTo>
                      <a:pt x="1031" y="0"/>
                    </a:moveTo>
                    <a:lnTo>
                      <a:pt x="20569" y="0"/>
                    </a:lnTo>
                    <a:lnTo>
                      <a:pt x="21600" y="3600"/>
                    </a:lnTo>
                    <a:lnTo>
                      <a:pt x="21600" y="21600"/>
                    </a:lnTo>
                    <a:lnTo>
                      <a:pt x="0" y="21600"/>
                    </a:lnTo>
                    <a:lnTo>
                      <a:pt x="0" y="3600"/>
                    </a:lnTo>
                    <a:lnTo>
                      <a:pt x="1031" y="0"/>
                    </a:lnTo>
                    <a:close/>
                  </a:path>
                </a:pathLst>
              </a:custGeom>
              <a:solidFill>
                <a:srgbClr val="0F6FC6"/>
              </a:solidFill>
              <a:ln w="12700" cap="flat">
                <a:solidFill>
                  <a:srgbClr val="085091"/>
                </a:solidFill>
                <a:prstDash val="solid"/>
                <a:round/>
              </a:ln>
              <a:effectLst/>
            </p:spPr>
            <p:txBody>
              <a:bodyPr wrap="square" lIns="0" tIns="0" rIns="0" bIns="0" numCol="1" anchor="ctr">
                <a:noAutofit/>
              </a:bodyPr>
              <a:lstStyle/>
              <a:p>
                <a:pPr lvl="0" algn="ctr">
                  <a:defRPr sz="1400" b="1">
                    <a:solidFill>
                      <a:srgbClr val="FFFFFF"/>
                    </a:solidFill>
                    <a:latin typeface="Verdana"/>
                    <a:ea typeface="Verdana"/>
                    <a:cs typeface="Verdana"/>
                    <a:sym typeface="Verdana"/>
                  </a:defRPr>
                </a:pPr>
                <a:endParaRPr/>
              </a:p>
            </p:txBody>
          </p:sp>
          <p:sp>
            <p:nvSpPr>
              <p:cNvPr id="146" name="Shape 146"/>
              <p:cNvSpPr/>
              <p:nvPr/>
            </p:nvSpPr>
            <p:spPr>
              <a:xfrm>
                <a:off x="0" y="117704"/>
                <a:ext cx="1574801" cy="2154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400" b="1">
                    <a:solidFill>
                      <a:srgbClr val="FFFFFF"/>
                    </a:solidFill>
                    <a:latin typeface="Verdana"/>
                    <a:ea typeface="Verdana"/>
                    <a:cs typeface="Verdana"/>
                    <a:sym typeface="Verdana"/>
                  </a:defRPr>
                </a:lvl1pPr>
              </a:lstStyle>
              <a:p>
                <a:pPr lvl="0">
                  <a:defRPr sz="1800" b="0">
                    <a:solidFill>
                      <a:srgbClr val="000000"/>
                    </a:solidFill>
                  </a:defRPr>
                </a:pPr>
                <a:r>
                  <a:rPr sz="1400" b="1">
                    <a:solidFill>
                      <a:srgbClr val="FFFFFF"/>
                    </a:solidFill>
                  </a:rPr>
                  <a:t>High Court</a:t>
                </a:r>
              </a:p>
            </p:txBody>
          </p:sp>
        </p:grpSp>
        <p:grpSp>
          <p:nvGrpSpPr>
            <p:cNvPr id="9" name="Group 150"/>
            <p:cNvGrpSpPr/>
            <p:nvPr/>
          </p:nvGrpSpPr>
          <p:grpSpPr>
            <a:xfrm>
              <a:off x="3313112" y="290511"/>
              <a:ext cx="1071565" cy="450853"/>
              <a:chOff x="-1" y="10794"/>
              <a:chExt cx="1071564" cy="450852"/>
            </a:xfrm>
          </p:grpSpPr>
          <p:sp>
            <p:nvSpPr>
              <p:cNvPr id="148" name="Shape 148"/>
              <p:cNvSpPr/>
              <p:nvPr/>
            </p:nvSpPr>
            <p:spPr>
              <a:xfrm>
                <a:off x="0" y="10794"/>
                <a:ext cx="1071563" cy="450852"/>
              </a:xfrm>
              <a:custGeom>
                <a:avLst/>
                <a:gdLst/>
                <a:ahLst/>
                <a:cxnLst>
                  <a:cxn ang="0">
                    <a:pos x="wd2" y="hd2"/>
                  </a:cxn>
                  <a:cxn ang="5400000">
                    <a:pos x="wd2" y="hd2"/>
                  </a:cxn>
                  <a:cxn ang="10800000">
                    <a:pos x="wd2" y="hd2"/>
                  </a:cxn>
                  <a:cxn ang="16200000">
                    <a:pos x="wd2" y="hd2"/>
                  </a:cxn>
                </a:cxnLst>
                <a:rect l="0" t="0" r="r" b="b"/>
                <a:pathLst>
                  <a:path w="21600" h="21600" extrusionOk="0">
                    <a:moveTo>
                      <a:pt x="1515" y="0"/>
                    </a:moveTo>
                    <a:lnTo>
                      <a:pt x="20085" y="0"/>
                    </a:lnTo>
                    <a:lnTo>
                      <a:pt x="21600" y="3600"/>
                    </a:lnTo>
                    <a:lnTo>
                      <a:pt x="21600" y="21600"/>
                    </a:lnTo>
                    <a:lnTo>
                      <a:pt x="0" y="21600"/>
                    </a:lnTo>
                    <a:lnTo>
                      <a:pt x="0" y="3600"/>
                    </a:lnTo>
                    <a:lnTo>
                      <a:pt x="1515" y="0"/>
                    </a:lnTo>
                    <a:close/>
                  </a:path>
                </a:pathLst>
              </a:custGeom>
              <a:solidFill>
                <a:srgbClr val="4E67C8"/>
              </a:solidFill>
              <a:ln w="28575" cap="flat">
                <a:solidFill>
                  <a:srgbClr val="085091"/>
                </a:solidFill>
                <a:prstDash val="solid"/>
                <a:round/>
              </a:ln>
              <a:effectLst/>
            </p:spPr>
            <p:txBody>
              <a:bodyPr wrap="square" lIns="0" tIns="0" rIns="0" bIns="0" numCol="1" anchor="ctr">
                <a:noAutofit/>
              </a:bodyPr>
              <a:lstStyle/>
              <a:p>
                <a:pPr lvl="0" algn="ctr">
                  <a:defRPr sz="1200" b="1">
                    <a:solidFill>
                      <a:srgbClr val="FFFFFF"/>
                    </a:solidFill>
                    <a:latin typeface="Verdana"/>
                    <a:ea typeface="Verdana"/>
                    <a:cs typeface="Verdana"/>
                    <a:sym typeface="Verdana"/>
                  </a:defRPr>
                </a:pPr>
                <a:endParaRPr/>
              </a:p>
            </p:txBody>
          </p:sp>
          <p:sp>
            <p:nvSpPr>
              <p:cNvPr id="149" name="Shape 149"/>
              <p:cNvSpPr/>
              <p:nvPr/>
            </p:nvSpPr>
            <p:spPr>
              <a:xfrm>
                <a:off x="-1" y="143888"/>
                <a:ext cx="1071563" cy="1846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200" b="1">
                    <a:solidFill>
                      <a:srgbClr val="FFFFFF"/>
                    </a:solidFill>
                    <a:latin typeface="Verdana"/>
                    <a:ea typeface="Verdana"/>
                    <a:cs typeface="Verdana"/>
                    <a:sym typeface="Verdana"/>
                  </a:defRPr>
                </a:lvl1pPr>
              </a:lstStyle>
              <a:p>
                <a:pPr lvl="0">
                  <a:defRPr sz="1800" b="0">
                    <a:solidFill>
                      <a:srgbClr val="000000"/>
                    </a:solidFill>
                  </a:defRPr>
                </a:pPr>
                <a:r>
                  <a:rPr sz="1200" b="1" dirty="0">
                    <a:solidFill>
                      <a:srgbClr val="FFFFFF"/>
                    </a:solidFill>
                  </a:rPr>
                  <a:t>Supreme Court</a:t>
                </a:r>
              </a:p>
            </p:txBody>
          </p:sp>
        </p:grpSp>
        <p:sp>
          <p:nvSpPr>
            <p:cNvPr id="151" name="Shape 151"/>
            <p:cNvSpPr/>
            <p:nvPr/>
          </p:nvSpPr>
          <p:spPr>
            <a:xfrm flipV="1">
              <a:off x="3976687" y="5327649"/>
              <a:ext cx="1" cy="317502"/>
            </a:xfrm>
            <a:prstGeom prst="line">
              <a:avLst/>
            </a:prstGeom>
            <a:noFill/>
            <a:ln w="28575" cap="flat">
              <a:solidFill>
                <a:srgbClr val="0A6DC6"/>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52" name="Shape 152"/>
            <p:cNvSpPr/>
            <p:nvPr/>
          </p:nvSpPr>
          <p:spPr>
            <a:xfrm flipH="1" flipV="1">
              <a:off x="2973388" y="3832225"/>
              <a:ext cx="954088" cy="946151"/>
            </a:xfrm>
            <a:prstGeom prst="line">
              <a:avLst/>
            </a:prstGeom>
            <a:noFill/>
            <a:ln w="28575" cap="flat">
              <a:solidFill>
                <a:srgbClr val="0A6DC6"/>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53" name="Shape 153"/>
            <p:cNvSpPr/>
            <p:nvPr/>
          </p:nvSpPr>
          <p:spPr>
            <a:xfrm flipV="1">
              <a:off x="3927475" y="3841750"/>
              <a:ext cx="963614" cy="936626"/>
            </a:xfrm>
            <a:prstGeom prst="line">
              <a:avLst/>
            </a:prstGeom>
            <a:noFill/>
            <a:ln w="28575" cap="flat">
              <a:solidFill>
                <a:srgbClr val="0A6DC6"/>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54" name="Shape 154"/>
            <p:cNvSpPr/>
            <p:nvPr/>
          </p:nvSpPr>
          <p:spPr>
            <a:xfrm flipH="1" flipV="1">
              <a:off x="4613274" y="2428874"/>
              <a:ext cx="1628776" cy="882652"/>
            </a:xfrm>
            <a:prstGeom prst="line">
              <a:avLst/>
            </a:prstGeom>
            <a:noFill/>
            <a:ln w="28575" cap="flat">
              <a:solidFill>
                <a:srgbClr val="0A6DC6"/>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55" name="Shape 155"/>
            <p:cNvSpPr/>
            <p:nvPr/>
          </p:nvSpPr>
          <p:spPr>
            <a:xfrm flipH="1" flipV="1">
              <a:off x="3876675" y="1597025"/>
              <a:ext cx="9526" cy="363538"/>
            </a:xfrm>
            <a:prstGeom prst="line">
              <a:avLst/>
            </a:prstGeom>
            <a:noFill/>
            <a:ln w="28575" cap="flat">
              <a:solidFill>
                <a:srgbClr val="0A6DC6"/>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56" name="Shape 156"/>
            <p:cNvSpPr/>
            <p:nvPr/>
          </p:nvSpPr>
          <p:spPr>
            <a:xfrm flipV="1">
              <a:off x="3850958" y="741362"/>
              <a:ext cx="1" cy="404814"/>
            </a:xfrm>
            <a:prstGeom prst="line">
              <a:avLst/>
            </a:prstGeom>
            <a:noFill/>
            <a:ln w="28575" cap="flat">
              <a:solidFill>
                <a:srgbClr val="0A6DC6"/>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pic>
          <p:nvPicPr>
            <p:cNvPr id="157" name="image.png"/>
            <p:cNvPicPr/>
            <p:nvPr/>
          </p:nvPicPr>
          <p:blipFill>
            <a:blip r:embed="rId2">
              <a:extLst/>
            </a:blip>
            <a:stretch>
              <a:fillRect/>
            </a:stretch>
          </p:blipFill>
          <p:spPr>
            <a:xfrm>
              <a:off x="3313113" y="2384424"/>
              <a:ext cx="1262063" cy="1141415"/>
            </a:xfrm>
            <a:prstGeom prst="rect">
              <a:avLst/>
            </a:prstGeom>
            <a:ln w="12700" cap="flat">
              <a:noFill/>
              <a:miter lim="400000"/>
            </a:ln>
            <a:effectLst/>
          </p:spPr>
        </p:pic>
        <p:pic>
          <p:nvPicPr>
            <p:cNvPr id="158" name="image.png"/>
            <p:cNvPicPr/>
            <p:nvPr/>
          </p:nvPicPr>
          <p:blipFill>
            <a:blip r:embed="rId3">
              <a:extLst/>
            </a:blip>
            <a:stretch>
              <a:fillRect/>
            </a:stretch>
          </p:blipFill>
          <p:spPr>
            <a:xfrm>
              <a:off x="3278074" y="5614987"/>
              <a:ext cx="1501776" cy="1101726"/>
            </a:xfrm>
            <a:prstGeom prst="rect">
              <a:avLst/>
            </a:prstGeom>
            <a:ln w="12700" cap="flat">
              <a:noFill/>
              <a:miter lim="400000"/>
            </a:ln>
            <a:effectLst/>
          </p:spPr>
        </p:pic>
        <p:sp>
          <p:nvSpPr>
            <p:cNvPr id="159" name="Shape 159"/>
            <p:cNvSpPr/>
            <p:nvPr/>
          </p:nvSpPr>
          <p:spPr>
            <a:xfrm>
              <a:off x="4903787" y="4941887"/>
              <a:ext cx="1031876" cy="1"/>
            </a:xfrm>
            <a:prstGeom prst="line">
              <a:avLst/>
            </a:prstGeom>
            <a:noFill/>
            <a:ln w="28575" cap="flat">
              <a:solidFill>
                <a:srgbClr val="0A6DC6"/>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pic>
          <p:nvPicPr>
            <p:cNvPr id="160" name="image.png"/>
            <p:cNvPicPr/>
            <p:nvPr/>
          </p:nvPicPr>
          <p:blipFill>
            <a:blip r:embed="rId4">
              <a:extLst/>
            </a:blip>
            <a:stretch>
              <a:fillRect/>
            </a:stretch>
          </p:blipFill>
          <p:spPr>
            <a:xfrm>
              <a:off x="6172200" y="394149"/>
              <a:ext cx="1766888" cy="1655764"/>
            </a:xfrm>
            <a:prstGeom prst="rect">
              <a:avLst/>
            </a:prstGeom>
            <a:ln w="12700" cap="flat">
              <a:noFill/>
              <a:miter lim="400000"/>
            </a:ln>
            <a:effectLst/>
          </p:spPr>
        </p:pic>
        <p:sp>
          <p:nvSpPr>
            <p:cNvPr id="161" name="Shape 161"/>
            <p:cNvSpPr/>
            <p:nvPr/>
          </p:nvSpPr>
          <p:spPr>
            <a:xfrm flipV="1">
              <a:off x="1646238" y="2430461"/>
              <a:ext cx="1581151" cy="881065"/>
            </a:xfrm>
            <a:prstGeom prst="line">
              <a:avLst/>
            </a:prstGeom>
            <a:noFill/>
            <a:ln w="28575" cap="flat">
              <a:solidFill>
                <a:srgbClr val="0A6DC6"/>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163" name="Shape 163"/>
          <p:cNvSpPr/>
          <p:nvPr/>
        </p:nvSpPr>
        <p:spPr>
          <a:xfrm flipH="1">
            <a:off x="5791202" y="3971927"/>
            <a:ext cx="1183217" cy="936627"/>
          </a:xfrm>
          <a:prstGeom prst="line">
            <a:avLst/>
          </a:prstGeom>
          <a:ln w="25400">
            <a:solidFill>
              <a:srgbClr val="0A6DC6"/>
            </a:solidFill>
            <a:prstDash val="sysDot"/>
            <a:round/>
            <a:tailEnd type="triangle"/>
          </a:ln>
        </p:spPr>
        <p:txBody>
          <a:bodyPr lIns="0" tIns="0" rIns="0" bIns="0"/>
          <a:lstStyle/>
          <a:p>
            <a:pPr lvl="0" defTabSz="457200">
              <a:defRPr sz="1200">
                <a:latin typeface="+mj-lt"/>
                <a:ea typeface="+mj-ea"/>
                <a:cs typeface="+mj-cs"/>
                <a:sym typeface="Helvetica"/>
              </a:defRPr>
            </a:pPr>
            <a:endParaRPr/>
          </a:p>
        </p:txBody>
      </p:sp>
      <p:sp>
        <p:nvSpPr>
          <p:cNvPr id="164" name="Shape 164"/>
          <p:cNvSpPr/>
          <p:nvPr/>
        </p:nvSpPr>
        <p:spPr>
          <a:xfrm rot="10800000" flipH="1" flipV="1">
            <a:off x="188008" y="2362200"/>
            <a:ext cx="3975477" cy="2859088"/>
          </a:xfrm>
          <a:custGeom>
            <a:avLst/>
            <a:gdLst/>
            <a:ahLst/>
            <a:cxnLst>
              <a:cxn ang="0">
                <a:pos x="wd2" y="hd2"/>
              </a:cxn>
              <a:cxn ang="5400000">
                <a:pos x="wd2" y="hd2"/>
              </a:cxn>
              <a:cxn ang="10800000">
                <a:pos x="wd2" y="hd2"/>
              </a:cxn>
              <a:cxn ang="16200000">
                <a:pos x="wd2" y="hd2"/>
              </a:cxn>
            </a:cxnLst>
            <a:rect l="0" t="0" r="r" b="b"/>
            <a:pathLst>
              <a:path w="21600" h="21600" extrusionOk="0">
                <a:moveTo>
                  <a:pt x="18840" y="0"/>
                </a:moveTo>
                <a:cubicBezTo>
                  <a:pt x="9420" y="0"/>
                  <a:pt x="0" y="5400"/>
                  <a:pt x="0" y="10800"/>
                </a:cubicBezTo>
                <a:cubicBezTo>
                  <a:pt x="0" y="16200"/>
                  <a:pt x="10800" y="21600"/>
                  <a:pt x="21600" y="21600"/>
                </a:cubicBezTo>
              </a:path>
            </a:pathLst>
          </a:custGeom>
          <a:ln w="12700">
            <a:solidFill>
              <a:srgbClr val="0A6DC6"/>
            </a:solidFill>
            <a:prstDash val="sysDash"/>
            <a:round/>
            <a:tailEnd type="triangle"/>
          </a:ln>
        </p:spPr>
        <p:txBody>
          <a:bodyPr lIns="0" tIns="0" rIns="0" bIns="0"/>
          <a:lstStyle/>
          <a:p>
            <a:pPr lvl="0"/>
            <a:endParaRPr/>
          </a:p>
        </p:txBody>
      </p:sp>
      <p:sp>
        <p:nvSpPr>
          <p:cNvPr id="165" name="Shape 165"/>
          <p:cNvSpPr/>
          <p:nvPr/>
        </p:nvSpPr>
        <p:spPr>
          <a:xfrm flipH="1">
            <a:off x="11772901" y="646112"/>
            <a:ext cx="1" cy="5830888"/>
          </a:xfrm>
          <a:prstGeom prst="line">
            <a:avLst/>
          </a:prstGeom>
          <a:ln w="19050">
            <a:solidFill/>
            <a:round/>
          </a:ln>
        </p:spPr>
        <p:txBody>
          <a:bodyPr lIns="0" tIns="0" rIns="0" bIns="0"/>
          <a:lstStyle/>
          <a:p>
            <a:pPr lvl="0" defTabSz="457200">
              <a:defRPr sz="1200">
                <a:latin typeface="+mj-lt"/>
                <a:ea typeface="+mj-ea"/>
                <a:cs typeface="+mj-cs"/>
                <a:sym typeface="Helvetica"/>
              </a:defRPr>
            </a:pPr>
            <a:endParaRPr/>
          </a:p>
        </p:txBody>
      </p:sp>
      <p:sp>
        <p:nvSpPr>
          <p:cNvPr id="166" name="Shape 166"/>
          <p:cNvSpPr/>
          <p:nvPr/>
        </p:nvSpPr>
        <p:spPr>
          <a:xfrm flipH="1" flipV="1">
            <a:off x="11074400" y="646115"/>
            <a:ext cx="711200" cy="1"/>
          </a:xfrm>
          <a:prstGeom prst="line">
            <a:avLst/>
          </a:prstGeom>
          <a:ln w="12700">
            <a:solidFill/>
            <a:round/>
          </a:ln>
        </p:spPr>
        <p:txBody>
          <a:bodyPr lIns="0" tIns="0" rIns="0" bIns="0"/>
          <a:lstStyle/>
          <a:p>
            <a:pPr lvl="0" defTabSz="457200">
              <a:defRPr sz="1200">
                <a:latin typeface="+mj-lt"/>
                <a:ea typeface="+mj-ea"/>
                <a:cs typeface="+mj-cs"/>
                <a:sym typeface="Helvetica"/>
              </a:defRPr>
            </a:pPr>
            <a:endParaRPr/>
          </a:p>
        </p:txBody>
      </p:sp>
      <p:sp>
        <p:nvSpPr>
          <p:cNvPr id="167" name="Shape 167"/>
          <p:cNvSpPr/>
          <p:nvPr/>
        </p:nvSpPr>
        <p:spPr>
          <a:xfrm flipH="1">
            <a:off x="11074400" y="1501775"/>
            <a:ext cx="711200" cy="0"/>
          </a:xfrm>
          <a:prstGeom prst="line">
            <a:avLst/>
          </a:prstGeom>
          <a:ln w="12700">
            <a:solidFill/>
            <a:round/>
          </a:ln>
        </p:spPr>
        <p:txBody>
          <a:bodyPr lIns="0" tIns="0" rIns="0" bIns="0"/>
          <a:lstStyle/>
          <a:p>
            <a:pPr lvl="0" defTabSz="457200">
              <a:defRPr sz="1200">
                <a:latin typeface="+mj-lt"/>
                <a:ea typeface="+mj-ea"/>
                <a:cs typeface="+mj-cs"/>
                <a:sym typeface="Helvetica"/>
              </a:defRPr>
            </a:pPr>
            <a:endParaRPr/>
          </a:p>
        </p:txBody>
      </p:sp>
      <p:sp>
        <p:nvSpPr>
          <p:cNvPr id="168" name="Shape 168"/>
          <p:cNvSpPr/>
          <p:nvPr/>
        </p:nvSpPr>
        <p:spPr>
          <a:xfrm flipH="1">
            <a:off x="11074400" y="2325690"/>
            <a:ext cx="711200" cy="1"/>
          </a:xfrm>
          <a:prstGeom prst="line">
            <a:avLst/>
          </a:prstGeom>
          <a:ln w="12700">
            <a:solidFill/>
            <a:round/>
          </a:ln>
        </p:spPr>
        <p:txBody>
          <a:bodyPr lIns="0" tIns="0" rIns="0" bIns="0"/>
          <a:lstStyle/>
          <a:p>
            <a:pPr lvl="0" defTabSz="457200">
              <a:defRPr sz="1200">
                <a:latin typeface="+mj-lt"/>
                <a:ea typeface="+mj-ea"/>
                <a:cs typeface="+mj-cs"/>
                <a:sym typeface="Helvetica"/>
              </a:defRPr>
            </a:pPr>
            <a:endParaRPr/>
          </a:p>
        </p:txBody>
      </p:sp>
      <p:sp>
        <p:nvSpPr>
          <p:cNvPr id="169" name="Shape 169"/>
          <p:cNvSpPr/>
          <p:nvPr/>
        </p:nvSpPr>
        <p:spPr>
          <a:xfrm flipH="1">
            <a:off x="11074400" y="6477000"/>
            <a:ext cx="711200" cy="0"/>
          </a:xfrm>
          <a:prstGeom prst="line">
            <a:avLst/>
          </a:prstGeom>
          <a:ln w="12700">
            <a:solidFill/>
            <a:round/>
          </a:ln>
        </p:spPr>
        <p:txBody>
          <a:bodyPr lIns="0" tIns="0" rIns="0" bIns="0"/>
          <a:lstStyle/>
          <a:p>
            <a:pPr lvl="0" defTabSz="457200">
              <a:defRPr sz="1200">
                <a:latin typeface="+mj-lt"/>
                <a:ea typeface="+mj-ea"/>
                <a:cs typeface="+mj-cs"/>
                <a:sym typeface="Helvetica"/>
              </a:defRPr>
            </a:pPr>
            <a:endParaRPr/>
          </a:p>
        </p:txBody>
      </p:sp>
      <p:sp>
        <p:nvSpPr>
          <p:cNvPr id="170" name="Shape 170"/>
          <p:cNvSpPr/>
          <p:nvPr/>
        </p:nvSpPr>
        <p:spPr>
          <a:xfrm flipH="1">
            <a:off x="11061700" y="3657600"/>
            <a:ext cx="711200" cy="0"/>
          </a:xfrm>
          <a:prstGeom prst="line">
            <a:avLst/>
          </a:prstGeom>
          <a:ln w="12700">
            <a:solidFill/>
            <a:round/>
          </a:ln>
        </p:spPr>
        <p:txBody>
          <a:bodyPr lIns="0" tIns="0" rIns="0" bIns="0"/>
          <a:lstStyle/>
          <a:p>
            <a:pPr lvl="0" defTabSz="457200">
              <a:defRPr sz="1200">
                <a:latin typeface="+mj-lt"/>
                <a:ea typeface="+mj-ea"/>
                <a:cs typeface="+mj-cs"/>
                <a:sym typeface="Helvetica"/>
              </a:defRPr>
            </a:pPr>
            <a:endParaRPr/>
          </a:p>
        </p:txBody>
      </p:sp>
      <p:sp>
        <p:nvSpPr>
          <p:cNvPr id="171" name="Shape 171"/>
          <p:cNvSpPr/>
          <p:nvPr/>
        </p:nvSpPr>
        <p:spPr>
          <a:xfrm flipH="1">
            <a:off x="11061700" y="5389565"/>
            <a:ext cx="711200" cy="1"/>
          </a:xfrm>
          <a:prstGeom prst="line">
            <a:avLst/>
          </a:prstGeom>
          <a:ln w="12700">
            <a:solidFill/>
            <a:round/>
          </a:ln>
        </p:spPr>
        <p:txBody>
          <a:bodyPr lIns="0" tIns="0" rIns="0" bIns="0"/>
          <a:lstStyle/>
          <a:p>
            <a:pPr lvl="0" defTabSz="457200">
              <a:defRPr sz="1200">
                <a:latin typeface="+mj-lt"/>
                <a:ea typeface="+mj-ea"/>
                <a:cs typeface="+mj-cs"/>
                <a:sym typeface="Helvetica"/>
              </a:defRPr>
            </a:pPr>
            <a:endParaRPr/>
          </a:p>
        </p:txBody>
      </p:sp>
      <p:sp>
        <p:nvSpPr>
          <p:cNvPr id="172" name="Shape 172"/>
          <p:cNvSpPr/>
          <p:nvPr/>
        </p:nvSpPr>
        <p:spPr>
          <a:xfrm flipH="1">
            <a:off x="11061700" y="4868865"/>
            <a:ext cx="711200" cy="1"/>
          </a:xfrm>
          <a:prstGeom prst="line">
            <a:avLst/>
          </a:prstGeom>
          <a:ln w="12700">
            <a:solidFill/>
            <a:round/>
          </a:ln>
        </p:spPr>
        <p:txBody>
          <a:bodyPr lIns="0" tIns="0" rIns="0" bIns="0"/>
          <a:lstStyle/>
          <a:p>
            <a:pPr lvl="0" defTabSz="457200">
              <a:defRPr sz="1200">
                <a:latin typeface="+mj-lt"/>
                <a:ea typeface="+mj-ea"/>
                <a:cs typeface="+mj-cs"/>
                <a:sym typeface="Helvetica"/>
              </a:defRPr>
            </a:pPr>
            <a:endParaRPr/>
          </a:p>
        </p:txBody>
      </p:sp>
      <p:sp>
        <p:nvSpPr>
          <p:cNvPr id="173" name="Shape 173"/>
          <p:cNvSpPr/>
          <p:nvPr/>
        </p:nvSpPr>
        <p:spPr>
          <a:xfrm>
            <a:off x="6491818" y="4829177"/>
            <a:ext cx="982318" cy="276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vl1pPr>
          </a:lstStyle>
          <a:p>
            <a:pPr lvl="0">
              <a:defRPr sz="1800"/>
            </a:pPr>
            <a:r>
              <a:rPr sz="1200"/>
              <a:t>TPO reference</a:t>
            </a:r>
          </a:p>
        </p:txBody>
      </p:sp>
      <p:sp>
        <p:nvSpPr>
          <p:cNvPr id="174" name="Shape 174"/>
          <p:cNvSpPr/>
          <p:nvPr/>
        </p:nvSpPr>
        <p:spPr>
          <a:xfrm>
            <a:off x="6604000" y="5253040"/>
            <a:ext cx="825160"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rPr sz="1200"/>
              <a:t>TPO Order </a:t>
            </a:r>
            <a:endParaRPr sz="1200" b="1">
              <a:latin typeface="Arial"/>
              <a:ea typeface="Arial"/>
              <a:cs typeface="Arial"/>
              <a:sym typeface="Arial"/>
            </a:endParaRPr>
          </a:p>
          <a:p>
            <a:pPr lvl="0"/>
            <a:r>
              <a:rPr sz="1200"/>
              <a:t>u/s 92CA(3)</a:t>
            </a:r>
          </a:p>
        </p:txBody>
      </p:sp>
      <p:sp>
        <p:nvSpPr>
          <p:cNvPr id="175" name="Shape 175"/>
          <p:cNvSpPr/>
          <p:nvPr/>
        </p:nvSpPr>
        <p:spPr>
          <a:xfrm>
            <a:off x="1930402" y="2667002"/>
            <a:ext cx="1006235"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rPr sz="1200"/>
              <a:t>Appeal against</a:t>
            </a:r>
            <a:endParaRPr sz="1200" b="1">
              <a:latin typeface="Arial"/>
              <a:ea typeface="Arial"/>
              <a:cs typeface="Arial"/>
              <a:sym typeface="Arial"/>
            </a:endParaRPr>
          </a:p>
          <a:p>
            <a:pPr lvl="0"/>
            <a:r>
              <a:rPr sz="1200"/>
              <a:t>CIT(A) order</a:t>
            </a:r>
          </a:p>
        </p:txBody>
      </p:sp>
      <p:sp>
        <p:nvSpPr>
          <p:cNvPr id="176" name="Shape 176"/>
          <p:cNvSpPr/>
          <p:nvPr/>
        </p:nvSpPr>
        <p:spPr>
          <a:xfrm>
            <a:off x="3932769" y="5526088"/>
            <a:ext cx="1111905"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t>Form 3CEB</a:t>
            </a:r>
          </a:p>
        </p:txBody>
      </p:sp>
      <p:sp>
        <p:nvSpPr>
          <p:cNvPr id="177" name="Shape 177"/>
          <p:cNvSpPr/>
          <p:nvPr/>
        </p:nvSpPr>
        <p:spPr>
          <a:xfrm>
            <a:off x="3920069" y="4186240"/>
            <a:ext cx="1006235"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rPr sz="1200"/>
              <a:t>Appeal against</a:t>
            </a:r>
            <a:endParaRPr sz="1200" b="1">
              <a:latin typeface="Arial"/>
              <a:ea typeface="Arial"/>
              <a:cs typeface="Arial"/>
              <a:sym typeface="Arial"/>
            </a:endParaRPr>
          </a:p>
          <a:p>
            <a:pPr lvl="0"/>
            <a:r>
              <a:rPr sz="1200"/>
              <a:t>Asst. order</a:t>
            </a:r>
          </a:p>
        </p:txBody>
      </p:sp>
      <p:sp>
        <p:nvSpPr>
          <p:cNvPr id="178" name="Shape 178"/>
          <p:cNvSpPr/>
          <p:nvPr/>
        </p:nvSpPr>
        <p:spPr>
          <a:xfrm>
            <a:off x="6474885" y="4208465"/>
            <a:ext cx="1119985"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rPr sz="1200"/>
              <a:t>Appeal against</a:t>
            </a:r>
            <a:endParaRPr sz="1200" b="1">
              <a:latin typeface="Arial"/>
              <a:ea typeface="Arial"/>
              <a:cs typeface="Arial"/>
              <a:sym typeface="Arial"/>
            </a:endParaRPr>
          </a:p>
          <a:p>
            <a:pPr lvl="0"/>
            <a:r>
              <a:rPr sz="1200"/>
              <a:t>Draft Asst. order</a:t>
            </a:r>
          </a:p>
        </p:txBody>
      </p:sp>
      <p:sp>
        <p:nvSpPr>
          <p:cNvPr id="179" name="Shape 179"/>
          <p:cNvSpPr/>
          <p:nvPr/>
        </p:nvSpPr>
        <p:spPr>
          <a:xfrm>
            <a:off x="7924800" y="2667002"/>
            <a:ext cx="1120818"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rPr sz="1200"/>
              <a:t>Appeal against</a:t>
            </a:r>
            <a:endParaRPr sz="1200" b="1">
              <a:latin typeface="Arial"/>
              <a:ea typeface="Arial"/>
              <a:cs typeface="Arial"/>
              <a:sym typeface="Arial"/>
            </a:endParaRPr>
          </a:p>
          <a:p>
            <a:pPr lvl="0"/>
            <a:r>
              <a:rPr sz="1200"/>
              <a:t>Final Asst. Order</a:t>
            </a:r>
          </a:p>
        </p:txBody>
      </p:sp>
      <p:sp>
        <p:nvSpPr>
          <p:cNvPr id="180" name="Shape 180"/>
          <p:cNvSpPr/>
          <p:nvPr/>
        </p:nvSpPr>
        <p:spPr>
          <a:xfrm>
            <a:off x="508002" y="4267202"/>
            <a:ext cx="1731433"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lvl1pPr>
          </a:lstStyle>
          <a:p>
            <a:pPr lvl="0">
              <a:defRPr sz="1800"/>
            </a:pPr>
            <a:r>
              <a:rPr sz="1200"/>
              <a:t>Set-aside / Remanded back to AO</a:t>
            </a:r>
          </a:p>
        </p:txBody>
      </p:sp>
      <p:sp>
        <p:nvSpPr>
          <p:cNvPr id="181" name="Shape 181"/>
          <p:cNvSpPr/>
          <p:nvPr/>
        </p:nvSpPr>
        <p:spPr>
          <a:xfrm>
            <a:off x="6464302" y="5226050"/>
            <a:ext cx="1375833" cy="0"/>
          </a:xfrm>
          <a:prstGeom prst="line">
            <a:avLst/>
          </a:prstGeom>
          <a:ln w="28575">
            <a:solidFill>
              <a:srgbClr val="0A6DC6"/>
            </a:solidFill>
            <a:round/>
            <a:headEnd type="triangle"/>
          </a:ln>
        </p:spPr>
        <p:txBody>
          <a:bodyPr lIns="0" tIns="0" rIns="0" bIns="0"/>
          <a:lstStyle/>
          <a:p>
            <a:pPr lvl="0" defTabSz="457200">
              <a:defRPr sz="1200">
                <a:latin typeface="+mj-lt"/>
                <a:ea typeface="+mj-ea"/>
                <a:cs typeface="+mj-cs"/>
                <a:sym typeface="Helvetica"/>
              </a:defRPr>
            </a:pPr>
            <a:endParaRPr/>
          </a:p>
        </p:txBody>
      </p:sp>
      <p:sp>
        <p:nvSpPr>
          <p:cNvPr id="182" name="Shape 182"/>
          <p:cNvSpPr/>
          <p:nvPr/>
        </p:nvSpPr>
        <p:spPr>
          <a:xfrm>
            <a:off x="10509249" y="6200777"/>
            <a:ext cx="1479552"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lvl1pPr>
          </a:lstStyle>
          <a:p>
            <a:pPr lvl="0">
              <a:defRPr sz="1800"/>
            </a:pPr>
            <a:r>
              <a:rPr sz="1200" dirty="0"/>
              <a:t>Nov. 2015</a:t>
            </a:r>
          </a:p>
        </p:txBody>
      </p:sp>
      <p:sp>
        <p:nvSpPr>
          <p:cNvPr id="183" name="Shape 183"/>
          <p:cNvSpPr/>
          <p:nvPr/>
        </p:nvSpPr>
        <p:spPr>
          <a:xfrm>
            <a:off x="10509251" y="5176840"/>
            <a:ext cx="1253068"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r"/>
            <a:r>
              <a:rPr sz="1200"/>
              <a:t>TPO:</a:t>
            </a:r>
            <a:endParaRPr sz="1200" b="1">
              <a:latin typeface="Arial"/>
              <a:ea typeface="Arial"/>
              <a:cs typeface="Arial"/>
              <a:sym typeface="Arial"/>
            </a:endParaRPr>
          </a:p>
          <a:p>
            <a:pPr lvl="0" algn="r"/>
            <a:r>
              <a:rPr sz="1200"/>
              <a:t> Jan 2017</a:t>
            </a:r>
          </a:p>
        </p:txBody>
      </p:sp>
      <p:sp>
        <p:nvSpPr>
          <p:cNvPr id="184" name="Shape 184"/>
          <p:cNvSpPr/>
          <p:nvPr/>
        </p:nvSpPr>
        <p:spPr>
          <a:xfrm>
            <a:off x="10887989" y="4648203"/>
            <a:ext cx="901847"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lgn="r"/>
            <a:r>
              <a:rPr sz="1200">
                <a:latin typeface="Arial"/>
                <a:ea typeface="Arial"/>
                <a:cs typeface="Arial"/>
                <a:sym typeface="Arial"/>
              </a:rPr>
              <a:t>   AO:</a:t>
            </a:r>
            <a:endParaRPr sz="1200" b="1">
              <a:latin typeface="Arial"/>
              <a:ea typeface="Arial"/>
              <a:cs typeface="Arial"/>
              <a:sym typeface="Arial"/>
            </a:endParaRPr>
          </a:p>
          <a:p>
            <a:pPr lvl="0" algn="r"/>
            <a:r>
              <a:rPr sz="1200">
                <a:latin typeface="Arial"/>
                <a:ea typeface="Arial"/>
                <a:cs typeface="Arial"/>
                <a:sym typeface="Arial"/>
              </a:rPr>
              <a:t>March 2017</a:t>
            </a:r>
          </a:p>
        </p:txBody>
      </p:sp>
      <p:sp>
        <p:nvSpPr>
          <p:cNvPr id="185" name="Shape 185"/>
          <p:cNvSpPr/>
          <p:nvPr/>
        </p:nvSpPr>
        <p:spPr>
          <a:xfrm>
            <a:off x="10380133" y="3429003"/>
            <a:ext cx="1416051"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r"/>
            <a:r>
              <a:rPr sz="1200">
                <a:latin typeface="Arial"/>
                <a:ea typeface="Arial"/>
                <a:cs typeface="Arial"/>
                <a:sym typeface="Arial"/>
              </a:rPr>
              <a:t>April /May</a:t>
            </a:r>
            <a:endParaRPr sz="1200" b="1">
              <a:latin typeface="Arial"/>
              <a:ea typeface="Arial"/>
              <a:cs typeface="Arial"/>
              <a:sym typeface="Arial"/>
            </a:endParaRPr>
          </a:p>
          <a:p>
            <a:pPr lvl="0" algn="r"/>
            <a:r>
              <a:rPr sz="1200">
                <a:latin typeface="Arial"/>
                <a:ea typeface="Arial"/>
                <a:cs typeface="Arial"/>
                <a:sym typeface="Arial"/>
              </a:rPr>
              <a:t>2017</a:t>
            </a:r>
          </a:p>
        </p:txBody>
      </p:sp>
      <p:sp>
        <p:nvSpPr>
          <p:cNvPr id="186" name="Shape 186"/>
          <p:cNvSpPr/>
          <p:nvPr/>
        </p:nvSpPr>
        <p:spPr>
          <a:xfrm>
            <a:off x="11030001" y="1981202"/>
            <a:ext cx="717502" cy="6463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lgn="r">
              <a:lnSpc>
                <a:spcPct val="150000"/>
              </a:lnSpc>
            </a:pPr>
            <a:r>
              <a:rPr sz="1200" b="1">
                <a:latin typeface="Arial"/>
                <a:ea typeface="Arial"/>
                <a:cs typeface="Arial"/>
                <a:sym typeface="Arial"/>
              </a:rPr>
              <a:t>Jan/Feb </a:t>
            </a:r>
          </a:p>
          <a:p>
            <a:pPr lvl="0" algn="r">
              <a:lnSpc>
                <a:spcPct val="150000"/>
              </a:lnSpc>
            </a:pPr>
            <a:r>
              <a:rPr sz="1200" b="1">
                <a:latin typeface="Arial"/>
                <a:ea typeface="Arial"/>
                <a:cs typeface="Arial"/>
                <a:sym typeface="Arial"/>
              </a:rPr>
              <a:t>2018</a:t>
            </a:r>
          </a:p>
        </p:txBody>
      </p:sp>
      <p:sp>
        <p:nvSpPr>
          <p:cNvPr id="187" name="Shape 187"/>
          <p:cNvSpPr/>
          <p:nvPr/>
        </p:nvSpPr>
        <p:spPr>
          <a:xfrm>
            <a:off x="10712449" y="1171578"/>
            <a:ext cx="781622" cy="276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atin typeface="Arial"/>
                <a:ea typeface="Arial"/>
                <a:cs typeface="Arial"/>
                <a:sym typeface="Arial"/>
              </a:defRPr>
            </a:lvl1pPr>
          </a:lstStyle>
          <a:p>
            <a:pPr lvl="0">
              <a:defRPr sz="1800"/>
            </a:pPr>
            <a:r>
              <a:rPr sz="1200"/>
              <a:t>      2018+</a:t>
            </a:r>
          </a:p>
        </p:txBody>
      </p:sp>
      <p:sp>
        <p:nvSpPr>
          <p:cNvPr id="188" name="Shape 188"/>
          <p:cNvSpPr/>
          <p:nvPr/>
        </p:nvSpPr>
        <p:spPr>
          <a:xfrm>
            <a:off x="10735733" y="304801"/>
            <a:ext cx="781622" cy="276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atin typeface="Arial"/>
                <a:ea typeface="Arial"/>
                <a:cs typeface="Arial"/>
                <a:sym typeface="Arial"/>
              </a:defRPr>
            </a:lvl1pPr>
          </a:lstStyle>
          <a:p>
            <a:pPr lvl="0">
              <a:defRPr sz="1800"/>
            </a:pPr>
            <a:r>
              <a:rPr sz="1200"/>
              <a:t>      2018+</a:t>
            </a:r>
          </a:p>
        </p:txBody>
      </p:sp>
      <p:sp>
        <p:nvSpPr>
          <p:cNvPr id="189" name="Shape 189"/>
          <p:cNvSpPr/>
          <p:nvPr/>
        </p:nvSpPr>
        <p:spPr>
          <a:xfrm>
            <a:off x="10617200" y="6505578"/>
            <a:ext cx="934356" cy="276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rPr sz="1200">
                <a:latin typeface="Arial"/>
                <a:ea typeface="Arial"/>
                <a:cs typeface="Arial"/>
                <a:sym typeface="Arial"/>
              </a:rPr>
              <a:t> </a:t>
            </a:r>
            <a:r>
              <a:rPr sz="1200" b="1">
                <a:latin typeface="Arial"/>
                <a:ea typeface="Arial"/>
                <a:cs typeface="Arial"/>
                <a:sym typeface="Arial"/>
              </a:rPr>
              <a:t>FY 2014-15</a:t>
            </a:r>
          </a:p>
        </p:txBody>
      </p:sp>
      <p:sp>
        <p:nvSpPr>
          <p:cNvPr id="190" name="Shape 190"/>
          <p:cNvSpPr/>
          <p:nvPr/>
        </p:nvSpPr>
        <p:spPr>
          <a:xfrm>
            <a:off x="3731158" y="76200"/>
            <a:ext cx="6091767"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solidFill>
                  <a:srgbClr val="004E6D"/>
                </a:solidFill>
                <a:latin typeface="Arial"/>
                <a:ea typeface="Arial"/>
                <a:cs typeface="Arial"/>
                <a:sym typeface="Arial"/>
              </a:defRPr>
            </a:lvl1pPr>
          </a:lstStyle>
          <a:p>
            <a:pPr lvl="0">
              <a:defRPr b="0">
                <a:solidFill>
                  <a:srgbClr val="000000"/>
                </a:solidFill>
              </a:defRPr>
            </a:pPr>
            <a:r>
              <a:rPr b="1" dirty="0">
                <a:solidFill>
                  <a:srgbClr val="004E6D"/>
                </a:solidFill>
              </a:rPr>
              <a:t>TP ASSESSMENT TIMELINE EXAMPLE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title" idx="4294967295"/>
          </p:nvPr>
        </p:nvSpPr>
        <p:spPr>
          <a:xfrm>
            <a:off x="898662" y="93056"/>
            <a:ext cx="11741150" cy="755650"/>
          </a:xfrm>
          <a:noFill/>
        </p:spPr>
        <p:txBody>
          <a:bodyPr>
            <a:normAutofit fontScale="90000"/>
          </a:bodyPr>
          <a:lstStyle/>
          <a:p>
            <a:pPr eaLnBrk="1" hangingPunct="1"/>
            <a:r>
              <a:rPr lang="en-US" b="1" dirty="0" smtClean="0">
                <a:solidFill>
                  <a:schemeClr val="tx1"/>
                </a:solidFill>
              </a:rPr>
              <a:t>…Significant Features of the APA Framework in India… </a:t>
            </a:r>
            <a:br>
              <a:rPr lang="en-US" b="1" dirty="0" smtClean="0">
                <a:solidFill>
                  <a:schemeClr val="tx1"/>
                </a:solidFill>
              </a:rPr>
            </a:br>
            <a:endParaRPr lang="en-GB" b="1" dirty="0" smtClean="0">
              <a:solidFill>
                <a:schemeClr val="tx1"/>
              </a:solidFill>
            </a:endParaRPr>
          </a:p>
        </p:txBody>
      </p:sp>
      <p:sp>
        <p:nvSpPr>
          <p:cNvPr id="5" name="Rectangle 4"/>
          <p:cNvSpPr/>
          <p:nvPr/>
        </p:nvSpPr>
        <p:spPr>
          <a:xfrm>
            <a:off x="103717" y="819151"/>
            <a:ext cx="11851216" cy="2800767"/>
          </a:xfrm>
          <a:prstGeom prst="rect">
            <a:avLst/>
          </a:prstGeom>
        </p:spPr>
        <p:txBody>
          <a:bodyPr>
            <a:spAutoFit/>
          </a:bodyPr>
          <a:lstStyle/>
          <a:p>
            <a:pPr marL="231775" indent="-231775">
              <a:buFont typeface="Arial" pitchFamily="34" charset="0"/>
              <a:buChar char="•"/>
              <a:defRPr/>
            </a:pPr>
            <a:r>
              <a:rPr lang="en-GB" altLang="zh-CN" sz="2200" b="0" i="1" dirty="0">
                <a:latin typeface="+mn-lt"/>
                <a:cs typeface="+mn-cs"/>
              </a:rPr>
              <a:t>The duration (i.e. term) of an APA would be limited to a maximum of five consecutive fiscal years</a:t>
            </a:r>
          </a:p>
          <a:p>
            <a:pPr marL="231775" indent="-231775">
              <a:buFont typeface="Arial" pitchFamily="34" charset="0"/>
              <a:buChar char="•"/>
              <a:defRPr/>
            </a:pPr>
            <a:endParaRPr lang="en-GB" altLang="zh-CN" sz="2200" b="0" dirty="0">
              <a:latin typeface="+mn-lt"/>
              <a:cs typeface="+mn-cs"/>
            </a:endParaRPr>
          </a:p>
          <a:p>
            <a:pPr marL="688975" lvl="1" indent="-231775">
              <a:buFont typeface="Wingdings" pitchFamily="2" charset="2"/>
              <a:buChar char="Ø"/>
              <a:defRPr/>
            </a:pPr>
            <a:r>
              <a:rPr lang="en-GB" altLang="zh-CN" sz="2200" b="0" dirty="0">
                <a:latin typeface="+mn-lt"/>
                <a:cs typeface="+mn-cs"/>
              </a:rPr>
              <a:t>Coverage of five years is consistent with the coverage of APAs in other countries</a:t>
            </a:r>
          </a:p>
          <a:p>
            <a:pPr marL="688975" lvl="1" indent="-231775">
              <a:buFont typeface="Wingdings" pitchFamily="2" charset="2"/>
              <a:buChar char="Ø"/>
              <a:defRPr/>
            </a:pPr>
            <a:endParaRPr lang="en-GB" altLang="zh-CN" sz="2200" b="0" dirty="0">
              <a:latin typeface="+mn-lt"/>
              <a:cs typeface="+mn-cs"/>
            </a:endParaRPr>
          </a:p>
          <a:p>
            <a:pPr marL="688975" lvl="1" indent="-231775">
              <a:buFont typeface="Wingdings" pitchFamily="2" charset="2"/>
              <a:buChar char="Ø"/>
              <a:defRPr/>
            </a:pPr>
            <a:r>
              <a:rPr lang="en-GB" altLang="zh-CN" sz="2200" b="0" dirty="0">
                <a:latin typeface="+mn-lt"/>
                <a:cs typeface="+mn-cs"/>
              </a:rPr>
              <a:t> A period of three to five years is considered adequate as regards the cost of the APA process, expected changes to the business and various conditions affecting the transactions covered</a:t>
            </a:r>
          </a:p>
          <a:p>
            <a:pPr marL="231775" indent="-231775">
              <a:buFont typeface="Arial" pitchFamily="34" charset="0"/>
              <a:buChar char="•"/>
              <a:defRPr/>
            </a:pPr>
            <a:endParaRPr lang="en-US" altLang="zh-CN" sz="2200" b="0" dirty="0">
              <a:latin typeface="+mn-lt"/>
              <a:cs typeface="+mn-cs"/>
            </a:endParaRPr>
          </a:p>
          <a:p>
            <a:pPr marL="231775" indent="-231775">
              <a:buFont typeface="Arial" pitchFamily="34" charset="0"/>
              <a:buChar char="•"/>
              <a:defRPr/>
            </a:pPr>
            <a:endParaRPr lang="en-US" altLang="zh-CN" sz="2200" b="0" dirty="0">
              <a:latin typeface="+mn-lt"/>
              <a:cs typeface="+mn-cs"/>
            </a:endParaRPr>
          </a:p>
        </p:txBody>
      </p:sp>
      <p:pic>
        <p:nvPicPr>
          <p:cNvPr id="17413" name="Picture 2" descr="http://images.webster-dictionary.org/dict/114/257468-time-period.gif"/>
          <p:cNvPicPr>
            <a:picLocks noChangeAspect="1" noChangeArrowheads="1"/>
          </p:cNvPicPr>
          <p:nvPr/>
        </p:nvPicPr>
        <p:blipFill>
          <a:blip r:embed="rId3"/>
          <a:srcRect/>
          <a:stretch>
            <a:fillRect/>
          </a:stretch>
        </p:blipFill>
        <p:spPr bwMode="auto">
          <a:xfrm>
            <a:off x="4519084" y="4111626"/>
            <a:ext cx="3124200" cy="2379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7"/>
          <p:cNvSpPr>
            <a:spLocks noGrp="1" noChangeArrowheads="1"/>
          </p:cNvSpPr>
          <p:nvPr>
            <p:ph type="title" idx="4294967295"/>
          </p:nvPr>
        </p:nvSpPr>
        <p:spPr>
          <a:xfrm>
            <a:off x="930194" y="77290"/>
            <a:ext cx="11741150" cy="755650"/>
          </a:xfrm>
          <a:noFill/>
        </p:spPr>
        <p:txBody>
          <a:bodyPr>
            <a:normAutofit fontScale="90000"/>
          </a:bodyPr>
          <a:lstStyle/>
          <a:p>
            <a:pPr eaLnBrk="1" hangingPunct="1"/>
            <a:r>
              <a:rPr lang="en-US" b="1" dirty="0" smtClean="0">
                <a:solidFill>
                  <a:schemeClr val="tx1"/>
                </a:solidFill>
              </a:rPr>
              <a:t>…Significant Features of the APA Framework in India… </a:t>
            </a:r>
            <a:br>
              <a:rPr lang="en-US" b="1" dirty="0" smtClean="0">
                <a:solidFill>
                  <a:schemeClr val="tx1"/>
                </a:solidFill>
              </a:rPr>
            </a:br>
            <a:endParaRPr lang="en-GB" b="1" dirty="0" smtClean="0">
              <a:solidFill>
                <a:schemeClr val="tx1"/>
              </a:solidFill>
            </a:endParaRPr>
          </a:p>
        </p:txBody>
      </p:sp>
      <p:sp>
        <p:nvSpPr>
          <p:cNvPr id="5" name="Rectangle 4"/>
          <p:cNvSpPr/>
          <p:nvPr/>
        </p:nvSpPr>
        <p:spPr>
          <a:xfrm>
            <a:off x="103717" y="819151"/>
            <a:ext cx="11851216" cy="3477875"/>
          </a:xfrm>
          <a:prstGeom prst="rect">
            <a:avLst/>
          </a:prstGeom>
        </p:spPr>
        <p:txBody>
          <a:bodyPr>
            <a:spAutoFit/>
          </a:bodyPr>
          <a:lstStyle/>
          <a:p>
            <a:pPr marL="231775" indent="-231775">
              <a:buFont typeface="Arial" pitchFamily="34" charset="0"/>
              <a:buChar char="•"/>
              <a:defRPr/>
            </a:pPr>
            <a:r>
              <a:rPr lang="en-GB" altLang="zh-CN" sz="2200" b="0" i="1" dirty="0">
                <a:latin typeface="+mn-lt"/>
                <a:cs typeface="+mn-cs"/>
              </a:rPr>
              <a:t>APAs are binding on the taxpayer and the tax authorities unless there is a change in the law or facts of the case </a:t>
            </a:r>
          </a:p>
          <a:p>
            <a:pPr marL="231775" indent="-231775">
              <a:buFont typeface="Arial" pitchFamily="34" charset="0"/>
              <a:buChar char="•"/>
              <a:defRPr/>
            </a:pPr>
            <a:endParaRPr lang="en-GB" altLang="zh-CN" sz="2200" b="0" i="1" dirty="0">
              <a:latin typeface="+mn-lt"/>
              <a:cs typeface="+mn-cs"/>
            </a:endParaRPr>
          </a:p>
          <a:p>
            <a:pPr marL="688975" lvl="1" indent="-231775">
              <a:buFont typeface="Wingdings" pitchFamily="2" charset="2"/>
              <a:buChar char="Ø"/>
              <a:defRPr/>
            </a:pPr>
            <a:r>
              <a:rPr lang="en-GB" altLang="zh-CN" sz="2200" b="0" dirty="0">
                <a:latin typeface="+mn-lt"/>
                <a:cs typeface="+mn-cs"/>
              </a:rPr>
              <a:t>This will give certainty to both taxpayers and the tax authorities.</a:t>
            </a:r>
          </a:p>
          <a:p>
            <a:pPr marL="688975" lvl="1" indent="-231775">
              <a:buFont typeface="Wingdings" pitchFamily="2" charset="2"/>
              <a:buChar char="Ø"/>
              <a:defRPr/>
            </a:pPr>
            <a:endParaRPr lang="en-GB" altLang="zh-CN" sz="2200" b="0" dirty="0">
              <a:latin typeface="+mn-lt"/>
              <a:cs typeface="+mn-cs"/>
            </a:endParaRPr>
          </a:p>
          <a:p>
            <a:pPr marL="688975" lvl="1" indent="-231775">
              <a:buFont typeface="Wingdings" pitchFamily="2" charset="2"/>
              <a:buChar char="Ø"/>
              <a:defRPr/>
            </a:pPr>
            <a:r>
              <a:rPr lang="en-GB" altLang="zh-CN" sz="2200" b="0" dirty="0">
                <a:latin typeface="+mn-lt"/>
                <a:cs typeface="+mn-cs"/>
              </a:rPr>
              <a:t>However, care should be taken to ensure that minor changes in the course of business due to market dynamics do not render the APA void.</a:t>
            </a:r>
            <a:endParaRPr lang="en-US" altLang="zh-CN" sz="2200" b="0" dirty="0">
              <a:latin typeface="+mn-lt"/>
              <a:cs typeface="+mn-cs"/>
            </a:endParaRPr>
          </a:p>
          <a:p>
            <a:pPr marL="231775" indent="-231775">
              <a:buFont typeface="Arial" pitchFamily="34" charset="0"/>
              <a:buChar char="•"/>
              <a:defRPr/>
            </a:pPr>
            <a:endParaRPr lang="en-GB" altLang="zh-CN" sz="2200" b="0" dirty="0">
              <a:latin typeface="+mn-lt"/>
              <a:cs typeface="+mn-cs"/>
            </a:endParaRPr>
          </a:p>
          <a:p>
            <a:pPr marL="231775" indent="-231775">
              <a:buFont typeface="Arial" pitchFamily="34" charset="0"/>
              <a:buChar char="•"/>
              <a:defRPr/>
            </a:pPr>
            <a:endParaRPr lang="en-US" altLang="zh-CN" sz="2200" b="0" dirty="0">
              <a:latin typeface="+mn-lt"/>
              <a:cs typeface="+mn-cs"/>
            </a:endParaRPr>
          </a:p>
          <a:p>
            <a:pPr marL="231775" indent="-231775">
              <a:buFont typeface="Arial" pitchFamily="34" charset="0"/>
              <a:buChar char="•"/>
              <a:defRPr/>
            </a:pPr>
            <a:endParaRPr lang="en-US" altLang="zh-CN" sz="2200" b="0" dirty="0">
              <a:latin typeface="+mn-lt"/>
              <a:cs typeface="+mn-cs"/>
            </a:endParaRPr>
          </a:p>
        </p:txBody>
      </p:sp>
      <p:pic>
        <p:nvPicPr>
          <p:cNvPr id="18437" name="Picture 2" descr="http://www.thehindubusinessline.com/multimedia/dynamic/01196/bl03_tax_leadpic_j_1196372f.jpg"/>
          <p:cNvPicPr>
            <a:picLocks noChangeAspect="1" noChangeArrowheads="1"/>
          </p:cNvPicPr>
          <p:nvPr/>
        </p:nvPicPr>
        <p:blipFill>
          <a:blip r:embed="rId3"/>
          <a:srcRect/>
          <a:stretch>
            <a:fillRect/>
          </a:stretch>
        </p:blipFill>
        <p:spPr bwMode="auto">
          <a:xfrm>
            <a:off x="3547534" y="3262810"/>
            <a:ext cx="5096933" cy="360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type="title" idx="4294967295"/>
          </p:nvPr>
        </p:nvSpPr>
        <p:spPr>
          <a:xfrm>
            <a:off x="725236" y="93056"/>
            <a:ext cx="11741150" cy="755650"/>
          </a:xfrm>
          <a:noFill/>
        </p:spPr>
        <p:txBody>
          <a:bodyPr>
            <a:normAutofit fontScale="90000"/>
          </a:bodyPr>
          <a:lstStyle/>
          <a:p>
            <a:pPr eaLnBrk="1" hangingPunct="1"/>
            <a:r>
              <a:rPr lang="en-US" b="1" dirty="0" smtClean="0">
                <a:solidFill>
                  <a:schemeClr val="tx1"/>
                </a:solidFill>
              </a:rPr>
              <a:t>…Significant Features of the APA Framework in India… </a:t>
            </a:r>
            <a:br>
              <a:rPr lang="en-US" b="1" dirty="0" smtClean="0">
                <a:solidFill>
                  <a:schemeClr val="tx1"/>
                </a:solidFill>
              </a:rPr>
            </a:br>
            <a:endParaRPr lang="en-GB" b="1" dirty="0" smtClean="0">
              <a:solidFill>
                <a:schemeClr val="tx1"/>
              </a:solidFill>
            </a:endParaRPr>
          </a:p>
        </p:txBody>
      </p:sp>
      <p:sp>
        <p:nvSpPr>
          <p:cNvPr id="5" name="Rectangle 4"/>
          <p:cNvSpPr/>
          <p:nvPr/>
        </p:nvSpPr>
        <p:spPr>
          <a:xfrm>
            <a:off x="103717" y="819151"/>
            <a:ext cx="11851216" cy="4154984"/>
          </a:xfrm>
          <a:prstGeom prst="rect">
            <a:avLst/>
          </a:prstGeom>
        </p:spPr>
        <p:txBody>
          <a:bodyPr>
            <a:spAutoFit/>
          </a:bodyPr>
          <a:lstStyle/>
          <a:p>
            <a:pPr marL="231775" indent="-231775">
              <a:buFont typeface="Arial" pitchFamily="34" charset="0"/>
              <a:buChar char="•"/>
              <a:defRPr/>
            </a:pPr>
            <a:r>
              <a:rPr lang="en-GB" altLang="zh-CN" sz="2200" b="0" i="1" dirty="0">
                <a:latin typeface="+mn-lt"/>
                <a:cs typeface="+mn-cs"/>
              </a:rPr>
              <a:t>Approval of the Central Government will be necessary</a:t>
            </a:r>
          </a:p>
          <a:p>
            <a:pPr marL="231775" indent="-231775">
              <a:buFont typeface="Arial" pitchFamily="34" charset="0"/>
              <a:buChar char="•"/>
              <a:defRPr/>
            </a:pPr>
            <a:endParaRPr lang="en-GB" altLang="zh-CN" sz="2200" b="0" i="1" dirty="0">
              <a:latin typeface="+mn-lt"/>
              <a:cs typeface="+mn-cs"/>
            </a:endParaRPr>
          </a:p>
          <a:p>
            <a:pPr marL="688975" lvl="1" indent="-231775">
              <a:buFont typeface="Wingdings" pitchFamily="2" charset="2"/>
              <a:buChar char="Ø"/>
              <a:defRPr/>
            </a:pPr>
            <a:r>
              <a:rPr lang="en-GB" altLang="zh-CN" sz="2200" b="0" dirty="0">
                <a:latin typeface="+mn-lt"/>
                <a:cs typeface="+mn-cs"/>
              </a:rPr>
              <a:t>This suggests that the government intends to monitor and possibly even control the APA process</a:t>
            </a:r>
            <a:endParaRPr lang="en-US" altLang="zh-CN" sz="2200" b="0" dirty="0">
              <a:latin typeface="+mn-lt"/>
              <a:cs typeface="+mn-cs"/>
            </a:endParaRPr>
          </a:p>
          <a:p>
            <a:pPr marL="231775" indent="-231775">
              <a:defRPr/>
            </a:pPr>
            <a:endParaRPr lang="en-US" altLang="zh-CN" sz="2200" b="0" i="1" dirty="0">
              <a:latin typeface="+mn-lt"/>
              <a:cs typeface="+mn-cs"/>
            </a:endParaRPr>
          </a:p>
          <a:p>
            <a:pPr marL="688975" lvl="1" indent="-231775">
              <a:buFont typeface="Wingdings" pitchFamily="2" charset="2"/>
              <a:buChar char="Ø"/>
              <a:defRPr/>
            </a:pPr>
            <a:r>
              <a:rPr lang="en-GB" altLang="zh-CN" sz="2200" b="0" dirty="0">
                <a:latin typeface="+mn-lt"/>
                <a:cs typeface="+mn-cs"/>
              </a:rPr>
              <a:t>Other than its obvious effects, this will ensure that the APA process is completed within a reasonable time frame</a:t>
            </a:r>
            <a:endParaRPr lang="en-US" altLang="zh-CN" sz="2200" b="0" dirty="0">
              <a:latin typeface="+mn-lt"/>
              <a:cs typeface="+mn-cs"/>
            </a:endParaRPr>
          </a:p>
          <a:p>
            <a:pPr marL="231775" indent="-231775">
              <a:buFont typeface="Arial" pitchFamily="34" charset="0"/>
              <a:buChar char="•"/>
              <a:defRPr/>
            </a:pPr>
            <a:endParaRPr lang="en-GB" altLang="zh-CN" sz="2200" b="0" i="1" dirty="0">
              <a:latin typeface="+mn-lt"/>
              <a:cs typeface="+mn-cs"/>
            </a:endParaRPr>
          </a:p>
          <a:p>
            <a:pPr marL="231775" indent="-231775">
              <a:buFont typeface="Arial" pitchFamily="34" charset="0"/>
              <a:buChar char="•"/>
              <a:defRPr/>
            </a:pPr>
            <a:endParaRPr lang="en-GB" altLang="zh-CN" sz="2200" b="0" i="1" dirty="0">
              <a:latin typeface="+mn-lt"/>
              <a:cs typeface="+mn-cs"/>
            </a:endParaRPr>
          </a:p>
          <a:p>
            <a:pPr marL="231775" indent="-231775">
              <a:buFont typeface="Arial" pitchFamily="34" charset="0"/>
              <a:buChar char="•"/>
              <a:defRPr/>
            </a:pPr>
            <a:endParaRPr lang="en-GB" altLang="zh-CN" sz="2200" b="0" dirty="0">
              <a:latin typeface="+mn-lt"/>
              <a:cs typeface="+mn-cs"/>
            </a:endParaRPr>
          </a:p>
          <a:p>
            <a:pPr marL="231775" indent="-231775">
              <a:buFont typeface="Arial" pitchFamily="34" charset="0"/>
              <a:buChar char="•"/>
              <a:defRPr/>
            </a:pPr>
            <a:endParaRPr lang="en-US" altLang="zh-CN" sz="2200" b="0" dirty="0">
              <a:latin typeface="+mn-lt"/>
              <a:cs typeface="+mn-cs"/>
            </a:endParaRPr>
          </a:p>
          <a:p>
            <a:pPr marL="231775" indent="-231775">
              <a:buFont typeface="Arial" pitchFamily="34" charset="0"/>
              <a:buChar char="•"/>
              <a:defRPr/>
            </a:pPr>
            <a:endParaRPr lang="en-US" altLang="zh-CN" sz="2200" b="0" dirty="0">
              <a:latin typeface="+mn-lt"/>
              <a:cs typeface="+mn-cs"/>
            </a:endParaRPr>
          </a:p>
        </p:txBody>
      </p:sp>
      <p:pic>
        <p:nvPicPr>
          <p:cNvPr id="19461" name="Picture 2" descr="http://blogs.powerreviews.com/wp-content/uploads/2010/10/approved.png"/>
          <p:cNvPicPr>
            <a:picLocks noChangeAspect="1" noChangeArrowheads="1"/>
          </p:cNvPicPr>
          <p:nvPr/>
        </p:nvPicPr>
        <p:blipFill>
          <a:blip r:embed="rId3"/>
          <a:srcRect/>
          <a:stretch>
            <a:fillRect/>
          </a:stretch>
        </p:blipFill>
        <p:spPr bwMode="auto">
          <a:xfrm>
            <a:off x="3166534" y="3336926"/>
            <a:ext cx="5858933" cy="249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7"/>
          <p:cNvSpPr>
            <a:spLocks noGrp="1" noChangeArrowheads="1"/>
          </p:cNvSpPr>
          <p:nvPr>
            <p:ph type="title" idx="4294967295"/>
          </p:nvPr>
        </p:nvSpPr>
        <p:spPr>
          <a:xfrm>
            <a:off x="583342" y="77290"/>
            <a:ext cx="11741150" cy="755650"/>
          </a:xfrm>
          <a:noFill/>
        </p:spPr>
        <p:txBody>
          <a:bodyPr>
            <a:normAutofit fontScale="90000"/>
          </a:bodyPr>
          <a:lstStyle/>
          <a:p>
            <a:pPr eaLnBrk="1" hangingPunct="1"/>
            <a:r>
              <a:rPr lang="en-US" b="1" dirty="0" smtClean="0">
                <a:solidFill>
                  <a:schemeClr val="tx1"/>
                </a:solidFill>
              </a:rPr>
              <a:t>…Significant Features of the APA Framework in India… </a:t>
            </a:r>
            <a:br>
              <a:rPr lang="en-US" b="1" dirty="0" smtClean="0">
                <a:solidFill>
                  <a:schemeClr val="tx1"/>
                </a:solidFill>
              </a:rPr>
            </a:br>
            <a:endParaRPr lang="en-GB" b="1" dirty="0" smtClean="0">
              <a:solidFill>
                <a:schemeClr val="tx1"/>
              </a:solidFill>
            </a:endParaRPr>
          </a:p>
        </p:txBody>
      </p:sp>
      <p:sp>
        <p:nvSpPr>
          <p:cNvPr id="5" name="Rectangle 4"/>
          <p:cNvSpPr/>
          <p:nvPr/>
        </p:nvSpPr>
        <p:spPr>
          <a:xfrm>
            <a:off x="103717" y="598426"/>
            <a:ext cx="11851216" cy="4832092"/>
          </a:xfrm>
          <a:prstGeom prst="rect">
            <a:avLst/>
          </a:prstGeom>
        </p:spPr>
        <p:txBody>
          <a:bodyPr>
            <a:spAutoFit/>
          </a:bodyPr>
          <a:lstStyle/>
          <a:p>
            <a:pPr marL="231775" indent="-231775" algn="just">
              <a:buFont typeface="Arial" pitchFamily="34" charset="0"/>
              <a:buChar char="•"/>
              <a:defRPr/>
            </a:pPr>
            <a:r>
              <a:rPr lang="en-GB" altLang="zh-CN" sz="2200" b="0" i="1" dirty="0">
                <a:latin typeface="+mn-lt"/>
                <a:cs typeface="+mn-cs"/>
              </a:rPr>
              <a:t>An APA applies to the determination of the arm's length price in respect of prospective transactions only even if the transaction is a continuing one</a:t>
            </a:r>
          </a:p>
          <a:p>
            <a:pPr marL="231775" indent="-231775" algn="just">
              <a:buFont typeface="Arial" pitchFamily="34" charset="0"/>
              <a:buChar char="•"/>
              <a:defRPr/>
            </a:pPr>
            <a:endParaRPr lang="en-GB" altLang="zh-CN" sz="2200" b="0" i="1" dirty="0">
              <a:latin typeface="+mn-lt"/>
              <a:cs typeface="+mn-cs"/>
            </a:endParaRPr>
          </a:p>
          <a:p>
            <a:pPr marL="688975" lvl="1" indent="-231775" algn="just">
              <a:buFont typeface="Wingdings" pitchFamily="2" charset="2"/>
              <a:buChar char="Ø"/>
              <a:defRPr/>
            </a:pPr>
            <a:r>
              <a:rPr lang="en-GB" altLang="zh-CN" sz="2200" b="0" dirty="0">
                <a:latin typeface="+mn-lt"/>
                <a:cs typeface="+mn-cs"/>
              </a:rPr>
              <a:t>The APA process is a forward-looking exercise and is applicable only with regard to prospective transactions </a:t>
            </a:r>
            <a:endParaRPr lang="en-GB" altLang="zh-CN" sz="2200" b="0" dirty="0" smtClean="0">
              <a:latin typeface="+mn-lt"/>
              <a:cs typeface="+mn-cs"/>
            </a:endParaRPr>
          </a:p>
          <a:p>
            <a:pPr marL="1146175" lvl="2" indent="-231775" algn="just">
              <a:buFont typeface="Wingdings" pitchFamily="2" charset="2"/>
              <a:buChar char="Ø"/>
              <a:defRPr/>
            </a:pPr>
            <a:r>
              <a:rPr lang="en-GB" altLang="zh-CN" sz="2200" b="0" dirty="0" smtClean="0">
                <a:latin typeface="+mn-lt"/>
                <a:cs typeface="+mn-cs"/>
              </a:rPr>
              <a:t>that </a:t>
            </a:r>
            <a:r>
              <a:rPr lang="en-GB" altLang="zh-CN" sz="2200" b="0" dirty="0">
                <a:latin typeface="+mn-lt"/>
                <a:cs typeface="+mn-cs"/>
              </a:rPr>
              <a:t>are either being contemplated to be undertaken or those which are continuing transactions that will be carried out in the following year by the taxpayer</a:t>
            </a:r>
          </a:p>
          <a:p>
            <a:pPr marL="688975" lvl="1" indent="-231775" algn="just">
              <a:buFont typeface="Wingdings" pitchFamily="2" charset="2"/>
              <a:buChar char="Ø"/>
              <a:defRPr/>
            </a:pPr>
            <a:endParaRPr lang="en-GB" altLang="zh-CN" sz="2200" b="0" dirty="0">
              <a:latin typeface="+mn-lt"/>
              <a:cs typeface="+mn-cs"/>
            </a:endParaRPr>
          </a:p>
          <a:p>
            <a:pPr marL="688975" lvl="1" indent="-231775" algn="just">
              <a:buFont typeface="Wingdings" pitchFamily="2" charset="2"/>
              <a:buChar char="Ø"/>
              <a:defRPr/>
            </a:pPr>
            <a:r>
              <a:rPr lang="en-GB" altLang="zh-CN" sz="2200" b="0" dirty="0">
                <a:latin typeface="+mn-lt"/>
                <a:cs typeface="+mn-cs"/>
              </a:rPr>
              <a:t>Further, as APA will involve the determination of the arm’s length price, a detailed transfer pricing audit by a transfer pricing officer will not be undertaken for the term of the agreement, </a:t>
            </a:r>
            <a:endParaRPr lang="en-GB" altLang="zh-CN" sz="2200" b="0" dirty="0" smtClean="0">
              <a:latin typeface="+mn-lt"/>
              <a:cs typeface="+mn-cs"/>
            </a:endParaRPr>
          </a:p>
          <a:p>
            <a:pPr marL="1146175" lvl="2" indent="-231775" algn="just">
              <a:buFont typeface="Wingdings" pitchFamily="2" charset="2"/>
              <a:buChar char="Ø"/>
              <a:defRPr/>
            </a:pPr>
            <a:r>
              <a:rPr lang="en-GB" altLang="zh-CN" sz="2200" b="0" dirty="0" smtClean="0">
                <a:latin typeface="+mn-lt"/>
                <a:cs typeface="+mn-cs"/>
              </a:rPr>
              <a:t>however</a:t>
            </a:r>
            <a:r>
              <a:rPr lang="en-GB" altLang="zh-CN" sz="2200" b="0" dirty="0">
                <a:latin typeface="+mn-lt"/>
                <a:cs typeface="+mn-cs"/>
              </a:rPr>
              <a:t>, the taxpayer will need to satisfy the transfer pricing officer as regards the compliance with the terms of the agreement, critical assumptions, correctness of the supporting data and consistency of the applications of the transfer pricing method</a:t>
            </a:r>
            <a:endParaRPr lang="en-US" altLang="zh-CN" sz="2200" b="0" dirty="0">
              <a:latin typeface="+mn-lt"/>
              <a:cs typeface="+mn-cs"/>
            </a:endParaRPr>
          </a:p>
          <a:p>
            <a:pPr marL="231775" indent="-231775" algn="just">
              <a:buFont typeface="Arial" pitchFamily="34" charset="0"/>
              <a:buChar char="•"/>
              <a:defRPr/>
            </a:pPr>
            <a:endParaRPr lang="en-GB" altLang="zh-CN" sz="2200" b="0" i="1" dirty="0">
              <a:latin typeface="+mn-lt"/>
              <a:cs typeface="+mn-cs"/>
            </a:endParaRPr>
          </a:p>
        </p:txBody>
      </p:sp>
      <p:pic>
        <p:nvPicPr>
          <p:cNvPr id="20485" name="Picture 2" descr="http://us.cdn4.123rf.com/168nwm/skvoor/skvoor0906/skvoor090600036/5070738-man-looking-through-binoculars-3d-rendered-illustration.jpg"/>
          <p:cNvPicPr>
            <a:picLocks noChangeAspect="1" noChangeArrowheads="1"/>
          </p:cNvPicPr>
          <p:nvPr/>
        </p:nvPicPr>
        <p:blipFill>
          <a:blip r:embed="rId3"/>
          <a:srcRect/>
          <a:stretch>
            <a:fillRect/>
          </a:stretch>
        </p:blipFill>
        <p:spPr bwMode="auto">
          <a:xfrm>
            <a:off x="10259484" y="4997668"/>
            <a:ext cx="1932516" cy="18603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p:cNvSpPr>
            <a:spLocks noGrp="1" noChangeArrowheads="1"/>
          </p:cNvSpPr>
          <p:nvPr>
            <p:ph type="title" idx="4294967295"/>
          </p:nvPr>
        </p:nvSpPr>
        <p:spPr>
          <a:xfrm>
            <a:off x="693704" y="108822"/>
            <a:ext cx="11741150" cy="755650"/>
          </a:xfrm>
          <a:noFill/>
        </p:spPr>
        <p:txBody>
          <a:bodyPr>
            <a:normAutofit fontScale="90000"/>
          </a:bodyPr>
          <a:lstStyle/>
          <a:p>
            <a:pPr eaLnBrk="1" hangingPunct="1"/>
            <a:r>
              <a:rPr lang="en-US" b="1" dirty="0" smtClean="0">
                <a:solidFill>
                  <a:schemeClr val="tx1"/>
                </a:solidFill>
              </a:rPr>
              <a:t>…Significant Features of the APA Framework in India… </a:t>
            </a:r>
            <a:br>
              <a:rPr lang="en-US" b="1" dirty="0" smtClean="0">
                <a:solidFill>
                  <a:schemeClr val="tx1"/>
                </a:solidFill>
              </a:rPr>
            </a:br>
            <a:endParaRPr lang="en-GB" b="1" dirty="0" smtClean="0">
              <a:solidFill>
                <a:schemeClr val="tx1"/>
              </a:solidFill>
            </a:endParaRPr>
          </a:p>
        </p:txBody>
      </p:sp>
      <p:sp>
        <p:nvSpPr>
          <p:cNvPr id="5" name="Rectangle 4"/>
          <p:cNvSpPr/>
          <p:nvPr/>
        </p:nvSpPr>
        <p:spPr>
          <a:xfrm>
            <a:off x="103717" y="819150"/>
            <a:ext cx="11851216" cy="3816429"/>
          </a:xfrm>
          <a:prstGeom prst="rect">
            <a:avLst/>
          </a:prstGeom>
        </p:spPr>
        <p:txBody>
          <a:bodyPr>
            <a:spAutoFit/>
          </a:bodyPr>
          <a:lstStyle/>
          <a:p>
            <a:pPr marL="231775" indent="-231775">
              <a:buFont typeface="Arial" pitchFamily="34" charset="0"/>
              <a:buChar char="•"/>
              <a:defRPr/>
            </a:pPr>
            <a:r>
              <a:rPr lang="en-GB" altLang="zh-CN" sz="2200" b="0" i="1" dirty="0">
                <a:latin typeface="+mn-lt"/>
                <a:cs typeface="+mn-cs"/>
              </a:rPr>
              <a:t>The fees prescribed for the APA ranges from INR 1 million to INR 2 million depending upon the amount of international transactions under consideration</a:t>
            </a:r>
            <a:endParaRPr lang="en-US" altLang="zh-CN" sz="2200" b="0" i="1" dirty="0">
              <a:latin typeface="+mn-lt"/>
              <a:cs typeface="+mn-cs"/>
            </a:endParaRPr>
          </a:p>
          <a:p>
            <a:pPr marL="231775" indent="-231775">
              <a:buFont typeface="Arial" pitchFamily="34" charset="0"/>
              <a:buChar char="•"/>
              <a:defRPr/>
            </a:pPr>
            <a:endParaRPr lang="en-GB" altLang="zh-CN" sz="2200" b="0" i="1" dirty="0">
              <a:latin typeface="+mn-lt"/>
              <a:cs typeface="+mn-cs"/>
            </a:endParaRPr>
          </a:p>
          <a:p>
            <a:pPr marL="688975" lvl="1" indent="-231775">
              <a:buFont typeface="Wingdings" pitchFamily="2" charset="2"/>
              <a:buChar char="Ø"/>
              <a:defRPr/>
            </a:pPr>
            <a:endParaRPr lang="en-US" altLang="zh-CN" sz="2200" b="0" dirty="0">
              <a:latin typeface="+mn-lt"/>
              <a:cs typeface="+mn-cs"/>
            </a:endParaRPr>
          </a:p>
          <a:p>
            <a:pPr marL="231775" indent="-231775">
              <a:buFont typeface="Arial" pitchFamily="34" charset="0"/>
              <a:buChar char="•"/>
              <a:defRPr/>
            </a:pPr>
            <a:endParaRPr lang="en-GB" altLang="zh-CN" sz="2200" b="0" i="1" dirty="0">
              <a:latin typeface="+mn-lt"/>
              <a:cs typeface="+mn-cs"/>
            </a:endParaRPr>
          </a:p>
          <a:p>
            <a:pPr marL="231775" indent="-231775">
              <a:buFont typeface="Arial" pitchFamily="34" charset="0"/>
              <a:buChar char="•"/>
              <a:defRPr/>
            </a:pPr>
            <a:endParaRPr lang="en-GB" altLang="zh-CN" sz="2200" b="0" i="1" dirty="0">
              <a:latin typeface="+mn-lt"/>
              <a:cs typeface="+mn-cs"/>
            </a:endParaRPr>
          </a:p>
          <a:p>
            <a:pPr marL="231775" indent="-231775">
              <a:buFont typeface="Arial" pitchFamily="34" charset="0"/>
              <a:buChar char="•"/>
              <a:defRPr/>
            </a:pPr>
            <a:endParaRPr lang="en-GB" altLang="zh-CN" sz="2200" b="0" i="1" dirty="0">
              <a:latin typeface="+mn-lt"/>
              <a:cs typeface="+mn-cs"/>
            </a:endParaRPr>
          </a:p>
          <a:p>
            <a:pPr marL="231775" indent="-231775">
              <a:buFont typeface="Arial" pitchFamily="34" charset="0"/>
              <a:buChar char="•"/>
              <a:defRPr/>
            </a:pPr>
            <a:endParaRPr lang="en-GB" altLang="zh-CN" sz="2200" b="0" i="1" dirty="0">
              <a:latin typeface="+mn-lt"/>
              <a:cs typeface="+mn-cs"/>
            </a:endParaRPr>
          </a:p>
          <a:p>
            <a:pPr marL="231775" indent="-231775">
              <a:buFont typeface="Arial" pitchFamily="34" charset="0"/>
              <a:buChar char="•"/>
              <a:defRPr/>
            </a:pPr>
            <a:endParaRPr lang="en-GB" altLang="zh-CN" sz="2200" b="0" dirty="0">
              <a:latin typeface="+mn-lt"/>
              <a:cs typeface="+mn-cs"/>
            </a:endParaRPr>
          </a:p>
          <a:p>
            <a:pPr marL="231775" indent="-231775">
              <a:buFont typeface="Arial" pitchFamily="34" charset="0"/>
              <a:buChar char="•"/>
              <a:defRPr/>
            </a:pPr>
            <a:endParaRPr lang="en-US" altLang="zh-CN" sz="2200" b="0" dirty="0">
              <a:latin typeface="+mn-lt"/>
              <a:cs typeface="+mn-cs"/>
            </a:endParaRPr>
          </a:p>
          <a:p>
            <a:pPr marL="231775" indent="-231775">
              <a:buFont typeface="Arial" pitchFamily="34" charset="0"/>
              <a:buChar char="•"/>
              <a:defRPr/>
            </a:pPr>
            <a:endParaRPr lang="en-US" altLang="zh-CN" sz="2200" b="0" dirty="0">
              <a:latin typeface="+mn-lt"/>
              <a:cs typeface="+mn-cs"/>
            </a:endParaRPr>
          </a:p>
        </p:txBody>
      </p:sp>
      <p:pic>
        <p:nvPicPr>
          <p:cNvPr id="21526" name="Picture 2" descr="http://www.golocalprov.com/images/made/images/remote/http_images.golocalprov.com/cashroll_360_362.JPG"/>
          <p:cNvPicPr>
            <a:picLocks noChangeAspect="1" noChangeArrowheads="1"/>
          </p:cNvPicPr>
          <p:nvPr/>
        </p:nvPicPr>
        <p:blipFill>
          <a:blip r:embed="rId3"/>
          <a:srcRect/>
          <a:stretch>
            <a:fillRect/>
          </a:stretch>
        </p:blipFill>
        <p:spPr bwMode="auto">
          <a:xfrm>
            <a:off x="4017434" y="3994430"/>
            <a:ext cx="4017433" cy="3028950"/>
          </a:xfrm>
          <a:prstGeom prst="rect">
            <a:avLst/>
          </a:prstGeom>
          <a:noFill/>
          <a:ln w="9525">
            <a:noFill/>
            <a:miter lim="800000"/>
            <a:headEnd/>
            <a:tailEnd/>
          </a:ln>
        </p:spPr>
      </p:pic>
      <p:graphicFrame>
        <p:nvGraphicFramePr>
          <p:cNvPr id="7" name="Table 6"/>
          <p:cNvGraphicFramePr>
            <a:graphicFrameLocks noGrp="1"/>
          </p:cNvGraphicFramePr>
          <p:nvPr/>
        </p:nvGraphicFramePr>
        <p:xfrm>
          <a:off x="249767" y="1582179"/>
          <a:ext cx="11668360" cy="2377440"/>
        </p:xfrm>
        <a:graphic>
          <a:graphicData uri="http://schemas.openxmlformats.org/drawingml/2006/table">
            <a:tbl>
              <a:tblPr firstRow="1" bandRow="1">
                <a:tableStyleId>{5C22544A-7EE6-4342-B048-85BDC9FD1C3A}</a:tableStyleId>
              </a:tblPr>
              <a:tblGrid>
                <a:gridCol w="8625675"/>
                <a:gridCol w="3042685"/>
              </a:tblGrid>
              <a:tr h="370840">
                <a:tc>
                  <a:txBody>
                    <a:bodyPr/>
                    <a:lstStyle/>
                    <a:p>
                      <a:r>
                        <a:rPr lang="en-US" sz="2200" dirty="0" smtClean="0"/>
                        <a:t>Amount of International Transaction entered into or proposed to be undertaken in respect of which agreement is proposed during</a:t>
                      </a:r>
                      <a:r>
                        <a:rPr lang="en-US" sz="2200" baseline="0" dirty="0" smtClean="0"/>
                        <a:t> the proposed period of agreement</a:t>
                      </a:r>
                      <a:endParaRPr lang="en-US" sz="2200" dirty="0"/>
                    </a:p>
                  </a:txBody>
                  <a:tcPr marL="121920" marR="121920"/>
                </a:tc>
                <a:tc>
                  <a:txBody>
                    <a:bodyPr/>
                    <a:lstStyle/>
                    <a:p>
                      <a:pPr algn="ctr"/>
                      <a:r>
                        <a:rPr lang="en-US" sz="2200" dirty="0" smtClean="0"/>
                        <a:t>Fee (INR)</a:t>
                      </a:r>
                      <a:endParaRPr lang="en-US" sz="2200" dirty="0"/>
                    </a:p>
                  </a:txBody>
                  <a:tcPr marL="121920" marR="121920"/>
                </a:tc>
              </a:tr>
              <a:tr h="370840">
                <a:tc>
                  <a:txBody>
                    <a:bodyPr/>
                    <a:lstStyle/>
                    <a:p>
                      <a:r>
                        <a:rPr lang="en-US" sz="2200" dirty="0" smtClean="0"/>
                        <a:t>Amount not exceeding Rs. 100 Crores</a:t>
                      </a:r>
                      <a:endParaRPr lang="en-US" sz="2200" dirty="0"/>
                    </a:p>
                  </a:txBody>
                  <a:tcPr marL="121920" marR="121920"/>
                </a:tc>
                <a:tc>
                  <a:txBody>
                    <a:bodyPr/>
                    <a:lstStyle/>
                    <a:p>
                      <a:pPr algn="ctr"/>
                      <a:r>
                        <a:rPr lang="en-US" sz="2200" dirty="0" smtClean="0"/>
                        <a:t>10 </a:t>
                      </a:r>
                      <a:r>
                        <a:rPr lang="en-US" sz="2200" dirty="0" err="1" smtClean="0"/>
                        <a:t>lacs</a:t>
                      </a:r>
                      <a:endParaRPr lang="en-US" sz="2200" dirty="0"/>
                    </a:p>
                  </a:txBody>
                  <a:tcPr marL="121920" marR="121920"/>
                </a:tc>
              </a:tr>
              <a:tr h="370840">
                <a:tc>
                  <a:txBody>
                    <a:bodyPr/>
                    <a:lstStyle/>
                    <a:p>
                      <a:r>
                        <a:rPr lang="en-US" sz="2200" dirty="0" smtClean="0"/>
                        <a:t>Amount not exceeding Rs. 200 Crores</a:t>
                      </a:r>
                      <a:endParaRPr lang="en-US" sz="2200" dirty="0"/>
                    </a:p>
                  </a:txBody>
                  <a:tcPr marL="121920" marR="121920"/>
                </a:tc>
                <a:tc>
                  <a:txBody>
                    <a:bodyPr/>
                    <a:lstStyle/>
                    <a:p>
                      <a:pPr algn="ctr"/>
                      <a:r>
                        <a:rPr lang="en-US" sz="2200" dirty="0" smtClean="0"/>
                        <a:t>15 </a:t>
                      </a:r>
                      <a:r>
                        <a:rPr lang="en-US" sz="2200" dirty="0" err="1" smtClean="0"/>
                        <a:t>lacs</a:t>
                      </a:r>
                      <a:endParaRPr lang="en-US" sz="2200" dirty="0"/>
                    </a:p>
                  </a:txBody>
                  <a:tcPr marL="121920" marR="121920"/>
                </a:tc>
              </a:tr>
              <a:tr h="370840">
                <a:tc>
                  <a:txBody>
                    <a:bodyPr/>
                    <a:lstStyle/>
                    <a:p>
                      <a:r>
                        <a:rPr lang="en-US" sz="2200" dirty="0" smtClean="0"/>
                        <a:t>Amount exceeding Rs. 200 Crores</a:t>
                      </a:r>
                      <a:endParaRPr lang="en-US" sz="2200" dirty="0"/>
                    </a:p>
                  </a:txBody>
                  <a:tcPr marL="121920" marR="121920"/>
                </a:tc>
                <a:tc>
                  <a:txBody>
                    <a:bodyPr/>
                    <a:lstStyle/>
                    <a:p>
                      <a:pPr algn="ctr"/>
                      <a:r>
                        <a:rPr lang="en-US" sz="2200" dirty="0" smtClean="0"/>
                        <a:t>20 </a:t>
                      </a:r>
                      <a:r>
                        <a:rPr lang="en-US" sz="2200" dirty="0" err="1" smtClean="0"/>
                        <a:t>lacs</a:t>
                      </a:r>
                      <a:endParaRPr lang="en-US" sz="2200" dirty="0"/>
                    </a:p>
                  </a:txBody>
                  <a:tcPr marL="121920" marR="121920"/>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7"/>
          <p:cNvSpPr>
            <a:spLocks noGrp="1" noChangeArrowheads="1"/>
          </p:cNvSpPr>
          <p:nvPr>
            <p:ph type="title" idx="4294967295"/>
          </p:nvPr>
        </p:nvSpPr>
        <p:spPr>
          <a:xfrm>
            <a:off x="693704" y="108822"/>
            <a:ext cx="11741150" cy="755650"/>
          </a:xfrm>
          <a:noFill/>
        </p:spPr>
        <p:txBody>
          <a:bodyPr>
            <a:normAutofit fontScale="90000"/>
          </a:bodyPr>
          <a:lstStyle/>
          <a:p>
            <a:pPr eaLnBrk="1" hangingPunct="1"/>
            <a:r>
              <a:rPr lang="en-US" b="1" dirty="0" smtClean="0">
                <a:solidFill>
                  <a:schemeClr val="tx1"/>
                </a:solidFill>
              </a:rPr>
              <a:t>…Significant Features of the APA Framework in India</a:t>
            </a:r>
            <a:br>
              <a:rPr lang="en-US" b="1" dirty="0" smtClean="0">
                <a:solidFill>
                  <a:schemeClr val="tx1"/>
                </a:solidFill>
              </a:rPr>
            </a:br>
            <a:endParaRPr lang="en-GB" b="1" dirty="0" smtClean="0">
              <a:solidFill>
                <a:schemeClr val="tx1"/>
              </a:solidFill>
            </a:endParaRPr>
          </a:p>
        </p:txBody>
      </p:sp>
      <p:sp>
        <p:nvSpPr>
          <p:cNvPr id="5" name="Rectangle 4"/>
          <p:cNvSpPr/>
          <p:nvPr/>
        </p:nvSpPr>
        <p:spPr>
          <a:xfrm>
            <a:off x="403271" y="803385"/>
            <a:ext cx="11851216" cy="5509200"/>
          </a:xfrm>
          <a:prstGeom prst="rect">
            <a:avLst/>
          </a:prstGeom>
        </p:spPr>
        <p:txBody>
          <a:bodyPr>
            <a:spAutoFit/>
          </a:bodyPr>
          <a:lstStyle/>
          <a:p>
            <a:pPr marL="231775" indent="-231775">
              <a:buFont typeface="Arial" pitchFamily="34" charset="0"/>
              <a:buChar char="•"/>
              <a:defRPr/>
            </a:pPr>
            <a:r>
              <a:rPr lang="en-US" altLang="zh-CN" sz="2200" b="0" i="1" dirty="0">
                <a:latin typeface="+mn-lt"/>
                <a:cs typeface="+mn-cs"/>
              </a:rPr>
              <a:t>APA shall not be binding if  there is a change in law or facts relating to the agreement </a:t>
            </a:r>
          </a:p>
          <a:p>
            <a:pPr marL="231775" indent="-231775">
              <a:buFont typeface="Arial" pitchFamily="34" charset="0"/>
              <a:buChar char="•"/>
              <a:defRPr/>
            </a:pPr>
            <a:endParaRPr lang="en-US" altLang="zh-CN" sz="2200" b="0" i="1" dirty="0">
              <a:latin typeface="+mn-lt"/>
              <a:cs typeface="+mn-cs"/>
            </a:endParaRPr>
          </a:p>
          <a:p>
            <a:pPr marL="231775" indent="-231775">
              <a:buFont typeface="Arial" pitchFamily="34" charset="0"/>
              <a:buChar char="•"/>
              <a:defRPr/>
            </a:pPr>
            <a:r>
              <a:rPr lang="en-US" altLang="zh-CN" sz="2200" b="0" i="1" dirty="0">
                <a:latin typeface="+mn-lt"/>
                <a:cs typeface="+mn-cs"/>
              </a:rPr>
              <a:t>Void-</a:t>
            </a:r>
            <a:r>
              <a:rPr lang="en-US" altLang="zh-CN" sz="2200" b="0" i="1" dirty="0" err="1">
                <a:latin typeface="+mn-lt"/>
                <a:cs typeface="+mn-cs"/>
              </a:rPr>
              <a:t>ab</a:t>
            </a:r>
            <a:r>
              <a:rPr lang="en-US" altLang="zh-CN" sz="2200" b="0" i="1" dirty="0">
                <a:latin typeface="+mn-lt"/>
                <a:cs typeface="+mn-cs"/>
              </a:rPr>
              <a:t>-initio if agreement is obtained by fraud or misrepresentation of facts</a:t>
            </a:r>
          </a:p>
          <a:p>
            <a:pPr marL="231775" indent="-231775">
              <a:buFont typeface="Arial" pitchFamily="34" charset="0"/>
              <a:buChar char="•"/>
              <a:defRPr/>
            </a:pPr>
            <a:endParaRPr lang="en-US" altLang="zh-CN" sz="2200" b="0" i="1" dirty="0">
              <a:latin typeface="+mn-lt"/>
              <a:cs typeface="+mn-cs"/>
            </a:endParaRPr>
          </a:p>
          <a:p>
            <a:pPr marL="231775" indent="-231775">
              <a:buFont typeface="Arial" pitchFamily="34" charset="0"/>
              <a:buChar char="•"/>
              <a:defRPr/>
            </a:pPr>
            <a:r>
              <a:rPr lang="en-US" altLang="zh-CN" sz="2200" b="0" i="1" dirty="0">
                <a:latin typeface="+mn-lt"/>
                <a:cs typeface="+mn-cs"/>
              </a:rPr>
              <a:t>If ROI already filed, the same can be modified after APA is entered into</a:t>
            </a:r>
          </a:p>
          <a:p>
            <a:pPr marL="231775" indent="-231775">
              <a:buFont typeface="Arial" pitchFamily="34" charset="0"/>
              <a:buChar char="•"/>
              <a:defRPr/>
            </a:pPr>
            <a:endParaRPr lang="en-US" altLang="zh-CN" sz="2200" b="0" i="1" dirty="0">
              <a:latin typeface="+mn-lt"/>
              <a:cs typeface="+mn-cs"/>
            </a:endParaRPr>
          </a:p>
          <a:p>
            <a:pPr marL="231775" indent="-231775">
              <a:buFont typeface="Arial" pitchFamily="34" charset="0"/>
              <a:buChar char="•"/>
              <a:defRPr/>
            </a:pPr>
            <a:r>
              <a:rPr lang="en-US" altLang="zh-CN" sz="2200" b="0" i="1" dirty="0">
                <a:latin typeface="+mn-lt"/>
                <a:cs typeface="+mn-cs"/>
              </a:rPr>
              <a:t>Assessment if already completed , the officer should assess or reassess as per the APA</a:t>
            </a:r>
          </a:p>
          <a:p>
            <a:pPr marL="231775" indent="-231775">
              <a:buFont typeface="Arial" pitchFamily="34" charset="0"/>
              <a:buChar char="•"/>
              <a:defRPr/>
            </a:pPr>
            <a:endParaRPr lang="en-GB" altLang="zh-CN" sz="2200" b="0" i="1" dirty="0">
              <a:latin typeface="+mn-lt"/>
              <a:cs typeface="+mn-cs"/>
            </a:endParaRPr>
          </a:p>
          <a:p>
            <a:pPr marL="688975" lvl="1" indent="-231775">
              <a:buFont typeface="Wingdings" pitchFamily="2" charset="2"/>
              <a:buChar char="Ø"/>
              <a:defRPr/>
            </a:pPr>
            <a:endParaRPr lang="en-US" altLang="zh-CN" sz="2200" b="0" dirty="0">
              <a:latin typeface="+mn-lt"/>
              <a:cs typeface="+mn-cs"/>
            </a:endParaRPr>
          </a:p>
          <a:p>
            <a:pPr marL="231775" indent="-231775">
              <a:buFont typeface="Arial" pitchFamily="34" charset="0"/>
              <a:buChar char="•"/>
              <a:defRPr/>
            </a:pPr>
            <a:endParaRPr lang="en-GB" altLang="zh-CN" sz="2200" b="0" i="1" dirty="0">
              <a:latin typeface="+mn-lt"/>
              <a:cs typeface="+mn-cs"/>
            </a:endParaRPr>
          </a:p>
          <a:p>
            <a:pPr marL="231775" indent="-231775">
              <a:buFont typeface="Arial" pitchFamily="34" charset="0"/>
              <a:buChar char="•"/>
              <a:defRPr/>
            </a:pPr>
            <a:endParaRPr lang="en-GB" altLang="zh-CN" sz="2200" b="0" i="1" dirty="0">
              <a:latin typeface="+mn-lt"/>
              <a:cs typeface="+mn-cs"/>
            </a:endParaRPr>
          </a:p>
          <a:p>
            <a:pPr marL="231775" indent="-231775">
              <a:buFont typeface="Arial" pitchFamily="34" charset="0"/>
              <a:buChar char="•"/>
              <a:defRPr/>
            </a:pPr>
            <a:endParaRPr lang="en-GB" altLang="zh-CN" sz="2200" b="0" i="1" dirty="0">
              <a:latin typeface="+mn-lt"/>
              <a:cs typeface="+mn-cs"/>
            </a:endParaRPr>
          </a:p>
          <a:p>
            <a:pPr marL="231775" indent="-231775">
              <a:buFont typeface="Arial" pitchFamily="34" charset="0"/>
              <a:buChar char="•"/>
              <a:defRPr/>
            </a:pPr>
            <a:endParaRPr lang="en-GB" altLang="zh-CN" sz="2200" b="0" i="1" dirty="0">
              <a:latin typeface="+mn-lt"/>
              <a:cs typeface="+mn-cs"/>
            </a:endParaRPr>
          </a:p>
          <a:p>
            <a:pPr marL="231775" indent="-231775">
              <a:buFont typeface="Arial" pitchFamily="34" charset="0"/>
              <a:buChar char="•"/>
              <a:defRPr/>
            </a:pPr>
            <a:endParaRPr lang="en-GB" altLang="zh-CN" sz="2200" b="0" dirty="0">
              <a:latin typeface="+mn-lt"/>
              <a:cs typeface="+mn-cs"/>
            </a:endParaRPr>
          </a:p>
          <a:p>
            <a:pPr marL="231775" indent="-231775">
              <a:buFont typeface="Arial" pitchFamily="34" charset="0"/>
              <a:buChar char="•"/>
              <a:defRPr/>
            </a:pPr>
            <a:endParaRPr lang="en-US" altLang="zh-CN" sz="2200" b="0" dirty="0">
              <a:latin typeface="+mn-lt"/>
              <a:cs typeface="+mn-cs"/>
            </a:endParaRPr>
          </a:p>
          <a:p>
            <a:pPr marL="231775" indent="-231775">
              <a:buFont typeface="Arial" pitchFamily="34" charset="0"/>
              <a:buChar char="•"/>
              <a:defRPr/>
            </a:pPr>
            <a:endParaRPr lang="en-US" altLang="zh-CN" sz="2200" b="0" dirty="0">
              <a:latin typeface="+mn-lt"/>
              <a:cs typeface="+mn-cs"/>
            </a:endParaRPr>
          </a:p>
        </p:txBody>
      </p:sp>
      <p:pic>
        <p:nvPicPr>
          <p:cNvPr id="22533" name="Picture 2" descr="http://www.androidtuition.com/wp-content/uploads/2012/07/other-features.jpg"/>
          <p:cNvPicPr>
            <a:picLocks noChangeAspect="1" noChangeArrowheads="1"/>
          </p:cNvPicPr>
          <p:nvPr/>
        </p:nvPicPr>
        <p:blipFill>
          <a:blip r:embed="rId3"/>
          <a:srcRect/>
          <a:stretch>
            <a:fillRect/>
          </a:stretch>
        </p:blipFill>
        <p:spPr bwMode="auto">
          <a:xfrm>
            <a:off x="4112685" y="4235451"/>
            <a:ext cx="3947583" cy="249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1522808" y="0"/>
            <a:ext cx="9146382" cy="6858000"/>
          </a:xfrm>
          <a:prstGeom prst="rect">
            <a:avLst/>
          </a:prstGeom>
        </p:spPr>
      </p:pic>
      <p:sp>
        <p:nvSpPr>
          <p:cNvPr id="3" name="TextBox 2"/>
          <p:cNvSpPr txBox="1"/>
          <p:nvPr/>
        </p:nvSpPr>
        <p:spPr>
          <a:xfrm>
            <a:off x="1992832" y="1097898"/>
            <a:ext cx="3981283" cy="641201"/>
          </a:xfrm>
          <a:prstGeom prst="rect">
            <a:avLst/>
          </a:prstGeom>
          <a:noFill/>
        </p:spPr>
        <p:txBody>
          <a:bodyPr vert="horz" wrap="none" lIns="0" tIns="0" rIns="0" bIns="0" rtlCol="0">
            <a:spAutoFit/>
          </a:bodyPr>
          <a:lstStyle/>
          <a:p>
            <a:pPr>
              <a:lnSpc>
                <a:spcPts val="2500"/>
              </a:lnSpc>
            </a:pPr>
            <a:r>
              <a:rPr lang="en-IN" sz="2400" b="1" i="1" dirty="0">
                <a:latin typeface="Arial" panose="020B0604020202020204" pitchFamily="34" charset="0"/>
                <a:cs typeface="Arial" panose="020B0604020202020204" pitchFamily="34" charset="0"/>
              </a:rPr>
              <a:t>APA - Roll back provisions </a:t>
            </a:r>
          </a:p>
          <a:p>
            <a:pPr>
              <a:lnSpc>
                <a:spcPts val="2500"/>
              </a:lnSpc>
            </a:pPr>
            <a:endParaRPr lang="en-IN" sz="2000" dirty="0">
              <a:latin typeface="Arial" panose="020B0604020202020204" pitchFamily="34" charset="0"/>
              <a:cs typeface="Arial" panose="020B0604020202020204" pitchFamily="34" charset="0"/>
            </a:endParaRPr>
          </a:p>
        </p:txBody>
      </p:sp>
      <p:sp>
        <p:nvSpPr>
          <p:cNvPr id="4" name="TextBox 3"/>
          <p:cNvSpPr txBox="1"/>
          <p:nvPr/>
        </p:nvSpPr>
        <p:spPr>
          <a:xfrm>
            <a:off x="5638680" y="2527302"/>
            <a:ext cx="1345753" cy="395045"/>
          </a:xfrm>
          <a:prstGeom prst="rect">
            <a:avLst/>
          </a:prstGeom>
          <a:noFill/>
        </p:spPr>
        <p:txBody>
          <a:bodyPr vert="horz" wrap="none" lIns="0" tIns="0" rIns="0" bIns="0" rtlCol="0">
            <a:spAutoFit/>
          </a:bodyPr>
          <a:lstStyle/>
          <a:p>
            <a:pPr>
              <a:lnSpc>
                <a:spcPts val="1500"/>
              </a:lnSpc>
            </a:pPr>
            <a:r>
              <a:rPr lang="en-IN" sz="1400" b="1" i="1">
                <a:latin typeface="Arial" panose="020B0604020202020204" pitchFamily="34" charset="0"/>
                <a:cs typeface="Arial" panose="020B0604020202020204" pitchFamily="34" charset="0"/>
              </a:rPr>
              <a:t>APA Procedure </a:t>
            </a:r>
          </a:p>
          <a:p>
            <a:pPr>
              <a:lnSpc>
                <a:spcPts val="1500"/>
              </a:lnSpc>
            </a:pPr>
            <a:endParaRPr lang="en-IN" sz="2000">
              <a:latin typeface="Arial" panose="020B0604020202020204" pitchFamily="34" charset="0"/>
              <a:cs typeface="Arial" panose="020B0604020202020204" pitchFamily="34" charset="0"/>
            </a:endParaRPr>
          </a:p>
        </p:txBody>
      </p:sp>
      <p:sp>
        <p:nvSpPr>
          <p:cNvPr id="9" name="TextBox 8"/>
          <p:cNvSpPr txBox="1"/>
          <p:nvPr/>
        </p:nvSpPr>
        <p:spPr>
          <a:xfrm>
            <a:off x="5638681" y="2755902"/>
            <a:ext cx="4176656" cy="384721"/>
          </a:xfrm>
          <a:prstGeom prst="rect">
            <a:avLst/>
          </a:prstGeom>
          <a:noFill/>
        </p:spPr>
        <p:txBody>
          <a:bodyPr vert="horz" wrap="none" lIns="0" tIns="0" rIns="0" bIns="0" rtlCol="0">
            <a:spAutoFit/>
          </a:bodyPr>
          <a:lstStyle/>
          <a:p>
            <a:pPr>
              <a:lnSpc>
                <a:spcPts val="1500"/>
              </a:lnSpc>
            </a:pPr>
            <a:r>
              <a:rPr lang="en-IN" sz="1400" dirty="0" smtClean="0">
                <a:latin typeface="Arial" panose="020B0604020202020204" pitchFamily="34" charset="0"/>
                <a:cs typeface="Arial" panose="020B0604020202020204" pitchFamily="34" charset="0"/>
              </a:rPr>
              <a:t>When introduced , APAs were available  </a:t>
            </a:r>
            <a:r>
              <a:rPr lang="en-IN" sz="1400" dirty="0">
                <a:latin typeface="Arial" panose="020B0604020202020204" pitchFamily="34" charset="0"/>
                <a:cs typeface="Arial" panose="020B0604020202020204" pitchFamily="34" charset="0"/>
              </a:rPr>
              <a:t>for a period </a:t>
            </a:r>
          </a:p>
          <a:p>
            <a:pPr>
              <a:lnSpc>
                <a:spcPts val="1500"/>
              </a:lnSpc>
            </a:pPr>
            <a:endParaRPr lang="en-IN" sz="2000" dirty="0">
              <a:latin typeface="Arial" panose="020B0604020202020204" pitchFamily="34" charset="0"/>
              <a:cs typeface="Arial" panose="020B0604020202020204" pitchFamily="34" charset="0"/>
            </a:endParaRPr>
          </a:p>
        </p:txBody>
      </p:sp>
      <p:sp>
        <p:nvSpPr>
          <p:cNvPr id="10" name="TextBox 9"/>
          <p:cNvSpPr txBox="1"/>
          <p:nvPr/>
        </p:nvSpPr>
        <p:spPr>
          <a:xfrm>
            <a:off x="5638682" y="2946402"/>
            <a:ext cx="3072957" cy="577081"/>
          </a:xfrm>
          <a:prstGeom prst="rect">
            <a:avLst/>
          </a:prstGeom>
          <a:noFill/>
        </p:spPr>
        <p:txBody>
          <a:bodyPr vert="horz" wrap="none" lIns="0" tIns="0" rIns="0" bIns="0" rtlCol="0">
            <a:spAutoFit/>
          </a:bodyPr>
          <a:lstStyle/>
          <a:p>
            <a:pPr>
              <a:lnSpc>
                <a:spcPts val="1500"/>
              </a:lnSpc>
            </a:pPr>
            <a:r>
              <a:rPr lang="en-IN" sz="1400" dirty="0">
                <a:latin typeface="Arial" panose="020B0604020202020204" pitchFamily="34" charset="0"/>
                <a:cs typeface="Arial" panose="020B0604020202020204" pitchFamily="34" charset="0"/>
              </a:rPr>
              <a:t>not exceeding five years, starting from </a:t>
            </a:r>
            <a:br>
              <a:rPr lang="en-IN" sz="1400" dirty="0">
                <a:latin typeface="Arial" panose="020B0604020202020204" pitchFamily="34" charset="0"/>
                <a:cs typeface="Arial" panose="020B0604020202020204" pitchFamily="34" charset="0"/>
              </a:rPr>
            </a:br>
            <a:r>
              <a:rPr lang="en-IN" sz="1400" dirty="0">
                <a:latin typeface="Arial" panose="020B0604020202020204" pitchFamily="34" charset="0"/>
                <a:cs typeface="Arial" panose="020B0604020202020204" pitchFamily="34" charset="0"/>
              </a:rPr>
              <a:t>April 1, 2013. </a:t>
            </a:r>
          </a:p>
          <a:p>
            <a:pPr>
              <a:lnSpc>
                <a:spcPts val="1500"/>
              </a:lnSpc>
            </a:pPr>
            <a:endParaRPr lang="en-IN" sz="1400" dirty="0">
              <a:latin typeface="Arial" panose="020B0604020202020204" pitchFamily="34" charset="0"/>
              <a:cs typeface="Arial" panose="020B0604020202020204" pitchFamily="34" charset="0"/>
            </a:endParaRPr>
          </a:p>
        </p:txBody>
      </p:sp>
      <p:sp>
        <p:nvSpPr>
          <p:cNvPr id="16" name="TextBox 15"/>
          <p:cNvSpPr txBox="1"/>
          <p:nvPr/>
        </p:nvSpPr>
        <p:spPr>
          <a:xfrm>
            <a:off x="4597011" y="4292602"/>
            <a:ext cx="2140842" cy="395045"/>
          </a:xfrm>
          <a:prstGeom prst="rect">
            <a:avLst/>
          </a:prstGeom>
          <a:noFill/>
        </p:spPr>
        <p:txBody>
          <a:bodyPr vert="horz" wrap="none" lIns="0" tIns="0" rIns="0" bIns="0" rtlCol="0">
            <a:spAutoFit/>
          </a:bodyPr>
          <a:lstStyle/>
          <a:p>
            <a:pPr>
              <a:lnSpc>
                <a:spcPts val="1500"/>
              </a:lnSpc>
            </a:pPr>
            <a:r>
              <a:rPr lang="en-IN" sz="1400" b="1" i="1">
                <a:latin typeface="Arial" panose="020B0604020202020204" pitchFamily="34" charset="0"/>
                <a:cs typeface="Arial" panose="020B0604020202020204" pitchFamily="34" charset="0"/>
              </a:rPr>
              <a:t>APA Rollback Procedure </a:t>
            </a:r>
          </a:p>
          <a:p>
            <a:pPr>
              <a:lnSpc>
                <a:spcPts val="1500"/>
              </a:lnSpc>
            </a:pPr>
            <a:endParaRPr lang="en-IN" sz="2000">
              <a:latin typeface="Arial" panose="020B0604020202020204" pitchFamily="34" charset="0"/>
              <a:cs typeface="Arial" panose="020B0604020202020204" pitchFamily="34" charset="0"/>
            </a:endParaRPr>
          </a:p>
        </p:txBody>
      </p:sp>
      <p:sp>
        <p:nvSpPr>
          <p:cNvPr id="17" name="TextBox 16"/>
          <p:cNvSpPr txBox="1"/>
          <p:nvPr/>
        </p:nvSpPr>
        <p:spPr>
          <a:xfrm>
            <a:off x="4597009" y="4508500"/>
            <a:ext cx="4783938" cy="820738"/>
          </a:xfrm>
          <a:prstGeom prst="rect">
            <a:avLst/>
          </a:prstGeom>
          <a:noFill/>
        </p:spPr>
        <p:txBody>
          <a:bodyPr vert="horz" wrap="none" lIns="0" tIns="0" rIns="0" bIns="0" rtlCol="0">
            <a:spAutoFit/>
          </a:bodyPr>
          <a:lstStyle/>
          <a:p>
            <a:pPr>
              <a:lnSpc>
                <a:spcPts val="1600"/>
              </a:lnSpc>
            </a:pPr>
            <a:r>
              <a:rPr lang="en-IN" sz="1400" dirty="0">
                <a:latin typeface="Arial" panose="020B0604020202020204" pitchFamily="34" charset="0"/>
                <a:cs typeface="Arial" panose="020B0604020202020204" pitchFamily="34" charset="0"/>
              </a:rPr>
              <a:t>The amendment  to Section 92CC  </a:t>
            </a:r>
            <a:r>
              <a:rPr lang="en-IN" sz="1400" dirty="0" err="1">
                <a:latin typeface="Arial" panose="020B0604020202020204" pitchFamily="34" charset="0"/>
                <a:cs typeface="Arial" panose="020B0604020202020204" pitchFamily="34" charset="0"/>
              </a:rPr>
              <a:t>w.e.f</a:t>
            </a:r>
            <a:r>
              <a:rPr lang="en-IN" sz="1400" dirty="0">
                <a:latin typeface="Arial" panose="020B0604020202020204" pitchFamily="34" charset="0"/>
                <a:cs typeface="Arial" panose="020B0604020202020204" pitchFamily="34" charset="0"/>
              </a:rPr>
              <a:t> October 1, 2014 </a:t>
            </a:r>
            <a:br>
              <a:rPr lang="en-IN" sz="1400" dirty="0">
                <a:latin typeface="Arial" panose="020B0604020202020204" pitchFamily="34" charset="0"/>
                <a:cs typeface="Arial" panose="020B0604020202020204" pitchFamily="34" charset="0"/>
              </a:rPr>
            </a:br>
            <a:r>
              <a:rPr lang="en-IN" sz="1400" dirty="0">
                <a:latin typeface="Arial" panose="020B0604020202020204" pitchFamily="34" charset="0"/>
                <a:cs typeface="Arial" panose="020B0604020202020204" pitchFamily="34" charset="0"/>
              </a:rPr>
              <a:t>will allow an APA entered into to be applied to four  previous </a:t>
            </a:r>
            <a:br>
              <a:rPr lang="en-IN" sz="1400" dirty="0">
                <a:latin typeface="Arial" panose="020B0604020202020204" pitchFamily="34" charset="0"/>
                <a:cs typeface="Arial" panose="020B0604020202020204" pitchFamily="34" charset="0"/>
              </a:rPr>
            </a:br>
            <a:r>
              <a:rPr lang="en-IN" sz="1400" dirty="0">
                <a:latin typeface="Arial" panose="020B0604020202020204" pitchFamily="34" charset="0"/>
                <a:cs typeface="Arial" panose="020B0604020202020204" pitchFamily="34" charset="0"/>
              </a:rPr>
              <a:t>years for the transactions covered in the APA.* </a:t>
            </a:r>
          </a:p>
          <a:p>
            <a:pPr>
              <a:lnSpc>
                <a:spcPts val="1600"/>
              </a:lnSpc>
            </a:pPr>
            <a:endParaRPr lang="en-IN" sz="1400" dirty="0">
              <a:latin typeface="Arial" panose="020B0604020202020204" pitchFamily="34" charset="0"/>
              <a:cs typeface="Arial" panose="020B0604020202020204" pitchFamily="34" charset="0"/>
            </a:endParaRPr>
          </a:p>
        </p:txBody>
      </p:sp>
      <p:sp>
        <p:nvSpPr>
          <p:cNvPr id="19" name="TextBox 18"/>
          <p:cNvSpPr txBox="1"/>
          <p:nvPr/>
        </p:nvSpPr>
        <p:spPr>
          <a:xfrm>
            <a:off x="2116803" y="6238767"/>
            <a:ext cx="8236678" cy="796821"/>
          </a:xfrm>
          <a:prstGeom prst="rect">
            <a:avLst/>
          </a:prstGeom>
          <a:noFill/>
        </p:spPr>
        <p:txBody>
          <a:bodyPr vert="horz" wrap="none" lIns="0" tIns="0" rIns="0" bIns="0" rtlCol="0">
            <a:spAutoFit/>
          </a:bodyPr>
          <a:lstStyle/>
          <a:p>
            <a:pPr>
              <a:lnSpc>
                <a:spcPct val="150000"/>
              </a:lnSpc>
            </a:pPr>
            <a:r>
              <a:rPr lang="en-IN" sz="1200" dirty="0">
                <a:latin typeface="Arial" panose="020B0604020202020204" pitchFamily="34" charset="0"/>
                <a:cs typeface="Arial" panose="020B0604020202020204" pitchFamily="34" charset="0"/>
              </a:rPr>
              <a:t>* Subject to such conditions, procedure and manner as may be prescribed, provide for determining the arm’s length price </a:t>
            </a:r>
            <a:br>
              <a:rPr lang="en-IN" sz="1200" dirty="0">
                <a:latin typeface="Arial" panose="020B0604020202020204" pitchFamily="34" charset="0"/>
                <a:cs typeface="Arial" panose="020B0604020202020204" pitchFamily="34" charset="0"/>
              </a:rPr>
            </a:br>
            <a:r>
              <a:rPr lang="en-IN" sz="1200" dirty="0">
                <a:latin typeface="Arial" panose="020B0604020202020204" pitchFamily="34" charset="0"/>
                <a:cs typeface="Arial" panose="020B0604020202020204" pitchFamily="34" charset="0"/>
              </a:rPr>
              <a:t>or specify the manner in which arm’s length price shall be determined in relation to the international transactions </a:t>
            </a:r>
          </a:p>
          <a:p>
            <a:pPr>
              <a:lnSpc>
                <a:spcPct val="150000"/>
              </a:lnSpc>
            </a:pPr>
            <a:endParaRPr lang="en-IN" sz="1200" dirty="0">
              <a:latin typeface="Arial" panose="020B0604020202020204" pitchFamily="34" charset="0"/>
              <a:cs typeface="Arial" panose="020B0604020202020204" pitchFamily="34" charset="0"/>
            </a:endParaRPr>
          </a:p>
        </p:txBody>
      </p:sp>
      <p:sp>
        <p:nvSpPr>
          <p:cNvPr id="24" name="Rectangle 23"/>
          <p:cNvSpPr/>
          <p:nvPr/>
        </p:nvSpPr>
        <p:spPr>
          <a:xfrm>
            <a:off x="1846421" y="842171"/>
            <a:ext cx="8427131" cy="210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solidFill>
                <a:schemeClr val="tx1"/>
              </a:solidFill>
              <a:latin typeface="Arial" panose="020B0604020202020204" pitchFamily="34" charset="0"/>
              <a:cs typeface="Arial" panose="020B0604020202020204" pitchFamily="34" charset="0"/>
            </a:endParaRPr>
          </a:p>
        </p:txBody>
      </p:sp>
      <p:sp>
        <p:nvSpPr>
          <p:cNvPr id="25" name="Rectangle 24"/>
          <p:cNvSpPr/>
          <p:nvPr/>
        </p:nvSpPr>
        <p:spPr>
          <a:xfrm>
            <a:off x="0" y="-15766"/>
            <a:ext cx="160808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tx1"/>
              </a:solidFill>
            </a:endParaRPr>
          </a:p>
        </p:txBody>
      </p:sp>
      <p:sp>
        <p:nvSpPr>
          <p:cNvPr id="26" name="Rectangle 25"/>
          <p:cNvSpPr/>
          <p:nvPr/>
        </p:nvSpPr>
        <p:spPr>
          <a:xfrm>
            <a:off x="10583917" y="0"/>
            <a:ext cx="160808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tx1"/>
              </a:solidFill>
            </a:endParaRPr>
          </a:p>
        </p:txBody>
      </p:sp>
      <p:pic>
        <p:nvPicPr>
          <p:cNvPr id="1026" name="Picture 2"/>
          <p:cNvPicPr>
            <a:picLocks noChangeAspect="1" noChangeArrowheads="1"/>
          </p:cNvPicPr>
          <p:nvPr/>
        </p:nvPicPr>
        <p:blipFill>
          <a:blip r:embed="rId3">
            <a:lum contrast="20000"/>
          </a:blip>
          <a:srcRect/>
          <a:stretch>
            <a:fillRect/>
          </a:stretch>
        </p:blipFill>
        <p:spPr bwMode="auto">
          <a:xfrm>
            <a:off x="1" y="2727434"/>
            <a:ext cx="3641833" cy="3484178"/>
          </a:xfrm>
          <a:prstGeom prst="rect">
            <a:avLst/>
          </a:prstGeom>
          <a:noFill/>
          <a:ln w="9525">
            <a:noFill/>
            <a:miter lim="800000"/>
            <a:headEnd/>
            <a:tailEnd/>
          </a:ln>
        </p:spPr>
      </p:pic>
    </p:spTree>
    <p:extLst>
      <p:ext uri="{BB962C8B-B14F-4D97-AF65-F5344CB8AC3E}">
        <p14:creationId xmlns:p14="http://schemas.microsoft.com/office/powerpoint/2010/main" xmlns="" val="3907932831"/>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81191" y="1745667"/>
            <a:ext cx="10993549" cy="1475013"/>
          </a:xfrm>
        </p:spPr>
        <p:txBody>
          <a:bodyPr>
            <a:noAutofit/>
          </a:bodyPr>
          <a:lstStyle/>
          <a:p>
            <a:r>
              <a:rPr lang="en-GB" sz="4400" b="1" dirty="0" smtClean="0"/>
              <a:t>Multiple  year  data </a:t>
            </a:r>
            <a:br>
              <a:rPr lang="en-GB" sz="4400" b="1" dirty="0" smtClean="0"/>
            </a:br>
            <a:r>
              <a:rPr lang="en-GB" sz="4400" b="1" dirty="0" smtClean="0"/>
              <a:t/>
            </a:r>
            <a:br>
              <a:rPr lang="en-GB" sz="4400" b="1" dirty="0" smtClean="0"/>
            </a:br>
            <a:r>
              <a:rPr lang="en-GB" sz="4400" b="1" dirty="0" smtClean="0"/>
              <a:t>Range concept</a:t>
            </a:r>
            <a:endParaRPr lang="en-GB" sz="4400" b="1" dirty="0"/>
          </a:p>
        </p:txBody>
      </p:sp>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3974" y="0"/>
            <a:ext cx="9853450" cy="461665"/>
          </a:xfrm>
          <a:prstGeom prst="rect">
            <a:avLst/>
          </a:prstGeom>
        </p:spPr>
        <p:txBody>
          <a:bodyPr wrap="square">
            <a:spAutoFit/>
          </a:bodyPr>
          <a:lstStyle/>
          <a:p>
            <a:r>
              <a:rPr lang="en-IN" sz="2400" b="1" dirty="0" smtClean="0"/>
              <a:t>Draft rules for the range concept and multiple year data unveiled</a:t>
            </a:r>
            <a:endParaRPr lang="en-GB" sz="2400" dirty="0"/>
          </a:p>
        </p:txBody>
      </p:sp>
      <p:sp>
        <p:nvSpPr>
          <p:cNvPr id="7" name="Rectangle 6"/>
          <p:cNvSpPr/>
          <p:nvPr/>
        </p:nvSpPr>
        <p:spPr>
          <a:xfrm>
            <a:off x="394138" y="558196"/>
            <a:ext cx="11303876" cy="6186309"/>
          </a:xfrm>
          <a:prstGeom prst="rect">
            <a:avLst/>
          </a:prstGeom>
        </p:spPr>
        <p:txBody>
          <a:bodyPr wrap="square">
            <a:spAutoFit/>
          </a:bodyPr>
          <a:lstStyle/>
          <a:p>
            <a:pPr marL="346075" indent="-346075" algn="just">
              <a:buFont typeface="Arial" pitchFamily="34" charset="0"/>
              <a:buChar char="•"/>
            </a:pPr>
            <a:r>
              <a:rPr lang="en-IN" sz="2200" dirty="0" smtClean="0"/>
              <a:t>With the intention of aligning transfer pricing regulations in India with global best practices and reducing litigation considerably, </a:t>
            </a:r>
          </a:p>
          <a:p>
            <a:pPr marL="803275" lvl="1" indent="-346075" algn="just">
              <a:buFont typeface="Arial" pitchFamily="34" charset="0"/>
              <a:buChar char="•"/>
            </a:pPr>
            <a:r>
              <a:rPr lang="en-IN" sz="2200" dirty="0" smtClean="0"/>
              <a:t>Finance Minister, </a:t>
            </a:r>
            <a:r>
              <a:rPr lang="en-IN" sz="2200" dirty="0" err="1" smtClean="0"/>
              <a:t>Arun</a:t>
            </a:r>
            <a:r>
              <a:rPr lang="en-IN" sz="2200" dirty="0" smtClean="0"/>
              <a:t> </a:t>
            </a:r>
            <a:r>
              <a:rPr lang="en-IN" sz="2200" dirty="0" err="1" smtClean="0"/>
              <a:t>Jaitley</a:t>
            </a:r>
            <a:r>
              <a:rPr lang="en-IN" sz="2200" dirty="0" smtClean="0"/>
              <a:t>, in his Budget speech in July 2014, had announced the introduction of the ‘range concept’ for determining the arm's length price (ALP) and allowing the use of multiple year data for comparability analysis.</a:t>
            </a:r>
          </a:p>
          <a:p>
            <a:pPr marL="346075" indent="-346075" algn="just">
              <a:buFont typeface="Arial" pitchFamily="34" charset="0"/>
              <a:buChar char="•"/>
            </a:pPr>
            <a:endParaRPr lang="en-IN" sz="2200" dirty="0" smtClean="0"/>
          </a:p>
          <a:p>
            <a:pPr marL="346075" indent="-346075" algn="just">
              <a:buFont typeface="Arial" pitchFamily="34" charset="0"/>
              <a:buChar char="•"/>
            </a:pPr>
            <a:r>
              <a:rPr lang="en-IN" sz="2200" dirty="0" smtClean="0"/>
              <a:t>Consequently, section 92C(2) of the Income Tax Act, 1961 (ITA) was amended to allow taxpayers to determine the ALP (where more than one price exists) in relation to international transactions or specified domestic transactions in the prescribed manner.</a:t>
            </a:r>
          </a:p>
          <a:p>
            <a:pPr marL="346075" indent="-346075" algn="just">
              <a:buFont typeface="Arial" pitchFamily="34" charset="0"/>
              <a:buChar char="•"/>
            </a:pPr>
            <a:endParaRPr lang="en-IN" sz="2200" dirty="0" smtClean="0"/>
          </a:p>
          <a:p>
            <a:pPr marL="346075" indent="-346075" algn="just">
              <a:buFont typeface="Arial" pitchFamily="34" charset="0"/>
              <a:buChar char="•"/>
            </a:pPr>
            <a:r>
              <a:rPr lang="en-IN" sz="2200" dirty="0" smtClean="0"/>
              <a:t>On 21 May 2015, CBDT released a draft scheme of the proposed rules for computation of ALP</a:t>
            </a:r>
          </a:p>
          <a:p>
            <a:pPr marL="346075" indent="-346075" algn="just">
              <a:buFont typeface="Arial" pitchFamily="34" charset="0"/>
              <a:buChar char="•"/>
            </a:pPr>
            <a:endParaRPr lang="en-IN" sz="2200" dirty="0" smtClean="0"/>
          </a:p>
          <a:p>
            <a:pPr marL="346075" indent="-346075" algn="just">
              <a:buFont typeface="Arial" pitchFamily="34" charset="0"/>
              <a:buChar char="•"/>
            </a:pPr>
            <a:r>
              <a:rPr lang="en-IN" sz="2200" dirty="0" smtClean="0"/>
              <a:t>The manner of computation of ALP is proposed to be provided through an amendment in the Income Tax Rules. </a:t>
            </a:r>
          </a:p>
          <a:p>
            <a:pPr marL="346075" indent="-346075" algn="just">
              <a:buFont typeface="Arial" pitchFamily="34" charset="0"/>
              <a:buChar char="•"/>
            </a:pPr>
            <a:endParaRPr lang="en-IN" sz="2200" dirty="0" smtClean="0"/>
          </a:p>
          <a:p>
            <a:pPr marL="346075" indent="-346075" algn="just">
              <a:buFont typeface="Arial" pitchFamily="34" charset="0"/>
              <a:buChar char="•"/>
            </a:pPr>
            <a:r>
              <a:rPr lang="en-IN" sz="2200" dirty="0" smtClean="0"/>
              <a:t>The benefit of range and multiple year data can be used only if the assessee has used a margin-based method [i.e. Transactional Net Margin Method (TNMM), Cost Plus method (CPM) and Resale Price Method (RPM)]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3974" y="0"/>
            <a:ext cx="9853450" cy="461665"/>
          </a:xfrm>
          <a:prstGeom prst="rect">
            <a:avLst/>
          </a:prstGeom>
        </p:spPr>
        <p:txBody>
          <a:bodyPr wrap="square">
            <a:spAutoFit/>
          </a:bodyPr>
          <a:lstStyle/>
          <a:p>
            <a:r>
              <a:rPr lang="en-IN" sz="2400" b="1" dirty="0" smtClean="0"/>
              <a:t>Draft rules for the range concept and multiple year data unveiled</a:t>
            </a:r>
            <a:endParaRPr lang="en-GB" sz="2400" dirty="0"/>
          </a:p>
        </p:txBody>
      </p:sp>
      <p:sp>
        <p:nvSpPr>
          <p:cNvPr id="7" name="Rectangle 6"/>
          <p:cNvSpPr/>
          <p:nvPr/>
        </p:nvSpPr>
        <p:spPr>
          <a:xfrm>
            <a:off x="199713" y="432068"/>
            <a:ext cx="11939748" cy="6863417"/>
          </a:xfrm>
          <a:prstGeom prst="rect">
            <a:avLst/>
          </a:prstGeom>
        </p:spPr>
        <p:txBody>
          <a:bodyPr wrap="square">
            <a:spAutoFit/>
          </a:bodyPr>
          <a:lstStyle/>
          <a:p>
            <a:pPr marL="346075" indent="-346075" algn="just"/>
            <a:r>
              <a:rPr lang="en-IN" sz="2200" b="1" u="sng" dirty="0" smtClean="0">
                <a:solidFill>
                  <a:srgbClr val="FF0000"/>
                </a:solidFill>
              </a:rPr>
              <a:t>Range Concept</a:t>
            </a:r>
          </a:p>
          <a:p>
            <a:pPr marL="346075" indent="-346075" algn="just">
              <a:buFont typeface="Arial" pitchFamily="34" charset="0"/>
              <a:buChar char="•"/>
            </a:pPr>
            <a:r>
              <a:rPr lang="en-IN" sz="2200" dirty="0" smtClean="0"/>
              <a:t>The range concept would apply only where a </a:t>
            </a:r>
            <a:r>
              <a:rPr lang="en-IN" sz="2200" b="1" dirty="0" smtClean="0"/>
              <a:t>minimum of nine companies</a:t>
            </a:r>
            <a:r>
              <a:rPr lang="en-IN" sz="2200" dirty="0" smtClean="0"/>
              <a:t> are selected as comparable, </a:t>
            </a:r>
          </a:p>
          <a:p>
            <a:pPr marL="803275" lvl="1" indent="-346075" algn="just">
              <a:buFont typeface="Arial" pitchFamily="34" charset="0"/>
              <a:buChar char="•"/>
            </a:pPr>
            <a:r>
              <a:rPr lang="en-IN" sz="2200" dirty="0" smtClean="0"/>
              <a:t>and where inadequate comparable companies exist, the arithmetic mean concept would continue to apply.</a:t>
            </a:r>
          </a:p>
          <a:p>
            <a:pPr marL="346075" indent="-346075" algn="just">
              <a:buFont typeface="Arial" pitchFamily="34" charset="0"/>
              <a:buChar char="•"/>
            </a:pPr>
            <a:endParaRPr lang="en-IN" sz="2200" dirty="0" smtClean="0"/>
          </a:p>
          <a:p>
            <a:pPr marL="346075" indent="-346075" algn="just">
              <a:buFont typeface="Arial" pitchFamily="34" charset="0"/>
              <a:buChar char="•"/>
            </a:pPr>
            <a:r>
              <a:rPr lang="en-IN" sz="2200" dirty="0" smtClean="0"/>
              <a:t>Weighted average of </a:t>
            </a:r>
            <a:r>
              <a:rPr lang="en-IN" sz="2200" b="1" dirty="0" smtClean="0"/>
              <a:t>three years’ data</a:t>
            </a:r>
            <a:r>
              <a:rPr lang="en-IN" sz="2200" dirty="0" smtClean="0"/>
              <a:t> of the comparables would be considered wherein all the numerators and denominators would be aggregated entity-wise for all the years and margins would be computed thereafter.</a:t>
            </a:r>
          </a:p>
          <a:p>
            <a:pPr marL="346075" indent="-346075" algn="just">
              <a:buFont typeface="Arial" pitchFamily="34" charset="0"/>
              <a:buChar char="•"/>
            </a:pPr>
            <a:endParaRPr lang="en-IN" sz="2200" dirty="0" smtClean="0"/>
          </a:p>
          <a:p>
            <a:pPr marL="346075" indent="-346075" algn="just">
              <a:buFont typeface="Arial" pitchFamily="34" charset="0"/>
              <a:buChar char="•"/>
            </a:pPr>
            <a:r>
              <a:rPr lang="en-IN" sz="2200" dirty="0" smtClean="0"/>
              <a:t>Data points lying within the </a:t>
            </a:r>
            <a:r>
              <a:rPr lang="en-IN" sz="2200" b="1" dirty="0" smtClean="0"/>
              <a:t>40th and 60th percentile</a:t>
            </a:r>
            <a:r>
              <a:rPr lang="en-IN" sz="2200" dirty="0" smtClean="0"/>
              <a:t> of the dataset would constitute the range.</a:t>
            </a:r>
          </a:p>
          <a:p>
            <a:pPr marL="346075" indent="-346075" algn="just">
              <a:buFont typeface="Arial" pitchFamily="34" charset="0"/>
              <a:buChar char="•"/>
            </a:pPr>
            <a:endParaRPr lang="en-IN" sz="2200" dirty="0" smtClean="0"/>
          </a:p>
          <a:p>
            <a:pPr marL="346075" indent="-346075" algn="just">
              <a:buFont typeface="Arial" pitchFamily="34" charset="0"/>
              <a:buChar char="•"/>
            </a:pPr>
            <a:r>
              <a:rPr lang="en-IN" sz="2200" dirty="0" smtClean="0"/>
              <a:t>In case the transfer price of the tested party falls outside the range arrived at, the median of the range would be considered as the ALP.</a:t>
            </a:r>
          </a:p>
          <a:p>
            <a:pPr marL="346075" indent="-346075" algn="just">
              <a:buFont typeface="Arial" pitchFamily="34" charset="0"/>
              <a:buChar char="•"/>
            </a:pPr>
            <a:endParaRPr lang="en-IN" sz="2200" dirty="0" smtClean="0"/>
          </a:p>
          <a:p>
            <a:pPr marL="346075" indent="-346075" algn="just">
              <a:buFont typeface="Arial" pitchFamily="34" charset="0"/>
              <a:buChar char="•"/>
            </a:pPr>
            <a:r>
              <a:rPr lang="en-IN" sz="2200" dirty="0" smtClean="0"/>
              <a:t>There would not be a separate tolerance band once the range is allowed.</a:t>
            </a:r>
          </a:p>
          <a:p>
            <a:pPr marL="346075" indent="-346075" algn="just">
              <a:buFont typeface="Arial" pitchFamily="34" charset="0"/>
              <a:buChar char="•"/>
            </a:pPr>
            <a:endParaRPr lang="en-IN" sz="2200" dirty="0" smtClean="0"/>
          </a:p>
          <a:p>
            <a:pPr marL="346075" indent="-346075" algn="just">
              <a:buFont typeface="Arial" pitchFamily="34" charset="0"/>
              <a:buChar char="•"/>
            </a:pPr>
            <a:r>
              <a:rPr lang="en-IN" sz="2200" dirty="0" smtClean="0"/>
              <a:t>In cases where the range concept does not apply, arithmetic mean as applied before the amendment of section 92C(2) of ITA would apply along with the benefit of the tolerance band (+/-3%). </a:t>
            </a:r>
          </a:p>
          <a:p>
            <a:pPr marL="346075" indent="-346075" algn="just">
              <a:buFont typeface="Arial" pitchFamily="34" charset="0"/>
              <a:buChar char="•"/>
            </a:pPr>
            <a:endParaRPr lang="en-IN" sz="2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graphicFrame>
        <p:nvGraphicFramePr>
          <p:cNvPr id="6" name="Diagram 5"/>
          <p:cNvGraphicFramePr/>
          <p:nvPr/>
        </p:nvGraphicFramePr>
        <p:xfrm>
          <a:off x="740961" y="719666"/>
          <a:ext cx="1086769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300324" y="0"/>
            <a:ext cx="5549020" cy="461665"/>
          </a:xfrm>
          <a:prstGeom prst="rect">
            <a:avLst/>
          </a:prstGeom>
        </p:spPr>
        <p:txBody>
          <a:bodyPr wrap="none">
            <a:spAutoFit/>
          </a:bodyPr>
          <a:lstStyle/>
          <a:p>
            <a:r>
              <a:rPr lang="en-GB" sz="2400" b="1" dirty="0" smtClean="0"/>
              <a:t>Key Controversies – </a:t>
            </a:r>
            <a:r>
              <a:rPr lang="en-GB" sz="2400" b="1" dirty="0" smtClean="0">
                <a:solidFill>
                  <a:srgbClr val="FF0000"/>
                </a:solidFill>
              </a:rPr>
              <a:t>Traditional issues</a:t>
            </a:r>
            <a:endParaRPr lang="en-GB" sz="2400" b="1"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3974" y="0"/>
            <a:ext cx="9853450" cy="461665"/>
          </a:xfrm>
          <a:prstGeom prst="rect">
            <a:avLst/>
          </a:prstGeom>
        </p:spPr>
        <p:txBody>
          <a:bodyPr wrap="square">
            <a:spAutoFit/>
          </a:bodyPr>
          <a:lstStyle/>
          <a:p>
            <a:r>
              <a:rPr lang="en-IN" sz="2400" b="1" dirty="0" smtClean="0"/>
              <a:t>Draft rules for the range concept and multiple year data unveiled</a:t>
            </a:r>
            <a:endParaRPr lang="en-GB" sz="2400" dirty="0"/>
          </a:p>
        </p:txBody>
      </p:sp>
      <p:sp>
        <p:nvSpPr>
          <p:cNvPr id="7" name="Rectangle 6"/>
          <p:cNvSpPr/>
          <p:nvPr/>
        </p:nvSpPr>
        <p:spPr>
          <a:xfrm>
            <a:off x="394138" y="558196"/>
            <a:ext cx="11256580" cy="5509200"/>
          </a:xfrm>
          <a:prstGeom prst="rect">
            <a:avLst/>
          </a:prstGeom>
        </p:spPr>
        <p:txBody>
          <a:bodyPr wrap="square">
            <a:spAutoFit/>
          </a:bodyPr>
          <a:lstStyle/>
          <a:p>
            <a:pPr marL="346075" indent="-346075" algn="just"/>
            <a:r>
              <a:rPr lang="en-IN" sz="2200" b="1" u="sng" dirty="0" smtClean="0">
                <a:solidFill>
                  <a:srgbClr val="FF0000"/>
                </a:solidFill>
              </a:rPr>
              <a:t>Multiple year data</a:t>
            </a:r>
          </a:p>
          <a:p>
            <a:pPr marL="346075" indent="-346075" algn="just">
              <a:buFont typeface="Arial" pitchFamily="34" charset="0"/>
              <a:buChar char="•"/>
            </a:pPr>
            <a:r>
              <a:rPr lang="en-IN" sz="2200" dirty="0" smtClean="0"/>
              <a:t>Multiple year data should comprise of three years' data including the year in which the transaction was undertaken.</a:t>
            </a:r>
          </a:p>
          <a:p>
            <a:pPr marL="346075" indent="-346075" algn="just">
              <a:buFont typeface="Arial" pitchFamily="34" charset="0"/>
              <a:buChar char="•"/>
            </a:pPr>
            <a:endParaRPr lang="en-IN" sz="2200" dirty="0" smtClean="0"/>
          </a:p>
          <a:p>
            <a:pPr marL="346075" indent="-346075" algn="just">
              <a:buFont typeface="Arial" pitchFamily="34" charset="0"/>
              <a:buChar char="•"/>
            </a:pPr>
            <a:r>
              <a:rPr lang="en-IN" sz="2200" dirty="0" smtClean="0"/>
              <a:t>Use of two years' data out of three years for a comparable company is permitted if the data is not available on account of the following: </a:t>
            </a:r>
          </a:p>
          <a:p>
            <a:pPr marL="803275" lvl="2" indent="-346075" algn="just">
              <a:buFont typeface="Arial" pitchFamily="34" charset="0"/>
              <a:buChar char="•"/>
            </a:pPr>
            <a:r>
              <a:rPr lang="en-IN" sz="2200" dirty="0" smtClean="0"/>
              <a:t>data is not available on the database at the time of filing the return of income;</a:t>
            </a:r>
          </a:p>
          <a:p>
            <a:pPr marL="803275" lvl="2" indent="-346075" algn="just">
              <a:buFont typeface="Arial" pitchFamily="34" charset="0"/>
              <a:buChar char="•"/>
            </a:pPr>
            <a:r>
              <a:rPr lang="en-IN" sz="2200" dirty="0" smtClean="0"/>
              <a:t>a comparable fails to clear a quantitative filter in any of the years; and</a:t>
            </a:r>
          </a:p>
          <a:p>
            <a:pPr marL="803275" lvl="2" indent="-346075" algn="just">
              <a:buFont typeface="Arial" pitchFamily="34" charset="0"/>
              <a:buChar char="•"/>
            </a:pPr>
            <a:r>
              <a:rPr lang="en-IN" sz="2200" dirty="0" smtClean="0"/>
              <a:t>a comparable commenced operations only in the last two years or may have closed down operations during the current year. </a:t>
            </a:r>
          </a:p>
          <a:p>
            <a:pPr marL="346075" indent="-346075" algn="just">
              <a:buFont typeface="Arial" pitchFamily="34" charset="0"/>
              <a:buChar char="•"/>
            </a:pPr>
            <a:endParaRPr lang="en-IN" sz="2200" dirty="0" smtClean="0"/>
          </a:p>
          <a:p>
            <a:pPr marL="346075" indent="-346075" algn="just">
              <a:buFont typeface="Arial" pitchFamily="34" charset="0"/>
              <a:buChar char="•"/>
            </a:pPr>
            <a:r>
              <a:rPr lang="en-IN" sz="2200" dirty="0" smtClean="0"/>
              <a:t>If data of the year in which the transaction is undertaken is available at the time of the transfer pricing audit by the department, it can be used by both the taxpayer and the department.</a:t>
            </a:r>
          </a:p>
          <a:p>
            <a:pPr marL="346075" indent="-346075" algn="just">
              <a:buFont typeface="Arial" pitchFamily="34" charset="0"/>
              <a:buChar char="•"/>
            </a:pPr>
            <a:endParaRPr lang="en-IN" sz="2200" dirty="0" smtClean="0"/>
          </a:p>
          <a:p>
            <a:pPr marL="346075" indent="-346075" algn="just">
              <a:buFont typeface="Arial" pitchFamily="34" charset="0"/>
              <a:buChar char="•"/>
            </a:pPr>
            <a:r>
              <a:rPr lang="en-IN" sz="2200" dirty="0" smtClean="0"/>
              <a:t>The benefit of using multiple year data is now extended to cases where arithmetic mean is used to determine ALP.</a:t>
            </a:r>
            <a:endParaRPr lang="en-IN" sz="2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13"/>
          <p:cNvSpPr txBox="1">
            <a:spLocks noChangeArrowheads="1"/>
          </p:cNvSpPr>
          <p:nvPr/>
        </p:nvSpPr>
        <p:spPr bwMode="auto">
          <a:xfrm>
            <a:off x="2894766" y="1885952"/>
            <a:ext cx="6326247" cy="1246495"/>
          </a:xfrm>
          <a:prstGeom prst="rect">
            <a:avLst/>
          </a:prstGeom>
          <a:noFill/>
          <a:ln w="9525">
            <a:noFill/>
            <a:miter lim="800000"/>
            <a:headEnd/>
            <a:tailEnd/>
          </a:ln>
        </p:spPr>
        <p:txBody>
          <a:bodyPr>
            <a:spAutoFit/>
          </a:bodyPr>
          <a:lstStyle/>
          <a:p>
            <a:pPr algn="ctr">
              <a:spcBef>
                <a:spcPct val="50000"/>
              </a:spcBef>
            </a:pPr>
            <a:endParaRPr lang="en-US" sz="2100" b="1" dirty="0">
              <a:latin typeface="Garamond" pitchFamily="18" charset="0"/>
            </a:endParaRPr>
          </a:p>
          <a:p>
            <a:pPr algn="ctr">
              <a:spcBef>
                <a:spcPct val="50000"/>
              </a:spcBef>
            </a:pPr>
            <a:endParaRPr lang="en-US" dirty="0"/>
          </a:p>
          <a:p>
            <a:pPr algn="ctr">
              <a:spcBef>
                <a:spcPct val="50000"/>
              </a:spcBef>
            </a:pPr>
            <a:endParaRPr lang="en-US" dirty="0"/>
          </a:p>
        </p:txBody>
      </p:sp>
      <p:sp>
        <p:nvSpPr>
          <p:cNvPr id="9" name="Rectangle 8"/>
          <p:cNvSpPr/>
          <p:nvPr/>
        </p:nvSpPr>
        <p:spPr>
          <a:xfrm>
            <a:off x="1630341" y="1268761"/>
            <a:ext cx="9146382" cy="646331"/>
          </a:xfrm>
          <a:prstGeom prst="rect">
            <a:avLst/>
          </a:prstGeom>
          <a:solidFill>
            <a:schemeClr val="accent2">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spcBef>
                <a:spcPct val="50000"/>
              </a:spcBef>
              <a:defRPr/>
            </a:pPr>
            <a:r>
              <a:rPr lang="en-US" sz="3600" b="1" cap="small" dirty="0">
                <a:solidFill>
                  <a:schemeClr val="tx1"/>
                </a:solidFill>
                <a:latin typeface="Georgia" pitchFamily="18" charset="0"/>
              </a:rPr>
              <a:t>Thank You</a:t>
            </a:r>
          </a:p>
        </p:txBody>
      </p:sp>
      <p:sp>
        <p:nvSpPr>
          <p:cNvPr id="131078" name="Rectangle 9"/>
          <p:cNvSpPr>
            <a:spLocks noChangeArrowheads="1"/>
          </p:cNvSpPr>
          <p:nvPr/>
        </p:nvSpPr>
        <p:spPr bwMode="auto">
          <a:xfrm>
            <a:off x="3070876" y="2060848"/>
            <a:ext cx="6478687" cy="3416320"/>
          </a:xfrm>
          <a:prstGeom prst="rect">
            <a:avLst/>
          </a:prstGeom>
          <a:noFill/>
          <a:ln w="9525">
            <a:noFill/>
            <a:miter lim="800000"/>
            <a:headEnd/>
            <a:tailEnd/>
          </a:ln>
        </p:spPr>
        <p:txBody>
          <a:bodyPr>
            <a:spAutoFit/>
          </a:bodyPr>
          <a:lstStyle/>
          <a:p>
            <a:pPr algn="ctr"/>
            <a:endParaRPr lang="en-US" sz="2000" i="1" dirty="0">
              <a:latin typeface="Century Gothic" pitchFamily="34" charset="0"/>
              <a:cs typeface="Times New Roman" pitchFamily="18" charset="0"/>
            </a:endParaRPr>
          </a:p>
          <a:p>
            <a:pPr algn="ctr"/>
            <a:r>
              <a:rPr lang="en-US" sz="3600" b="1" dirty="0">
                <a:latin typeface="Century Gothic" pitchFamily="34" charset="0"/>
              </a:rPr>
              <a:t>T. P. Ostwal </a:t>
            </a:r>
            <a:r>
              <a:rPr lang="en-US" sz="3600" b="1" dirty="0">
                <a:latin typeface="Californian FB" panose="0207040306080B030204" pitchFamily="18" charset="0"/>
              </a:rPr>
              <a:t>&amp;</a:t>
            </a:r>
            <a:r>
              <a:rPr lang="en-US" sz="3600" b="1" dirty="0">
                <a:latin typeface="Century Gothic" pitchFamily="34" charset="0"/>
              </a:rPr>
              <a:t> Associates</a:t>
            </a:r>
          </a:p>
          <a:p>
            <a:pPr algn="ctr"/>
            <a:r>
              <a:rPr lang="en-US" sz="2000" b="1" dirty="0">
                <a:latin typeface="Century Gothic" pitchFamily="34" charset="0"/>
                <a:cs typeface="Times New Roman" pitchFamily="18" charset="0"/>
              </a:rPr>
              <a:t>CHARTERED ACCOUNTANTS</a:t>
            </a:r>
          </a:p>
          <a:p>
            <a:pPr algn="ctr"/>
            <a:r>
              <a:rPr lang="en-US" sz="2000" dirty="0">
                <a:latin typeface="Century Gothic" pitchFamily="34" charset="0"/>
                <a:cs typeface="Times New Roman" pitchFamily="18" charset="0"/>
              </a:rPr>
              <a:t>4</a:t>
            </a:r>
            <a:r>
              <a:rPr lang="en-US" sz="2000" baseline="30000" dirty="0">
                <a:latin typeface="Century Gothic" pitchFamily="34" charset="0"/>
                <a:cs typeface="Times New Roman" pitchFamily="18" charset="0"/>
              </a:rPr>
              <a:t>th</a:t>
            </a:r>
            <a:r>
              <a:rPr lang="en-US" sz="2000" dirty="0">
                <a:latin typeface="Century Gothic" pitchFamily="34" charset="0"/>
                <a:cs typeface="Times New Roman" pitchFamily="18" charset="0"/>
              </a:rPr>
              <a:t> Floor, Bharat House, </a:t>
            </a:r>
          </a:p>
          <a:p>
            <a:pPr algn="ctr"/>
            <a:r>
              <a:rPr lang="en-US" sz="2000" dirty="0">
                <a:latin typeface="Century Gothic" pitchFamily="34" charset="0"/>
                <a:cs typeface="Times New Roman" pitchFamily="18" charset="0"/>
              </a:rPr>
              <a:t>104 Mumbai Samachar  Marg, </a:t>
            </a:r>
          </a:p>
          <a:p>
            <a:pPr algn="ctr"/>
            <a:r>
              <a:rPr lang="en-US" sz="2000" dirty="0">
                <a:latin typeface="Century Gothic" pitchFamily="34" charset="0"/>
                <a:cs typeface="Times New Roman" pitchFamily="18" charset="0"/>
              </a:rPr>
              <a:t>Fort, MUMBAI-400001.</a:t>
            </a:r>
          </a:p>
          <a:p>
            <a:pPr algn="ctr"/>
            <a:r>
              <a:rPr lang="en-US" sz="2000" dirty="0">
                <a:latin typeface="Century Gothic" pitchFamily="34" charset="0"/>
                <a:cs typeface="Times New Roman" pitchFamily="18" charset="0"/>
              </a:rPr>
              <a:t> Tel No.: +91-22-40693900</a:t>
            </a:r>
          </a:p>
          <a:p>
            <a:pPr algn="ctr"/>
            <a:r>
              <a:rPr lang="en-US" sz="2000" dirty="0">
                <a:latin typeface="Century Gothic" pitchFamily="34" charset="0"/>
                <a:cs typeface="Times New Roman" pitchFamily="18" charset="0"/>
              </a:rPr>
              <a:t>Fax No.: +91-22-40693999</a:t>
            </a:r>
          </a:p>
          <a:p>
            <a:pPr algn="ctr"/>
            <a:r>
              <a:rPr lang="en-US" sz="2000" dirty="0">
                <a:latin typeface="Century Gothic" pitchFamily="34" charset="0"/>
                <a:cs typeface="Times New Roman" pitchFamily="18" charset="0"/>
              </a:rPr>
              <a:t>Mobile:+91-9004660107</a:t>
            </a:r>
          </a:p>
          <a:p>
            <a:pPr algn="ctr"/>
            <a:r>
              <a:rPr lang="en-US" sz="2000" dirty="0">
                <a:latin typeface="Century Gothic" pitchFamily="34" charset="0"/>
                <a:cs typeface="Times New Roman" pitchFamily="18" charset="0"/>
              </a:rPr>
              <a:t>Email: ostwaltp@gmail.com</a:t>
            </a:r>
            <a:endParaRPr lang="en-US" sz="2800" dirty="0">
              <a:latin typeface="Century Gothic"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C014DD1E-5D91-48A3-AD6D-45FBA980D106}" type="slidenum">
              <a:rPr lang="en-IN" smtClean="0"/>
              <a:pPr/>
              <a:t>51</a:t>
            </a:fld>
            <a:endParaRPr lang="en-IN" dirty="0"/>
          </a:p>
        </p:txBody>
      </p:sp>
      <p:sp>
        <p:nvSpPr>
          <p:cNvPr id="8" name="Date Placeholder 7"/>
          <p:cNvSpPr>
            <a:spLocks noGrp="1"/>
          </p:cNvSpPr>
          <p:nvPr>
            <p:ph type="dt" sz="half" idx="10"/>
          </p:nvPr>
        </p:nvSpPr>
        <p:spPr/>
        <p:txBody>
          <a:bodyPr/>
          <a:lstStyle/>
          <a:p>
            <a:r>
              <a:rPr lang="en-US" smtClean="0"/>
              <a:t>July 2015</a:t>
            </a:r>
            <a:endParaRPr lang="en-US" dirty="0"/>
          </a:p>
        </p:txBody>
      </p:sp>
      <p:sp>
        <p:nvSpPr>
          <p:cNvPr id="11" name="Footer Placeholder 10"/>
          <p:cNvSpPr>
            <a:spLocks noGrp="1"/>
          </p:cNvSpPr>
          <p:nvPr>
            <p:ph type="ftr" sz="quarter" idx="11"/>
          </p:nvPr>
        </p:nvSpPr>
        <p:spPr/>
        <p:txBody>
          <a:bodyPr/>
          <a:lstStyle/>
          <a:p>
            <a:r>
              <a:rPr lang="en-US" smtClean="0"/>
              <a:t>T P Ostwal &amp; Associates</a:t>
            </a:r>
            <a:endParaRPr lang="en-US" dirty="0"/>
          </a:p>
        </p:txBody>
      </p:sp>
    </p:spTree>
    <p:extLst>
      <p:ext uri="{BB962C8B-B14F-4D97-AF65-F5344CB8AC3E}">
        <p14:creationId xmlns:p14="http://schemas.microsoft.com/office/powerpoint/2010/main" xmlns="" val="156121846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2015</a:t>
            </a:r>
            <a:endParaRPr lang="en-US" dirty="0"/>
          </a:p>
        </p:txBody>
      </p:sp>
      <p:sp>
        <p:nvSpPr>
          <p:cNvPr id="5" name="Footer Placeholder 4"/>
          <p:cNvSpPr>
            <a:spLocks noGrp="1"/>
          </p:cNvSpPr>
          <p:nvPr>
            <p:ph type="ftr" sz="quarter" idx="11"/>
          </p:nvPr>
        </p:nvSpPr>
        <p:spPr/>
        <p:txBody>
          <a:bodyPr/>
          <a:lstStyle/>
          <a:p>
            <a:r>
              <a:rPr lang="en-US" smtClean="0"/>
              <a:t>T P Ostwal &amp; Associates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sp>
        <p:nvSpPr>
          <p:cNvPr id="8" name="Rectangle 7"/>
          <p:cNvSpPr/>
          <p:nvPr/>
        </p:nvSpPr>
        <p:spPr>
          <a:xfrm>
            <a:off x="3300324" y="0"/>
            <a:ext cx="4700710" cy="461665"/>
          </a:xfrm>
          <a:prstGeom prst="rect">
            <a:avLst/>
          </a:prstGeom>
        </p:spPr>
        <p:txBody>
          <a:bodyPr wrap="none">
            <a:spAutoFit/>
          </a:bodyPr>
          <a:lstStyle/>
          <a:p>
            <a:r>
              <a:rPr lang="en-GB" sz="2400" b="1" dirty="0" smtClean="0"/>
              <a:t>Key Controversies – </a:t>
            </a:r>
            <a:r>
              <a:rPr lang="en-GB" sz="2400" b="1" dirty="0" smtClean="0">
                <a:solidFill>
                  <a:srgbClr val="FF0000"/>
                </a:solidFill>
              </a:rPr>
              <a:t>Next Wave</a:t>
            </a:r>
            <a:endParaRPr lang="en-GB" sz="2400" b="1" dirty="0">
              <a:solidFill>
                <a:srgbClr val="FF0000"/>
              </a:solidFill>
            </a:endParaRPr>
          </a:p>
        </p:txBody>
      </p:sp>
      <p:graphicFrame>
        <p:nvGraphicFramePr>
          <p:cNvPr id="9" name="Diagram 8"/>
          <p:cNvGraphicFramePr/>
          <p:nvPr/>
        </p:nvGraphicFramePr>
        <p:xfrm>
          <a:off x="520262" y="640836"/>
          <a:ext cx="11177752" cy="5917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81191" y="1745667"/>
            <a:ext cx="10993549" cy="1475013"/>
          </a:xfrm>
        </p:spPr>
        <p:txBody>
          <a:bodyPr>
            <a:noAutofit/>
          </a:bodyPr>
          <a:lstStyle/>
          <a:p>
            <a:r>
              <a:rPr lang="en-GB" sz="4400" b="1" dirty="0" smtClean="0"/>
              <a:t>Valuation of Shares</a:t>
            </a:r>
            <a:endParaRPr lang="en-GB" sz="4400" b="1" dirty="0"/>
          </a:p>
        </p:txBody>
      </p:sp>
      <p:sp>
        <p:nvSpPr>
          <p:cNvPr id="7" name="Subtitle 6"/>
          <p:cNvSpPr>
            <a:spLocks noGrp="1"/>
          </p:cNvSpPr>
          <p:nvPr>
            <p:ph type="subTitle" idx="1"/>
          </p:nvPr>
        </p:nvSpPr>
        <p:spPr/>
        <p:txBody>
          <a:bodyPr/>
          <a:lstStyle/>
          <a:p>
            <a:endParaRPr lang="en-GB" dirty="0"/>
          </a:p>
        </p:txBody>
      </p:sp>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Rectangle 4"/>
          <p:cNvSpPr/>
          <p:nvPr/>
        </p:nvSpPr>
        <p:spPr>
          <a:xfrm>
            <a:off x="3553801" y="0"/>
            <a:ext cx="4747005" cy="461665"/>
          </a:xfrm>
          <a:prstGeom prst="rect">
            <a:avLst/>
          </a:prstGeom>
        </p:spPr>
        <p:txBody>
          <a:bodyPr wrap="none">
            <a:spAutoFit/>
          </a:bodyPr>
          <a:lstStyle/>
          <a:p>
            <a:r>
              <a:rPr lang="en-IN" sz="2400" b="1" dirty="0" smtClean="0"/>
              <a:t>Issue of Shares - Brief Overview</a:t>
            </a:r>
            <a:endParaRPr lang="en-GB" sz="2400" b="1" dirty="0"/>
          </a:p>
        </p:txBody>
      </p:sp>
      <p:sp>
        <p:nvSpPr>
          <p:cNvPr id="7" name="Rectangle 6"/>
          <p:cNvSpPr/>
          <p:nvPr/>
        </p:nvSpPr>
        <p:spPr>
          <a:xfrm>
            <a:off x="5665994" y="4899714"/>
            <a:ext cx="483959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IN" sz="2400" b="1" dirty="0" smtClean="0">
                <a:solidFill>
                  <a:sysClr val="windowText" lastClr="000000"/>
                </a:solidFill>
              </a:rPr>
              <a:t>Amounts at stake - Rs. 35,000 cr.</a:t>
            </a:r>
            <a:endParaRPr lang="en-GB" sz="2400" dirty="0">
              <a:solidFill>
                <a:sysClr val="windowText" lastClr="000000"/>
              </a:solidFill>
            </a:endParaRPr>
          </a:p>
        </p:txBody>
      </p:sp>
      <p:sp>
        <p:nvSpPr>
          <p:cNvPr id="10" name="Rectangle 9"/>
          <p:cNvSpPr/>
          <p:nvPr/>
        </p:nvSpPr>
        <p:spPr>
          <a:xfrm>
            <a:off x="331075" y="528432"/>
            <a:ext cx="11461531" cy="6247864"/>
          </a:xfrm>
          <a:prstGeom prst="rect">
            <a:avLst/>
          </a:prstGeom>
        </p:spPr>
        <p:txBody>
          <a:bodyPr wrap="square">
            <a:spAutoFit/>
          </a:bodyPr>
          <a:lstStyle/>
          <a:p>
            <a:pPr algn="just"/>
            <a:r>
              <a:rPr lang="en-IN" sz="2000" dirty="0" smtClean="0"/>
              <a:t>• Under the Income-tax Act, 1961, tax can be levied only if the transaction is giving rise </a:t>
            </a:r>
            <a:r>
              <a:rPr lang="en-GB" sz="2000" dirty="0" smtClean="0"/>
              <a:t>to “income”</a:t>
            </a:r>
          </a:p>
          <a:p>
            <a:pPr algn="just"/>
            <a:endParaRPr lang="en-IN" sz="2000" dirty="0" smtClean="0"/>
          </a:p>
          <a:p>
            <a:pPr algn="just"/>
            <a:r>
              <a:rPr lang="en-IN" sz="2000" dirty="0" smtClean="0"/>
              <a:t>• In the recent past, this concept has been the subject matter of intense discussion </a:t>
            </a:r>
          </a:p>
          <a:p>
            <a:pPr algn="just"/>
            <a:r>
              <a:rPr lang="en-IN" sz="2000" dirty="0" smtClean="0"/>
              <a:t>	</a:t>
            </a:r>
          </a:p>
          <a:p>
            <a:pPr marL="111125" indent="-111125" algn="just">
              <a:buFont typeface="Arial" pitchFamily="34" charset="0"/>
              <a:buChar char="•"/>
            </a:pPr>
            <a:r>
              <a:rPr lang="en-IN" sz="2000" dirty="0" smtClean="0"/>
              <a:t>The revenue authorities took a position that shares issued at a price lower than the arm’s length	price to associated enterprise would give rise to taxable income in India</a:t>
            </a:r>
          </a:p>
          <a:p>
            <a:pPr algn="just"/>
            <a:endParaRPr lang="en-IN" sz="2000" dirty="0" smtClean="0"/>
          </a:p>
          <a:p>
            <a:pPr marL="173038" indent="-173038" algn="just"/>
            <a:r>
              <a:rPr lang="en-IN" sz="2000" dirty="0" smtClean="0"/>
              <a:t>• Further, the short fall (i.e. the difference between the issue price and the arm’s length price so determined) was considered as loan outstanding with AE </a:t>
            </a:r>
          </a:p>
          <a:p>
            <a:pPr marL="393700" indent="-393700" algn="just"/>
            <a:r>
              <a:rPr lang="en-IN" sz="2000" dirty="0" smtClean="0"/>
              <a:t>	and hence additional payment in the form of interest receivable from AE was sought by the tax department</a:t>
            </a:r>
          </a:p>
          <a:p>
            <a:pPr algn="just"/>
            <a:endParaRPr lang="en-GB" sz="2000" dirty="0" smtClean="0"/>
          </a:p>
          <a:p>
            <a:pPr algn="just"/>
            <a:r>
              <a:rPr lang="en-GB" sz="2000" dirty="0" smtClean="0"/>
              <a:t>• Major cases:</a:t>
            </a:r>
          </a:p>
          <a:p>
            <a:pPr marL="346075" algn="just">
              <a:buFont typeface="Wingdings" pitchFamily="2" charset="2"/>
              <a:buChar char="q"/>
            </a:pPr>
            <a:r>
              <a:rPr lang="en-IN" sz="2000" dirty="0" smtClean="0"/>
              <a:t> Shell India Markets – Rs. 15,200 </a:t>
            </a:r>
            <a:r>
              <a:rPr lang="en-IN" sz="2000" dirty="0" err="1" smtClean="0"/>
              <a:t>cr</a:t>
            </a:r>
            <a:endParaRPr lang="en-IN" sz="2000" dirty="0" smtClean="0"/>
          </a:p>
          <a:p>
            <a:pPr marL="346075" algn="just">
              <a:buFont typeface="Wingdings" pitchFamily="2" charset="2"/>
              <a:buChar char="q"/>
            </a:pPr>
            <a:r>
              <a:rPr lang="en-IN" sz="2000" dirty="0" smtClean="0"/>
              <a:t> </a:t>
            </a:r>
            <a:r>
              <a:rPr lang="en-IN" sz="2000" dirty="0" err="1" smtClean="0"/>
              <a:t>Essar</a:t>
            </a:r>
            <a:r>
              <a:rPr lang="en-IN" sz="2000" dirty="0" smtClean="0"/>
              <a:t> Group – Rs. 8,000 </a:t>
            </a:r>
            <a:r>
              <a:rPr lang="en-IN" sz="2000" dirty="0" err="1" smtClean="0"/>
              <a:t>cr</a:t>
            </a:r>
            <a:endParaRPr lang="en-IN" sz="2000" dirty="0" smtClean="0"/>
          </a:p>
          <a:p>
            <a:pPr marL="346075" algn="just">
              <a:buFont typeface="Wingdings" pitchFamily="2" charset="2"/>
              <a:buChar char="q"/>
            </a:pPr>
            <a:r>
              <a:rPr lang="en-GB" sz="2000" dirty="0" smtClean="0"/>
              <a:t> Vodafone India Services – Rs. 1,400 </a:t>
            </a:r>
            <a:r>
              <a:rPr lang="en-GB" sz="2000" dirty="0" err="1" smtClean="0"/>
              <a:t>cr</a:t>
            </a:r>
            <a:endParaRPr lang="en-GB" sz="2000" dirty="0" smtClean="0"/>
          </a:p>
          <a:p>
            <a:pPr marL="346075" algn="just">
              <a:buFont typeface="Wingdings" pitchFamily="2" charset="2"/>
              <a:buChar char="q"/>
            </a:pPr>
            <a:r>
              <a:rPr lang="en-IN" sz="2000" dirty="0" smtClean="0"/>
              <a:t> HSBC Securities – Rs. 935 cr.</a:t>
            </a:r>
          </a:p>
          <a:p>
            <a:pPr algn="just"/>
            <a:endParaRPr lang="en-IN" sz="2000" dirty="0" smtClean="0"/>
          </a:p>
          <a:p>
            <a:pPr algn="just"/>
            <a:r>
              <a:rPr lang="en-GB" sz="2000" dirty="0" smtClean="0"/>
              <a:t>• Few other cases:</a:t>
            </a:r>
          </a:p>
          <a:p>
            <a:pPr marL="346075" algn="just">
              <a:buFont typeface="Wingdings" pitchFamily="2" charset="2"/>
              <a:buChar char="q"/>
            </a:pPr>
            <a:r>
              <a:rPr lang="en-IN" sz="2000" dirty="0" smtClean="0"/>
              <a:t> Bharti Airtel, Standard Chartered Securities, </a:t>
            </a:r>
            <a:r>
              <a:rPr lang="en-IN" sz="2000" dirty="0" err="1" smtClean="0"/>
              <a:t>Havells</a:t>
            </a:r>
            <a:r>
              <a:rPr lang="en-IN" sz="2000" dirty="0" smtClean="0"/>
              <a:t> India</a:t>
            </a:r>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dirty="0"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Rectangle 4"/>
          <p:cNvSpPr/>
          <p:nvPr/>
        </p:nvSpPr>
        <p:spPr>
          <a:xfrm>
            <a:off x="362607" y="523831"/>
            <a:ext cx="11303876" cy="5509200"/>
          </a:xfrm>
          <a:prstGeom prst="rect">
            <a:avLst/>
          </a:prstGeom>
        </p:spPr>
        <p:txBody>
          <a:bodyPr wrap="square">
            <a:spAutoFit/>
          </a:bodyPr>
          <a:lstStyle/>
          <a:p>
            <a:pPr algn="just"/>
            <a:r>
              <a:rPr lang="en-GB" sz="2200" b="1" dirty="0" smtClean="0"/>
              <a:t>Typical Facts</a:t>
            </a:r>
          </a:p>
          <a:p>
            <a:pPr algn="just"/>
            <a:r>
              <a:rPr lang="en-IN" sz="2200" dirty="0" smtClean="0"/>
              <a:t>• Indian subsidiary issues shares to its foreign parent company (i.e. infusion of share capital </a:t>
            </a:r>
            <a:r>
              <a:rPr lang="en-GB" sz="2200" dirty="0" smtClean="0"/>
              <a:t>in Indian entity)</a:t>
            </a:r>
          </a:p>
          <a:p>
            <a:pPr algn="just"/>
            <a:endParaRPr lang="en-IN" sz="2200" dirty="0" smtClean="0"/>
          </a:p>
          <a:p>
            <a:pPr algn="just"/>
            <a:r>
              <a:rPr lang="en-IN" sz="2200" dirty="0" smtClean="0"/>
              <a:t>• Shares valued as per the existing methodology (i.e. CCI or DCF)</a:t>
            </a:r>
          </a:p>
          <a:p>
            <a:pPr algn="just"/>
            <a:endParaRPr lang="en-IN" sz="2200" dirty="0" smtClean="0"/>
          </a:p>
          <a:p>
            <a:pPr algn="just"/>
            <a:r>
              <a:rPr lang="en-IN" sz="2200" dirty="0" smtClean="0"/>
              <a:t>• Usually disclosed in Form 3CEB as a note, out of precaution</a:t>
            </a:r>
          </a:p>
          <a:p>
            <a:pPr algn="just"/>
            <a:endParaRPr lang="en-GB" sz="2200" b="1" dirty="0" smtClean="0"/>
          </a:p>
          <a:p>
            <a:pPr algn="just"/>
            <a:r>
              <a:rPr lang="en-GB" sz="2200" b="1" dirty="0" smtClean="0"/>
              <a:t>Revenue’s Contentions</a:t>
            </a:r>
          </a:p>
          <a:p>
            <a:pPr algn="just"/>
            <a:r>
              <a:rPr lang="en-IN" sz="2200" dirty="0" smtClean="0"/>
              <a:t>• To be considered as an international transaction</a:t>
            </a:r>
          </a:p>
          <a:p>
            <a:pPr algn="just"/>
            <a:endParaRPr lang="en-IN" sz="2200" dirty="0" smtClean="0"/>
          </a:p>
          <a:p>
            <a:pPr algn="just"/>
            <a:r>
              <a:rPr lang="en-IN" sz="2200" dirty="0" smtClean="0"/>
              <a:t>• Shares have been undervalued / less that the fair market value</a:t>
            </a:r>
          </a:p>
          <a:p>
            <a:pPr algn="just"/>
            <a:endParaRPr lang="en-IN" sz="2200" dirty="0" smtClean="0"/>
          </a:p>
          <a:p>
            <a:pPr algn="just"/>
            <a:r>
              <a:rPr lang="en-IN" sz="2200" dirty="0" smtClean="0"/>
              <a:t>• The difference between actual issue price and ALP is computed and two-fold adjustment </a:t>
            </a:r>
            <a:r>
              <a:rPr lang="en-GB" sz="2200" dirty="0" smtClean="0"/>
              <a:t>made:</a:t>
            </a:r>
          </a:p>
          <a:p>
            <a:pPr algn="just"/>
            <a:r>
              <a:rPr lang="en-IN" sz="2200" dirty="0" smtClean="0"/>
              <a:t>  - notional income of the Indian Subsidiary  </a:t>
            </a:r>
            <a:r>
              <a:rPr lang="en-IN" sz="2200" dirty="0" smtClean="0">
                <a:sym typeface="Wingdings" pitchFamily="2" charset="2"/>
              </a:rPr>
              <a:t> </a:t>
            </a:r>
            <a:r>
              <a:rPr lang="en-IN" sz="2200" dirty="0" smtClean="0"/>
              <a:t>treated as TP adjustment</a:t>
            </a:r>
          </a:p>
          <a:p>
            <a:pPr algn="just"/>
            <a:r>
              <a:rPr lang="en-IN" sz="2200" dirty="0" smtClean="0"/>
              <a:t>  - notional interest on such alleged loan      </a:t>
            </a:r>
            <a:r>
              <a:rPr lang="en-IN" sz="2200" dirty="0" smtClean="0">
                <a:sym typeface="Wingdings" pitchFamily="2" charset="2"/>
              </a:rPr>
              <a:t> </a:t>
            </a:r>
            <a:r>
              <a:rPr lang="en-IN" sz="2200" dirty="0" smtClean="0"/>
              <a:t>treated as TP adjustment</a:t>
            </a:r>
            <a:endParaRPr lang="en-GB" sz="2200" dirty="0"/>
          </a:p>
        </p:txBody>
      </p:sp>
      <p:sp>
        <p:nvSpPr>
          <p:cNvPr id="6" name="Rectangle 5"/>
          <p:cNvSpPr/>
          <p:nvPr/>
        </p:nvSpPr>
        <p:spPr>
          <a:xfrm>
            <a:off x="4752017" y="0"/>
            <a:ext cx="2307298" cy="461665"/>
          </a:xfrm>
          <a:prstGeom prst="rect">
            <a:avLst/>
          </a:prstGeom>
        </p:spPr>
        <p:txBody>
          <a:bodyPr wrap="none">
            <a:spAutoFit/>
          </a:bodyPr>
          <a:lstStyle/>
          <a:p>
            <a:r>
              <a:rPr lang="en-IN" sz="2400" b="1" dirty="0" smtClean="0"/>
              <a:t>Issue of Shares</a:t>
            </a:r>
            <a:endParaRPr lang="en-GB"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1058</TotalTime>
  <Words>3930</Words>
  <Application>Microsoft Office PowerPoint</Application>
  <PresentationFormat>Custom</PresentationFormat>
  <Paragraphs>687</Paragraphs>
  <Slides>51</Slides>
  <Notes>20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Dividend</vt:lpstr>
      <vt:lpstr>Slide 1</vt:lpstr>
      <vt:lpstr>Transfer Pricing Litigation Scenario</vt:lpstr>
      <vt:lpstr>Slide 3</vt:lpstr>
      <vt:lpstr>Slide 4</vt:lpstr>
      <vt:lpstr>Slide 5</vt:lpstr>
      <vt:lpstr>Slide 6</vt:lpstr>
      <vt:lpstr>Valuation of Shares</vt:lpstr>
      <vt:lpstr>Slide 8</vt:lpstr>
      <vt:lpstr>Slide 9</vt:lpstr>
      <vt:lpstr>Slide 10</vt:lpstr>
      <vt:lpstr>Slide 11</vt:lpstr>
      <vt:lpstr>Slide 12</vt:lpstr>
      <vt:lpstr>Slide 13</vt:lpstr>
      <vt:lpstr>Slide 14</vt:lpstr>
      <vt:lpstr>Slide 15</vt:lpstr>
      <vt:lpstr>ADVERTISING, Marketing and promotion expenses</vt:lpstr>
      <vt:lpstr>Slide 17</vt:lpstr>
      <vt:lpstr>Slide 18</vt:lpstr>
      <vt:lpstr>Slide 19</vt:lpstr>
      <vt:lpstr>Slide 20</vt:lpstr>
      <vt:lpstr>Slide 21</vt:lpstr>
      <vt:lpstr>Slide 22</vt:lpstr>
      <vt:lpstr>Slide 23</vt:lpstr>
      <vt:lpstr>Slide 24</vt:lpstr>
      <vt:lpstr>Slide 25</vt:lpstr>
      <vt:lpstr>Slide 26</vt:lpstr>
      <vt:lpstr>Advance pricing arrangements (APA)</vt:lpstr>
      <vt:lpstr>Introduction to APA...</vt:lpstr>
      <vt:lpstr>Introduction to APA….</vt:lpstr>
      <vt:lpstr>Types of APA </vt:lpstr>
      <vt:lpstr>Processes </vt:lpstr>
      <vt:lpstr>Advantages of APA</vt:lpstr>
      <vt:lpstr>Disadvantages of APA</vt:lpstr>
      <vt:lpstr>Example  </vt:lpstr>
      <vt:lpstr>APA: International Scenario</vt:lpstr>
      <vt:lpstr>APA: International Scenario </vt:lpstr>
      <vt:lpstr>APA Scheme in India…  </vt:lpstr>
      <vt:lpstr>…APA Scheme in India  </vt:lpstr>
      <vt:lpstr>Significant Features of the APA Framework in India…  </vt:lpstr>
      <vt:lpstr>…Significant Features of the APA Framework in India…  </vt:lpstr>
      <vt:lpstr>…Significant Features of the APA Framework in India…  </vt:lpstr>
      <vt:lpstr>…Significant Features of the APA Framework in India…  </vt:lpstr>
      <vt:lpstr>…Significant Features of the APA Framework in India…  </vt:lpstr>
      <vt:lpstr>…Significant Features of the APA Framework in India…  </vt:lpstr>
      <vt:lpstr>…Significant Features of the APA Framework in India </vt:lpstr>
      <vt:lpstr>Slide 46</vt:lpstr>
      <vt:lpstr>Multiple  year  data   Range concept</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shreyash</dc:creator>
  <cp:lastModifiedBy>office</cp:lastModifiedBy>
  <cp:revision>174</cp:revision>
  <dcterms:created xsi:type="dcterms:W3CDTF">2014-08-26T23:51:37Z</dcterms:created>
  <dcterms:modified xsi:type="dcterms:W3CDTF">2015-06-30T15:27:28Z</dcterms:modified>
</cp:coreProperties>
</file>