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339" r:id="rId2"/>
    <p:sldId id="294" r:id="rId3"/>
    <p:sldId id="302" r:id="rId4"/>
    <p:sldId id="301" r:id="rId5"/>
    <p:sldId id="274" r:id="rId6"/>
    <p:sldId id="273" r:id="rId7"/>
    <p:sldId id="303" r:id="rId8"/>
    <p:sldId id="343" r:id="rId9"/>
    <p:sldId id="275" r:id="rId10"/>
    <p:sldId id="304" r:id="rId11"/>
    <p:sldId id="308" r:id="rId12"/>
    <p:sldId id="334" r:id="rId13"/>
    <p:sldId id="309" r:id="rId14"/>
    <p:sldId id="310" r:id="rId15"/>
    <p:sldId id="318" r:id="rId16"/>
    <p:sldId id="340" r:id="rId17"/>
    <p:sldId id="327" r:id="rId18"/>
    <p:sldId id="260" r:id="rId19"/>
    <p:sldId id="335" r:id="rId20"/>
    <p:sldId id="344" r:id="rId21"/>
    <p:sldId id="346" r:id="rId22"/>
    <p:sldId id="311" r:id="rId23"/>
    <p:sldId id="312" r:id="rId24"/>
    <p:sldId id="331" r:id="rId25"/>
    <p:sldId id="289" r:id="rId26"/>
    <p:sldId id="290" r:id="rId27"/>
    <p:sldId id="297" r:id="rId28"/>
    <p:sldId id="333" r:id="rId29"/>
    <p:sldId id="299" r:id="rId30"/>
    <p:sldId id="296" r:id="rId31"/>
    <p:sldId id="300" r:id="rId32"/>
    <p:sldId id="34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67D93B-DD3B-4794-BE21-9F1865407FD9}" type="datetimeFigureOut">
              <a:rPr lang="en-US" smtClean="0"/>
              <a:pPr/>
              <a:t>7/1/2015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5DA63A-B37E-42DB-8689-5B7AB330230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F65B9-4876-45B0-BCD5-561D5233845B}" type="datetimeFigureOut">
              <a:rPr lang="en-US" smtClean="0"/>
              <a:pPr/>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AB5B2-C7D0-435D-8AE9-CF14BF86FF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6AB5B2-C7D0-435D-8AE9-CF14BF86FFA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6AB5B2-C7D0-435D-8AE9-CF14BF86FFA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diagonals"/>
          <p:cNvGrpSpPr>
            <a:grpSpLocks/>
          </p:cNvGrpSpPr>
          <p:nvPr/>
        </p:nvGrpSpPr>
        <p:grpSpPr bwMode="auto">
          <a:xfrm>
            <a:off x="5638800" y="4144963"/>
            <a:ext cx="3514725" cy="2732087"/>
            <a:chOff x="5638800" y="3108960"/>
            <a:chExt cx="3515503" cy="2048555"/>
          </a:xfrm>
        </p:grpSpPr>
        <p:cxnSp>
          <p:nvCxnSpPr>
            <p:cNvPr id="5" name="Straight Connector 4"/>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Straight Connector 6"/>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8" name="bottom lines"/>
          <p:cNvGrpSpPr>
            <a:grpSpLocks/>
          </p:cNvGrpSpPr>
          <p:nvPr/>
        </p:nvGrpSpPr>
        <p:grpSpPr bwMode="auto">
          <a:xfrm>
            <a:off x="-6350" y="6057900"/>
            <a:ext cx="4124325" cy="819150"/>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ctrTitle"/>
          </p:nvPr>
        </p:nvSpPr>
        <p:spPr>
          <a:xfrm>
            <a:off x="1219200" y="584201"/>
            <a:ext cx="6553200"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219200" y="2616200"/>
            <a:ext cx="6553200"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12" name="Date Placeholder 21"/>
          <p:cNvSpPr>
            <a:spLocks noGrp="1"/>
          </p:cNvSpPr>
          <p:nvPr>
            <p:ph type="dt" sz="half" idx="10"/>
          </p:nvPr>
        </p:nvSpPr>
        <p:spPr/>
        <p:txBody>
          <a:bodyPr/>
          <a:lstStyle>
            <a:lvl1pPr>
              <a:defRPr/>
            </a:lvl1pPr>
          </a:lstStyle>
          <a:p>
            <a:r>
              <a:rPr lang="en-US" smtClean="0"/>
              <a:t>03/07/2015</a:t>
            </a:r>
            <a:endParaRPr lang="en-US"/>
          </a:p>
        </p:txBody>
      </p:sp>
      <p:sp>
        <p:nvSpPr>
          <p:cNvPr id="13" name="Footer Placeholder 22"/>
          <p:cNvSpPr>
            <a:spLocks noGrp="1"/>
          </p:cNvSpPr>
          <p:nvPr>
            <p:ph type="ftr" sz="quarter" idx="11"/>
          </p:nvPr>
        </p:nvSpPr>
        <p:spPr/>
        <p:txBody>
          <a:bodyPr/>
          <a:lstStyle>
            <a:lvl1pPr>
              <a:defRPr/>
            </a:lvl1pPr>
          </a:lstStyle>
          <a:p>
            <a:r>
              <a:rPr lang="en-US" smtClean="0"/>
              <a:t>Sushil Lakhani</a:t>
            </a:r>
            <a:endParaRPr lang="en-US"/>
          </a:p>
        </p:txBody>
      </p:sp>
      <p:sp>
        <p:nvSpPr>
          <p:cNvPr id="14" name="Slide Number Placeholder 23"/>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4200"/>
            <a:ext cx="2057400"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400" y="584200"/>
            <a:ext cx="5562600"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r>
              <a:rPr lang="en-US" smtClean="0"/>
              <a:t>03/07/2015</a:t>
            </a:r>
            <a:endParaRPr lang="en-US"/>
          </a:p>
        </p:txBody>
      </p:sp>
      <p:sp>
        <p:nvSpPr>
          <p:cNvPr id="5"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6"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diagonals"/>
          <p:cNvGrpSpPr>
            <a:grpSpLocks/>
          </p:cNvGrpSpPr>
          <p:nvPr/>
        </p:nvGrpSpPr>
        <p:grpSpPr bwMode="auto">
          <a:xfrm>
            <a:off x="5638800" y="4144963"/>
            <a:ext cx="3514725" cy="2732087"/>
            <a:chOff x="5638800" y="3108960"/>
            <a:chExt cx="3515503" cy="2048555"/>
          </a:xfrm>
        </p:grpSpPr>
        <p:cxnSp>
          <p:nvCxnSpPr>
            <p:cNvPr id="5" name="Straight Connector 4"/>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Straight Connector 6"/>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219200" y="2209802"/>
            <a:ext cx="6705600" cy="2764335"/>
          </a:xfrm>
        </p:spPr>
        <p:txBody>
          <a:bodyPr>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219200" y="4951267"/>
            <a:ext cx="5303520" cy="1220933"/>
          </a:xfrm>
        </p:spPr>
        <p:txBody>
          <a:bodyPr>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r>
              <a:rPr lang="en-US" smtClean="0"/>
              <a:t>03/07/2015</a:t>
            </a:r>
            <a:endParaRPr lang="en-US"/>
          </a:p>
        </p:txBody>
      </p:sp>
      <p:sp>
        <p:nvSpPr>
          <p:cNvPr id="9"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10"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1" y="1706880"/>
            <a:ext cx="3810000"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6801" y="1706880"/>
            <a:ext cx="3810000"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400" y="1701800"/>
            <a:ext cx="3813048"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401" y="2717800"/>
            <a:ext cx="3810000"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1701800"/>
            <a:ext cx="3813048"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876801" y="2717800"/>
            <a:ext cx="3810000"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r>
              <a:rPr lang="en-US" smtClean="0"/>
              <a:t>03/07/2015</a:t>
            </a:r>
            <a:endParaRPr lang="en-US"/>
          </a:p>
        </p:txBody>
      </p:sp>
      <p:sp>
        <p:nvSpPr>
          <p:cNvPr id="8"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9"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r>
              <a:rPr lang="en-US" smtClean="0"/>
              <a:t>03/07/2015</a:t>
            </a:r>
            <a:endParaRPr lang="en-US"/>
          </a:p>
        </p:txBody>
      </p:sp>
      <p:sp>
        <p:nvSpPr>
          <p:cNvPr id="4"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5"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smtClean="0"/>
              <a:t>03/07/2015</a:t>
            </a:r>
            <a:endParaRPr lang="en-US"/>
          </a:p>
        </p:txBody>
      </p:sp>
      <p:sp>
        <p:nvSpPr>
          <p:cNvPr id="3"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4"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701800"/>
            <a:ext cx="3048000" cy="2438400"/>
          </a:xfrm>
        </p:spPr>
        <p:txBody>
          <a:bodyPr>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114800" y="584200"/>
            <a:ext cx="4572000"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400" y="4241800"/>
            <a:ext cx="3048000"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701800"/>
            <a:ext cx="3048000" cy="2438400"/>
          </a:xfrm>
        </p:spPr>
        <p:txBody>
          <a:bodyPr>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4114800" y="584200"/>
            <a:ext cx="4572000" cy="5588000"/>
          </a:xfrm>
          <a:ln w="12700">
            <a:solidFill>
              <a:schemeClr val="bg1">
                <a:lumMod val="75000"/>
                <a:lumOff val="25000"/>
              </a:schemeClr>
            </a:solidFill>
            <a:miter lim="800000"/>
          </a:ln>
        </p:spPr>
        <p:txBody>
          <a:bodyPr rtlCol="0">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914400" y="4241800"/>
            <a:ext cx="3048000"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03/07/2015</a:t>
            </a:r>
            <a:endParaRPr lang="en-US"/>
          </a:p>
        </p:txBody>
      </p:sp>
      <p:sp>
        <p:nvSpPr>
          <p:cNvPr id="6" name="Footer Placeholder 4"/>
          <p:cNvSpPr>
            <a:spLocks noGrp="1"/>
          </p:cNvSpPr>
          <p:nvPr>
            <p:ph type="ftr" sz="quarter" idx="11"/>
          </p:nvPr>
        </p:nvSpPr>
        <p:spPr/>
        <p:txBody>
          <a:bodyPr/>
          <a:lstStyle>
            <a:lvl1pPr>
              <a:defRPr/>
            </a:lvl1pPr>
          </a:lstStyle>
          <a:p>
            <a:r>
              <a:rPr lang="en-US" smtClean="0"/>
              <a:t>Sushil Lakhani</a:t>
            </a:r>
            <a:endParaRPr lang="en-US"/>
          </a:p>
        </p:txBody>
      </p:sp>
      <p:sp>
        <p:nvSpPr>
          <p:cNvPr id="7" name="Slide Number Placeholder 5"/>
          <p:cNvSpPr>
            <a:spLocks noGrp="1"/>
          </p:cNvSpPr>
          <p:nvPr>
            <p:ph type="sldNum" sz="quarter" idx="12"/>
          </p:nvPr>
        </p:nvSpPr>
        <p:spPr/>
        <p:txBody>
          <a:bodyPr/>
          <a:lstStyle>
            <a:lvl1pPr>
              <a:defRPr/>
            </a:lvl1pPr>
          </a:lstStyle>
          <a:p>
            <a:fld id="{D16C5729-70C9-4991-8A03-CED73D4B2157}"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85001">
              <a:srgbClr val="2A323E"/>
            </a:gs>
            <a:gs pos="100000">
              <a:srgbClr val="3C4757"/>
            </a:gs>
          </a:gsLst>
          <a:lin ang="3600000"/>
        </a:gradFill>
        <a:effectLst/>
      </p:bgPr>
    </p:bg>
    <p:spTree>
      <p:nvGrpSpPr>
        <p:cNvPr id="1" name=""/>
        <p:cNvGrpSpPr/>
        <p:nvPr/>
      </p:nvGrpSpPr>
      <p:grpSpPr>
        <a:xfrm>
          <a:off x="0" y="0"/>
          <a:ext cx="0" cy="0"/>
          <a:chOff x="0" y="0"/>
          <a:chExt cx="0" cy="0"/>
        </a:xfrm>
      </p:grpSpPr>
      <p:grpSp>
        <p:nvGrpSpPr>
          <p:cNvPr id="2" name="left lines"/>
          <p:cNvGrpSpPr>
            <a:grpSpLocks/>
          </p:cNvGrpSpPr>
          <p:nvPr/>
        </p:nvGrpSpPr>
        <p:grpSpPr bwMode="auto">
          <a:xfrm>
            <a:off x="-11113" y="-3175"/>
            <a:ext cx="61436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027" name="Title Placeholder 1"/>
          <p:cNvSpPr>
            <a:spLocks noGrp="1"/>
          </p:cNvSpPr>
          <p:nvPr>
            <p:ph type="title"/>
          </p:nvPr>
        </p:nvSpPr>
        <p:spPr bwMode="auto">
          <a:xfrm>
            <a:off x="914400" y="274638"/>
            <a:ext cx="7772400" cy="1223962"/>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914400" y="1701800"/>
            <a:ext cx="7772400" cy="4462463"/>
          </a:xfrm>
          <a:prstGeom prst="rect">
            <a:avLst/>
          </a:prstGeom>
          <a:noFill/>
          <a:ln w="9525">
            <a:noFill/>
            <a:miter lim="800000"/>
            <a:headEnd/>
            <a:tailEnd/>
          </a:ln>
        </p:spPr>
        <p:txBody>
          <a:bodyPr vert="horz" wrap="square" lIns="121899" tIns="60949" rIns="121899" bIns="609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14400" y="6356350"/>
            <a:ext cx="1676400"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r>
              <a:rPr lang="en-US" smtClean="0"/>
              <a:t>03/07/2015</a:t>
            </a:r>
            <a:endParaRPr lang="en-US"/>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r>
              <a:rPr lang="en-US" smtClean="0"/>
              <a:t>Sushil Lakhani</a:t>
            </a:r>
            <a:endParaRPr lang="en-US"/>
          </a:p>
        </p:txBody>
      </p:sp>
      <p:sp>
        <p:nvSpPr>
          <p:cNvPr id="6" name="Slide Number Placeholder 5"/>
          <p:cNvSpPr>
            <a:spLocks noGrp="1"/>
          </p:cNvSpPr>
          <p:nvPr>
            <p:ph type="sldNum" sz="quarter" idx="4"/>
          </p:nvPr>
        </p:nvSpPr>
        <p:spPr>
          <a:xfrm>
            <a:off x="7924800" y="6356350"/>
            <a:ext cx="762000"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D16C5729-70C9-4991-8A03-CED73D4B215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hf hdr="0"/>
  <p:txStyles>
    <p:titleStyle>
      <a:lvl1pPr algn="l" defTabSz="1217613" rtl="0" eaLnBrk="1" fontAlgn="base" hangingPunct="1">
        <a:lnSpc>
          <a:spcPct val="90000"/>
        </a:lnSpc>
        <a:spcBef>
          <a:spcPct val="0"/>
        </a:spcBef>
        <a:spcAft>
          <a:spcPct val="0"/>
        </a:spcAft>
        <a:defRPr sz="3600" kern="1200">
          <a:solidFill>
            <a:srgbClr val="5FA326"/>
          </a:solidFill>
          <a:latin typeface="+mj-lt"/>
          <a:ea typeface="+mj-ea"/>
          <a:cs typeface="+mj-cs"/>
        </a:defRPr>
      </a:lvl1pPr>
      <a:lvl2pPr algn="l" defTabSz="1217613" rtl="0" eaLnBrk="1" fontAlgn="base" hangingPunct="1">
        <a:lnSpc>
          <a:spcPct val="90000"/>
        </a:lnSpc>
        <a:spcBef>
          <a:spcPct val="0"/>
        </a:spcBef>
        <a:spcAft>
          <a:spcPct val="0"/>
        </a:spcAft>
        <a:defRPr sz="3600">
          <a:solidFill>
            <a:srgbClr val="5FA326"/>
          </a:solidFill>
          <a:latin typeface="Calibri" pitchFamily="34" charset="0"/>
        </a:defRPr>
      </a:lvl2pPr>
      <a:lvl3pPr algn="l" defTabSz="1217613" rtl="0" eaLnBrk="1" fontAlgn="base" hangingPunct="1">
        <a:lnSpc>
          <a:spcPct val="90000"/>
        </a:lnSpc>
        <a:spcBef>
          <a:spcPct val="0"/>
        </a:spcBef>
        <a:spcAft>
          <a:spcPct val="0"/>
        </a:spcAft>
        <a:defRPr sz="3600">
          <a:solidFill>
            <a:srgbClr val="5FA326"/>
          </a:solidFill>
          <a:latin typeface="Calibri" pitchFamily="34" charset="0"/>
        </a:defRPr>
      </a:lvl3pPr>
      <a:lvl4pPr algn="l" defTabSz="1217613" rtl="0" eaLnBrk="1" fontAlgn="base" hangingPunct="1">
        <a:lnSpc>
          <a:spcPct val="90000"/>
        </a:lnSpc>
        <a:spcBef>
          <a:spcPct val="0"/>
        </a:spcBef>
        <a:spcAft>
          <a:spcPct val="0"/>
        </a:spcAft>
        <a:defRPr sz="3600">
          <a:solidFill>
            <a:srgbClr val="5FA326"/>
          </a:solidFill>
          <a:latin typeface="Calibri" pitchFamily="34" charset="0"/>
        </a:defRPr>
      </a:lvl4pPr>
      <a:lvl5pPr algn="l" defTabSz="1217613" rtl="0" eaLnBrk="1" fontAlgn="base" hangingPunct="1">
        <a:lnSpc>
          <a:spcPct val="90000"/>
        </a:lnSpc>
        <a:spcBef>
          <a:spcPct val="0"/>
        </a:spcBef>
        <a:spcAft>
          <a:spcPct val="0"/>
        </a:spcAft>
        <a:defRPr sz="3600">
          <a:solidFill>
            <a:srgbClr val="5FA326"/>
          </a:solidFill>
          <a:latin typeface="Calibri" pitchFamily="34" charset="0"/>
        </a:defRPr>
      </a:lvl5pPr>
      <a:lvl6pPr marL="457200" algn="l" defTabSz="1217613" rtl="0" eaLnBrk="1" fontAlgn="base" hangingPunct="1">
        <a:lnSpc>
          <a:spcPct val="90000"/>
        </a:lnSpc>
        <a:spcBef>
          <a:spcPct val="0"/>
        </a:spcBef>
        <a:spcAft>
          <a:spcPct val="0"/>
        </a:spcAft>
        <a:defRPr sz="3600">
          <a:solidFill>
            <a:srgbClr val="5FA326"/>
          </a:solidFill>
          <a:latin typeface="Calibri" pitchFamily="34" charset="0"/>
        </a:defRPr>
      </a:lvl6pPr>
      <a:lvl7pPr marL="914400" algn="l" defTabSz="1217613" rtl="0" eaLnBrk="1" fontAlgn="base" hangingPunct="1">
        <a:lnSpc>
          <a:spcPct val="90000"/>
        </a:lnSpc>
        <a:spcBef>
          <a:spcPct val="0"/>
        </a:spcBef>
        <a:spcAft>
          <a:spcPct val="0"/>
        </a:spcAft>
        <a:defRPr sz="3600">
          <a:solidFill>
            <a:srgbClr val="5FA326"/>
          </a:solidFill>
          <a:latin typeface="Calibri" pitchFamily="34" charset="0"/>
        </a:defRPr>
      </a:lvl7pPr>
      <a:lvl8pPr marL="1371600" algn="l" defTabSz="1217613" rtl="0" eaLnBrk="1" fontAlgn="base" hangingPunct="1">
        <a:lnSpc>
          <a:spcPct val="90000"/>
        </a:lnSpc>
        <a:spcBef>
          <a:spcPct val="0"/>
        </a:spcBef>
        <a:spcAft>
          <a:spcPct val="0"/>
        </a:spcAft>
        <a:defRPr sz="3600">
          <a:solidFill>
            <a:srgbClr val="5FA326"/>
          </a:solidFill>
          <a:latin typeface="Calibri" pitchFamily="34" charset="0"/>
        </a:defRPr>
      </a:lvl8pPr>
      <a:lvl9pPr marL="1828800" algn="l" defTabSz="1217613" rtl="0" eaLnBrk="1" fontAlgn="base" hangingPunct="1">
        <a:lnSpc>
          <a:spcPct val="90000"/>
        </a:lnSpc>
        <a:spcBef>
          <a:spcPct val="0"/>
        </a:spcBef>
        <a:spcAft>
          <a:spcPct val="0"/>
        </a:spcAft>
        <a:defRPr sz="3600">
          <a:solidFill>
            <a:srgbClr val="5FA326"/>
          </a:solidFill>
          <a:latin typeface="Calibri" pitchFamily="34" charset="0"/>
        </a:defRPr>
      </a:lvl9pPr>
    </p:titleStyle>
    <p:bodyStyle>
      <a:lvl1pPr marL="303213" indent="-303213" algn="l" defTabSz="1217613" rtl="0" eaLnBrk="1" fontAlgn="base" hangingPunct="1">
        <a:lnSpc>
          <a:spcPct val="90000"/>
        </a:lnSpc>
        <a:spcBef>
          <a:spcPts val="1600"/>
        </a:spcBef>
        <a:spcAft>
          <a:spcPct val="0"/>
        </a:spcAft>
        <a:buClr>
          <a:schemeClr val="accent1"/>
        </a:buClr>
        <a:buSzPct val="100000"/>
        <a:buFont typeface="Arial" charset="0"/>
        <a:buChar char="•"/>
        <a:defRPr sz="2800" kern="1200">
          <a:solidFill>
            <a:schemeClr val="tx1"/>
          </a:solidFill>
          <a:latin typeface="+mn-lt"/>
          <a:ea typeface="+mn-ea"/>
          <a:cs typeface="+mn-cs"/>
        </a:defRPr>
      </a:lvl1pPr>
      <a:lvl2pPr marL="608013" indent="-230188" algn="l" defTabSz="1217613" rtl="0" eaLnBrk="1" fontAlgn="base" hangingPunct="1">
        <a:lnSpc>
          <a:spcPct val="90000"/>
        </a:lnSpc>
        <a:spcBef>
          <a:spcPts val="800"/>
        </a:spcBef>
        <a:spcAft>
          <a:spcPct val="0"/>
        </a:spcAft>
        <a:buClr>
          <a:schemeClr val="accent1"/>
        </a:buClr>
        <a:buSzPct val="80000"/>
        <a:buFont typeface="Arial" charset="0"/>
        <a:buChar char="•"/>
        <a:defRPr sz="2400" kern="1200">
          <a:solidFill>
            <a:schemeClr val="tx1"/>
          </a:solidFill>
          <a:latin typeface="+mn-lt"/>
          <a:ea typeface="+mn-ea"/>
          <a:cs typeface="+mn-cs"/>
        </a:defRPr>
      </a:lvl2pPr>
      <a:lvl3pPr marL="912813" indent="-230188" algn="l" defTabSz="1217613" rtl="0" eaLnBrk="1" fontAlgn="base" hangingPunct="1">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3pPr>
      <a:lvl4pPr marL="1217613" indent="-230188" algn="l" defTabSz="1217613" rtl="0" eaLnBrk="1" fontAlgn="base" hangingPunct="1">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4pPr>
      <a:lvl5pPr marL="1522413" indent="-230188" algn="l" defTabSz="1217613" rtl="0" eaLnBrk="1" fontAlgn="base" hangingPunct="1">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sushil@lakhaniandassociates.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8077200" cy="1470025"/>
          </a:xfrm>
        </p:spPr>
        <p:txBody>
          <a:bodyPr>
            <a:normAutofit/>
          </a:bodyPr>
          <a:lstStyle/>
          <a:p>
            <a:pPr algn="ctr"/>
            <a:r>
              <a:rPr lang="en-US" sz="4200" dirty="0" smtClean="0"/>
              <a:t>WEALTH AND ESTATE PLANNING BY GLOBAL FAMILIES</a:t>
            </a:r>
            <a:endParaRPr lang="en-US" sz="4200" dirty="0"/>
          </a:p>
        </p:txBody>
      </p:sp>
      <p:sp>
        <p:nvSpPr>
          <p:cNvPr id="3" name="Subtitle 2"/>
          <p:cNvSpPr>
            <a:spLocks noGrp="1"/>
          </p:cNvSpPr>
          <p:nvPr>
            <p:ph type="subTitle" idx="1"/>
          </p:nvPr>
        </p:nvSpPr>
        <p:spPr>
          <a:xfrm>
            <a:off x="1371600" y="3962400"/>
            <a:ext cx="6400800" cy="1752600"/>
          </a:xfrm>
        </p:spPr>
        <p:txBody>
          <a:bodyPr/>
          <a:lstStyle/>
          <a:p>
            <a:pPr algn="ctr"/>
            <a:r>
              <a:rPr lang="en-US" sz="2400" dirty="0" smtClean="0">
                <a:solidFill>
                  <a:schemeClr val="tx1"/>
                </a:solidFill>
              </a:rPr>
              <a:t>ON 3</a:t>
            </a:r>
            <a:r>
              <a:rPr lang="en-US" sz="2400" baseline="30000" dirty="0" smtClean="0">
                <a:solidFill>
                  <a:schemeClr val="tx1"/>
                </a:solidFill>
              </a:rPr>
              <a:t>rd</a:t>
            </a:r>
            <a:r>
              <a:rPr lang="en-US" sz="2400" dirty="0" smtClean="0">
                <a:solidFill>
                  <a:schemeClr val="tx1"/>
                </a:solidFill>
              </a:rPr>
              <a:t> JULY, 2015</a:t>
            </a:r>
          </a:p>
          <a:p>
            <a:endParaRPr lang="en-US" dirty="0" smtClean="0">
              <a:solidFill>
                <a:schemeClr val="tx1"/>
              </a:solidFill>
            </a:endParaRPr>
          </a:p>
          <a:p>
            <a:pPr algn="ctr"/>
            <a:r>
              <a:rPr lang="en-US" sz="3600" dirty="0" smtClean="0">
                <a:solidFill>
                  <a:schemeClr val="tx1"/>
                </a:solidFill>
              </a:rPr>
              <a:t>- BY SUSHIL LAKHANI</a:t>
            </a:r>
            <a:endParaRPr lang="en-US" sz="3600" dirty="0">
              <a:solidFill>
                <a:schemeClr val="tx1"/>
              </a:solidFill>
            </a:endParaRPr>
          </a:p>
        </p:txBody>
      </p:sp>
      <p:sp>
        <p:nvSpPr>
          <p:cNvPr id="4" name="Title 1"/>
          <p:cNvSpPr txBox="1">
            <a:spLocks/>
          </p:cNvSpPr>
          <p:nvPr/>
        </p:nvSpPr>
        <p:spPr bwMode="auto">
          <a:xfrm>
            <a:off x="838200" y="381000"/>
            <a:ext cx="8001000" cy="1219200"/>
          </a:xfrm>
          <a:prstGeom prst="rect">
            <a:avLst/>
          </a:prstGeom>
          <a:noFill/>
          <a:ln w="9525">
            <a:noFill/>
            <a:miter lim="800000"/>
            <a:headEnd/>
            <a:tailEnd/>
          </a:ln>
        </p:spPr>
        <p:txBody>
          <a:bodyPr anchor="ctr">
            <a:normAutofit fontScale="25000" lnSpcReduction="20000"/>
          </a:bodyPr>
          <a:lstStyle/>
          <a:p>
            <a:pPr algn="ctr" fontAlgn="auto">
              <a:spcAft>
                <a:spcPts val="0"/>
              </a:spcAft>
              <a:defRPr/>
            </a:pPr>
            <a:r>
              <a:rPr lang="en-US" sz="13600" b="1" dirty="0" smtClean="0">
                <a:solidFill>
                  <a:schemeClr val="tx2">
                    <a:lumMod val="50000"/>
                  </a:schemeClr>
                </a:solidFill>
              </a:rPr>
              <a:t>INTERNATIONAL FISCAL ASSOCIATION</a:t>
            </a:r>
          </a:p>
          <a:p>
            <a:pPr algn="ctr" fontAlgn="auto">
              <a:spcAft>
                <a:spcPts val="0"/>
              </a:spcAft>
              <a:defRPr/>
            </a:pPr>
            <a:endParaRPr lang="en-US" sz="8000" b="1" cap="all" spc="250" dirty="0" smtClean="0">
              <a:solidFill>
                <a:schemeClr val="tx2">
                  <a:lumMod val="50000"/>
                </a:schemeClr>
              </a:solidFill>
              <a:latin typeface="+mj-lt"/>
              <a:cs typeface="+mn-cs"/>
            </a:endParaRPr>
          </a:p>
          <a:p>
            <a:pPr algn="ctr" fontAlgn="auto">
              <a:spcAft>
                <a:spcPts val="0"/>
              </a:spcAft>
              <a:defRPr/>
            </a:pPr>
            <a:r>
              <a:rPr lang="en-US" sz="11200" b="1" cap="all" spc="250" dirty="0" smtClean="0">
                <a:solidFill>
                  <a:schemeClr val="tx2">
                    <a:lumMod val="50000"/>
                  </a:schemeClr>
                </a:solidFill>
                <a:latin typeface="+mj-lt"/>
                <a:cs typeface="+mn-cs"/>
              </a:rPr>
              <a:t>EASTERN REGION CHAPTER</a:t>
            </a:r>
            <a:endParaRPr lang="en-US" sz="9600" b="1" cap="all" spc="250" dirty="0">
              <a:solidFill>
                <a:schemeClr val="tx2">
                  <a:lumMod val="50000"/>
                </a:schemeClr>
              </a:solidFill>
              <a:latin typeface="+mj-lt"/>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868362"/>
          </a:xfrm>
        </p:spPr>
        <p:txBody>
          <a:bodyPr/>
          <a:lstStyle/>
          <a:p>
            <a:pPr algn="ctr"/>
            <a:r>
              <a:rPr lang="en-US" b="1" dirty="0" smtClean="0"/>
              <a:t>Types of Trusts</a:t>
            </a:r>
            <a:endParaRPr lang="en-US" b="1" dirty="0"/>
          </a:p>
        </p:txBody>
      </p:sp>
      <p:sp>
        <p:nvSpPr>
          <p:cNvPr id="4" name="Content Placeholder 3"/>
          <p:cNvSpPr>
            <a:spLocks noGrp="1"/>
          </p:cNvSpPr>
          <p:nvPr>
            <p:ph idx="1"/>
          </p:nvPr>
        </p:nvSpPr>
        <p:spPr>
          <a:xfrm>
            <a:off x="914400" y="1447800"/>
            <a:ext cx="7772400" cy="4716463"/>
          </a:xfrm>
        </p:spPr>
        <p:txBody>
          <a:bodyPr/>
          <a:lstStyle/>
          <a:p>
            <a:pPr marL="457200" indent="-457200" algn="just">
              <a:buClr>
                <a:schemeClr val="tx1"/>
              </a:buClr>
            </a:pPr>
            <a:r>
              <a:rPr lang="en-US" sz="2400" b="1" u="sng" dirty="0" smtClean="0"/>
              <a:t>Accumulation trust:</a:t>
            </a:r>
          </a:p>
          <a:p>
            <a:pPr marL="457200" lvl="1" indent="0" algn="just">
              <a:buClr>
                <a:schemeClr val="tx1"/>
              </a:buClr>
              <a:buNone/>
            </a:pPr>
            <a:r>
              <a:rPr lang="en-US" sz="2400" dirty="0" smtClean="0"/>
              <a:t>Trustees are empowered to accumulate the annual income from the trust property, without spending or dividing the surplus income amongst beneficiaries for certain period, but to distribute/divide the income as well as trust fund amongst beneficiaries only at the end</a:t>
            </a:r>
          </a:p>
          <a:p>
            <a:pPr lvl="1" algn="just"/>
            <a:endParaRPr lang="en-US" sz="2400" dirty="0" smtClean="0"/>
          </a:p>
          <a:p>
            <a:pPr marL="457200" indent="-457200" algn="just">
              <a:buClr>
                <a:schemeClr val="tx1"/>
              </a:buClr>
            </a:pPr>
            <a:r>
              <a:rPr lang="en-US" sz="2400" b="1" u="sng" dirty="0" smtClean="0"/>
              <a:t>Non-accumulation trust:</a:t>
            </a:r>
          </a:p>
          <a:p>
            <a:pPr marL="457200" lvl="1" indent="0" algn="just">
              <a:buClr>
                <a:schemeClr val="tx1"/>
              </a:buClr>
              <a:buNone/>
            </a:pPr>
            <a:r>
              <a:rPr lang="en-US" sz="2400" dirty="0" smtClean="0"/>
              <a:t>The Trustees are required to apply the income for the beneficiaries every year as per the terms of the trust</a:t>
            </a:r>
          </a:p>
        </p:txBody>
      </p:sp>
      <p:sp>
        <p:nvSpPr>
          <p:cNvPr id="5" name="Date Placeholder 4"/>
          <p:cNvSpPr>
            <a:spLocks noGrp="1"/>
          </p:cNvSpPr>
          <p:nvPr>
            <p:ph type="dt" sz="half" idx="10"/>
          </p:nvPr>
        </p:nvSpPr>
        <p:spPr/>
        <p:txBody>
          <a:bodyPr/>
          <a:lstStyle/>
          <a:p>
            <a:r>
              <a:rPr lang="en-US" smtClean="0"/>
              <a:t>03/07/2015</a:t>
            </a:r>
            <a:endParaRPr lang="en-US"/>
          </a:p>
        </p:txBody>
      </p:sp>
      <p:sp>
        <p:nvSpPr>
          <p:cNvPr id="7" name="Footer Placeholder 6"/>
          <p:cNvSpPr>
            <a:spLocks noGrp="1"/>
          </p:cNvSpPr>
          <p:nvPr>
            <p:ph type="ftr" sz="quarter" idx="11"/>
          </p:nvPr>
        </p:nvSpPr>
        <p:spPr/>
        <p:txBody>
          <a:bodyPr/>
          <a:lstStyle/>
          <a:p>
            <a:r>
              <a:rPr lang="en-US" smtClean="0"/>
              <a:t>Sushil Lakhani</a:t>
            </a:r>
            <a:endParaRPr lang="en-US"/>
          </a:p>
        </p:txBody>
      </p:sp>
      <p:sp>
        <p:nvSpPr>
          <p:cNvPr id="6" name="Slide Number Placeholder 5"/>
          <p:cNvSpPr>
            <a:spLocks noGrp="1"/>
          </p:cNvSpPr>
          <p:nvPr>
            <p:ph type="sldNum" sz="quarter" idx="12"/>
          </p:nvPr>
        </p:nvSpPr>
        <p:spPr/>
        <p:txBody>
          <a:bodyPr/>
          <a:lstStyle/>
          <a:p>
            <a:fld id="{D16C5729-70C9-4991-8A03-CED73D4B2157}" type="slidenum">
              <a:rPr lang="en-US" smtClean="0"/>
              <a:pPr/>
              <a:t>10</a:t>
            </a:fld>
            <a:endParaRPr lang="en-US"/>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715962"/>
          </a:xfrm>
        </p:spPr>
        <p:txBody>
          <a:bodyPr>
            <a:normAutofit/>
          </a:bodyPr>
          <a:lstStyle/>
          <a:p>
            <a:pPr algn="ctr"/>
            <a:r>
              <a:rPr lang="en-US" b="1" dirty="0" smtClean="0"/>
              <a:t>Peculiar features of an Offshore Trust</a:t>
            </a:r>
            <a:endParaRPr lang="en-US" b="1" dirty="0"/>
          </a:p>
        </p:txBody>
      </p:sp>
      <p:sp>
        <p:nvSpPr>
          <p:cNvPr id="3" name="Content Placeholder 2"/>
          <p:cNvSpPr>
            <a:spLocks noGrp="1"/>
          </p:cNvSpPr>
          <p:nvPr>
            <p:ph idx="1"/>
          </p:nvPr>
        </p:nvSpPr>
        <p:spPr>
          <a:xfrm>
            <a:off x="762000" y="1219200"/>
            <a:ext cx="7924800" cy="5029200"/>
          </a:xfrm>
        </p:spPr>
        <p:txBody>
          <a:bodyPr>
            <a:noAutofit/>
          </a:bodyPr>
          <a:lstStyle/>
          <a:p>
            <a:pPr marL="231775" indent="-231775" algn="just"/>
            <a:r>
              <a:rPr lang="en-US" sz="2200" b="1" u="sng" dirty="0" smtClean="0"/>
              <a:t>Offshore trusts </a:t>
            </a:r>
            <a:r>
              <a:rPr lang="en-US" sz="2200" dirty="0" smtClean="0"/>
              <a:t>means trust formed outside India. </a:t>
            </a:r>
          </a:p>
          <a:p>
            <a:pPr marL="231775" indent="-231775" algn="just"/>
            <a:endParaRPr lang="en-US" sz="1000" b="1" u="sng" dirty="0" smtClean="0"/>
          </a:p>
          <a:p>
            <a:pPr marL="231775" indent="-231775" algn="just"/>
            <a:endParaRPr lang="en-US" sz="1000" dirty="0" smtClean="0"/>
          </a:p>
          <a:p>
            <a:pPr marL="231775" indent="-231775" algn="just"/>
            <a:r>
              <a:rPr lang="en-US" sz="2200" dirty="0" smtClean="0"/>
              <a:t>Generally such trusts are formed in jurisdictions which have no or low taxes. </a:t>
            </a:r>
          </a:p>
          <a:p>
            <a:pPr marL="231775" indent="-231775" algn="just"/>
            <a:endParaRPr lang="en-US" sz="1000" dirty="0" smtClean="0"/>
          </a:p>
          <a:p>
            <a:pPr marL="231775" indent="-231775" algn="just"/>
            <a:r>
              <a:rPr lang="en-US" sz="2200" dirty="0" smtClean="0"/>
              <a:t>Many of such jurisdictions also have the option of choosing the appropriate law, of any other country, for the purpose of governing the respective trust. </a:t>
            </a:r>
          </a:p>
          <a:p>
            <a:pPr marL="231775" indent="-231775" algn="just"/>
            <a:endParaRPr lang="en-US" sz="1000" dirty="0" smtClean="0"/>
          </a:p>
          <a:p>
            <a:pPr marL="231775" indent="-231775" algn="just"/>
            <a:r>
              <a:rPr lang="en-US" sz="2200" dirty="0" smtClean="0"/>
              <a:t>For instance, a Trust formed in Mauritius may opt to be governed by the UK law of Trusts.</a:t>
            </a:r>
            <a:endParaRPr lang="en-IN" sz="2200" dirty="0" smtClean="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11</a:t>
            </a:fld>
            <a:endParaRPr lang="en-US"/>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914400" y="274638"/>
            <a:ext cx="7772400" cy="792162"/>
          </a:xfrm>
        </p:spPr>
        <p:txBody>
          <a:bodyPr/>
          <a:lstStyle/>
          <a:p>
            <a:pPr algn="ctr" eaLnBrk="1" hangingPunct="1"/>
            <a:r>
              <a:rPr lang="en-US" b="1" dirty="0" smtClean="0"/>
              <a:t>Offshore Trust, A Typical Structure</a:t>
            </a:r>
          </a:p>
        </p:txBody>
      </p:sp>
      <p:sp>
        <p:nvSpPr>
          <p:cNvPr id="21" name="Date Placeholder 20"/>
          <p:cNvSpPr>
            <a:spLocks noGrp="1"/>
          </p:cNvSpPr>
          <p:nvPr>
            <p:ph type="dt" sz="half" idx="10"/>
          </p:nvPr>
        </p:nvSpPr>
        <p:spPr/>
        <p:txBody>
          <a:bodyPr/>
          <a:lstStyle/>
          <a:p>
            <a:r>
              <a:rPr lang="en-US" smtClean="0"/>
              <a:t>03/07/2015</a:t>
            </a:r>
            <a:endParaRPr lang="en-US"/>
          </a:p>
        </p:txBody>
      </p:sp>
      <p:sp>
        <p:nvSpPr>
          <p:cNvPr id="23" name="Footer Placeholder 22"/>
          <p:cNvSpPr>
            <a:spLocks noGrp="1"/>
          </p:cNvSpPr>
          <p:nvPr>
            <p:ph type="ftr" sz="quarter" idx="11"/>
          </p:nvPr>
        </p:nvSpPr>
        <p:spPr/>
        <p:txBody>
          <a:bodyPr/>
          <a:lstStyle/>
          <a:p>
            <a:r>
              <a:rPr lang="en-US" smtClean="0"/>
              <a:t>Sushil Lakhani</a:t>
            </a:r>
            <a:endParaRPr lang="en-US"/>
          </a:p>
        </p:txBody>
      </p:sp>
      <p:sp>
        <p:nvSpPr>
          <p:cNvPr id="22" name="Slide Number Placeholder 21"/>
          <p:cNvSpPr>
            <a:spLocks noGrp="1"/>
          </p:cNvSpPr>
          <p:nvPr>
            <p:ph type="sldNum" sz="quarter" idx="12"/>
          </p:nvPr>
        </p:nvSpPr>
        <p:spPr/>
        <p:txBody>
          <a:bodyPr/>
          <a:lstStyle/>
          <a:p>
            <a:fld id="{D16C5729-70C9-4991-8A03-CED73D4B2157}" type="slidenum">
              <a:rPr lang="en-US" smtClean="0"/>
              <a:pPr/>
              <a:t>12</a:t>
            </a:fld>
            <a:endParaRPr lang="en-US"/>
          </a:p>
        </p:txBody>
      </p:sp>
      <p:sp>
        <p:nvSpPr>
          <p:cNvPr id="12294" name="Text Box 4"/>
          <p:cNvSpPr txBox="1">
            <a:spLocks noChangeArrowheads="1"/>
          </p:cNvSpPr>
          <p:nvPr/>
        </p:nvSpPr>
        <p:spPr bwMode="auto">
          <a:xfrm>
            <a:off x="2971800" y="1905000"/>
            <a:ext cx="1828800" cy="376238"/>
          </a:xfrm>
          <a:prstGeom prst="rect">
            <a:avLst/>
          </a:prstGeom>
          <a:noFill/>
          <a:ln w="9525">
            <a:solidFill>
              <a:schemeClr val="tx1"/>
            </a:solidFill>
            <a:miter lim="800000"/>
            <a:headEnd/>
            <a:tailEnd/>
          </a:ln>
        </p:spPr>
        <p:txBody>
          <a:bodyPr>
            <a:spAutoFit/>
          </a:bodyPr>
          <a:lstStyle/>
          <a:p>
            <a:pPr algn="ctr">
              <a:spcBef>
                <a:spcPct val="50000"/>
              </a:spcBef>
            </a:pPr>
            <a:r>
              <a:rPr lang="en-US" dirty="0" err="1"/>
              <a:t>Settlor</a:t>
            </a:r>
            <a:r>
              <a:rPr lang="en-US" dirty="0"/>
              <a:t>/Grantor</a:t>
            </a:r>
          </a:p>
        </p:txBody>
      </p:sp>
      <p:sp>
        <p:nvSpPr>
          <p:cNvPr id="12295" name="Line 5"/>
          <p:cNvSpPr>
            <a:spLocks noChangeShapeType="1"/>
          </p:cNvSpPr>
          <p:nvPr/>
        </p:nvSpPr>
        <p:spPr bwMode="auto">
          <a:xfrm flipH="1">
            <a:off x="3429000" y="2362200"/>
            <a:ext cx="0" cy="1143000"/>
          </a:xfrm>
          <a:prstGeom prst="line">
            <a:avLst/>
          </a:prstGeom>
          <a:noFill/>
          <a:ln w="9525">
            <a:solidFill>
              <a:schemeClr val="tx1"/>
            </a:solidFill>
            <a:round/>
            <a:headEnd/>
            <a:tailEnd type="triangle" w="med" len="med"/>
          </a:ln>
        </p:spPr>
        <p:txBody>
          <a:bodyPr/>
          <a:lstStyle/>
          <a:p>
            <a:endParaRPr lang="en-US"/>
          </a:p>
        </p:txBody>
      </p:sp>
      <p:sp>
        <p:nvSpPr>
          <p:cNvPr id="12296" name="Text Box 6"/>
          <p:cNvSpPr txBox="1">
            <a:spLocks noChangeArrowheads="1"/>
          </p:cNvSpPr>
          <p:nvPr/>
        </p:nvSpPr>
        <p:spPr bwMode="auto">
          <a:xfrm>
            <a:off x="2971800" y="3509963"/>
            <a:ext cx="1752600" cy="376237"/>
          </a:xfrm>
          <a:prstGeom prst="rect">
            <a:avLst/>
          </a:prstGeom>
          <a:noFill/>
          <a:ln w="9525">
            <a:solidFill>
              <a:schemeClr val="tx1"/>
            </a:solidFill>
            <a:miter lim="800000"/>
            <a:headEnd/>
            <a:tailEnd/>
          </a:ln>
        </p:spPr>
        <p:txBody>
          <a:bodyPr>
            <a:spAutoFit/>
          </a:bodyPr>
          <a:lstStyle/>
          <a:p>
            <a:pPr algn="ctr">
              <a:spcBef>
                <a:spcPct val="50000"/>
              </a:spcBef>
            </a:pPr>
            <a:r>
              <a:rPr lang="en-US"/>
              <a:t>Trust</a:t>
            </a:r>
          </a:p>
        </p:txBody>
      </p:sp>
      <p:sp>
        <p:nvSpPr>
          <p:cNvPr id="12297" name="Text Box 7"/>
          <p:cNvSpPr txBox="1">
            <a:spLocks noChangeArrowheads="1"/>
          </p:cNvSpPr>
          <p:nvPr/>
        </p:nvSpPr>
        <p:spPr bwMode="auto">
          <a:xfrm>
            <a:off x="2971800" y="4429125"/>
            <a:ext cx="1828800" cy="376238"/>
          </a:xfrm>
          <a:prstGeom prst="rect">
            <a:avLst/>
          </a:prstGeom>
          <a:noFill/>
          <a:ln w="9525">
            <a:solidFill>
              <a:schemeClr val="tx1"/>
            </a:solidFill>
            <a:miter lim="800000"/>
            <a:headEnd/>
            <a:tailEnd/>
          </a:ln>
        </p:spPr>
        <p:txBody>
          <a:bodyPr>
            <a:spAutoFit/>
          </a:bodyPr>
          <a:lstStyle/>
          <a:p>
            <a:pPr algn="ctr">
              <a:spcBef>
                <a:spcPct val="50000"/>
              </a:spcBef>
            </a:pPr>
            <a:r>
              <a:rPr lang="en-US"/>
              <a:t>Trust Assets</a:t>
            </a:r>
          </a:p>
        </p:txBody>
      </p:sp>
      <p:sp>
        <p:nvSpPr>
          <p:cNvPr id="12298" name="Line 8"/>
          <p:cNvSpPr>
            <a:spLocks noChangeShapeType="1"/>
          </p:cNvSpPr>
          <p:nvPr/>
        </p:nvSpPr>
        <p:spPr bwMode="auto">
          <a:xfrm>
            <a:off x="3962400" y="3890963"/>
            <a:ext cx="0" cy="533400"/>
          </a:xfrm>
          <a:prstGeom prst="line">
            <a:avLst/>
          </a:prstGeom>
          <a:noFill/>
          <a:ln w="9525">
            <a:solidFill>
              <a:schemeClr val="tx1"/>
            </a:solidFill>
            <a:round/>
            <a:headEnd/>
            <a:tailEnd type="triangle" w="med" len="med"/>
          </a:ln>
        </p:spPr>
        <p:txBody>
          <a:bodyPr/>
          <a:lstStyle/>
          <a:p>
            <a:endParaRPr lang="en-US"/>
          </a:p>
        </p:txBody>
      </p:sp>
      <p:sp>
        <p:nvSpPr>
          <p:cNvPr id="12299" name="Text Box 9"/>
          <p:cNvSpPr txBox="1">
            <a:spLocks noChangeArrowheads="1"/>
          </p:cNvSpPr>
          <p:nvPr/>
        </p:nvSpPr>
        <p:spPr bwMode="auto">
          <a:xfrm>
            <a:off x="2971800" y="5338763"/>
            <a:ext cx="1828800" cy="376237"/>
          </a:xfrm>
          <a:prstGeom prst="rect">
            <a:avLst/>
          </a:prstGeom>
          <a:noFill/>
          <a:ln w="9525">
            <a:solidFill>
              <a:schemeClr val="tx1"/>
            </a:solidFill>
            <a:miter lim="800000"/>
            <a:headEnd/>
            <a:tailEnd/>
          </a:ln>
        </p:spPr>
        <p:txBody>
          <a:bodyPr>
            <a:spAutoFit/>
          </a:bodyPr>
          <a:lstStyle/>
          <a:p>
            <a:pPr algn="ctr">
              <a:spcBef>
                <a:spcPct val="50000"/>
              </a:spcBef>
            </a:pPr>
            <a:r>
              <a:rPr lang="en-US"/>
              <a:t>Beneficiary/ies</a:t>
            </a:r>
          </a:p>
        </p:txBody>
      </p:sp>
      <p:sp>
        <p:nvSpPr>
          <p:cNvPr id="12300" name="Line 10"/>
          <p:cNvSpPr>
            <a:spLocks noChangeShapeType="1"/>
          </p:cNvSpPr>
          <p:nvPr/>
        </p:nvSpPr>
        <p:spPr bwMode="auto">
          <a:xfrm>
            <a:off x="3962400" y="4805363"/>
            <a:ext cx="0" cy="533400"/>
          </a:xfrm>
          <a:prstGeom prst="line">
            <a:avLst/>
          </a:prstGeom>
          <a:noFill/>
          <a:ln w="9525">
            <a:solidFill>
              <a:schemeClr val="tx1"/>
            </a:solidFill>
            <a:round/>
            <a:headEnd/>
            <a:tailEnd type="triangle" w="med" len="med"/>
          </a:ln>
        </p:spPr>
        <p:txBody>
          <a:bodyPr/>
          <a:lstStyle/>
          <a:p>
            <a:endParaRPr lang="en-US"/>
          </a:p>
        </p:txBody>
      </p:sp>
      <p:sp>
        <p:nvSpPr>
          <p:cNvPr id="12301" name="Text Box 11"/>
          <p:cNvSpPr txBox="1">
            <a:spLocks noChangeArrowheads="1"/>
          </p:cNvSpPr>
          <p:nvPr/>
        </p:nvSpPr>
        <p:spPr bwMode="auto">
          <a:xfrm>
            <a:off x="838200" y="3500438"/>
            <a:ext cx="1371600" cy="376237"/>
          </a:xfrm>
          <a:prstGeom prst="rect">
            <a:avLst/>
          </a:prstGeom>
          <a:noFill/>
          <a:ln w="9525">
            <a:solidFill>
              <a:schemeClr val="tx1"/>
            </a:solidFill>
            <a:miter lim="800000"/>
            <a:headEnd/>
            <a:tailEnd/>
          </a:ln>
        </p:spPr>
        <p:txBody>
          <a:bodyPr>
            <a:spAutoFit/>
          </a:bodyPr>
          <a:lstStyle/>
          <a:p>
            <a:pPr algn="ctr">
              <a:spcBef>
                <a:spcPct val="50000"/>
              </a:spcBef>
            </a:pPr>
            <a:r>
              <a:rPr lang="en-US"/>
              <a:t>Protector</a:t>
            </a:r>
          </a:p>
        </p:txBody>
      </p:sp>
      <p:sp>
        <p:nvSpPr>
          <p:cNvPr id="12302" name="Line 12"/>
          <p:cNvSpPr>
            <a:spLocks noChangeShapeType="1"/>
          </p:cNvSpPr>
          <p:nvPr/>
        </p:nvSpPr>
        <p:spPr bwMode="auto">
          <a:xfrm flipH="1">
            <a:off x="2209800" y="3738563"/>
            <a:ext cx="762000" cy="0"/>
          </a:xfrm>
          <a:prstGeom prst="line">
            <a:avLst/>
          </a:prstGeom>
          <a:noFill/>
          <a:ln w="9525">
            <a:solidFill>
              <a:schemeClr val="tx1"/>
            </a:solidFill>
            <a:round/>
            <a:headEnd/>
            <a:tailEnd type="triangle" w="med" len="med"/>
          </a:ln>
        </p:spPr>
        <p:txBody>
          <a:bodyPr/>
          <a:lstStyle/>
          <a:p>
            <a:endParaRPr lang="en-US"/>
          </a:p>
        </p:txBody>
      </p:sp>
      <p:sp>
        <p:nvSpPr>
          <p:cNvPr id="12303" name="Text Box 15"/>
          <p:cNvSpPr txBox="1">
            <a:spLocks noChangeArrowheads="1"/>
          </p:cNvSpPr>
          <p:nvPr/>
        </p:nvSpPr>
        <p:spPr bwMode="auto">
          <a:xfrm>
            <a:off x="5410200" y="1905000"/>
            <a:ext cx="3505200" cy="1190625"/>
          </a:xfrm>
          <a:prstGeom prst="rect">
            <a:avLst/>
          </a:prstGeom>
          <a:noFill/>
          <a:ln w="9525">
            <a:noFill/>
            <a:miter lim="800000"/>
            <a:headEnd/>
            <a:tailEnd/>
          </a:ln>
        </p:spPr>
        <p:txBody>
          <a:bodyPr>
            <a:spAutoFit/>
          </a:bodyPr>
          <a:lstStyle/>
          <a:p>
            <a:pPr>
              <a:spcBef>
                <a:spcPct val="50000"/>
              </a:spcBef>
            </a:pPr>
            <a:r>
              <a:rPr lang="en-US"/>
              <a:t>Prescribes the objective of trust &amp; its conditions, functions of trustee, Protector/s &amp; appoints beneficiary/ies</a:t>
            </a:r>
          </a:p>
        </p:txBody>
      </p:sp>
      <p:sp>
        <p:nvSpPr>
          <p:cNvPr id="12304" name="Line 16"/>
          <p:cNvSpPr>
            <a:spLocks noChangeShapeType="1"/>
          </p:cNvSpPr>
          <p:nvPr/>
        </p:nvSpPr>
        <p:spPr bwMode="auto">
          <a:xfrm flipH="1">
            <a:off x="4800600" y="2514600"/>
            <a:ext cx="533400" cy="0"/>
          </a:xfrm>
          <a:prstGeom prst="line">
            <a:avLst/>
          </a:prstGeom>
          <a:noFill/>
          <a:ln w="9525">
            <a:solidFill>
              <a:schemeClr val="tx1"/>
            </a:solidFill>
            <a:round/>
            <a:headEnd/>
            <a:tailEnd type="triangle" w="med" len="med"/>
          </a:ln>
        </p:spPr>
        <p:txBody>
          <a:bodyPr/>
          <a:lstStyle/>
          <a:p>
            <a:endParaRPr lang="en-US"/>
          </a:p>
        </p:txBody>
      </p:sp>
      <p:sp>
        <p:nvSpPr>
          <p:cNvPr id="12305" name="Text Box 17"/>
          <p:cNvSpPr txBox="1">
            <a:spLocks noChangeArrowheads="1"/>
          </p:cNvSpPr>
          <p:nvPr/>
        </p:nvSpPr>
        <p:spPr bwMode="auto">
          <a:xfrm>
            <a:off x="5334000" y="3505200"/>
            <a:ext cx="3505200" cy="366713"/>
          </a:xfrm>
          <a:prstGeom prst="rect">
            <a:avLst/>
          </a:prstGeom>
          <a:noFill/>
          <a:ln w="9525">
            <a:noFill/>
            <a:miter lim="800000"/>
            <a:headEnd/>
            <a:tailEnd/>
          </a:ln>
        </p:spPr>
        <p:txBody>
          <a:bodyPr>
            <a:spAutoFit/>
          </a:bodyPr>
          <a:lstStyle/>
          <a:p>
            <a:pPr>
              <a:spcBef>
                <a:spcPct val="50000"/>
              </a:spcBef>
            </a:pPr>
            <a:r>
              <a:rPr lang="en-US"/>
              <a:t>Trustee/s controls the assets</a:t>
            </a:r>
          </a:p>
        </p:txBody>
      </p:sp>
      <p:sp>
        <p:nvSpPr>
          <p:cNvPr id="12306" name="Line 18"/>
          <p:cNvSpPr>
            <a:spLocks noChangeShapeType="1"/>
          </p:cNvSpPr>
          <p:nvPr/>
        </p:nvSpPr>
        <p:spPr bwMode="auto">
          <a:xfrm flipH="1">
            <a:off x="4724400" y="3733800"/>
            <a:ext cx="533400" cy="0"/>
          </a:xfrm>
          <a:prstGeom prst="line">
            <a:avLst/>
          </a:prstGeom>
          <a:noFill/>
          <a:ln w="9525">
            <a:solidFill>
              <a:schemeClr val="tx1"/>
            </a:solidFill>
            <a:round/>
            <a:headEnd/>
            <a:tailEnd type="triangle" w="med" len="med"/>
          </a:ln>
        </p:spPr>
        <p:txBody>
          <a:bodyPr/>
          <a:lstStyle/>
          <a:p>
            <a:endParaRPr lang="en-US"/>
          </a:p>
        </p:txBody>
      </p:sp>
      <p:sp>
        <p:nvSpPr>
          <p:cNvPr id="12307" name="Text Box 19"/>
          <p:cNvSpPr txBox="1">
            <a:spLocks noChangeArrowheads="1"/>
          </p:cNvSpPr>
          <p:nvPr/>
        </p:nvSpPr>
        <p:spPr bwMode="auto">
          <a:xfrm>
            <a:off x="838200" y="4343400"/>
            <a:ext cx="1371600" cy="641350"/>
          </a:xfrm>
          <a:prstGeom prst="rect">
            <a:avLst/>
          </a:prstGeom>
          <a:noFill/>
          <a:ln w="9525">
            <a:noFill/>
            <a:miter lim="800000"/>
            <a:headEnd/>
            <a:tailEnd/>
          </a:ln>
        </p:spPr>
        <p:txBody>
          <a:bodyPr>
            <a:spAutoFit/>
          </a:bodyPr>
          <a:lstStyle/>
          <a:p>
            <a:pPr>
              <a:spcBef>
                <a:spcPct val="50000"/>
              </a:spcBef>
            </a:pPr>
            <a:r>
              <a:rPr lang="en-US"/>
              <a:t>A guide to the Trustee</a:t>
            </a:r>
          </a:p>
        </p:txBody>
      </p:sp>
      <p:sp>
        <p:nvSpPr>
          <p:cNvPr id="12308" name="Line 20"/>
          <p:cNvSpPr>
            <a:spLocks noChangeShapeType="1"/>
          </p:cNvSpPr>
          <p:nvPr/>
        </p:nvSpPr>
        <p:spPr bwMode="auto">
          <a:xfrm flipV="1">
            <a:off x="1447800" y="3886200"/>
            <a:ext cx="0" cy="457200"/>
          </a:xfrm>
          <a:prstGeom prst="line">
            <a:avLst/>
          </a:prstGeom>
          <a:noFill/>
          <a:ln w="9525">
            <a:solidFill>
              <a:schemeClr val="tx1"/>
            </a:solidFill>
            <a:round/>
            <a:headEnd/>
            <a:tailEnd type="triangle" w="med" len="med"/>
          </a:ln>
        </p:spPr>
        <p:txBody>
          <a:bodyPr/>
          <a:lstStyle/>
          <a:p>
            <a:endParaRPr lang="en-US"/>
          </a:p>
        </p:txBody>
      </p:sp>
      <p:sp>
        <p:nvSpPr>
          <p:cNvPr id="18" name="Line 5"/>
          <p:cNvSpPr>
            <a:spLocks noChangeShapeType="1"/>
          </p:cNvSpPr>
          <p:nvPr/>
        </p:nvSpPr>
        <p:spPr bwMode="auto">
          <a:xfrm flipH="1">
            <a:off x="4343399" y="2305050"/>
            <a:ext cx="9525" cy="1200150"/>
          </a:xfrm>
          <a:prstGeom prst="line">
            <a:avLst/>
          </a:prstGeom>
          <a:noFill/>
          <a:ln w="9525">
            <a:solidFill>
              <a:schemeClr val="tx1"/>
            </a:solidFill>
            <a:round/>
            <a:headEnd/>
            <a:tailEnd type="triangle" w="med" len="med"/>
          </a:ln>
        </p:spPr>
        <p:txBody>
          <a:bodyPr/>
          <a:lstStyle/>
          <a:p>
            <a:endParaRPr lang="en-US"/>
          </a:p>
        </p:txBody>
      </p:sp>
      <p:sp>
        <p:nvSpPr>
          <p:cNvPr id="19" name="Text Box 4"/>
          <p:cNvSpPr txBox="1">
            <a:spLocks noChangeArrowheads="1"/>
          </p:cNvSpPr>
          <p:nvPr/>
        </p:nvSpPr>
        <p:spPr bwMode="auto">
          <a:xfrm>
            <a:off x="1676400" y="2590800"/>
            <a:ext cx="1676400" cy="323165"/>
          </a:xfrm>
          <a:prstGeom prst="rect">
            <a:avLst/>
          </a:prstGeom>
          <a:noFill/>
          <a:ln w="9525">
            <a:solidFill>
              <a:schemeClr val="tx1"/>
            </a:solidFill>
            <a:miter lim="800000"/>
            <a:headEnd/>
            <a:tailEnd/>
          </a:ln>
        </p:spPr>
        <p:txBody>
          <a:bodyPr wrap="square">
            <a:spAutoFit/>
          </a:bodyPr>
          <a:lstStyle/>
          <a:p>
            <a:pPr algn="ctr">
              <a:spcBef>
                <a:spcPct val="50000"/>
              </a:spcBef>
            </a:pPr>
            <a:r>
              <a:rPr lang="en-US" sz="1500" dirty="0" smtClean="0"/>
              <a:t>Letter of Wishes</a:t>
            </a:r>
            <a:endParaRPr lang="en-US" sz="1500" dirty="0"/>
          </a:p>
        </p:txBody>
      </p:sp>
      <p:sp>
        <p:nvSpPr>
          <p:cNvPr id="20" name="Text Box 4"/>
          <p:cNvSpPr txBox="1">
            <a:spLocks noChangeArrowheads="1"/>
          </p:cNvSpPr>
          <p:nvPr/>
        </p:nvSpPr>
        <p:spPr bwMode="auto">
          <a:xfrm>
            <a:off x="4419600" y="2667000"/>
            <a:ext cx="914400" cy="553998"/>
          </a:xfrm>
          <a:prstGeom prst="rect">
            <a:avLst/>
          </a:prstGeom>
          <a:noFill/>
          <a:ln w="9525">
            <a:solidFill>
              <a:schemeClr val="tx1"/>
            </a:solidFill>
            <a:miter lim="800000"/>
            <a:headEnd/>
            <a:tailEnd/>
          </a:ln>
        </p:spPr>
        <p:txBody>
          <a:bodyPr wrap="square">
            <a:spAutoFit/>
          </a:bodyPr>
          <a:lstStyle/>
          <a:p>
            <a:pPr algn="ctr">
              <a:spcBef>
                <a:spcPct val="50000"/>
              </a:spcBef>
            </a:pPr>
            <a:r>
              <a:rPr lang="en-US" sz="1500" dirty="0" smtClean="0"/>
              <a:t>Trust Deed</a:t>
            </a:r>
            <a:endParaRPr lang="en-US" sz="1500"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b="1" dirty="0" smtClean="0"/>
              <a:t>Peculiar features of an Offshore Trust</a:t>
            </a:r>
            <a:endParaRPr lang="en-US" b="1" dirty="0"/>
          </a:p>
        </p:txBody>
      </p:sp>
      <p:sp>
        <p:nvSpPr>
          <p:cNvPr id="3" name="Content Placeholder 2"/>
          <p:cNvSpPr>
            <a:spLocks noGrp="1"/>
          </p:cNvSpPr>
          <p:nvPr>
            <p:ph idx="1"/>
          </p:nvPr>
        </p:nvSpPr>
        <p:spPr>
          <a:xfrm>
            <a:off x="914400" y="1143000"/>
            <a:ext cx="7772400" cy="5021263"/>
          </a:xfrm>
        </p:spPr>
        <p:txBody>
          <a:bodyPr>
            <a:normAutofit fontScale="92500" lnSpcReduction="10000"/>
          </a:bodyPr>
          <a:lstStyle/>
          <a:p>
            <a:pPr marL="0" indent="0">
              <a:lnSpc>
                <a:spcPct val="110000"/>
              </a:lnSpc>
              <a:buNone/>
            </a:pPr>
            <a:r>
              <a:rPr lang="en-US" sz="2200" b="1" u="sng" dirty="0" smtClean="0"/>
              <a:t>Protector</a:t>
            </a:r>
            <a:r>
              <a:rPr lang="en-US" sz="2200" dirty="0" smtClean="0"/>
              <a:t> </a:t>
            </a:r>
          </a:p>
          <a:p>
            <a:pPr marL="231775" indent="-231775">
              <a:lnSpc>
                <a:spcPct val="110000"/>
              </a:lnSpc>
            </a:pPr>
            <a:r>
              <a:rPr lang="en-US" sz="2200" dirty="0" smtClean="0"/>
              <a:t>Appointed by the </a:t>
            </a:r>
            <a:r>
              <a:rPr lang="en-US" sz="2200" dirty="0" err="1" smtClean="0"/>
              <a:t>Settlor</a:t>
            </a:r>
            <a:r>
              <a:rPr lang="en-US" sz="2200" dirty="0" smtClean="0"/>
              <a:t> / his nominee to ensure that the trust is functioning as per the directions given.</a:t>
            </a:r>
          </a:p>
          <a:p>
            <a:pPr marL="231775" indent="-231775">
              <a:lnSpc>
                <a:spcPct val="110000"/>
              </a:lnSpc>
            </a:pPr>
            <a:endParaRPr lang="en-US" sz="2200" dirty="0" smtClean="0"/>
          </a:p>
          <a:p>
            <a:pPr marL="231775" indent="-231775">
              <a:lnSpc>
                <a:spcPct val="110000"/>
              </a:lnSpc>
            </a:pPr>
            <a:r>
              <a:rPr lang="en-US" sz="2200" dirty="0" smtClean="0"/>
              <a:t> Wide powers including replacement of trustee.</a:t>
            </a:r>
          </a:p>
          <a:p>
            <a:pPr marL="231775" indent="-231775">
              <a:lnSpc>
                <a:spcPct val="110000"/>
              </a:lnSpc>
            </a:pPr>
            <a:endParaRPr lang="en-US" sz="2200" dirty="0" smtClean="0"/>
          </a:p>
          <a:p>
            <a:pPr marL="231775" indent="-231775">
              <a:lnSpc>
                <a:spcPct val="110000"/>
              </a:lnSpc>
            </a:pPr>
            <a:r>
              <a:rPr lang="en-US" sz="2200" dirty="0" smtClean="0"/>
              <a:t> The appointment of the protector can be through the trust deed itself or by way of issue of a side letter by the </a:t>
            </a:r>
            <a:r>
              <a:rPr lang="en-US" sz="2200" dirty="0" err="1" smtClean="0"/>
              <a:t>Settlor</a:t>
            </a:r>
            <a:r>
              <a:rPr lang="en-US" sz="2200" dirty="0" smtClean="0"/>
              <a:t> to the trustee.</a:t>
            </a:r>
          </a:p>
          <a:p>
            <a:pPr marL="231775" indent="-231775">
              <a:lnSpc>
                <a:spcPct val="110000"/>
              </a:lnSpc>
            </a:pPr>
            <a:endParaRPr lang="en-US" sz="2200" dirty="0" smtClean="0"/>
          </a:p>
          <a:p>
            <a:pPr marL="231775" indent="-231775">
              <a:lnSpc>
                <a:spcPct val="110000"/>
              </a:lnSpc>
            </a:pPr>
            <a:r>
              <a:rPr lang="en-US" sz="2200" dirty="0" smtClean="0"/>
              <a:t> The appointment of Protector is optional and is possible only if permitted by the respective governing law.</a:t>
            </a:r>
            <a:endParaRPr lang="en-IN" sz="2200" dirty="0" smtClean="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13</a:t>
            </a:fld>
            <a:endParaRPr lang="en-US"/>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49287"/>
          </a:xfrm>
        </p:spPr>
        <p:txBody>
          <a:bodyPr>
            <a:normAutofit/>
          </a:bodyPr>
          <a:lstStyle/>
          <a:p>
            <a:r>
              <a:rPr lang="en-US" b="1" dirty="0" smtClean="0"/>
              <a:t>Peculiar features of an Offshore Trust</a:t>
            </a:r>
            <a:endParaRPr lang="en-US" b="1" dirty="0"/>
          </a:p>
        </p:txBody>
      </p:sp>
      <p:sp>
        <p:nvSpPr>
          <p:cNvPr id="3" name="Content Placeholder 2"/>
          <p:cNvSpPr>
            <a:spLocks noGrp="1"/>
          </p:cNvSpPr>
          <p:nvPr>
            <p:ph idx="1"/>
          </p:nvPr>
        </p:nvSpPr>
        <p:spPr>
          <a:xfrm>
            <a:off x="914400" y="990600"/>
            <a:ext cx="7772400" cy="5173663"/>
          </a:xfrm>
        </p:spPr>
        <p:txBody>
          <a:bodyPr>
            <a:normAutofit lnSpcReduction="10000"/>
          </a:bodyPr>
          <a:lstStyle/>
          <a:p>
            <a:pPr marL="0" indent="0" algn="just">
              <a:lnSpc>
                <a:spcPct val="110000"/>
              </a:lnSpc>
              <a:buNone/>
            </a:pPr>
            <a:r>
              <a:rPr lang="en-US" sz="2400" b="1" u="sng" dirty="0" smtClean="0"/>
              <a:t>Letter of wishes </a:t>
            </a:r>
          </a:p>
          <a:p>
            <a:pPr marL="231775" indent="-231775" algn="just">
              <a:lnSpc>
                <a:spcPct val="110000"/>
              </a:lnSpc>
            </a:pPr>
            <a:r>
              <a:rPr lang="en-US" sz="2400" dirty="0" smtClean="0"/>
              <a:t>Letter issued to the trustees giving a broad intention of the </a:t>
            </a:r>
            <a:r>
              <a:rPr lang="en-US" sz="2400" dirty="0" err="1" smtClean="0"/>
              <a:t>Settlor</a:t>
            </a:r>
            <a:r>
              <a:rPr lang="en-US" sz="2400" dirty="0" smtClean="0"/>
              <a:t> to be kept in mind while accumulating / distributing the trust property / income. </a:t>
            </a:r>
          </a:p>
          <a:p>
            <a:pPr marL="231775" indent="-231775" algn="just">
              <a:lnSpc>
                <a:spcPct val="110000"/>
              </a:lnSpc>
            </a:pPr>
            <a:endParaRPr lang="en-US" sz="2400" dirty="0" smtClean="0"/>
          </a:p>
          <a:p>
            <a:pPr marL="231775" indent="-231775" algn="just">
              <a:lnSpc>
                <a:spcPct val="110000"/>
              </a:lnSpc>
            </a:pPr>
            <a:r>
              <a:rPr lang="en-US" sz="2400" dirty="0" smtClean="0"/>
              <a:t>Such letter may not be legally binding on the trustees, but the trustees will need strong reasons to deviate from the same.</a:t>
            </a:r>
          </a:p>
          <a:p>
            <a:pPr marL="231775" indent="-231775" algn="just">
              <a:lnSpc>
                <a:spcPct val="110000"/>
              </a:lnSpc>
            </a:pPr>
            <a:endParaRPr lang="en-US" sz="2400" dirty="0" smtClean="0"/>
          </a:p>
          <a:p>
            <a:pPr marL="231775" indent="-231775" algn="just">
              <a:lnSpc>
                <a:spcPct val="110000"/>
              </a:lnSpc>
            </a:pPr>
            <a:r>
              <a:rPr lang="en-US" sz="2400" dirty="0" smtClean="0"/>
              <a:t> Besides, depending on circumstances, the letter of wishes can be amended at any time by the </a:t>
            </a:r>
            <a:r>
              <a:rPr lang="en-US" sz="2400" dirty="0" err="1" smtClean="0"/>
              <a:t>Settlor</a:t>
            </a:r>
            <a:r>
              <a:rPr lang="en-US" sz="2400" dirty="0" smtClean="0"/>
              <a:t>.</a:t>
            </a:r>
            <a:endParaRPr lang="en-IN" sz="2400" dirty="0" smtClean="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14</a:t>
            </a:fld>
            <a:endParaRPr lang="en-US"/>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152400"/>
            <a:ext cx="8305800" cy="609600"/>
          </a:xfrm>
        </p:spPr>
        <p:txBody>
          <a:bodyPr/>
          <a:lstStyle/>
          <a:p>
            <a:pPr eaLnBrk="1" hangingPunct="1"/>
            <a:r>
              <a:rPr lang="en-US" sz="3000" b="1" dirty="0" smtClean="0"/>
              <a:t>Residential status of Trusts – Connecting Factors</a:t>
            </a:r>
          </a:p>
        </p:txBody>
      </p:sp>
      <p:sp>
        <p:nvSpPr>
          <p:cNvPr id="20486" name="Rectangle 3"/>
          <p:cNvSpPr>
            <a:spLocks noGrp="1" noChangeArrowheads="1"/>
          </p:cNvSpPr>
          <p:nvPr>
            <p:ph idx="1"/>
          </p:nvPr>
        </p:nvSpPr>
        <p:spPr>
          <a:xfrm>
            <a:off x="533400" y="1981200"/>
            <a:ext cx="8421688" cy="4038600"/>
          </a:xfrm>
        </p:spPr>
        <p:txBody>
          <a:bodyPr/>
          <a:lstStyle/>
          <a:p>
            <a:pPr eaLnBrk="1" hangingPunct="1">
              <a:lnSpc>
                <a:spcPct val="80000"/>
              </a:lnSpc>
              <a:buFont typeface="Wingdings" pitchFamily="2" charset="2"/>
              <a:buNone/>
            </a:pPr>
            <a:r>
              <a:rPr lang="en-US" sz="1600" smtClean="0"/>
              <a:t> </a:t>
            </a:r>
          </a:p>
        </p:txBody>
      </p:sp>
      <p:sp>
        <p:nvSpPr>
          <p:cNvPr id="5" name="Date Placeholder 4"/>
          <p:cNvSpPr>
            <a:spLocks noGrp="1"/>
          </p:cNvSpPr>
          <p:nvPr>
            <p:ph type="dt" sz="half" idx="10"/>
          </p:nvPr>
        </p:nvSpPr>
        <p:spPr/>
        <p:txBody>
          <a:bodyPr/>
          <a:lstStyle/>
          <a:p>
            <a:r>
              <a:rPr lang="en-US" smtClean="0"/>
              <a:t>03/07/2015</a:t>
            </a:r>
            <a:endParaRPr lang="en-US"/>
          </a:p>
        </p:txBody>
      </p:sp>
      <p:sp>
        <p:nvSpPr>
          <p:cNvPr id="8" name="Footer Placeholder 7"/>
          <p:cNvSpPr>
            <a:spLocks noGrp="1"/>
          </p:cNvSpPr>
          <p:nvPr>
            <p:ph type="ftr" sz="quarter" idx="11"/>
          </p:nvPr>
        </p:nvSpPr>
        <p:spPr/>
        <p:txBody>
          <a:bodyPr/>
          <a:lstStyle/>
          <a:p>
            <a:r>
              <a:rPr lang="en-US" smtClean="0"/>
              <a:t>Sushil Lakhani</a:t>
            </a:r>
            <a:endParaRPr lang="en-US"/>
          </a:p>
        </p:txBody>
      </p:sp>
      <p:sp>
        <p:nvSpPr>
          <p:cNvPr id="6" name="Slide Number Placeholder 5"/>
          <p:cNvSpPr>
            <a:spLocks noGrp="1"/>
          </p:cNvSpPr>
          <p:nvPr>
            <p:ph type="sldNum" sz="quarter" idx="12"/>
          </p:nvPr>
        </p:nvSpPr>
        <p:spPr/>
        <p:txBody>
          <a:bodyPr/>
          <a:lstStyle/>
          <a:p>
            <a:fld id="{D16C5729-70C9-4991-8A03-CED73D4B2157}" type="slidenum">
              <a:rPr lang="en-US" smtClean="0"/>
              <a:pPr/>
              <a:t>15</a:t>
            </a:fld>
            <a:endParaRPr lang="en-US"/>
          </a:p>
        </p:txBody>
      </p:sp>
      <p:graphicFrame>
        <p:nvGraphicFramePr>
          <p:cNvPr id="7" name="Table 6"/>
          <p:cNvGraphicFramePr>
            <a:graphicFrameLocks noGrp="1"/>
          </p:cNvGraphicFramePr>
          <p:nvPr/>
        </p:nvGraphicFramePr>
        <p:xfrm>
          <a:off x="762000" y="838200"/>
          <a:ext cx="8229600" cy="5181600"/>
        </p:xfrm>
        <a:graphic>
          <a:graphicData uri="http://schemas.openxmlformats.org/drawingml/2006/table">
            <a:tbl>
              <a:tblPr firstRow="1" bandRow="1">
                <a:tableStyleId>{5C22544A-7EE6-4342-B048-85BDC9FD1C3A}</a:tableStyleId>
              </a:tblPr>
              <a:tblGrid>
                <a:gridCol w="1892808"/>
                <a:gridCol w="2450592"/>
                <a:gridCol w="3886200"/>
              </a:tblGrid>
              <a:tr h="370840">
                <a:tc>
                  <a:txBody>
                    <a:bodyPr/>
                    <a:lstStyle/>
                    <a:p>
                      <a:pPr algn="ctr"/>
                      <a:r>
                        <a:rPr lang="en-US" sz="2300" dirty="0" smtClean="0">
                          <a:solidFill>
                            <a:schemeClr val="bg1"/>
                          </a:solidFill>
                        </a:rPr>
                        <a:t>Type</a:t>
                      </a:r>
                      <a:r>
                        <a:rPr lang="en-US" sz="2300" baseline="0" dirty="0" smtClean="0">
                          <a:solidFill>
                            <a:schemeClr val="bg1"/>
                          </a:solidFill>
                        </a:rPr>
                        <a:t> of Trust</a:t>
                      </a:r>
                      <a:endParaRPr lang="en-US" sz="2300" dirty="0">
                        <a:solidFill>
                          <a:schemeClr val="bg1"/>
                        </a:solidFill>
                      </a:endParaRPr>
                    </a:p>
                  </a:txBody>
                  <a:tcPr/>
                </a:tc>
                <a:tc>
                  <a:txBody>
                    <a:bodyPr/>
                    <a:lstStyle/>
                    <a:p>
                      <a:pPr algn="ctr"/>
                      <a:r>
                        <a:rPr lang="en-US" sz="2300" dirty="0" smtClean="0">
                          <a:solidFill>
                            <a:schemeClr val="bg1"/>
                          </a:solidFill>
                        </a:rPr>
                        <a:t>Residential status</a:t>
                      </a:r>
                      <a:endParaRPr lang="en-US" sz="2300" dirty="0">
                        <a:solidFill>
                          <a:schemeClr val="bg1"/>
                        </a:solidFill>
                      </a:endParaRPr>
                    </a:p>
                  </a:txBody>
                  <a:tcPr/>
                </a:tc>
                <a:tc>
                  <a:txBody>
                    <a:bodyPr/>
                    <a:lstStyle/>
                    <a:p>
                      <a:pPr algn="ctr"/>
                      <a:r>
                        <a:rPr lang="en-US" sz="2300" dirty="0" smtClean="0">
                          <a:solidFill>
                            <a:schemeClr val="bg1"/>
                          </a:solidFill>
                        </a:rPr>
                        <a:t>Rationale</a:t>
                      </a:r>
                      <a:endParaRPr lang="en-US" sz="2300" dirty="0">
                        <a:solidFill>
                          <a:schemeClr val="bg1"/>
                        </a:solidFill>
                      </a:endParaRPr>
                    </a:p>
                  </a:txBody>
                  <a:tcPr/>
                </a:tc>
              </a:tr>
              <a:tr h="370840">
                <a:tc>
                  <a:txBody>
                    <a:bodyPr/>
                    <a:lstStyle/>
                    <a:p>
                      <a:r>
                        <a:rPr lang="en-US" sz="2300" dirty="0" smtClean="0"/>
                        <a:t>Discretionary</a:t>
                      </a:r>
                      <a:endParaRPr lang="en-US" sz="2300" dirty="0">
                        <a:solidFill>
                          <a:schemeClr val="tx1"/>
                        </a:solidFill>
                      </a:endParaRPr>
                    </a:p>
                  </a:txBody>
                  <a:tcPr/>
                </a:tc>
                <a:tc>
                  <a:txBody>
                    <a:bodyPr/>
                    <a:lstStyle/>
                    <a:p>
                      <a:r>
                        <a:rPr lang="en-US" sz="2300" dirty="0" smtClean="0"/>
                        <a:t>That of Trustee(s)</a:t>
                      </a:r>
                      <a:endParaRPr lang="en-US" sz="2300" dirty="0">
                        <a:solidFill>
                          <a:schemeClr val="tx1"/>
                        </a:solidFill>
                      </a:endParaRPr>
                    </a:p>
                  </a:txBody>
                  <a:tcPr/>
                </a:tc>
                <a:tc>
                  <a:txBody>
                    <a:bodyPr/>
                    <a:lstStyle/>
                    <a:p>
                      <a:pPr>
                        <a:buFont typeface="Arial" pitchFamily="34" charset="0"/>
                        <a:buChar char="•"/>
                      </a:pPr>
                      <a:r>
                        <a:rPr lang="en-US" sz="2300" dirty="0" smtClean="0"/>
                        <a:t> Beneficiaries shares are indeterminate and have no Equitable interest or ownership in Trust income or assets</a:t>
                      </a:r>
                    </a:p>
                    <a:p>
                      <a:pPr>
                        <a:buFont typeface="Arial" pitchFamily="34" charset="0"/>
                        <a:buChar char="•"/>
                      </a:pPr>
                      <a:r>
                        <a:rPr lang="en-US" sz="2300" dirty="0" smtClean="0"/>
                        <a:t> Trustee has complete discretion and control over assets &amp; income</a:t>
                      </a:r>
                      <a:endParaRPr lang="en-US" sz="2300" dirty="0">
                        <a:solidFill>
                          <a:schemeClr val="tx1"/>
                        </a:solidFill>
                      </a:endParaRPr>
                    </a:p>
                  </a:txBody>
                  <a:tcPr/>
                </a:tc>
              </a:tr>
              <a:tr h="370840">
                <a:tc>
                  <a:txBody>
                    <a:bodyPr/>
                    <a:lstStyle/>
                    <a:p>
                      <a:r>
                        <a:rPr lang="en-US" sz="2300" dirty="0" smtClean="0"/>
                        <a:t>Specific (Non discretionary)</a:t>
                      </a:r>
                      <a:endParaRPr lang="en-US" sz="2300" dirty="0">
                        <a:solidFill>
                          <a:schemeClr val="tx1"/>
                        </a:solidFill>
                      </a:endParaRPr>
                    </a:p>
                  </a:txBody>
                  <a:tcPr/>
                </a:tc>
                <a:tc>
                  <a:txBody>
                    <a:bodyPr/>
                    <a:lstStyle/>
                    <a:p>
                      <a:r>
                        <a:rPr lang="en-US" sz="2300" dirty="0" smtClean="0"/>
                        <a:t>That of</a:t>
                      </a:r>
                      <a:r>
                        <a:rPr lang="en-US" sz="2300" baseline="0" dirty="0" smtClean="0"/>
                        <a:t> Beneficiary </a:t>
                      </a:r>
                      <a:r>
                        <a:rPr lang="en-US" sz="2300" baseline="0" dirty="0" smtClean="0"/>
                        <a:t>(</a:t>
                      </a:r>
                      <a:r>
                        <a:rPr lang="en-US" sz="2300" baseline="0" dirty="0" err="1" smtClean="0"/>
                        <a:t>ies</a:t>
                      </a:r>
                      <a:r>
                        <a:rPr lang="en-US" sz="2300" baseline="0" dirty="0" smtClean="0"/>
                        <a:t>)</a:t>
                      </a:r>
                      <a:endParaRPr lang="en-US" sz="2300" dirty="0">
                        <a:solidFill>
                          <a:schemeClr val="tx1"/>
                        </a:solidFill>
                      </a:endParaRPr>
                    </a:p>
                  </a:txBody>
                  <a:tcPr/>
                </a:tc>
                <a:tc>
                  <a:txBody>
                    <a:bodyPr/>
                    <a:lstStyle/>
                    <a:p>
                      <a:pPr>
                        <a:buFont typeface="Arial" pitchFamily="34" charset="0"/>
                        <a:buChar char="•"/>
                      </a:pPr>
                      <a:r>
                        <a:rPr lang="en-US" sz="2300" dirty="0" smtClean="0"/>
                        <a:t> Beneficiaries shares clearly defined</a:t>
                      </a:r>
                    </a:p>
                    <a:p>
                      <a:pPr>
                        <a:buFont typeface="Arial" pitchFamily="34" charset="0"/>
                        <a:buChar char="•"/>
                      </a:pPr>
                      <a:r>
                        <a:rPr lang="en-US" sz="2300" dirty="0" smtClean="0"/>
                        <a:t> Beneficiaries have Equitable interest or ownership in Trust assets and income</a:t>
                      </a:r>
                      <a:endParaRPr lang="en-US" sz="2300" dirty="0">
                        <a:solidFill>
                          <a:schemeClr val="tx1"/>
                        </a:solidFill>
                      </a:endParaRPr>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01000" cy="792162"/>
          </a:xfrm>
        </p:spPr>
        <p:txBody>
          <a:bodyPr>
            <a:normAutofit fontScale="90000"/>
          </a:bodyPr>
          <a:lstStyle/>
          <a:p>
            <a:r>
              <a:rPr lang="en-US" sz="4000" b="1" dirty="0" smtClean="0"/>
              <a:t>Certain Other FEMA Issues </a:t>
            </a:r>
            <a:r>
              <a:rPr lang="en-US" sz="4000" b="1" dirty="0" err="1" smtClean="0"/>
              <a:t>w.r.t</a:t>
            </a:r>
            <a:r>
              <a:rPr lang="en-US" sz="4000" b="1" dirty="0" smtClean="0"/>
              <a:t>. Trusts</a:t>
            </a:r>
            <a:endParaRPr lang="en-US" sz="4000" b="1" dirty="0"/>
          </a:p>
        </p:txBody>
      </p:sp>
      <p:sp>
        <p:nvSpPr>
          <p:cNvPr id="3" name="Content Placeholder 2"/>
          <p:cNvSpPr>
            <a:spLocks noGrp="1"/>
          </p:cNvSpPr>
          <p:nvPr>
            <p:ph idx="1"/>
          </p:nvPr>
        </p:nvSpPr>
        <p:spPr>
          <a:xfrm>
            <a:off x="762000" y="990600"/>
            <a:ext cx="8153400" cy="5562600"/>
          </a:xfrm>
        </p:spPr>
        <p:txBody>
          <a:bodyPr>
            <a:normAutofit fontScale="92500"/>
          </a:bodyPr>
          <a:lstStyle/>
          <a:p>
            <a:pPr>
              <a:lnSpc>
                <a:spcPct val="110000"/>
              </a:lnSpc>
              <a:buNone/>
            </a:pPr>
            <a:r>
              <a:rPr lang="en-US" sz="2600" b="1" u="sng" dirty="0" smtClean="0"/>
              <a:t>Payment to a Non Resident by an Indian Resident</a:t>
            </a:r>
          </a:p>
          <a:p>
            <a:pPr algn="just">
              <a:lnSpc>
                <a:spcPct val="110000"/>
              </a:lnSpc>
            </a:pPr>
            <a:r>
              <a:rPr lang="en-US" sz="2400" dirty="0" smtClean="0"/>
              <a:t>An Indian resident cannot create an interest in </a:t>
            </a:r>
            <a:r>
              <a:rPr lang="en-US" sz="2400" dirty="0" err="1" smtClean="0"/>
              <a:t>favour</a:t>
            </a:r>
            <a:r>
              <a:rPr lang="en-US" sz="2400" dirty="0" smtClean="0"/>
              <a:t> of a non resident.  Thus if an Indian Resident wants to create a trust wherein non residents are beneficiaries, it requires prior approval of  the RBI.</a:t>
            </a:r>
          </a:p>
          <a:p>
            <a:pPr>
              <a:lnSpc>
                <a:spcPct val="110000"/>
              </a:lnSpc>
            </a:pPr>
            <a:endParaRPr lang="en-US" sz="2400" dirty="0" smtClean="0"/>
          </a:p>
          <a:p>
            <a:pPr algn="just">
              <a:lnSpc>
                <a:spcPct val="110000"/>
              </a:lnSpc>
            </a:pPr>
            <a:r>
              <a:rPr lang="en-US" sz="2400" dirty="0" smtClean="0"/>
              <a:t>An Indian Resident is permitted to remit upto US$ 250,000 per year under the LRS and can use this to create an offshore trust.</a:t>
            </a:r>
          </a:p>
          <a:p>
            <a:pPr>
              <a:lnSpc>
                <a:spcPct val="110000"/>
              </a:lnSpc>
            </a:pPr>
            <a:endParaRPr lang="en-US" sz="2400" dirty="0" smtClean="0"/>
          </a:p>
          <a:p>
            <a:pPr marL="0" indent="0" algn="just">
              <a:lnSpc>
                <a:spcPct val="110000"/>
              </a:lnSpc>
              <a:buNone/>
            </a:pPr>
            <a:r>
              <a:rPr lang="en-US" sz="2400" dirty="0" smtClean="0"/>
              <a:t>The above restrictions will affect settlement of assets by Indian residents in an Indian or foreign trust with non-resident beneficiaries.</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16</a:t>
            </a:fld>
            <a:endParaRPr lang="en-US"/>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a:xfrm>
            <a:off x="838200" y="152400"/>
            <a:ext cx="8153400" cy="623887"/>
          </a:xfrm>
        </p:spPr>
        <p:txBody>
          <a:bodyPr/>
          <a:lstStyle/>
          <a:p>
            <a:pPr eaLnBrk="1" hangingPunct="1"/>
            <a:r>
              <a:rPr lang="en-US" sz="2800" b="1" dirty="0" smtClean="0"/>
              <a:t>FEMA Implication – Offshore Discretionary Trust</a:t>
            </a:r>
          </a:p>
        </p:txBody>
      </p:sp>
      <p:sp>
        <p:nvSpPr>
          <p:cNvPr id="44038" name="Rectangle 3"/>
          <p:cNvSpPr>
            <a:spLocks noGrp="1" noChangeArrowheads="1"/>
          </p:cNvSpPr>
          <p:nvPr>
            <p:ph idx="1"/>
          </p:nvPr>
        </p:nvSpPr>
        <p:spPr>
          <a:xfrm>
            <a:off x="533400" y="1828800"/>
            <a:ext cx="8421688" cy="4572000"/>
          </a:xfrm>
        </p:spPr>
        <p:txBody>
          <a:bodyPr/>
          <a:lstStyle/>
          <a:p>
            <a:pPr eaLnBrk="1" hangingPunct="1">
              <a:lnSpc>
                <a:spcPct val="80000"/>
              </a:lnSpc>
              <a:buFont typeface="Wingdings" pitchFamily="2" charset="2"/>
              <a:buNone/>
            </a:pPr>
            <a:r>
              <a:rPr lang="en-US" sz="1600" dirty="0" smtClean="0"/>
              <a:t> </a:t>
            </a:r>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600" dirty="0" smtClean="0"/>
          </a:p>
          <a:p>
            <a:pPr eaLnBrk="1" hangingPunct="1">
              <a:lnSpc>
                <a:spcPct val="80000"/>
              </a:lnSpc>
              <a:buFont typeface="Wingdings" pitchFamily="2" charset="2"/>
              <a:buNone/>
            </a:pPr>
            <a:endParaRPr lang="en-US" sz="1800" dirty="0" smtClean="0"/>
          </a:p>
          <a:p>
            <a:pPr eaLnBrk="1" hangingPunct="1">
              <a:lnSpc>
                <a:spcPct val="80000"/>
              </a:lnSpc>
              <a:buFont typeface="Wingdings" pitchFamily="2" charset="2"/>
              <a:buNone/>
            </a:pPr>
            <a:endParaRPr lang="en-US" sz="1800" dirty="0" smtClean="0"/>
          </a:p>
        </p:txBody>
      </p:sp>
      <p:sp>
        <p:nvSpPr>
          <p:cNvPr id="31" name="Date Placeholder 30"/>
          <p:cNvSpPr>
            <a:spLocks noGrp="1"/>
          </p:cNvSpPr>
          <p:nvPr>
            <p:ph type="dt" sz="half" idx="10"/>
          </p:nvPr>
        </p:nvSpPr>
        <p:spPr/>
        <p:txBody>
          <a:bodyPr/>
          <a:lstStyle/>
          <a:p>
            <a:r>
              <a:rPr lang="en-US" smtClean="0"/>
              <a:t>03/07/2015</a:t>
            </a:r>
            <a:endParaRPr lang="en-US"/>
          </a:p>
        </p:txBody>
      </p:sp>
      <p:sp>
        <p:nvSpPr>
          <p:cNvPr id="33" name="Footer Placeholder 32"/>
          <p:cNvSpPr>
            <a:spLocks noGrp="1"/>
          </p:cNvSpPr>
          <p:nvPr>
            <p:ph type="ftr" sz="quarter" idx="11"/>
          </p:nvPr>
        </p:nvSpPr>
        <p:spPr/>
        <p:txBody>
          <a:bodyPr/>
          <a:lstStyle/>
          <a:p>
            <a:r>
              <a:rPr lang="en-US" smtClean="0"/>
              <a:t>Sushil Lakhani</a:t>
            </a:r>
            <a:endParaRPr lang="en-US"/>
          </a:p>
        </p:txBody>
      </p:sp>
      <p:sp>
        <p:nvSpPr>
          <p:cNvPr id="32" name="Slide Number Placeholder 31"/>
          <p:cNvSpPr>
            <a:spLocks noGrp="1"/>
          </p:cNvSpPr>
          <p:nvPr>
            <p:ph type="sldNum" sz="quarter" idx="12"/>
          </p:nvPr>
        </p:nvSpPr>
        <p:spPr/>
        <p:txBody>
          <a:bodyPr/>
          <a:lstStyle/>
          <a:p>
            <a:fld id="{D16C5729-70C9-4991-8A03-CED73D4B2157}" type="slidenum">
              <a:rPr lang="en-US" smtClean="0"/>
              <a:pPr/>
              <a:t>17</a:t>
            </a:fld>
            <a:endParaRPr lang="en-US"/>
          </a:p>
        </p:txBody>
      </p:sp>
      <p:sp>
        <p:nvSpPr>
          <p:cNvPr id="44039" name="Rectangle 8"/>
          <p:cNvSpPr>
            <a:spLocks noChangeArrowheads="1"/>
          </p:cNvSpPr>
          <p:nvPr/>
        </p:nvSpPr>
        <p:spPr bwMode="auto">
          <a:xfrm>
            <a:off x="2057400" y="1066800"/>
            <a:ext cx="4343400" cy="533400"/>
          </a:xfrm>
          <a:prstGeom prst="rect">
            <a:avLst/>
          </a:prstGeom>
          <a:noFill/>
          <a:ln w="9525" algn="ctr">
            <a:solidFill>
              <a:schemeClr val="tx1"/>
            </a:solidFill>
            <a:round/>
            <a:headEnd/>
            <a:tailEnd/>
          </a:ln>
        </p:spPr>
        <p:txBody>
          <a:bodyPr/>
          <a:lstStyle/>
          <a:p>
            <a:r>
              <a:rPr lang="en-US" sz="1400" b="1"/>
              <a:t>FUNDING OF OFFSHORE DISCRETIONARY TRUST BY RESIDENT SETTLOR – AN EXAMPLE</a:t>
            </a:r>
          </a:p>
        </p:txBody>
      </p:sp>
      <p:sp>
        <p:nvSpPr>
          <p:cNvPr id="44040" name="Rectangle 11"/>
          <p:cNvSpPr>
            <a:spLocks noChangeArrowheads="1"/>
          </p:cNvSpPr>
          <p:nvPr/>
        </p:nvSpPr>
        <p:spPr bwMode="auto">
          <a:xfrm>
            <a:off x="838200" y="3048000"/>
            <a:ext cx="2057400" cy="685800"/>
          </a:xfrm>
          <a:prstGeom prst="rect">
            <a:avLst/>
          </a:prstGeom>
          <a:noFill/>
          <a:ln w="9525" algn="ctr">
            <a:solidFill>
              <a:schemeClr val="tx1"/>
            </a:solidFill>
            <a:round/>
            <a:headEnd/>
            <a:tailEnd/>
          </a:ln>
        </p:spPr>
        <p:txBody>
          <a:bodyPr/>
          <a:lstStyle/>
          <a:p>
            <a:r>
              <a:rPr lang="en-US" sz="1400" dirty="0"/>
              <a:t>No alteration of Resident’s Assets outside India</a:t>
            </a:r>
          </a:p>
        </p:txBody>
      </p:sp>
      <p:sp>
        <p:nvSpPr>
          <p:cNvPr id="44041" name="Rectangle 23"/>
          <p:cNvSpPr>
            <a:spLocks noChangeArrowheads="1"/>
          </p:cNvSpPr>
          <p:nvPr/>
        </p:nvSpPr>
        <p:spPr bwMode="auto">
          <a:xfrm>
            <a:off x="838200" y="4038600"/>
            <a:ext cx="2057400" cy="685800"/>
          </a:xfrm>
          <a:prstGeom prst="rect">
            <a:avLst/>
          </a:prstGeom>
          <a:noFill/>
          <a:ln w="9525" algn="ctr">
            <a:solidFill>
              <a:schemeClr val="tx1"/>
            </a:solidFill>
            <a:round/>
            <a:headEnd/>
            <a:tailEnd/>
          </a:ln>
        </p:spPr>
        <p:txBody>
          <a:bodyPr/>
          <a:lstStyle/>
          <a:p>
            <a:r>
              <a:rPr lang="en-US" sz="1400" dirty="0"/>
              <a:t>Not a Capital account transaction under FEMA</a:t>
            </a:r>
            <a:endParaRPr lang="en-US" dirty="0"/>
          </a:p>
        </p:txBody>
      </p:sp>
      <p:sp>
        <p:nvSpPr>
          <p:cNvPr id="44042" name="Rectangle 8"/>
          <p:cNvSpPr>
            <a:spLocks noChangeArrowheads="1"/>
          </p:cNvSpPr>
          <p:nvPr/>
        </p:nvSpPr>
        <p:spPr bwMode="auto">
          <a:xfrm>
            <a:off x="838200" y="2133600"/>
            <a:ext cx="2057400" cy="533400"/>
          </a:xfrm>
          <a:prstGeom prst="rect">
            <a:avLst/>
          </a:prstGeom>
          <a:noFill/>
          <a:ln w="9525" algn="ctr">
            <a:solidFill>
              <a:schemeClr val="tx1"/>
            </a:solidFill>
            <a:round/>
            <a:headEnd/>
            <a:tailEnd/>
          </a:ln>
        </p:spPr>
        <p:txBody>
          <a:bodyPr/>
          <a:lstStyle/>
          <a:p>
            <a:r>
              <a:rPr lang="en-US" sz="1400"/>
              <a:t>Direct remittance to settle Offshore Trust</a:t>
            </a:r>
          </a:p>
        </p:txBody>
      </p:sp>
      <p:sp>
        <p:nvSpPr>
          <p:cNvPr id="44043" name="Rectangle 23"/>
          <p:cNvSpPr>
            <a:spLocks noChangeArrowheads="1"/>
          </p:cNvSpPr>
          <p:nvPr/>
        </p:nvSpPr>
        <p:spPr bwMode="auto">
          <a:xfrm>
            <a:off x="838200" y="5105400"/>
            <a:ext cx="2057400" cy="1143000"/>
          </a:xfrm>
          <a:prstGeom prst="rect">
            <a:avLst/>
          </a:prstGeom>
          <a:noFill/>
          <a:ln w="9525" algn="ctr">
            <a:solidFill>
              <a:schemeClr val="tx1"/>
            </a:solidFill>
            <a:round/>
            <a:headEnd/>
            <a:tailEnd/>
          </a:ln>
        </p:spPr>
        <p:txBody>
          <a:bodyPr/>
          <a:lstStyle/>
          <a:p>
            <a:r>
              <a:rPr lang="en-US" sz="1400"/>
              <a:t>Gift / Donation under LRS</a:t>
            </a:r>
          </a:p>
          <a:p>
            <a:endParaRPr lang="en-US" sz="1400"/>
          </a:p>
          <a:p>
            <a:r>
              <a:rPr lang="en-US" sz="1400"/>
              <a:t>Current A/c. transaction</a:t>
            </a:r>
          </a:p>
          <a:p>
            <a:endParaRPr lang="en-US"/>
          </a:p>
        </p:txBody>
      </p:sp>
      <p:cxnSp>
        <p:nvCxnSpPr>
          <p:cNvPr id="44044" name="Straight Arrow Connector 24"/>
          <p:cNvCxnSpPr>
            <a:cxnSpLocks noChangeShapeType="1"/>
          </p:cNvCxnSpPr>
          <p:nvPr/>
        </p:nvCxnSpPr>
        <p:spPr bwMode="auto">
          <a:xfrm rot="5400000">
            <a:off x="4533900" y="1714500"/>
            <a:ext cx="228600" cy="0"/>
          </a:xfrm>
          <a:prstGeom prst="straightConnector1">
            <a:avLst/>
          </a:prstGeom>
          <a:noFill/>
          <a:ln w="9525" algn="ctr">
            <a:solidFill>
              <a:schemeClr val="tx1"/>
            </a:solidFill>
            <a:round/>
            <a:headEnd/>
            <a:tailEnd type="arrow" w="med" len="med"/>
          </a:ln>
        </p:spPr>
      </p:cxnSp>
      <p:cxnSp>
        <p:nvCxnSpPr>
          <p:cNvPr id="44045" name="Straight Arrow Connector 20"/>
          <p:cNvCxnSpPr>
            <a:cxnSpLocks noChangeShapeType="1"/>
            <a:stCxn id="44042" idx="2"/>
            <a:endCxn id="44040" idx="0"/>
          </p:cNvCxnSpPr>
          <p:nvPr/>
        </p:nvCxnSpPr>
        <p:spPr bwMode="auto">
          <a:xfrm>
            <a:off x="1866900" y="2667000"/>
            <a:ext cx="0" cy="381000"/>
          </a:xfrm>
          <a:prstGeom prst="straightConnector1">
            <a:avLst/>
          </a:prstGeom>
          <a:noFill/>
          <a:ln w="9525" algn="ctr">
            <a:solidFill>
              <a:schemeClr val="tx1"/>
            </a:solidFill>
            <a:round/>
            <a:headEnd/>
            <a:tailEnd type="arrow" w="med" len="med"/>
          </a:ln>
        </p:spPr>
      </p:cxnSp>
      <p:cxnSp>
        <p:nvCxnSpPr>
          <p:cNvPr id="44046" name="Straight Arrow Connector 22"/>
          <p:cNvCxnSpPr>
            <a:cxnSpLocks noChangeShapeType="1"/>
            <a:stCxn id="44040" idx="2"/>
            <a:endCxn id="44041" idx="0"/>
          </p:cNvCxnSpPr>
          <p:nvPr/>
        </p:nvCxnSpPr>
        <p:spPr bwMode="auto">
          <a:xfrm>
            <a:off x="1866900" y="3733800"/>
            <a:ext cx="0" cy="304800"/>
          </a:xfrm>
          <a:prstGeom prst="straightConnector1">
            <a:avLst/>
          </a:prstGeom>
          <a:noFill/>
          <a:ln w="9525" algn="ctr">
            <a:solidFill>
              <a:schemeClr val="tx1"/>
            </a:solidFill>
            <a:round/>
            <a:headEnd/>
            <a:tailEnd type="arrow" w="med" len="med"/>
          </a:ln>
        </p:spPr>
      </p:cxnSp>
      <p:cxnSp>
        <p:nvCxnSpPr>
          <p:cNvPr id="44047" name="Straight Arrow Connector 24"/>
          <p:cNvCxnSpPr>
            <a:cxnSpLocks noChangeShapeType="1"/>
            <a:stCxn id="44041" idx="2"/>
            <a:endCxn id="44043" idx="0"/>
          </p:cNvCxnSpPr>
          <p:nvPr/>
        </p:nvCxnSpPr>
        <p:spPr bwMode="auto">
          <a:xfrm>
            <a:off x="1866900" y="4724400"/>
            <a:ext cx="0" cy="381000"/>
          </a:xfrm>
          <a:prstGeom prst="straightConnector1">
            <a:avLst/>
          </a:prstGeom>
          <a:noFill/>
          <a:ln w="9525" algn="ctr">
            <a:solidFill>
              <a:schemeClr val="tx1"/>
            </a:solidFill>
            <a:round/>
            <a:headEnd/>
            <a:tailEnd type="arrow" w="med" len="med"/>
          </a:ln>
        </p:spPr>
      </p:cxnSp>
      <p:sp>
        <p:nvSpPr>
          <p:cNvPr id="44048" name="Rectangle 8"/>
          <p:cNvSpPr>
            <a:spLocks noChangeArrowheads="1"/>
          </p:cNvSpPr>
          <p:nvPr/>
        </p:nvSpPr>
        <p:spPr bwMode="auto">
          <a:xfrm>
            <a:off x="3581400" y="2133600"/>
            <a:ext cx="2362200" cy="685800"/>
          </a:xfrm>
          <a:prstGeom prst="rect">
            <a:avLst/>
          </a:prstGeom>
          <a:noFill/>
          <a:ln w="9525" algn="ctr">
            <a:solidFill>
              <a:schemeClr val="tx1"/>
            </a:solidFill>
            <a:round/>
            <a:headEnd/>
            <a:tailEnd/>
          </a:ln>
        </p:spPr>
        <p:txBody>
          <a:bodyPr/>
          <a:lstStyle/>
          <a:p>
            <a:r>
              <a:rPr lang="en-US" sz="1400" dirty="0"/>
              <a:t>Transfer to Offshore Trust from overseas bank a/c opened by using LRS</a:t>
            </a:r>
          </a:p>
        </p:txBody>
      </p:sp>
      <p:sp>
        <p:nvSpPr>
          <p:cNvPr id="44049" name="Rectangle 11"/>
          <p:cNvSpPr>
            <a:spLocks noChangeArrowheads="1"/>
          </p:cNvSpPr>
          <p:nvPr/>
        </p:nvSpPr>
        <p:spPr bwMode="auto">
          <a:xfrm>
            <a:off x="3733800" y="3124200"/>
            <a:ext cx="1905000" cy="685800"/>
          </a:xfrm>
          <a:prstGeom prst="rect">
            <a:avLst/>
          </a:prstGeom>
          <a:noFill/>
          <a:ln w="9525" algn="ctr">
            <a:solidFill>
              <a:schemeClr val="tx1"/>
            </a:solidFill>
            <a:round/>
            <a:headEnd/>
            <a:tailEnd/>
          </a:ln>
        </p:spPr>
        <p:txBody>
          <a:bodyPr/>
          <a:lstStyle/>
          <a:p>
            <a:r>
              <a:rPr lang="en-US" sz="1400" dirty="0"/>
              <a:t>Alteration of Resident’s Assets outside India</a:t>
            </a:r>
          </a:p>
        </p:txBody>
      </p:sp>
      <p:sp>
        <p:nvSpPr>
          <p:cNvPr id="44050" name="Rectangle 23"/>
          <p:cNvSpPr>
            <a:spLocks noChangeArrowheads="1"/>
          </p:cNvSpPr>
          <p:nvPr/>
        </p:nvSpPr>
        <p:spPr bwMode="auto">
          <a:xfrm>
            <a:off x="3886200" y="4114800"/>
            <a:ext cx="1752600" cy="685800"/>
          </a:xfrm>
          <a:prstGeom prst="rect">
            <a:avLst/>
          </a:prstGeom>
          <a:noFill/>
          <a:ln w="9525" algn="ctr">
            <a:solidFill>
              <a:schemeClr val="tx1"/>
            </a:solidFill>
            <a:round/>
            <a:headEnd/>
            <a:tailEnd/>
          </a:ln>
        </p:spPr>
        <p:txBody>
          <a:bodyPr/>
          <a:lstStyle/>
          <a:p>
            <a:r>
              <a:rPr lang="en-US" sz="1400"/>
              <a:t>Capital account transaction under FEMA</a:t>
            </a:r>
            <a:endParaRPr lang="en-US"/>
          </a:p>
        </p:txBody>
      </p:sp>
      <p:sp>
        <p:nvSpPr>
          <p:cNvPr id="44051" name="Rectangle 23"/>
          <p:cNvSpPr>
            <a:spLocks noChangeArrowheads="1"/>
          </p:cNvSpPr>
          <p:nvPr/>
        </p:nvSpPr>
        <p:spPr bwMode="auto">
          <a:xfrm>
            <a:off x="3657600" y="5105400"/>
            <a:ext cx="2057400" cy="1143000"/>
          </a:xfrm>
          <a:prstGeom prst="rect">
            <a:avLst/>
          </a:prstGeom>
          <a:noFill/>
          <a:ln w="9525" algn="ctr">
            <a:solidFill>
              <a:schemeClr val="tx1"/>
            </a:solidFill>
            <a:round/>
            <a:headEnd/>
            <a:tailEnd/>
          </a:ln>
        </p:spPr>
        <p:txBody>
          <a:bodyPr/>
          <a:lstStyle/>
          <a:p>
            <a:r>
              <a:rPr lang="en-US" sz="1400"/>
              <a:t>FEMA 1 –  Schedule 1</a:t>
            </a:r>
          </a:p>
          <a:p>
            <a:endParaRPr lang="en-US" sz="1400"/>
          </a:p>
          <a:p>
            <a:r>
              <a:rPr lang="en-US" sz="1400"/>
              <a:t>Not specified as permissible transaction</a:t>
            </a:r>
            <a:endParaRPr lang="en-US"/>
          </a:p>
        </p:txBody>
      </p:sp>
      <p:cxnSp>
        <p:nvCxnSpPr>
          <p:cNvPr id="44052" name="Straight Arrow Connector 42"/>
          <p:cNvCxnSpPr>
            <a:cxnSpLocks noChangeShapeType="1"/>
          </p:cNvCxnSpPr>
          <p:nvPr/>
        </p:nvCxnSpPr>
        <p:spPr bwMode="auto">
          <a:xfrm rot="16560000" flipH="1">
            <a:off x="1635076" y="1963307"/>
            <a:ext cx="304800" cy="38100"/>
          </a:xfrm>
          <a:prstGeom prst="straightConnector1">
            <a:avLst/>
          </a:prstGeom>
          <a:noFill/>
          <a:ln w="9525" algn="ctr">
            <a:solidFill>
              <a:schemeClr val="tx1"/>
            </a:solidFill>
            <a:round/>
            <a:headEnd/>
            <a:tailEnd type="arrow" w="med" len="med"/>
          </a:ln>
        </p:spPr>
      </p:cxnSp>
      <p:cxnSp>
        <p:nvCxnSpPr>
          <p:cNvPr id="44053" name="Straight Connector 50"/>
          <p:cNvCxnSpPr>
            <a:cxnSpLocks noChangeShapeType="1"/>
          </p:cNvCxnSpPr>
          <p:nvPr/>
        </p:nvCxnSpPr>
        <p:spPr bwMode="auto">
          <a:xfrm>
            <a:off x="1752600" y="1828800"/>
            <a:ext cx="5943600" cy="1588"/>
          </a:xfrm>
          <a:prstGeom prst="line">
            <a:avLst/>
          </a:prstGeom>
          <a:noFill/>
          <a:ln w="9525" algn="ctr">
            <a:solidFill>
              <a:schemeClr val="tx1"/>
            </a:solidFill>
            <a:round/>
            <a:headEnd/>
            <a:tailEnd/>
          </a:ln>
        </p:spPr>
      </p:cxnSp>
      <p:cxnSp>
        <p:nvCxnSpPr>
          <p:cNvPr id="44054" name="Straight Arrow Connector 52"/>
          <p:cNvCxnSpPr>
            <a:cxnSpLocks noChangeShapeType="1"/>
          </p:cNvCxnSpPr>
          <p:nvPr/>
        </p:nvCxnSpPr>
        <p:spPr bwMode="auto">
          <a:xfrm rot="5400000">
            <a:off x="4497387" y="1979613"/>
            <a:ext cx="304800" cy="3175"/>
          </a:xfrm>
          <a:prstGeom prst="straightConnector1">
            <a:avLst/>
          </a:prstGeom>
          <a:noFill/>
          <a:ln w="9525" algn="ctr">
            <a:solidFill>
              <a:schemeClr val="tx1"/>
            </a:solidFill>
            <a:round/>
            <a:headEnd/>
            <a:tailEnd type="arrow" w="med" len="med"/>
          </a:ln>
        </p:spPr>
      </p:cxnSp>
      <p:sp>
        <p:nvSpPr>
          <p:cNvPr id="44055" name="Rectangle 8"/>
          <p:cNvSpPr>
            <a:spLocks noChangeArrowheads="1"/>
          </p:cNvSpPr>
          <p:nvPr/>
        </p:nvSpPr>
        <p:spPr bwMode="auto">
          <a:xfrm>
            <a:off x="6781800" y="2133600"/>
            <a:ext cx="2209800" cy="685800"/>
          </a:xfrm>
          <a:prstGeom prst="rect">
            <a:avLst/>
          </a:prstGeom>
          <a:noFill/>
          <a:ln w="9525" algn="ctr">
            <a:solidFill>
              <a:schemeClr val="tx1"/>
            </a:solidFill>
            <a:round/>
            <a:headEnd/>
            <a:tailEnd/>
          </a:ln>
        </p:spPr>
        <p:txBody>
          <a:bodyPr/>
          <a:lstStyle/>
          <a:p>
            <a:r>
              <a:rPr lang="en-US" sz="1400" dirty="0"/>
              <a:t>Loan by Resident to Offshore Trust</a:t>
            </a:r>
          </a:p>
        </p:txBody>
      </p:sp>
      <p:sp>
        <p:nvSpPr>
          <p:cNvPr id="44056" name="Rectangle 11"/>
          <p:cNvSpPr>
            <a:spLocks noChangeArrowheads="1"/>
          </p:cNvSpPr>
          <p:nvPr/>
        </p:nvSpPr>
        <p:spPr bwMode="auto">
          <a:xfrm>
            <a:off x="6858000" y="3124200"/>
            <a:ext cx="2057400" cy="609600"/>
          </a:xfrm>
          <a:prstGeom prst="rect">
            <a:avLst/>
          </a:prstGeom>
          <a:noFill/>
          <a:ln w="9525" algn="ctr">
            <a:solidFill>
              <a:schemeClr val="tx1"/>
            </a:solidFill>
            <a:round/>
            <a:headEnd/>
            <a:tailEnd/>
          </a:ln>
        </p:spPr>
        <p:txBody>
          <a:bodyPr/>
          <a:lstStyle/>
          <a:p>
            <a:r>
              <a:rPr lang="en-US" sz="1400" dirty="0"/>
              <a:t>Alteration of Resident’s Assets outside India</a:t>
            </a:r>
          </a:p>
        </p:txBody>
      </p:sp>
      <p:sp>
        <p:nvSpPr>
          <p:cNvPr id="44057" name="Rectangle 23"/>
          <p:cNvSpPr>
            <a:spLocks noChangeArrowheads="1"/>
          </p:cNvSpPr>
          <p:nvPr/>
        </p:nvSpPr>
        <p:spPr bwMode="auto">
          <a:xfrm>
            <a:off x="7010400" y="4114800"/>
            <a:ext cx="1752600" cy="685800"/>
          </a:xfrm>
          <a:prstGeom prst="rect">
            <a:avLst/>
          </a:prstGeom>
          <a:noFill/>
          <a:ln w="9525" algn="ctr">
            <a:solidFill>
              <a:schemeClr val="tx1"/>
            </a:solidFill>
            <a:round/>
            <a:headEnd/>
            <a:tailEnd/>
          </a:ln>
        </p:spPr>
        <p:txBody>
          <a:bodyPr/>
          <a:lstStyle/>
          <a:p>
            <a:r>
              <a:rPr lang="en-US" sz="1400" dirty="0"/>
              <a:t>Capital account transaction under FEMA</a:t>
            </a:r>
            <a:endParaRPr lang="en-US" dirty="0"/>
          </a:p>
        </p:txBody>
      </p:sp>
      <p:sp>
        <p:nvSpPr>
          <p:cNvPr id="44058" name="Rectangle 23"/>
          <p:cNvSpPr>
            <a:spLocks noChangeArrowheads="1"/>
          </p:cNvSpPr>
          <p:nvPr/>
        </p:nvSpPr>
        <p:spPr bwMode="auto">
          <a:xfrm>
            <a:off x="7010400" y="5105400"/>
            <a:ext cx="1905000" cy="1143000"/>
          </a:xfrm>
          <a:prstGeom prst="rect">
            <a:avLst/>
          </a:prstGeom>
          <a:noFill/>
          <a:ln w="9525" algn="ctr">
            <a:solidFill>
              <a:schemeClr val="tx1"/>
            </a:solidFill>
            <a:round/>
            <a:headEnd/>
            <a:tailEnd/>
          </a:ln>
        </p:spPr>
        <p:txBody>
          <a:bodyPr/>
          <a:lstStyle/>
          <a:p>
            <a:r>
              <a:rPr lang="en-US" sz="1400" dirty="0"/>
              <a:t>FEMA 1 – Schedule 1 </a:t>
            </a:r>
          </a:p>
          <a:p>
            <a:endParaRPr lang="en-US" sz="1400" dirty="0"/>
          </a:p>
          <a:p>
            <a:r>
              <a:rPr lang="en-US" sz="1400" dirty="0"/>
              <a:t>Permissible </a:t>
            </a:r>
            <a:r>
              <a:rPr lang="en-US" sz="1400" dirty="0" smtClean="0"/>
              <a:t>transaction – Declaration </a:t>
            </a:r>
            <a:r>
              <a:rPr lang="en-US" sz="1400" smtClean="0"/>
              <a:t>to RBI required</a:t>
            </a:r>
            <a:endParaRPr lang="en-US" dirty="0"/>
          </a:p>
        </p:txBody>
      </p:sp>
      <p:cxnSp>
        <p:nvCxnSpPr>
          <p:cNvPr id="44059" name="Straight Arrow Connector 58"/>
          <p:cNvCxnSpPr>
            <a:cxnSpLocks noChangeShapeType="1"/>
          </p:cNvCxnSpPr>
          <p:nvPr/>
        </p:nvCxnSpPr>
        <p:spPr bwMode="auto">
          <a:xfrm rot="5400000">
            <a:off x="7543801" y="1981200"/>
            <a:ext cx="304800" cy="3175"/>
          </a:xfrm>
          <a:prstGeom prst="straightConnector1">
            <a:avLst/>
          </a:prstGeom>
          <a:noFill/>
          <a:ln w="9525" algn="ctr">
            <a:solidFill>
              <a:schemeClr val="tx1"/>
            </a:solidFill>
            <a:round/>
            <a:headEnd/>
            <a:tailEnd type="arrow" w="med" len="med"/>
          </a:ln>
        </p:spPr>
      </p:cxnSp>
      <p:cxnSp>
        <p:nvCxnSpPr>
          <p:cNvPr id="44060" name="Straight Arrow Connector 60"/>
          <p:cNvCxnSpPr>
            <a:cxnSpLocks noChangeShapeType="1"/>
          </p:cNvCxnSpPr>
          <p:nvPr/>
        </p:nvCxnSpPr>
        <p:spPr bwMode="auto">
          <a:xfrm rot="5400000">
            <a:off x="7543801" y="2971800"/>
            <a:ext cx="304800" cy="3175"/>
          </a:xfrm>
          <a:prstGeom prst="straightConnector1">
            <a:avLst/>
          </a:prstGeom>
          <a:noFill/>
          <a:ln w="9525" algn="ctr">
            <a:solidFill>
              <a:schemeClr val="tx1"/>
            </a:solidFill>
            <a:round/>
            <a:headEnd/>
            <a:tailEnd type="arrow" w="med" len="med"/>
          </a:ln>
        </p:spPr>
      </p:cxnSp>
      <p:cxnSp>
        <p:nvCxnSpPr>
          <p:cNvPr id="44061" name="Straight Arrow Connector 62"/>
          <p:cNvCxnSpPr>
            <a:cxnSpLocks noChangeShapeType="1"/>
          </p:cNvCxnSpPr>
          <p:nvPr/>
        </p:nvCxnSpPr>
        <p:spPr bwMode="auto">
          <a:xfrm rot="5400000">
            <a:off x="7506494" y="3923506"/>
            <a:ext cx="381000" cy="1588"/>
          </a:xfrm>
          <a:prstGeom prst="straightConnector1">
            <a:avLst/>
          </a:prstGeom>
          <a:noFill/>
          <a:ln w="9525" algn="ctr">
            <a:solidFill>
              <a:schemeClr val="tx1"/>
            </a:solidFill>
            <a:round/>
            <a:headEnd/>
            <a:tailEnd type="arrow" w="med" len="med"/>
          </a:ln>
        </p:spPr>
      </p:cxnSp>
      <p:cxnSp>
        <p:nvCxnSpPr>
          <p:cNvPr id="44062" name="Straight Arrow Connector 64"/>
          <p:cNvCxnSpPr>
            <a:cxnSpLocks noChangeShapeType="1"/>
          </p:cNvCxnSpPr>
          <p:nvPr/>
        </p:nvCxnSpPr>
        <p:spPr bwMode="auto">
          <a:xfrm rot="5400000">
            <a:off x="7544594" y="4952206"/>
            <a:ext cx="304800" cy="1588"/>
          </a:xfrm>
          <a:prstGeom prst="straightConnector1">
            <a:avLst/>
          </a:prstGeom>
          <a:noFill/>
          <a:ln w="9525" algn="ctr">
            <a:solidFill>
              <a:schemeClr val="tx1"/>
            </a:solidFill>
            <a:round/>
            <a:headEnd/>
            <a:tailEnd type="arrow" w="med" len="med"/>
          </a:ln>
        </p:spPr>
      </p:cxnSp>
      <p:cxnSp>
        <p:nvCxnSpPr>
          <p:cNvPr id="44063" name="Straight Arrow Connector 66"/>
          <p:cNvCxnSpPr>
            <a:cxnSpLocks noChangeShapeType="1"/>
          </p:cNvCxnSpPr>
          <p:nvPr/>
        </p:nvCxnSpPr>
        <p:spPr bwMode="auto">
          <a:xfrm rot="5400000">
            <a:off x="4344987" y="2970213"/>
            <a:ext cx="304800" cy="3175"/>
          </a:xfrm>
          <a:prstGeom prst="straightConnector1">
            <a:avLst/>
          </a:prstGeom>
          <a:noFill/>
          <a:ln w="9525" algn="ctr">
            <a:solidFill>
              <a:schemeClr val="tx1"/>
            </a:solidFill>
            <a:round/>
            <a:headEnd/>
            <a:tailEnd type="arrow" w="med" len="med"/>
          </a:ln>
        </p:spPr>
      </p:cxnSp>
      <p:cxnSp>
        <p:nvCxnSpPr>
          <p:cNvPr id="44064" name="Straight Arrow Connector 68"/>
          <p:cNvCxnSpPr>
            <a:cxnSpLocks noChangeShapeType="1"/>
          </p:cNvCxnSpPr>
          <p:nvPr/>
        </p:nvCxnSpPr>
        <p:spPr bwMode="auto">
          <a:xfrm rot="5400000">
            <a:off x="4459287" y="3998913"/>
            <a:ext cx="381000" cy="3175"/>
          </a:xfrm>
          <a:prstGeom prst="straightConnector1">
            <a:avLst/>
          </a:prstGeom>
          <a:noFill/>
          <a:ln w="9525" algn="ctr">
            <a:solidFill>
              <a:schemeClr val="tx1"/>
            </a:solidFill>
            <a:round/>
            <a:headEnd/>
            <a:tailEnd type="arrow" w="med" len="med"/>
          </a:ln>
        </p:spPr>
      </p:cxnSp>
      <p:cxnSp>
        <p:nvCxnSpPr>
          <p:cNvPr id="44065" name="Straight Arrow Connector 70"/>
          <p:cNvCxnSpPr>
            <a:cxnSpLocks noChangeShapeType="1"/>
          </p:cNvCxnSpPr>
          <p:nvPr/>
        </p:nvCxnSpPr>
        <p:spPr bwMode="auto">
          <a:xfrm rot="5400000">
            <a:off x="4497387" y="4951413"/>
            <a:ext cx="304800" cy="3175"/>
          </a:xfrm>
          <a:prstGeom prst="straightConnector1">
            <a:avLst/>
          </a:prstGeom>
          <a:noFill/>
          <a:ln w="9525" algn="ctr">
            <a:solidFill>
              <a:schemeClr val="tx1"/>
            </a:solidFill>
            <a:round/>
            <a:headEnd/>
            <a:tailEnd type="arrow" w="med" len="med"/>
          </a:ln>
        </p:spPr>
      </p:cxn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90600" y="228600"/>
            <a:ext cx="7924800" cy="868362"/>
          </a:xfrm>
        </p:spPr>
        <p:txBody>
          <a:bodyPr>
            <a:normAutofit/>
          </a:bodyPr>
          <a:lstStyle/>
          <a:p>
            <a:pPr algn="ctr"/>
            <a:r>
              <a:rPr lang="en-US" b="1" dirty="0" smtClean="0"/>
              <a:t>Certain Other FEMA Issues </a:t>
            </a:r>
            <a:r>
              <a:rPr lang="en-US" b="1" dirty="0" err="1" smtClean="0"/>
              <a:t>w.r.t</a:t>
            </a:r>
            <a:r>
              <a:rPr lang="en-US" b="1" dirty="0" smtClean="0"/>
              <a:t>. Trusts</a:t>
            </a:r>
            <a:endParaRPr lang="en-US" b="1" dirty="0"/>
          </a:p>
        </p:txBody>
      </p:sp>
      <p:sp>
        <p:nvSpPr>
          <p:cNvPr id="3" name="Content Placeholder 2"/>
          <p:cNvSpPr>
            <a:spLocks noGrp="1"/>
          </p:cNvSpPr>
          <p:nvPr>
            <p:ph idx="1"/>
          </p:nvPr>
        </p:nvSpPr>
        <p:spPr>
          <a:xfrm>
            <a:off x="838200" y="1219200"/>
            <a:ext cx="8077200" cy="4906963"/>
          </a:xfrm>
        </p:spPr>
        <p:txBody>
          <a:bodyPr/>
          <a:lstStyle/>
          <a:p>
            <a:pPr>
              <a:lnSpc>
                <a:spcPct val="100000"/>
              </a:lnSpc>
              <a:buNone/>
            </a:pPr>
            <a:r>
              <a:rPr lang="en-US" sz="2600" b="1" u="sng" dirty="0" smtClean="0"/>
              <a:t>Payment to an Indian Resident by a Non Resident</a:t>
            </a:r>
          </a:p>
          <a:p>
            <a:pPr>
              <a:lnSpc>
                <a:spcPct val="100000"/>
              </a:lnSpc>
              <a:buNone/>
            </a:pPr>
            <a:endParaRPr lang="en-US" sz="2200" b="1" u="sng" dirty="0" smtClean="0"/>
          </a:p>
          <a:p>
            <a:pPr>
              <a:lnSpc>
                <a:spcPct val="100000"/>
              </a:lnSpc>
            </a:pPr>
            <a:r>
              <a:rPr lang="en-US" sz="2200" dirty="0"/>
              <a:t>If </a:t>
            </a:r>
            <a:r>
              <a:rPr lang="en-US" sz="2200" dirty="0" smtClean="0"/>
              <a:t>an Indian resident becomes entitled to any sum abroad, he is required to remit the same to India within a specified time. He cannot retain the same abroad.</a:t>
            </a:r>
          </a:p>
          <a:p>
            <a:pPr>
              <a:lnSpc>
                <a:spcPct val="100000"/>
              </a:lnSpc>
            </a:pPr>
            <a:endParaRPr lang="en-US" sz="2200" dirty="0"/>
          </a:p>
          <a:p>
            <a:pPr>
              <a:lnSpc>
                <a:spcPct val="100000"/>
              </a:lnSpc>
            </a:pPr>
            <a:r>
              <a:rPr lang="en-US" sz="2200" dirty="0" smtClean="0"/>
              <a:t>Unincorporated entities cannot invest in India. Assuming that a trust is a person, it is an unincorporated entity and is not eligible to invest in India</a:t>
            </a:r>
            <a:endParaRPr lang="en-US" sz="2200"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7" name="Footer Placeholder 6"/>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18</a:t>
            </a:fld>
            <a:endParaRPr lang="en-US"/>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274638"/>
            <a:ext cx="7848600" cy="792162"/>
          </a:xfrm>
        </p:spPr>
        <p:txBody>
          <a:bodyPr>
            <a:normAutofit fontScale="90000"/>
          </a:bodyPr>
          <a:lstStyle/>
          <a:p>
            <a:pPr algn="ctr"/>
            <a:r>
              <a:rPr lang="en-US" sz="4000" b="1" dirty="0" smtClean="0"/>
              <a:t>Certain Other FEMA Issues </a:t>
            </a:r>
            <a:r>
              <a:rPr lang="en-US" sz="4000" b="1" dirty="0" err="1" smtClean="0"/>
              <a:t>w.r.t</a:t>
            </a:r>
            <a:r>
              <a:rPr lang="en-US" sz="4000" b="1" dirty="0" smtClean="0"/>
              <a:t>. Trusts</a:t>
            </a:r>
            <a:endParaRPr lang="en-US" sz="4000" b="1" dirty="0"/>
          </a:p>
        </p:txBody>
      </p:sp>
      <p:sp>
        <p:nvSpPr>
          <p:cNvPr id="3" name="Content Placeholder 2"/>
          <p:cNvSpPr>
            <a:spLocks noGrp="1"/>
          </p:cNvSpPr>
          <p:nvPr>
            <p:ph idx="1"/>
          </p:nvPr>
        </p:nvSpPr>
        <p:spPr>
          <a:xfrm>
            <a:off x="762000" y="1295400"/>
            <a:ext cx="8153400" cy="4830763"/>
          </a:xfrm>
        </p:spPr>
        <p:txBody>
          <a:bodyPr/>
          <a:lstStyle/>
          <a:p>
            <a:pPr>
              <a:lnSpc>
                <a:spcPct val="100000"/>
              </a:lnSpc>
              <a:buNone/>
            </a:pPr>
            <a:r>
              <a:rPr lang="en-US" sz="2600" b="1" u="sng" dirty="0" smtClean="0"/>
              <a:t>Returning Indian </a:t>
            </a:r>
          </a:p>
          <a:p>
            <a:pPr algn="just">
              <a:lnSpc>
                <a:spcPct val="100000"/>
              </a:lnSpc>
            </a:pPr>
            <a:r>
              <a:rPr lang="en-US" sz="2200" dirty="0" smtClean="0"/>
              <a:t>A </a:t>
            </a:r>
            <a:r>
              <a:rPr lang="en-US" sz="2200" dirty="0"/>
              <a:t>person who was a non-resident of India and had acquired assets outside India without any contravention of FEMA rules, can continue to retain the assets abroad. He does not have to remit the funds back to India.</a:t>
            </a:r>
          </a:p>
          <a:p>
            <a:pPr>
              <a:lnSpc>
                <a:spcPct val="100000"/>
              </a:lnSpc>
            </a:pPr>
            <a:r>
              <a:rPr lang="en-US" sz="2200" dirty="0"/>
              <a:t>He can continue to retain the income on these assets outside India. He can sell the assets and reinvest the proceeds outside India. He can gift the assets to anyone or bequeath the same to anyone</a:t>
            </a:r>
            <a:r>
              <a:rPr lang="en-US" sz="2200" dirty="0" smtClean="0"/>
              <a:t>.</a:t>
            </a:r>
          </a:p>
          <a:p>
            <a:pPr>
              <a:lnSpc>
                <a:spcPct val="100000"/>
              </a:lnSpc>
            </a:pPr>
            <a:r>
              <a:rPr lang="en-US" sz="2200" dirty="0"/>
              <a:t>If the Indian resident receives property as gift, he has to bring it to India. If he receives as inheritance, he can keep it abroad.</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7" name="Footer Placeholder 6"/>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19</a:t>
            </a:fld>
            <a:endParaRPr lang="en-US"/>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0"/>
            <a:ext cx="8229600" cy="715962"/>
          </a:xfrm>
        </p:spPr>
        <p:txBody>
          <a:bodyPr>
            <a:normAutofit/>
          </a:bodyPr>
          <a:lstStyle/>
          <a:p>
            <a:pPr algn="ctr"/>
            <a:r>
              <a:rPr lang="en-US" sz="3600" b="1" dirty="0" smtClean="0"/>
              <a:t>Current Scenario - Attack on Tax Planning  </a:t>
            </a:r>
            <a:endParaRPr lang="en-US" sz="3600" b="1" dirty="0"/>
          </a:p>
        </p:txBody>
      </p:sp>
      <p:sp>
        <p:nvSpPr>
          <p:cNvPr id="6" name="Content Placeholder 5"/>
          <p:cNvSpPr>
            <a:spLocks noGrp="1"/>
          </p:cNvSpPr>
          <p:nvPr>
            <p:ph idx="1"/>
          </p:nvPr>
        </p:nvSpPr>
        <p:spPr>
          <a:xfrm>
            <a:off x="838200" y="838200"/>
            <a:ext cx="8153400" cy="5410200"/>
          </a:xfrm>
        </p:spPr>
        <p:txBody>
          <a:bodyPr>
            <a:noAutofit/>
          </a:bodyPr>
          <a:lstStyle/>
          <a:p>
            <a:pPr>
              <a:lnSpc>
                <a:spcPct val="120000"/>
              </a:lnSpc>
              <a:buNone/>
            </a:pPr>
            <a:r>
              <a:rPr lang="en-US" sz="2200" dirty="0" smtClean="0"/>
              <a:t>A. </a:t>
            </a:r>
            <a:r>
              <a:rPr lang="en-US" sz="2200" b="1" u="sng" dirty="0" smtClean="0"/>
              <a:t>OECD initiatives</a:t>
            </a:r>
          </a:p>
          <a:p>
            <a:pPr>
              <a:lnSpc>
                <a:spcPct val="120000"/>
              </a:lnSpc>
            </a:pPr>
            <a:r>
              <a:rPr lang="en-US" sz="2200" dirty="0" smtClean="0"/>
              <a:t>Base Erosion and Profit Shifting (BEPS) – (Action Plan 2 - </a:t>
            </a:r>
            <a:r>
              <a:rPr lang="en-US" sz="2400" dirty="0" smtClean="0"/>
              <a:t>Neutralizing the Effects of Hybrid Mismatch Arrangements )</a:t>
            </a:r>
            <a:endParaRPr lang="en-US" sz="2200" dirty="0" smtClean="0"/>
          </a:p>
          <a:p>
            <a:pPr>
              <a:lnSpc>
                <a:spcPct val="120000"/>
              </a:lnSpc>
            </a:pPr>
            <a:r>
              <a:rPr lang="en-US" sz="2200" dirty="0" smtClean="0"/>
              <a:t>Automatic Exchange of Information Standard – (India has signed Multilateral Treaty)</a:t>
            </a:r>
          </a:p>
          <a:p>
            <a:pPr marL="742950" indent="-171450">
              <a:lnSpc>
                <a:spcPct val="120000"/>
              </a:lnSpc>
              <a:buFont typeface="Wingdings" pitchFamily="2" charset="2"/>
              <a:buChar char="Ø"/>
            </a:pPr>
            <a:r>
              <a:rPr lang="en-US" sz="2200" dirty="0" smtClean="0"/>
              <a:t>Offshore locations such as BVI, Cayman, Seychelles and the likes are being avoided and entities in those jurisdictions are being liquidated in favor of </a:t>
            </a:r>
            <a:r>
              <a:rPr lang="en-US" sz="2200" dirty="0" err="1" smtClean="0"/>
              <a:t>midshore</a:t>
            </a:r>
            <a:r>
              <a:rPr lang="en-US" sz="2200" dirty="0" smtClean="0"/>
              <a:t> jurisdictions like Singapore and Hongkong.</a:t>
            </a:r>
            <a:br>
              <a:rPr lang="en-US" sz="2200" dirty="0" smtClean="0"/>
            </a:br>
            <a:endParaRPr lang="en-US" sz="100" dirty="0" smtClean="0"/>
          </a:p>
          <a:p>
            <a:pPr marL="228600" indent="-228600">
              <a:lnSpc>
                <a:spcPct val="120000"/>
              </a:lnSpc>
              <a:buNone/>
            </a:pPr>
            <a:r>
              <a:rPr lang="en-US" sz="2200" dirty="0" smtClean="0"/>
              <a:t>B. </a:t>
            </a:r>
            <a:r>
              <a:rPr lang="en-US" sz="2200" b="1" u="sng" dirty="0" smtClean="0"/>
              <a:t>EU proposals </a:t>
            </a:r>
            <a:r>
              <a:rPr lang="en-US" sz="2200" dirty="0" smtClean="0"/>
              <a:t>to establish public registers of "ultimate beneficial owners" of corporate and other legal entities, including trusts. </a:t>
            </a:r>
          </a:p>
          <a:p>
            <a:pPr marL="228600" indent="-228600">
              <a:lnSpc>
                <a:spcPct val="120000"/>
              </a:lnSpc>
              <a:buNone/>
            </a:pPr>
            <a:endParaRPr lang="en-US" sz="2200" dirty="0" smtClean="0"/>
          </a:p>
        </p:txBody>
      </p:sp>
      <p:sp>
        <p:nvSpPr>
          <p:cNvPr id="5" name="Date Placeholder 4"/>
          <p:cNvSpPr>
            <a:spLocks noGrp="1"/>
          </p:cNvSpPr>
          <p:nvPr>
            <p:ph type="dt" sz="half" idx="10"/>
          </p:nvPr>
        </p:nvSpPr>
        <p:spPr/>
        <p:txBody>
          <a:bodyPr/>
          <a:lstStyle/>
          <a:p>
            <a:r>
              <a:rPr lang="en-US" smtClean="0"/>
              <a:t>03/07/2015</a:t>
            </a:r>
            <a:endParaRPr lang="en-US"/>
          </a:p>
        </p:txBody>
      </p:sp>
      <p:sp>
        <p:nvSpPr>
          <p:cNvPr id="8" name="Footer Placeholder 7"/>
          <p:cNvSpPr>
            <a:spLocks noGrp="1"/>
          </p:cNvSpPr>
          <p:nvPr>
            <p:ph type="ftr" sz="quarter" idx="11"/>
          </p:nvPr>
        </p:nvSpPr>
        <p:spPr/>
        <p:txBody>
          <a:bodyPr/>
          <a:lstStyle/>
          <a:p>
            <a:r>
              <a:rPr lang="en-US" smtClean="0"/>
              <a:t>Sushil Lakhani</a:t>
            </a:r>
            <a:endParaRPr lang="en-US"/>
          </a:p>
        </p:txBody>
      </p:sp>
      <p:sp>
        <p:nvSpPr>
          <p:cNvPr id="7" name="Slide Number Placeholder 6"/>
          <p:cNvSpPr>
            <a:spLocks noGrp="1"/>
          </p:cNvSpPr>
          <p:nvPr>
            <p:ph type="sldNum" sz="quarter" idx="12"/>
          </p:nvPr>
        </p:nvSpPr>
        <p:spPr/>
        <p:txBody>
          <a:bodyPr/>
          <a:lstStyle/>
          <a:p>
            <a:fld id="{D16C5729-70C9-4991-8A03-CED73D4B2157}" type="slidenum">
              <a:rPr lang="en-US" smtClean="0"/>
              <a:pPr/>
              <a:t>2</a:t>
            </a:fld>
            <a:endParaRPr lang="en-US"/>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715962"/>
          </a:xfrm>
        </p:spPr>
        <p:txBody>
          <a:bodyPr/>
          <a:lstStyle/>
          <a:p>
            <a:pPr algn="ctr"/>
            <a:r>
              <a:rPr lang="en-US" b="1" dirty="0" smtClean="0"/>
              <a:t>Status of Trust under the IT Act</a:t>
            </a:r>
            <a:endParaRPr lang="en-US" b="1" dirty="0"/>
          </a:p>
        </p:txBody>
      </p:sp>
      <p:sp>
        <p:nvSpPr>
          <p:cNvPr id="7" name="Content Placeholder 6"/>
          <p:cNvSpPr>
            <a:spLocks noGrp="1"/>
          </p:cNvSpPr>
          <p:nvPr>
            <p:ph idx="1"/>
          </p:nvPr>
        </p:nvSpPr>
        <p:spPr>
          <a:xfrm>
            <a:off x="914400" y="1143000"/>
            <a:ext cx="8001000" cy="5105400"/>
          </a:xfrm>
        </p:spPr>
        <p:txBody>
          <a:bodyPr/>
          <a:lstStyle/>
          <a:p>
            <a:pPr>
              <a:lnSpc>
                <a:spcPct val="100000"/>
              </a:lnSpc>
              <a:buNone/>
            </a:pPr>
            <a:r>
              <a:rPr lang="en-US" sz="2200" b="1" u="sng" dirty="0" smtClean="0"/>
              <a:t>Whether the status of the trust is “Individual”?</a:t>
            </a:r>
          </a:p>
          <a:p>
            <a:pPr>
              <a:lnSpc>
                <a:spcPct val="100000"/>
              </a:lnSpc>
            </a:pPr>
            <a:r>
              <a:rPr lang="en-US" sz="2200" dirty="0" smtClean="0"/>
              <a:t>Sec 2(31) – Definition of Person</a:t>
            </a:r>
          </a:p>
          <a:p>
            <a:pPr>
              <a:lnSpc>
                <a:spcPct val="100000"/>
              </a:lnSpc>
            </a:pPr>
            <a:r>
              <a:rPr lang="en-US" sz="2200" dirty="0" smtClean="0"/>
              <a:t>No specific category for Trust</a:t>
            </a:r>
          </a:p>
          <a:p>
            <a:pPr>
              <a:lnSpc>
                <a:spcPct val="100000"/>
              </a:lnSpc>
              <a:buNone/>
            </a:pPr>
            <a:r>
              <a:rPr lang="en-US" sz="2200" b="1" u="sng" dirty="0" smtClean="0"/>
              <a:t>Decisions – Status of Trust can be Individual</a:t>
            </a:r>
          </a:p>
          <a:p>
            <a:pPr>
              <a:lnSpc>
                <a:spcPct val="100000"/>
              </a:lnSpc>
            </a:pPr>
            <a:r>
              <a:rPr lang="en-US" sz="2200" dirty="0" smtClean="0"/>
              <a:t>Food Corp. of India Vs ITO (18 SOT Pg. 289 Delhi ITAT)</a:t>
            </a:r>
          </a:p>
          <a:p>
            <a:pPr>
              <a:lnSpc>
                <a:spcPct val="100000"/>
              </a:lnSpc>
            </a:pPr>
            <a:r>
              <a:rPr lang="en-US" sz="2200" dirty="0" smtClean="0"/>
              <a:t>ACIT Vs Guru Trust (57 ITAT Pg 247 Bangalore ITAT)</a:t>
            </a:r>
          </a:p>
          <a:p>
            <a:pPr>
              <a:lnSpc>
                <a:spcPct val="100000"/>
              </a:lnSpc>
            </a:pPr>
            <a:r>
              <a:rPr lang="en-US" sz="2200" dirty="0" smtClean="0"/>
              <a:t>First ITO Vs </a:t>
            </a:r>
            <a:r>
              <a:rPr lang="en-US" sz="2200" dirty="0" err="1" smtClean="0"/>
              <a:t>Radhasaran</a:t>
            </a:r>
            <a:r>
              <a:rPr lang="en-US" sz="2200" dirty="0" smtClean="0"/>
              <a:t> (P) Religious Trust (17 ITD Pg 372 Mumbai ITAT)</a:t>
            </a:r>
          </a:p>
          <a:p>
            <a:pPr>
              <a:lnSpc>
                <a:spcPct val="100000"/>
              </a:lnSpc>
            </a:pPr>
            <a:r>
              <a:rPr lang="en-US" sz="2200" dirty="0" smtClean="0"/>
              <a:t>ITO Vs S.K Family Trust (36 ITD Pg 351 </a:t>
            </a:r>
            <a:r>
              <a:rPr lang="en-US" sz="2200" dirty="0" err="1" smtClean="0"/>
              <a:t>Ahmedabad</a:t>
            </a:r>
            <a:r>
              <a:rPr lang="en-US" sz="2200" dirty="0" smtClean="0"/>
              <a:t> ITAT)</a:t>
            </a:r>
          </a:p>
        </p:txBody>
      </p:sp>
      <p:sp>
        <p:nvSpPr>
          <p:cNvPr id="3" name="Date Placeholder 2"/>
          <p:cNvSpPr>
            <a:spLocks noGrp="1"/>
          </p:cNvSpPr>
          <p:nvPr>
            <p:ph type="dt" sz="half" idx="10"/>
          </p:nvPr>
        </p:nvSpPr>
        <p:spPr/>
        <p:txBody>
          <a:bodyPr/>
          <a:lstStyle/>
          <a:p>
            <a:r>
              <a:rPr lang="en-US" smtClean="0"/>
              <a:t>03/07/2015</a:t>
            </a:r>
            <a:endParaRPr lang="en-US"/>
          </a:p>
        </p:txBody>
      </p:sp>
      <p:sp>
        <p:nvSpPr>
          <p:cNvPr id="4" name="Footer Placeholder 3"/>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20</a:t>
            </a:fld>
            <a:endParaRPr lang="en-US"/>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8001000" cy="5410200"/>
          </a:xfrm>
        </p:spPr>
        <p:txBody>
          <a:bodyPr/>
          <a:lstStyle/>
          <a:p>
            <a:pPr>
              <a:buNone/>
            </a:pPr>
            <a:r>
              <a:rPr lang="en-US" sz="2100" b="1" u="sng" dirty="0" smtClean="0"/>
              <a:t>Decisions – Test for determination of AOP</a:t>
            </a:r>
          </a:p>
          <a:p>
            <a:r>
              <a:rPr lang="en-US" sz="2100" dirty="0" smtClean="0"/>
              <a:t>CIT Vs </a:t>
            </a:r>
            <a:r>
              <a:rPr lang="en-US" sz="2100" dirty="0" err="1" smtClean="0"/>
              <a:t>Indira</a:t>
            </a:r>
            <a:r>
              <a:rPr lang="en-US" sz="2100" dirty="0" smtClean="0"/>
              <a:t> </a:t>
            </a:r>
            <a:r>
              <a:rPr lang="en-US" sz="2100" dirty="0" err="1" smtClean="0"/>
              <a:t>Balkrishna</a:t>
            </a:r>
            <a:r>
              <a:rPr lang="en-US" sz="2100" dirty="0" smtClean="0"/>
              <a:t> (39 ITR 546 - SC)</a:t>
            </a:r>
          </a:p>
          <a:p>
            <a:r>
              <a:rPr lang="en-US" sz="2100" dirty="0" smtClean="0"/>
              <a:t>CIT Vs </a:t>
            </a:r>
            <a:r>
              <a:rPr lang="en-US" sz="2100" dirty="0" err="1" smtClean="0"/>
              <a:t>Lakshmidas</a:t>
            </a:r>
            <a:r>
              <a:rPr lang="en-US" sz="2100" dirty="0" smtClean="0"/>
              <a:t> </a:t>
            </a:r>
            <a:r>
              <a:rPr lang="en-US" sz="2100" dirty="0" err="1" smtClean="0"/>
              <a:t>Devidas</a:t>
            </a:r>
            <a:r>
              <a:rPr lang="en-US" sz="2100" dirty="0" smtClean="0"/>
              <a:t> ( 5 ITR 584 – Bombay)</a:t>
            </a:r>
          </a:p>
          <a:p>
            <a:r>
              <a:rPr lang="en-US" sz="2100" dirty="0" smtClean="0"/>
              <a:t>CIT Vs </a:t>
            </a:r>
            <a:r>
              <a:rPr lang="en-US" sz="2100" dirty="0" err="1" smtClean="0"/>
              <a:t>Dwarkanath</a:t>
            </a:r>
            <a:r>
              <a:rPr lang="en-US" sz="2100" dirty="0" smtClean="0"/>
              <a:t> </a:t>
            </a:r>
            <a:r>
              <a:rPr lang="en-US" sz="2100" dirty="0" err="1" smtClean="0"/>
              <a:t>Harishchandra</a:t>
            </a:r>
            <a:r>
              <a:rPr lang="en-US" sz="2100" dirty="0" smtClean="0"/>
              <a:t> </a:t>
            </a:r>
            <a:r>
              <a:rPr lang="en-US" sz="2100" dirty="0" err="1" smtClean="0"/>
              <a:t>Pitale</a:t>
            </a:r>
            <a:r>
              <a:rPr lang="en-US" sz="2100" dirty="0" smtClean="0"/>
              <a:t> (5 ITR 716 – Bombay)</a:t>
            </a:r>
          </a:p>
          <a:p>
            <a:endParaRPr lang="en-US" sz="500" dirty="0" smtClean="0"/>
          </a:p>
          <a:p>
            <a:pPr>
              <a:buNone/>
            </a:pPr>
            <a:r>
              <a:rPr lang="en-US" sz="2100" b="1" u="sng" dirty="0" smtClean="0"/>
              <a:t>Decisions – Status of Trust cannot be AOP</a:t>
            </a:r>
          </a:p>
          <a:p>
            <a:r>
              <a:rPr lang="en-US" sz="2100" dirty="0" smtClean="0"/>
              <a:t>CIT Vs </a:t>
            </a:r>
            <a:r>
              <a:rPr lang="en-US" sz="2100" dirty="0" err="1" smtClean="0"/>
              <a:t>Marsons</a:t>
            </a:r>
            <a:r>
              <a:rPr lang="en-US" sz="2100" dirty="0" smtClean="0"/>
              <a:t> (</a:t>
            </a:r>
            <a:r>
              <a:rPr lang="en-US" sz="2100" dirty="0" err="1" smtClean="0"/>
              <a:t>Benficiary</a:t>
            </a:r>
            <a:r>
              <a:rPr lang="en-US" sz="2100" dirty="0" smtClean="0"/>
              <a:t> Trust) (188 ITR Pg 224 – Bombay HC)</a:t>
            </a:r>
          </a:p>
          <a:p>
            <a:r>
              <a:rPr lang="en-US" sz="2100" dirty="0" smtClean="0"/>
              <a:t>L.R. Patel Family Trust Vs ITO (262 ITR Pg 520 – Bombay HC)</a:t>
            </a:r>
          </a:p>
          <a:p>
            <a:r>
              <a:rPr lang="en-US" sz="2100" dirty="0" smtClean="0"/>
              <a:t>CIT Vs </a:t>
            </a:r>
            <a:r>
              <a:rPr lang="en-US" sz="2100" dirty="0" err="1" smtClean="0"/>
              <a:t>Babulal</a:t>
            </a:r>
            <a:r>
              <a:rPr lang="en-US" sz="2100" dirty="0" smtClean="0"/>
              <a:t> Grandson Family Trust ( 301 ITR Pg 271 – Allahabad HC)</a:t>
            </a:r>
          </a:p>
          <a:p>
            <a:r>
              <a:rPr lang="en-US" sz="2100" dirty="0" smtClean="0"/>
              <a:t>CIT Vs </a:t>
            </a:r>
            <a:r>
              <a:rPr lang="en-US" sz="2100" dirty="0" err="1" smtClean="0"/>
              <a:t>Venu</a:t>
            </a:r>
            <a:r>
              <a:rPr lang="en-US" sz="2100" dirty="0" smtClean="0"/>
              <a:t> Suresh </a:t>
            </a:r>
            <a:r>
              <a:rPr lang="en-US" sz="2100" dirty="0" err="1" smtClean="0"/>
              <a:t>Shila</a:t>
            </a:r>
            <a:r>
              <a:rPr lang="en-US" sz="2100" dirty="0" smtClean="0"/>
              <a:t> Trust (233 ITR Pg 99 – Madras HC)</a:t>
            </a:r>
            <a:endParaRPr lang="en-US" sz="2100"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5" name="Footer Placeholder 4"/>
          <p:cNvSpPr>
            <a:spLocks noGrp="1"/>
          </p:cNvSpPr>
          <p:nvPr>
            <p:ph type="ftr" sz="quarter" idx="11"/>
          </p:nvPr>
        </p:nvSpPr>
        <p:spPr/>
        <p:txBody>
          <a:bodyPr/>
          <a:lstStyle/>
          <a:p>
            <a:r>
              <a:rPr lang="en-US" dirty="0" smtClean="0"/>
              <a:t>Sushil Lakhani</a:t>
            </a:r>
            <a:endParaRPr lang="en-US" dirty="0"/>
          </a:p>
        </p:txBody>
      </p:sp>
      <p:sp>
        <p:nvSpPr>
          <p:cNvPr id="6" name="Slide Number Placeholder 5"/>
          <p:cNvSpPr>
            <a:spLocks noGrp="1"/>
          </p:cNvSpPr>
          <p:nvPr>
            <p:ph type="sldNum" sz="quarter" idx="12"/>
          </p:nvPr>
        </p:nvSpPr>
        <p:spPr/>
        <p:txBody>
          <a:bodyPr/>
          <a:lstStyle/>
          <a:p>
            <a:fld id="{D16C5729-70C9-4991-8A03-CED73D4B2157}" type="slidenum">
              <a:rPr lang="en-US" smtClean="0"/>
              <a:pPr/>
              <a:t>21</a:t>
            </a:fld>
            <a:endParaRPr lang="en-US"/>
          </a:p>
        </p:txBody>
      </p:sp>
      <p:sp>
        <p:nvSpPr>
          <p:cNvPr id="7" name="Title 5"/>
          <p:cNvSpPr>
            <a:spLocks noGrp="1"/>
          </p:cNvSpPr>
          <p:nvPr>
            <p:ph type="title"/>
          </p:nvPr>
        </p:nvSpPr>
        <p:spPr>
          <a:xfrm>
            <a:off x="914400" y="274638"/>
            <a:ext cx="7772400" cy="715962"/>
          </a:xfrm>
        </p:spPr>
        <p:txBody>
          <a:bodyPr/>
          <a:lstStyle/>
          <a:p>
            <a:pPr algn="ctr"/>
            <a:r>
              <a:rPr lang="en-US" b="1" dirty="0" smtClean="0"/>
              <a:t>Status of Trust under the IT Act</a:t>
            </a:r>
            <a:endParaRPr lang="en-US" b="1"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696200" cy="783336"/>
          </a:xfrm>
        </p:spPr>
        <p:txBody>
          <a:bodyPr>
            <a:normAutofit/>
          </a:bodyPr>
          <a:lstStyle/>
          <a:p>
            <a:pPr algn="ctr"/>
            <a:r>
              <a:rPr lang="en-US" b="1" dirty="0"/>
              <a:t>Taxability of Trust</a:t>
            </a:r>
            <a:r>
              <a:rPr lang="en-US" dirty="0" smtClean="0"/>
              <a:t>	</a:t>
            </a:r>
            <a:endParaRPr lang="en-US" dirty="0"/>
          </a:p>
        </p:txBody>
      </p:sp>
      <p:sp>
        <p:nvSpPr>
          <p:cNvPr id="3" name="Content Placeholder 2"/>
          <p:cNvSpPr>
            <a:spLocks noGrp="1"/>
          </p:cNvSpPr>
          <p:nvPr>
            <p:ph idx="1"/>
          </p:nvPr>
        </p:nvSpPr>
        <p:spPr>
          <a:xfrm>
            <a:off x="762000" y="990600"/>
            <a:ext cx="8077200" cy="4846320"/>
          </a:xfrm>
        </p:spPr>
        <p:txBody>
          <a:bodyPr>
            <a:noAutofit/>
          </a:bodyPr>
          <a:lstStyle/>
          <a:p>
            <a:pPr algn="just">
              <a:buClr>
                <a:schemeClr val="tx1"/>
              </a:buClr>
              <a:buNone/>
            </a:pPr>
            <a:r>
              <a:rPr lang="en-US" sz="2000" b="1" u="sng" dirty="0" smtClean="0">
                <a:latin typeface="+mj-lt"/>
                <a:cs typeface="Times New Roman" panose="02020603050405020304" pitchFamily="18" charset="0"/>
              </a:rPr>
              <a:t>Determinate Trust:</a:t>
            </a:r>
          </a:p>
          <a:p>
            <a:pPr marL="228600" lvl="1" indent="-228600" algn="just">
              <a:buClr>
                <a:schemeClr val="accent1">
                  <a:lumMod val="75000"/>
                </a:schemeClr>
              </a:buClr>
              <a:buSzPct val="100000"/>
            </a:pPr>
            <a:r>
              <a:rPr lang="en-US" sz="2000" dirty="0" smtClean="0">
                <a:latin typeface="+mj-lt"/>
                <a:cs typeface="Times New Roman" panose="02020603050405020304" pitchFamily="18" charset="0"/>
              </a:rPr>
              <a:t>Taxable under section 161</a:t>
            </a:r>
          </a:p>
          <a:p>
            <a:pPr marL="228600" lvl="1" indent="-228600" algn="just">
              <a:buClr>
                <a:schemeClr val="accent1">
                  <a:lumMod val="75000"/>
                </a:schemeClr>
              </a:buClr>
              <a:buSzPct val="100000"/>
            </a:pPr>
            <a:r>
              <a:rPr lang="en-US" sz="2000" dirty="0" smtClean="0">
                <a:latin typeface="+mj-lt"/>
                <a:cs typeface="Times New Roman" panose="02020603050405020304" pitchFamily="18" charset="0"/>
              </a:rPr>
              <a:t>Tax liability co-extensive with that of the beneficiary</a:t>
            </a:r>
          </a:p>
          <a:p>
            <a:pPr marL="228600" lvl="1" indent="-228600" algn="just">
              <a:buClr>
                <a:schemeClr val="accent1">
                  <a:lumMod val="75000"/>
                </a:schemeClr>
              </a:buClr>
              <a:buSzPct val="100000"/>
            </a:pPr>
            <a:r>
              <a:rPr lang="en-US" sz="2000" dirty="0" smtClean="0">
                <a:latin typeface="+mj-lt"/>
                <a:cs typeface="Times New Roman" panose="02020603050405020304" pitchFamily="18" charset="0"/>
              </a:rPr>
              <a:t>‘in the like manner and to the same extent’ as the beneficiary, except in case of business income, which is taxed at MMR</a:t>
            </a:r>
          </a:p>
          <a:p>
            <a:pPr marL="228600" lvl="1" indent="-228600" algn="just">
              <a:buClr>
                <a:schemeClr val="accent1">
                  <a:lumMod val="75000"/>
                </a:schemeClr>
              </a:buClr>
              <a:buSzPct val="100000"/>
            </a:pPr>
            <a:r>
              <a:rPr lang="en-US" sz="2000" dirty="0" smtClean="0">
                <a:latin typeface="+mj-lt"/>
                <a:cs typeface="Times New Roman" panose="02020603050405020304" pitchFamily="18" charset="0"/>
              </a:rPr>
              <a:t>Under section  166,  AO has an option to tax beneficiaries instead of the trustee</a:t>
            </a:r>
          </a:p>
          <a:p>
            <a:pPr lvl="1" algn="just">
              <a:buClr>
                <a:schemeClr val="tx1"/>
              </a:buClr>
            </a:pPr>
            <a:endParaRPr lang="en-US" sz="100" dirty="0" smtClean="0">
              <a:latin typeface="+mj-lt"/>
              <a:cs typeface="Times New Roman" panose="02020603050405020304" pitchFamily="18" charset="0"/>
            </a:endParaRPr>
          </a:p>
          <a:p>
            <a:pPr algn="just">
              <a:buClr>
                <a:schemeClr val="tx1"/>
              </a:buClr>
              <a:buNone/>
            </a:pPr>
            <a:r>
              <a:rPr lang="en-US" sz="2000" b="1" u="sng" dirty="0" smtClean="0">
                <a:latin typeface="+mj-lt"/>
                <a:cs typeface="Times New Roman" panose="02020603050405020304" pitchFamily="18" charset="0"/>
              </a:rPr>
              <a:t>Discretionary Trust:</a:t>
            </a:r>
          </a:p>
          <a:p>
            <a:pPr marL="228600" lvl="1" indent="-228600" algn="just">
              <a:buClr>
                <a:schemeClr val="accent1">
                  <a:lumMod val="75000"/>
                </a:schemeClr>
              </a:buClr>
              <a:buSzPct val="100000"/>
            </a:pPr>
            <a:r>
              <a:rPr lang="en-US" sz="2000" dirty="0" smtClean="0">
                <a:latin typeface="+mj-lt"/>
                <a:cs typeface="Times New Roman" panose="02020603050405020304" pitchFamily="18" charset="0"/>
              </a:rPr>
              <a:t>Taxable under section 164 at MMR except:</a:t>
            </a:r>
          </a:p>
          <a:p>
            <a:pPr marL="228600" lvl="2" indent="-228600" algn="just">
              <a:buClr>
                <a:schemeClr val="accent1">
                  <a:lumMod val="75000"/>
                </a:schemeClr>
              </a:buClr>
              <a:buSzPct val="100000"/>
            </a:pPr>
            <a:r>
              <a:rPr lang="en-US" sz="2000" dirty="0" smtClean="0">
                <a:latin typeface="+mj-lt"/>
                <a:cs typeface="Times New Roman" panose="02020603050405020304" pitchFamily="18" charset="0"/>
              </a:rPr>
              <a:t>where none of the beneficiaries has any other chargeable income to tax and is a beneficiary under any other trust ; or</a:t>
            </a:r>
          </a:p>
          <a:p>
            <a:pPr marL="228600" lvl="2" indent="-228600" algn="just">
              <a:buClr>
                <a:schemeClr val="accent1">
                  <a:lumMod val="75000"/>
                </a:schemeClr>
              </a:buClr>
              <a:buSzPct val="100000"/>
            </a:pPr>
            <a:r>
              <a:rPr lang="en-US" sz="2000" dirty="0" smtClean="0">
                <a:latin typeface="+mj-lt"/>
                <a:cs typeface="Times New Roman" panose="02020603050405020304" pitchFamily="18" charset="0"/>
              </a:rPr>
              <a:t>where the relevant income is receivable from the trust declared by any person by will and such trust is the only trust declared by him ; </a:t>
            </a:r>
          </a:p>
          <a:p>
            <a:pPr marL="228600" lvl="2" indent="-228600" algn="just">
              <a:buClr>
                <a:schemeClr val="accent1">
                  <a:lumMod val="75000"/>
                </a:schemeClr>
              </a:buClr>
              <a:buSzPct val="100000"/>
            </a:pPr>
            <a:r>
              <a:rPr lang="en-US" sz="2000" dirty="0" smtClean="0">
                <a:latin typeface="+mj-lt"/>
                <a:cs typeface="Times New Roman" panose="02020603050405020304" pitchFamily="18" charset="0"/>
              </a:rPr>
              <a:t>where the relevant income is receivable by the trustee on behalf of a provident fund, etc.</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22</a:t>
            </a:fld>
            <a:endParaRPr lang="en-US"/>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705600" cy="762000"/>
          </a:xfrm>
        </p:spPr>
        <p:txBody>
          <a:bodyPr>
            <a:normAutofit/>
          </a:bodyPr>
          <a:lstStyle/>
          <a:p>
            <a:pPr algn="ctr"/>
            <a:r>
              <a:rPr lang="en-US" b="1" dirty="0"/>
              <a:t>Taxability of Trust</a:t>
            </a:r>
          </a:p>
        </p:txBody>
      </p:sp>
      <p:sp>
        <p:nvSpPr>
          <p:cNvPr id="3" name="Content Placeholder 2"/>
          <p:cNvSpPr>
            <a:spLocks noGrp="1"/>
          </p:cNvSpPr>
          <p:nvPr>
            <p:ph idx="1"/>
          </p:nvPr>
        </p:nvSpPr>
        <p:spPr>
          <a:xfrm>
            <a:off x="914400" y="1143000"/>
            <a:ext cx="7772400" cy="5021263"/>
          </a:xfrm>
        </p:spPr>
        <p:txBody>
          <a:bodyPr>
            <a:normAutofit lnSpcReduction="10000"/>
          </a:bodyPr>
          <a:lstStyle/>
          <a:p>
            <a:pPr algn="just">
              <a:lnSpc>
                <a:spcPct val="100000"/>
              </a:lnSpc>
              <a:buClr>
                <a:schemeClr val="tx1"/>
              </a:buClr>
              <a:buNone/>
            </a:pPr>
            <a:r>
              <a:rPr lang="en-US" sz="2200" dirty="0" smtClean="0">
                <a:latin typeface="+mj-lt"/>
                <a:cs typeface="Times New Roman" panose="02020603050405020304" pitchFamily="18" charset="0"/>
              </a:rPr>
              <a:t>Taxability in the hands of beneficiary</a:t>
            </a:r>
          </a:p>
          <a:p>
            <a:pPr algn="just">
              <a:lnSpc>
                <a:spcPct val="100000"/>
              </a:lnSpc>
              <a:buClr>
                <a:schemeClr val="tx1"/>
              </a:buClr>
            </a:pPr>
            <a:endParaRPr lang="en-US" sz="2200" dirty="0" smtClean="0">
              <a:latin typeface="+mj-lt"/>
              <a:cs typeface="Times New Roman" panose="02020603050405020304" pitchFamily="18" charset="0"/>
            </a:endParaRPr>
          </a:p>
          <a:p>
            <a:pPr marL="228600" lvl="1" indent="-228600" algn="just">
              <a:lnSpc>
                <a:spcPct val="100000"/>
              </a:lnSpc>
              <a:buClr>
                <a:schemeClr val="accent1">
                  <a:lumMod val="75000"/>
                </a:schemeClr>
              </a:buClr>
              <a:buSzPct val="100000"/>
              <a:tabLst>
                <a:tab pos="342900" algn="l"/>
              </a:tabLst>
            </a:pPr>
            <a:r>
              <a:rPr lang="en-US" sz="2200" dirty="0" smtClean="0">
                <a:latin typeface="+mj-lt"/>
                <a:cs typeface="Times New Roman" panose="02020603050405020304" pitchFamily="18" charset="0"/>
              </a:rPr>
              <a:t>CIT v. </a:t>
            </a:r>
            <a:r>
              <a:rPr lang="en-US" sz="2200" dirty="0" err="1" smtClean="0">
                <a:latin typeface="+mj-lt"/>
                <a:cs typeface="Times New Roman" panose="02020603050405020304" pitchFamily="18" charset="0"/>
              </a:rPr>
              <a:t>Kamalini</a:t>
            </a:r>
            <a:r>
              <a:rPr lang="en-US" sz="2200" dirty="0" smtClean="0">
                <a:latin typeface="+mj-lt"/>
                <a:cs typeface="Times New Roman" panose="02020603050405020304" pitchFamily="18" charset="0"/>
              </a:rPr>
              <a:t> </a:t>
            </a:r>
            <a:r>
              <a:rPr lang="en-US" sz="2200" dirty="0" err="1" smtClean="0">
                <a:latin typeface="+mj-lt"/>
                <a:cs typeface="Times New Roman" panose="02020603050405020304" pitchFamily="18" charset="0"/>
              </a:rPr>
              <a:t>Khatau</a:t>
            </a:r>
            <a:r>
              <a:rPr lang="en-US" sz="2200" dirty="0" smtClean="0">
                <a:latin typeface="+mj-lt"/>
                <a:cs typeface="Times New Roman" panose="02020603050405020304" pitchFamily="18" charset="0"/>
              </a:rPr>
              <a:t> (209 ITR 101)(SC): where from out of the income of a discretionary Trust, beneficiaries receive something during the relevant year, such distribution is chargeable to tax </a:t>
            </a:r>
            <a:r>
              <a:rPr lang="en-US" sz="2200" dirty="0">
                <a:latin typeface="+mj-lt"/>
                <a:cs typeface="Times New Roman" panose="02020603050405020304" pitchFamily="18" charset="0"/>
              </a:rPr>
              <a:t>in the hands of the </a:t>
            </a:r>
            <a:r>
              <a:rPr lang="en-US" sz="2200" dirty="0" smtClean="0">
                <a:latin typeface="+mj-lt"/>
                <a:cs typeface="Times New Roman" panose="02020603050405020304" pitchFamily="18" charset="0"/>
              </a:rPr>
              <a:t>beneficiaries</a:t>
            </a:r>
          </a:p>
          <a:p>
            <a:pPr marL="228600" lvl="1" indent="-228600" algn="just">
              <a:lnSpc>
                <a:spcPct val="100000"/>
              </a:lnSpc>
              <a:buClr>
                <a:schemeClr val="accent1">
                  <a:lumMod val="75000"/>
                </a:schemeClr>
              </a:buClr>
              <a:buSzPct val="100000"/>
              <a:buNone/>
              <a:tabLst>
                <a:tab pos="342900" algn="l"/>
              </a:tabLst>
            </a:pPr>
            <a:endParaRPr lang="en-US" sz="2200" dirty="0" smtClean="0">
              <a:latin typeface="+mj-lt"/>
              <a:cs typeface="Times New Roman" panose="02020603050405020304" pitchFamily="18" charset="0"/>
            </a:endParaRPr>
          </a:p>
          <a:p>
            <a:pPr marL="228600" lvl="1" indent="-228600" algn="just">
              <a:lnSpc>
                <a:spcPct val="100000"/>
              </a:lnSpc>
              <a:buClr>
                <a:schemeClr val="accent1">
                  <a:lumMod val="75000"/>
                </a:schemeClr>
              </a:buClr>
              <a:buSzPct val="100000"/>
              <a:tabLst>
                <a:tab pos="342900" algn="l"/>
              </a:tabLst>
            </a:pPr>
            <a:r>
              <a:rPr lang="en-US" sz="2200" dirty="0" smtClean="0">
                <a:latin typeface="+mj-lt"/>
                <a:cs typeface="Times New Roman" panose="02020603050405020304" pitchFamily="18" charset="0"/>
              </a:rPr>
              <a:t>CIT vs. Dr. David Joseph (214 ITR 658)(HC of Kerala): once the income is assessed in the hands of beneficiary it cannot be assessed in the hands of Trust and </a:t>
            </a:r>
            <a:r>
              <a:rPr lang="en-US" sz="2200" i="1" dirty="0" smtClean="0">
                <a:latin typeface="+mj-lt"/>
                <a:cs typeface="Times New Roman" panose="02020603050405020304" pitchFamily="18" charset="0"/>
              </a:rPr>
              <a:t>vice versa</a:t>
            </a:r>
          </a:p>
          <a:p>
            <a:pPr marL="228600" lvl="1" indent="-228600" algn="just">
              <a:lnSpc>
                <a:spcPct val="100000"/>
              </a:lnSpc>
              <a:buClr>
                <a:schemeClr val="accent1">
                  <a:lumMod val="75000"/>
                </a:schemeClr>
              </a:buClr>
              <a:buSzPct val="100000"/>
              <a:tabLst>
                <a:tab pos="342900" algn="l"/>
              </a:tabLst>
            </a:pPr>
            <a:endParaRPr lang="en-US" sz="2200" i="1" dirty="0" smtClean="0">
              <a:latin typeface="+mj-lt"/>
              <a:cs typeface="Times New Roman" panose="02020603050405020304" pitchFamily="18" charset="0"/>
            </a:endParaRPr>
          </a:p>
          <a:p>
            <a:pPr marL="228600" lvl="1" indent="-228600" algn="just">
              <a:lnSpc>
                <a:spcPct val="100000"/>
              </a:lnSpc>
              <a:buClr>
                <a:schemeClr val="accent1">
                  <a:lumMod val="75000"/>
                </a:schemeClr>
              </a:buClr>
              <a:buSzPct val="100000"/>
              <a:tabLst>
                <a:tab pos="342900" algn="l"/>
              </a:tabLst>
            </a:pPr>
            <a:r>
              <a:rPr lang="en-US" sz="2200" dirty="0" smtClean="0">
                <a:latin typeface="+mj-lt"/>
                <a:cs typeface="Times New Roman" panose="02020603050405020304" pitchFamily="18" charset="0"/>
              </a:rPr>
              <a:t>Circular No. 157 dated 26.12.1974 : assessment can be made either on trustee or on beneficiary, not both.</a:t>
            </a:r>
          </a:p>
        </p:txBody>
      </p:sp>
      <p:sp>
        <p:nvSpPr>
          <p:cNvPr id="5" name="Date Placeholder 4"/>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4" name="Slide Number Placeholder 3"/>
          <p:cNvSpPr>
            <a:spLocks noGrp="1"/>
          </p:cNvSpPr>
          <p:nvPr>
            <p:ph type="sldNum" sz="quarter" idx="12"/>
          </p:nvPr>
        </p:nvSpPr>
        <p:spPr/>
        <p:txBody>
          <a:bodyPr/>
          <a:lstStyle/>
          <a:p>
            <a:fld id="{023446EE-5AB5-414B-B1BB-D0F51C042A32}" type="slidenum">
              <a:rPr lang="en-US" smtClean="0"/>
              <a:pPr/>
              <a:t>23</a:t>
            </a:fld>
            <a:endParaRPr lang="en-US"/>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a:normAutofit/>
          </a:bodyPr>
          <a:lstStyle/>
          <a:p>
            <a:pPr algn="ctr"/>
            <a:r>
              <a:rPr lang="en-US" b="1" dirty="0" smtClean="0">
                <a:solidFill>
                  <a:schemeClr val="accent1">
                    <a:lumMod val="75000"/>
                  </a:schemeClr>
                </a:solidFill>
              </a:rPr>
              <a:t>Mirror Trusts</a:t>
            </a:r>
            <a:endParaRPr lang="en-US" b="1" dirty="0">
              <a:solidFill>
                <a:schemeClr val="accent1">
                  <a:lumMod val="75000"/>
                </a:schemeClr>
              </a:solidFill>
            </a:endParaRPr>
          </a:p>
        </p:txBody>
      </p:sp>
      <p:pic>
        <p:nvPicPr>
          <p:cNvPr id="1026" name="Picture 2"/>
          <p:cNvPicPr>
            <a:picLocks noGrp="1" noChangeAspect="1" noChangeArrowheads="1"/>
          </p:cNvPicPr>
          <p:nvPr>
            <p:ph sz="half" idx="1"/>
          </p:nvPr>
        </p:nvPicPr>
        <p:blipFill>
          <a:blip r:embed="rId2" cstate="print"/>
          <a:srcRect l="26415" t="8065" r="27763" b="46774"/>
          <a:stretch>
            <a:fillRect/>
          </a:stretch>
        </p:blipFill>
        <p:spPr bwMode="auto">
          <a:xfrm>
            <a:off x="838200" y="1295400"/>
            <a:ext cx="4267200" cy="5029200"/>
          </a:xfrm>
          <a:prstGeom prst="rect">
            <a:avLst/>
          </a:prstGeom>
          <a:noFill/>
          <a:ln w="9525">
            <a:noFill/>
            <a:miter lim="800000"/>
            <a:headEnd/>
            <a:tailEnd/>
          </a:ln>
        </p:spPr>
      </p:pic>
      <p:sp>
        <p:nvSpPr>
          <p:cNvPr id="6" name="Content Placeholder 5"/>
          <p:cNvSpPr>
            <a:spLocks noGrp="1"/>
          </p:cNvSpPr>
          <p:nvPr>
            <p:ph sz="half" idx="2"/>
          </p:nvPr>
        </p:nvSpPr>
        <p:spPr>
          <a:xfrm>
            <a:off x="5410200" y="1600200"/>
            <a:ext cx="3276600" cy="4525963"/>
          </a:xfrm>
        </p:spPr>
        <p:txBody>
          <a:bodyPr>
            <a:normAutofit/>
          </a:bodyPr>
          <a:lstStyle/>
          <a:p>
            <a:pPr marL="0" indent="0" algn="just">
              <a:lnSpc>
                <a:spcPct val="100000"/>
              </a:lnSpc>
              <a:buNone/>
            </a:pPr>
            <a:r>
              <a:rPr lang="en-US" sz="2400" dirty="0" smtClean="0"/>
              <a:t>Mirror Trusts involve the use of two trusts. However, in a Mirror Trust structure, one spouse is the </a:t>
            </a:r>
            <a:r>
              <a:rPr lang="en-US" sz="2400" dirty="0" err="1" smtClean="0"/>
              <a:t>settlor</a:t>
            </a:r>
            <a:r>
              <a:rPr lang="en-US" sz="2400" dirty="0" smtClean="0"/>
              <a:t> of each trust and the other spouse a beneficiary of that trust. Neither spouse is a beneficiary of the trust they have settled. </a:t>
            </a:r>
            <a:endParaRPr lang="en-US" sz="2400" dirty="0"/>
          </a:p>
        </p:txBody>
      </p:sp>
      <p:sp>
        <p:nvSpPr>
          <p:cNvPr id="7" name="Date Placeholder 6"/>
          <p:cNvSpPr>
            <a:spLocks noGrp="1"/>
          </p:cNvSpPr>
          <p:nvPr>
            <p:ph type="dt" sz="half" idx="10"/>
          </p:nvPr>
        </p:nvSpPr>
        <p:spPr/>
        <p:txBody>
          <a:bodyPr/>
          <a:lstStyle/>
          <a:p>
            <a:r>
              <a:rPr lang="en-US" smtClean="0"/>
              <a:t>03/07/2015</a:t>
            </a:r>
            <a:endParaRPr lang="en-US"/>
          </a:p>
        </p:txBody>
      </p:sp>
      <p:sp>
        <p:nvSpPr>
          <p:cNvPr id="9" name="Footer Placeholder 8"/>
          <p:cNvSpPr>
            <a:spLocks noGrp="1"/>
          </p:cNvSpPr>
          <p:nvPr>
            <p:ph type="ftr" sz="quarter" idx="11"/>
          </p:nvPr>
        </p:nvSpPr>
        <p:spPr/>
        <p:txBody>
          <a:bodyPr/>
          <a:lstStyle/>
          <a:p>
            <a:r>
              <a:rPr lang="en-US" smtClean="0"/>
              <a:t>Sushil Lakhani</a:t>
            </a:r>
            <a:endParaRPr lang="en-US"/>
          </a:p>
        </p:txBody>
      </p:sp>
      <p:sp>
        <p:nvSpPr>
          <p:cNvPr id="8" name="Slide Number Placeholder 7"/>
          <p:cNvSpPr>
            <a:spLocks noGrp="1"/>
          </p:cNvSpPr>
          <p:nvPr>
            <p:ph type="sldNum" sz="quarter" idx="12"/>
          </p:nvPr>
        </p:nvSpPr>
        <p:spPr/>
        <p:txBody>
          <a:bodyPr/>
          <a:lstStyle/>
          <a:p>
            <a:fld id="{D16C5729-70C9-4991-8A03-CED73D4B2157}" type="slidenum">
              <a:rPr lang="en-US" smtClean="0"/>
              <a:pPr/>
              <a:t>24</a:t>
            </a:fld>
            <a:endParaRPr lang="en-US"/>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pPr algn="ctr"/>
            <a:r>
              <a:rPr lang="en-US" b="1" dirty="0" smtClean="0"/>
              <a:t>Use of Mirror Trusts</a:t>
            </a:r>
            <a:endParaRPr lang="en-US" b="1" dirty="0"/>
          </a:p>
        </p:txBody>
      </p:sp>
      <p:sp>
        <p:nvSpPr>
          <p:cNvPr id="3" name="Content Placeholder 2"/>
          <p:cNvSpPr>
            <a:spLocks noGrp="1"/>
          </p:cNvSpPr>
          <p:nvPr>
            <p:ph idx="1"/>
          </p:nvPr>
        </p:nvSpPr>
        <p:spPr>
          <a:xfrm>
            <a:off x="1066800" y="1143000"/>
            <a:ext cx="7772400" cy="4876800"/>
          </a:xfrm>
        </p:spPr>
        <p:txBody>
          <a:bodyPr>
            <a:normAutofit lnSpcReduction="10000"/>
          </a:bodyPr>
          <a:lstStyle/>
          <a:p>
            <a:pPr>
              <a:lnSpc>
                <a:spcPct val="100000"/>
              </a:lnSpc>
            </a:pPr>
            <a:r>
              <a:rPr lang="en-US" sz="2400" dirty="0" smtClean="0"/>
              <a:t>Restrictions on settlement of Indian property into an offshore trust or offshore property into an Indian trust leading to parallel trust structures for Indian and non-Indian assets</a:t>
            </a:r>
          </a:p>
          <a:p>
            <a:pPr>
              <a:lnSpc>
                <a:spcPct val="100000"/>
              </a:lnSpc>
            </a:pPr>
            <a:endParaRPr lang="en-US" sz="2400" dirty="0" smtClean="0"/>
          </a:p>
          <a:p>
            <a:pPr>
              <a:lnSpc>
                <a:spcPct val="100000"/>
              </a:lnSpc>
            </a:pPr>
            <a:r>
              <a:rPr lang="en-US" sz="2400" dirty="0" smtClean="0"/>
              <a:t>Mirror trusts require close thought to be paid to governance issues to ensure that the two trusts work in tandem to accomplish a single set of objectives</a:t>
            </a:r>
          </a:p>
          <a:p>
            <a:pPr>
              <a:lnSpc>
                <a:spcPct val="100000"/>
              </a:lnSpc>
            </a:pPr>
            <a:endParaRPr lang="en-US" sz="2400" dirty="0" smtClean="0"/>
          </a:p>
          <a:p>
            <a:pPr>
              <a:lnSpc>
                <a:spcPct val="100000"/>
              </a:lnSpc>
            </a:pPr>
            <a:r>
              <a:rPr lang="en-US" sz="2400" dirty="0" smtClean="0"/>
              <a:t>Gradual acceptance of institutional trustees and </a:t>
            </a:r>
            <a:r>
              <a:rPr lang="en-US" sz="2400" dirty="0" err="1" smtClean="0"/>
              <a:t>protectorship</a:t>
            </a:r>
            <a:r>
              <a:rPr lang="en-US" sz="2400" dirty="0" smtClean="0"/>
              <a:t> structure</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25</a:t>
            </a:fld>
            <a:endParaRPr lang="en-US"/>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b="1" dirty="0" smtClean="0"/>
              <a:t>Use of Offshore Holding Companies</a:t>
            </a:r>
            <a:endParaRPr lang="en-US" b="1" dirty="0"/>
          </a:p>
        </p:txBody>
      </p:sp>
      <p:sp>
        <p:nvSpPr>
          <p:cNvPr id="3" name="Content Placeholder 2"/>
          <p:cNvSpPr>
            <a:spLocks noGrp="1"/>
          </p:cNvSpPr>
          <p:nvPr>
            <p:ph idx="1"/>
          </p:nvPr>
        </p:nvSpPr>
        <p:spPr>
          <a:xfrm>
            <a:off x="838200" y="1371600"/>
            <a:ext cx="8077200" cy="4754563"/>
          </a:xfrm>
        </p:spPr>
        <p:txBody>
          <a:bodyPr>
            <a:normAutofit/>
          </a:bodyPr>
          <a:lstStyle/>
          <a:p>
            <a:pPr>
              <a:lnSpc>
                <a:spcPct val="100000"/>
              </a:lnSpc>
            </a:pPr>
            <a:r>
              <a:rPr lang="en-US" sz="2400" dirty="0" smtClean="0">
                <a:latin typeface="+mj-lt"/>
              </a:rPr>
              <a:t>Wealth pooling in offshore holding company more efficient, usually in Mauritius or Singapore due to treaty advantages</a:t>
            </a:r>
          </a:p>
          <a:p>
            <a:pPr>
              <a:lnSpc>
                <a:spcPct val="100000"/>
              </a:lnSpc>
            </a:pPr>
            <a:endParaRPr lang="en-US" sz="2400" dirty="0" smtClean="0">
              <a:latin typeface="+mj-lt"/>
            </a:endParaRPr>
          </a:p>
          <a:p>
            <a:pPr>
              <a:lnSpc>
                <a:spcPct val="100000"/>
              </a:lnSpc>
            </a:pPr>
            <a:r>
              <a:rPr lang="en-US" sz="2400" dirty="0" smtClean="0">
                <a:latin typeface="+mj-lt"/>
              </a:rPr>
              <a:t>Option of having company shares held by a trust for flexible governance and planning around possible introduction of CFC rules </a:t>
            </a:r>
          </a:p>
          <a:p>
            <a:pPr>
              <a:lnSpc>
                <a:spcPct val="100000"/>
              </a:lnSpc>
            </a:pPr>
            <a:endParaRPr lang="en-US" sz="2400" dirty="0" smtClean="0">
              <a:latin typeface="+mj-lt"/>
            </a:endParaRPr>
          </a:p>
          <a:p>
            <a:pPr>
              <a:lnSpc>
                <a:spcPct val="100000"/>
              </a:lnSpc>
            </a:pPr>
            <a:r>
              <a:rPr lang="en-US" sz="2400" dirty="0" smtClean="0">
                <a:latin typeface="+mj-lt"/>
              </a:rPr>
              <a:t>Greater certainty on Indian taxability of offshore companies as compared to offshore trusts </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26</a:t>
            </a:fld>
            <a:endParaRPr lang="en-US"/>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01000" cy="639762"/>
          </a:xfrm>
        </p:spPr>
        <p:txBody>
          <a:bodyPr>
            <a:normAutofit/>
          </a:bodyPr>
          <a:lstStyle/>
          <a:p>
            <a:pPr algn="ctr"/>
            <a:r>
              <a:rPr lang="en-US" b="1" dirty="0" smtClean="0"/>
              <a:t>Trusts v/s Foundations</a:t>
            </a:r>
            <a:endParaRPr lang="en-US" b="1" dirty="0"/>
          </a:p>
        </p:txBody>
      </p:sp>
      <p:sp>
        <p:nvSpPr>
          <p:cNvPr id="3" name="Content Placeholder 2"/>
          <p:cNvSpPr>
            <a:spLocks noGrp="1"/>
          </p:cNvSpPr>
          <p:nvPr>
            <p:ph idx="1"/>
          </p:nvPr>
        </p:nvSpPr>
        <p:spPr>
          <a:xfrm>
            <a:off x="762000" y="914400"/>
            <a:ext cx="8229600" cy="5257800"/>
          </a:xfrm>
        </p:spPr>
        <p:txBody>
          <a:bodyPr>
            <a:noAutofit/>
          </a:bodyPr>
          <a:lstStyle/>
          <a:p>
            <a:pPr algn="just">
              <a:lnSpc>
                <a:spcPct val="100000"/>
              </a:lnSpc>
            </a:pPr>
            <a:r>
              <a:rPr lang="en-US" sz="2000" dirty="0" smtClean="0"/>
              <a:t>Unlike a common law trust, foundation is a legal entity more akin to a company, it is usually entered into the company’s registry in the jurisdiction concerned. </a:t>
            </a:r>
          </a:p>
          <a:p>
            <a:pPr algn="just">
              <a:lnSpc>
                <a:spcPct val="100000"/>
              </a:lnSpc>
            </a:pPr>
            <a:endParaRPr lang="en-US" sz="500" dirty="0" smtClean="0"/>
          </a:p>
          <a:p>
            <a:pPr algn="just">
              <a:lnSpc>
                <a:spcPct val="100000"/>
              </a:lnSpc>
            </a:pPr>
            <a:r>
              <a:rPr lang="en-US" sz="2000" dirty="0" smtClean="0"/>
              <a:t>Unlike in a trust, the assets of a foundation are administered as per what is set out in the charter and regulations and is thus, on a contractual basis and not a fiduciary basis. Similarly, rights enjoyed by the beneficiary are contractual in nature. </a:t>
            </a:r>
          </a:p>
          <a:p>
            <a:pPr algn="just">
              <a:lnSpc>
                <a:spcPct val="100000"/>
              </a:lnSpc>
            </a:pPr>
            <a:endParaRPr lang="en-US" sz="500" dirty="0" smtClean="0"/>
          </a:p>
          <a:p>
            <a:pPr algn="just">
              <a:lnSpc>
                <a:spcPct val="100000"/>
              </a:lnSpc>
            </a:pPr>
            <a:r>
              <a:rPr lang="en-US" sz="2000" dirty="0" smtClean="0"/>
              <a:t>Like a trust, it has a founder who has contributed the assets towards a specific purpose for the benefit of identifiable beneficiaries. </a:t>
            </a:r>
          </a:p>
          <a:p>
            <a:pPr algn="just">
              <a:lnSpc>
                <a:spcPct val="100000"/>
              </a:lnSpc>
            </a:pPr>
            <a:endParaRPr lang="en-US" sz="500" dirty="0" smtClean="0"/>
          </a:p>
          <a:p>
            <a:pPr algn="just">
              <a:lnSpc>
                <a:spcPct val="100000"/>
              </a:lnSpc>
            </a:pPr>
            <a:r>
              <a:rPr lang="en-US" sz="2000" dirty="0" smtClean="0"/>
              <a:t>But, unlike in case of trusts, the founder is specifically permitted to reserve for himself or herself various powers – powers to revoke, powers to change the by-laws, powers to add or remove beneficiaries, powers to remove the management (the foundation council / board).</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27</a:t>
            </a:fld>
            <a:endParaRPr lang="en-US"/>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924800" cy="792162"/>
          </a:xfrm>
        </p:spPr>
        <p:txBody>
          <a:bodyPr>
            <a:normAutofit/>
          </a:bodyPr>
          <a:lstStyle/>
          <a:p>
            <a:pPr algn="ctr"/>
            <a:r>
              <a:rPr lang="en-US" sz="3600" dirty="0" smtClean="0"/>
              <a:t> </a:t>
            </a:r>
            <a:r>
              <a:rPr lang="en-US" b="1" dirty="0" smtClean="0"/>
              <a:t>Hybrid Entities - LLC for Estate Planning</a:t>
            </a:r>
            <a:endParaRPr lang="en-US" b="1" dirty="0"/>
          </a:p>
        </p:txBody>
      </p:sp>
      <p:sp>
        <p:nvSpPr>
          <p:cNvPr id="3" name="Content Placeholder 2"/>
          <p:cNvSpPr>
            <a:spLocks noGrp="1"/>
          </p:cNvSpPr>
          <p:nvPr>
            <p:ph idx="1"/>
          </p:nvPr>
        </p:nvSpPr>
        <p:spPr>
          <a:xfrm>
            <a:off x="609600" y="990600"/>
            <a:ext cx="8382000" cy="4876800"/>
          </a:xfrm>
        </p:spPr>
        <p:txBody>
          <a:bodyPr>
            <a:noAutofit/>
          </a:bodyPr>
          <a:lstStyle/>
          <a:p>
            <a:pPr marL="171450" indent="-171450" algn="just">
              <a:lnSpc>
                <a:spcPct val="120000"/>
              </a:lnSpc>
            </a:pPr>
            <a:r>
              <a:rPr lang="en-US" sz="2000" dirty="0" smtClean="0"/>
              <a:t>A Limited Liability Company (LLC) is a business entity often used instead of a corporation or partnership. </a:t>
            </a:r>
          </a:p>
          <a:p>
            <a:pPr marL="171450" indent="-171450" algn="just">
              <a:lnSpc>
                <a:spcPct val="120000"/>
              </a:lnSpc>
            </a:pPr>
            <a:endParaRPr lang="en-US" sz="100" dirty="0" smtClean="0"/>
          </a:p>
          <a:p>
            <a:pPr marL="171450" indent="-171450" algn="just">
              <a:lnSpc>
                <a:spcPct val="120000"/>
              </a:lnSpc>
            </a:pPr>
            <a:r>
              <a:rPr lang="en-US" sz="2000" dirty="0" smtClean="0"/>
              <a:t>It is a hybrid entity that provides the benefit of limiting liability against personal assets for its owners as well as the benefits of being taxed for income tax purposes like a partnership for estate planning</a:t>
            </a:r>
          </a:p>
          <a:p>
            <a:pPr marL="171450" indent="-171450" algn="just">
              <a:lnSpc>
                <a:spcPct val="120000"/>
              </a:lnSpc>
            </a:pPr>
            <a:endParaRPr lang="en-US" sz="100" dirty="0" smtClean="0"/>
          </a:p>
          <a:p>
            <a:pPr marL="171450" indent="-171450" algn="just">
              <a:lnSpc>
                <a:spcPct val="120000"/>
              </a:lnSpc>
            </a:pPr>
            <a:r>
              <a:rPr lang="en-US" sz="2000" dirty="0" smtClean="0"/>
              <a:t>Establishing a family LLC with children allows one to effectively reduce the estate taxes the children would be required to pay on their inheritance.</a:t>
            </a:r>
          </a:p>
          <a:p>
            <a:pPr marL="171450" indent="-171450" algn="just">
              <a:lnSpc>
                <a:spcPct val="120000"/>
              </a:lnSpc>
            </a:pPr>
            <a:endParaRPr lang="en-US" sz="100" dirty="0" smtClean="0"/>
          </a:p>
          <a:p>
            <a:pPr marL="171450" indent="-171450" algn="just">
              <a:lnSpc>
                <a:spcPct val="120000"/>
              </a:lnSpc>
            </a:pPr>
            <a:r>
              <a:rPr lang="en-US" sz="2000" dirty="0" smtClean="0"/>
              <a:t>It also allows one to distribute that inheritance to the children, during one’s lifetime, without being hit hard by gift taxes.</a:t>
            </a:r>
          </a:p>
          <a:p>
            <a:pPr marL="171450" indent="-171450" algn="just">
              <a:lnSpc>
                <a:spcPct val="120000"/>
              </a:lnSpc>
            </a:pPr>
            <a:r>
              <a:rPr lang="en-US" sz="2000" dirty="0" smtClean="0"/>
              <a:t>All of this while providing the ability to maintain control over the assets. </a:t>
            </a:r>
            <a:endParaRPr lang="en-US" sz="2000"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dirty="0" smtClean="0"/>
              <a:t>Sushil Lakhani</a:t>
            </a:r>
            <a:endParaRPr lang="en-US" dirty="0"/>
          </a:p>
        </p:txBody>
      </p:sp>
      <p:sp>
        <p:nvSpPr>
          <p:cNvPr id="5" name="Slide Number Placeholder 4"/>
          <p:cNvSpPr>
            <a:spLocks noGrp="1"/>
          </p:cNvSpPr>
          <p:nvPr>
            <p:ph type="sldNum" sz="quarter" idx="12"/>
          </p:nvPr>
        </p:nvSpPr>
        <p:spPr/>
        <p:txBody>
          <a:bodyPr/>
          <a:lstStyle/>
          <a:p>
            <a:fld id="{D16C5729-70C9-4991-8A03-CED73D4B2157}" type="slidenum">
              <a:rPr lang="en-US" smtClean="0"/>
              <a:pPr/>
              <a:t>28</a:t>
            </a:fld>
            <a:endParaRPr lang="en-US"/>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lstStyle/>
          <a:p>
            <a:pPr algn="ctr"/>
            <a:r>
              <a:rPr lang="en-US" b="1" dirty="0" smtClean="0"/>
              <a:t>Protected Cell Companies (PCC)</a:t>
            </a:r>
            <a:endParaRPr lang="en-US" b="1" dirty="0"/>
          </a:p>
        </p:txBody>
      </p:sp>
      <p:sp>
        <p:nvSpPr>
          <p:cNvPr id="3" name="Content Placeholder 2"/>
          <p:cNvSpPr>
            <a:spLocks noGrp="1"/>
          </p:cNvSpPr>
          <p:nvPr>
            <p:ph idx="1"/>
          </p:nvPr>
        </p:nvSpPr>
        <p:spPr>
          <a:xfrm>
            <a:off x="1143000" y="1828801"/>
            <a:ext cx="7543800" cy="3276600"/>
          </a:xfrm>
        </p:spPr>
        <p:txBody>
          <a:bodyPr>
            <a:normAutofit/>
          </a:bodyPr>
          <a:lstStyle/>
          <a:p>
            <a:pPr algn="just"/>
            <a:r>
              <a:rPr lang="en-US" sz="2200" dirty="0" smtClean="0"/>
              <a:t>A corporate structure in which a single legal entity is comprised of a core and several cells that have separate assets and liabilities. The protected cell company, or PCC, has a similar design to a hub and spoke, with the central core organization linked to individual cells. Each cell is independent of each other and of the company’s core, but the entire unit is still a single legal entity.</a:t>
            </a:r>
          </a:p>
          <a:p>
            <a:endParaRPr lang="en-US" sz="2200" dirty="0" smtClean="0"/>
          </a:p>
          <a:p>
            <a:endParaRPr lang="en-US" sz="2200" dirty="0" smtClean="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29</a:t>
            </a:fld>
            <a:endParaRPr lang="en-US"/>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8001000" cy="5715000"/>
          </a:xfrm>
        </p:spPr>
        <p:txBody>
          <a:bodyPr>
            <a:normAutofit fontScale="92500" lnSpcReduction="20000"/>
          </a:bodyPr>
          <a:lstStyle/>
          <a:p>
            <a:pPr marL="231775" indent="-231775">
              <a:lnSpc>
                <a:spcPct val="120000"/>
              </a:lnSpc>
              <a:buNone/>
            </a:pPr>
            <a:r>
              <a:rPr lang="en-US" sz="2200" dirty="0" smtClean="0"/>
              <a:t>C. </a:t>
            </a:r>
            <a:r>
              <a:rPr lang="en-US" sz="2200" b="1" u="sng" dirty="0" smtClean="0"/>
              <a:t>UK </a:t>
            </a:r>
            <a:r>
              <a:rPr lang="en-US" sz="2200" b="1" u="sng" dirty="0" err="1" smtClean="0"/>
              <a:t>Govt’s</a:t>
            </a:r>
            <a:r>
              <a:rPr lang="en-US" sz="2200" b="1" u="sng" dirty="0" smtClean="0"/>
              <a:t> Initiatives</a:t>
            </a:r>
          </a:p>
          <a:p>
            <a:pPr>
              <a:lnSpc>
                <a:spcPct val="120000"/>
              </a:lnSpc>
            </a:pPr>
            <a:r>
              <a:rPr lang="en-US" sz="2200" dirty="0" smtClean="0"/>
              <a:t>Diverted Profit Tax</a:t>
            </a:r>
          </a:p>
          <a:p>
            <a:pPr>
              <a:lnSpc>
                <a:spcPct val="120000"/>
              </a:lnSpc>
            </a:pPr>
            <a:r>
              <a:rPr lang="en-US" sz="2200" dirty="0" smtClean="0"/>
              <a:t>Disclosure of Tax Avoidance Schemes</a:t>
            </a:r>
          </a:p>
          <a:p>
            <a:pPr>
              <a:lnSpc>
                <a:spcPct val="120000"/>
              </a:lnSpc>
              <a:buNone/>
            </a:pPr>
            <a:endParaRPr lang="en-US" sz="100" dirty="0" smtClean="0"/>
          </a:p>
          <a:p>
            <a:pPr marL="231775" indent="-231775">
              <a:lnSpc>
                <a:spcPct val="120000"/>
              </a:lnSpc>
              <a:buNone/>
            </a:pPr>
            <a:r>
              <a:rPr lang="en-US" sz="2200" dirty="0" smtClean="0"/>
              <a:t>D. </a:t>
            </a:r>
            <a:r>
              <a:rPr lang="en-US" sz="2200" b="1" u="sng" dirty="0" smtClean="0"/>
              <a:t>US </a:t>
            </a:r>
            <a:r>
              <a:rPr lang="en-US" sz="2200" b="1" u="sng" dirty="0" err="1" smtClean="0"/>
              <a:t>Govt’s</a:t>
            </a:r>
            <a:r>
              <a:rPr lang="en-US" sz="2200" b="1" u="sng" dirty="0" smtClean="0"/>
              <a:t> Initiatives</a:t>
            </a:r>
          </a:p>
          <a:p>
            <a:pPr>
              <a:lnSpc>
                <a:spcPct val="120000"/>
              </a:lnSpc>
            </a:pPr>
            <a:r>
              <a:rPr lang="en-US" sz="2200" dirty="0" smtClean="0"/>
              <a:t>Foreign Account Tax Compliance Act (FATCA)</a:t>
            </a:r>
          </a:p>
          <a:p>
            <a:pPr>
              <a:lnSpc>
                <a:spcPct val="120000"/>
              </a:lnSpc>
            </a:pPr>
            <a:r>
              <a:rPr lang="en-US" sz="2200" dirty="0" smtClean="0"/>
              <a:t>Prevention of Tax Inversion</a:t>
            </a:r>
          </a:p>
          <a:p>
            <a:pPr>
              <a:lnSpc>
                <a:spcPct val="120000"/>
              </a:lnSpc>
            </a:pPr>
            <a:r>
              <a:rPr lang="en-US" sz="2200" dirty="0" smtClean="0"/>
              <a:t>Voluntary Disclosure Scheme</a:t>
            </a:r>
          </a:p>
          <a:p>
            <a:pPr>
              <a:lnSpc>
                <a:spcPct val="120000"/>
              </a:lnSpc>
              <a:buNone/>
            </a:pPr>
            <a:endParaRPr lang="en-US" sz="100" dirty="0" smtClean="0"/>
          </a:p>
          <a:p>
            <a:pPr marL="231775" indent="-231775">
              <a:lnSpc>
                <a:spcPct val="120000"/>
              </a:lnSpc>
              <a:buNone/>
            </a:pPr>
            <a:r>
              <a:rPr lang="en-US" sz="2200" dirty="0" smtClean="0"/>
              <a:t>E. </a:t>
            </a:r>
            <a:r>
              <a:rPr lang="en-US" sz="2200" b="1" u="sng" dirty="0" smtClean="0"/>
              <a:t>India’s Initiatives</a:t>
            </a:r>
          </a:p>
          <a:p>
            <a:pPr>
              <a:lnSpc>
                <a:spcPct val="120000"/>
              </a:lnSpc>
            </a:pPr>
            <a:r>
              <a:rPr lang="en-US" sz="2200" dirty="0" smtClean="0"/>
              <a:t>General Anti Avoidance Rules</a:t>
            </a:r>
          </a:p>
          <a:p>
            <a:pPr>
              <a:lnSpc>
                <a:spcPct val="120000"/>
              </a:lnSpc>
            </a:pPr>
            <a:r>
              <a:rPr lang="en-US" sz="2200" dirty="0" smtClean="0"/>
              <a:t>Tax Exchange Information Agreements</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3</a:t>
            </a:fld>
            <a:endParaRPr lang="en-US"/>
          </a:p>
        </p:txBody>
      </p:sp>
      <p:sp>
        <p:nvSpPr>
          <p:cNvPr id="8" name="Title 3"/>
          <p:cNvSpPr txBox="1">
            <a:spLocks/>
          </p:cNvSpPr>
          <p:nvPr/>
        </p:nvSpPr>
        <p:spPr bwMode="auto">
          <a:xfrm>
            <a:off x="914400" y="0"/>
            <a:ext cx="8229600" cy="715962"/>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normAutofit/>
          </a:bodyPr>
          <a:lstStyle/>
          <a:p>
            <a:pPr marL="0" marR="0" lvl="0" indent="0" algn="ctr" defTabSz="1217613" rtl="0" eaLnBrk="1" fontAlgn="base" latinLnBrk="0" hangingPunct="1">
              <a:lnSpc>
                <a:spcPct val="9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accent1">
                    <a:lumMod val="75000"/>
                  </a:schemeClr>
                </a:solidFill>
                <a:effectLst/>
                <a:uLnTx/>
                <a:uFillTx/>
                <a:latin typeface="+mj-lt"/>
                <a:ea typeface="+mj-ea"/>
                <a:cs typeface="+mj-cs"/>
              </a:rPr>
              <a:t>Current Scenario - Attack on Tax Planning  </a:t>
            </a:r>
            <a:endParaRPr kumimoji="0" lang="en-US" sz="3600" b="1"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792162"/>
          </a:xfrm>
        </p:spPr>
        <p:txBody>
          <a:bodyPr>
            <a:normAutofit/>
          </a:bodyPr>
          <a:lstStyle/>
          <a:p>
            <a:pPr algn="ctr"/>
            <a:r>
              <a:rPr lang="en-US" b="1" dirty="0" smtClean="0"/>
              <a:t>Insurance as a tool of Estate Planning</a:t>
            </a:r>
            <a:endParaRPr lang="en-US" b="1" dirty="0"/>
          </a:p>
        </p:txBody>
      </p:sp>
      <p:sp>
        <p:nvSpPr>
          <p:cNvPr id="3" name="Content Placeholder 2"/>
          <p:cNvSpPr>
            <a:spLocks noGrp="1"/>
          </p:cNvSpPr>
          <p:nvPr>
            <p:ph idx="1"/>
          </p:nvPr>
        </p:nvSpPr>
        <p:spPr>
          <a:xfrm>
            <a:off x="685800" y="1066800"/>
            <a:ext cx="8229600" cy="5059363"/>
          </a:xfrm>
        </p:spPr>
        <p:txBody>
          <a:bodyPr>
            <a:normAutofit lnSpcReduction="10000"/>
          </a:bodyPr>
          <a:lstStyle/>
          <a:p>
            <a:pPr algn="just"/>
            <a:r>
              <a:rPr lang="en-US" sz="2200" dirty="0" smtClean="0"/>
              <a:t>The policy is ideally held under an offshore trust or private investment company in a tax free jurisdiction.</a:t>
            </a:r>
          </a:p>
          <a:p>
            <a:pPr algn="just"/>
            <a:endParaRPr lang="en-US" sz="2200" dirty="0" smtClean="0"/>
          </a:p>
          <a:p>
            <a:pPr algn="just"/>
            <a:r>
              <a:rPr lang="en-US" sz="2200" dirty="0" smtClean="0"/>
              <a:t> The trust enhances the security for clients from their creditors.</a:t>
            </a:r>
          </a:p>
          <a:p>
            <a:pPr algn="just"/>
            <a:endParaRPr lang="en-US" sz="2200" dirty="0" smtClean="0"/>
          </a:p>
          <a:p>
            <a:pPr algn="just"/>
            <a:r>
              <a:rPr lang="en-US" sz="2200" dirty="0" smtClean="0"/>
              <a:t> This also gives flexibility in naming/changing beneficiaries. </a:t>
            </a:r>
          </a:p>
          <a:p>
            <a:pPr algn="just"/>
            <a:endParaRPr lang="en-US" sz="2200" dirty="0" smtClean="0"/>
          </a:p>
          <a:p>
            <a:pPr algn="just"/>
            <a:r>
              <a:rPr lang="en-US" sz="2200" dirty="0" smtClean="0"/>
              <a:t>Trust provisions are private and trust offers creditor protection.</a:t>
            </a:r>
          </a:p>
          <a:p>
            <a:pPr algn="just"/>
            <a:endParaRPr lang="en-US" sz="2200" dirty="0" smtClean="0"/>
          </a:p>
          <a:p>
            <a:pPr algn="just"/>
            <a:r>
              <a:rPr lang="en-US" sz="2200" dirty="0" smtClean="0"/>
              <a:t>The flexibility of withdrawing partially or wholly anytime at the surrender value of the policy as prevailing at that time is also available.</a:t>
            </a:r>
            <a:endParaRPr lang="en-US" sz="2200"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30</a:t>
            </a:fld>
            <a:endParaRPr lang="en-US"/>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543800" cy="715962"/>
          </a:xfrm>
        </p:spPr>
        <p:txBody>
          <a:bodyPr>
            <a:normAutofit/>
          </a:bodyPr>
          <a:lstStyle/>
          <a:p>
            <a:pPr algn="ctr"/>
            <a:r>
              <a:rPr lang="en-US" b="1" dirty="0" smtClean="0"/>
              <a:t>Family Arrangements</a:t>
            </a:r>
            <a:endParaRPr lang="en-US" b="1" dirty="0"/>
          </a:p>
        </p:txBody>
      </p:sp>
      <p:sp>
        <p:nvSpPr>
          <p:cNvPr id="3" name="Content Placeholder 2"/>
          <p:cNvSpPr>
            <a:spLocks noGrp="1"/>
          </p:cNvSpPr>
          <p:nvPr>
            <p:ph idx="1"/>
          </p:nvPr>
        </p:nvSpPr>
        <p:spPr>
          <a:xfrm>
            <a:off x="762000" y="990600"/>
            <a:ext cx="8153400" cy="5135563"/>
          </a:xfrm>
        </p:spPr>
        <p:txBody>
          <a:bodyPr>
            <a:noAutofit/>
          </a:bodyPr>
          <a:lstStyle/>
          <a:p>
            <a:pPr marL="0" indent="0" algn="just">
              <a:lnSpc>
                <a:spcPct val="100000"/>
              </a:lnSpc>
              <a:buNone/>
            </a:pPr>
            <a:r>
              <a:rPr lang="en-US" sz="2200" dirty="0" smtClean="0"/>
              <a:t>Agreement between members of the same family.</a:t>
            </a:r>
          </a:p>
          <a:p>
            <a:pPr marL="0" indent="0" algn="just">
              <a:lnSpc>
                <a:spcPct val="100000"/>
              </a:lnSpc>
              <a:buNone/>
            </a:pPr>
            <a:endParaRPr lang="en-US" sz="100" dirty="0" smtClean="0"/>
          </a:p>
          <a:p>
            <a:pPr marL="0" indent="0" algn="just">
              <a:lnSpc>
                <a:spcPct val="100000"/>
              </a:lnSpc>
              <a:buNone/>
            </a:pPr>
            <a:r>
              <a:rPr lang="en-US" sz="2200" dirty="0" smtClean="0"/>
              <a:t>Intended to be generally and reasonably for the benefit of the family, by compromising doubtful or disputed rights or by preserving the family property or the peace and security of the family by avoiding litigation or by saving its </a:t>
            </a:r>
            <a:r>
              <a:rPr lang="en-US" sz="2200" dirty="0" err="1" smtClean="0"/>
              <a:t>honour</a:t>
            </a:r>
            <a:r>
              <a:rPr lang="en-US" sz="2200" dirty="0" smtClean="0"/>
              <a:t>.</a:t>
            </a:r>
          </a:p>
          <a:p>
            <a:pPr marL="0" indent="0" algn="just">
              <a:lnSpc>
                <a:spcPct val="100000"/>
              </a:lnSpc>
              <a:buNone/>
            </a:pPr>
            <a:r>
              <a:rPr lang="en-US" sz="100" dirty="0" smtClean="0"/>
              <a:t> </a:t>
            </a:r>
            <a:r>
              <a:rPr lang="en-US" sz="2200" dirty="0" smtClean="0"/>
              <a:t/>
            </a:r>
            <a:br>
              <a:rPr lang="en-US" sz="2200" dirty="0" smtClean="0"/>
            </a:br>
            <a:r>
              <a:rPr lang="en-US" sz="2200" dirty="0" smtClean="0"/>
              <a:t>The intention of the arrangement is to shield the family from long drawn litigation or perpetual strives which mark the unity and solidarity of the family and create hatred and bad blood between the various members of the family. </a:t>
            </a:r>
          </a:p>
          <a:p>
            <a:pPr marL="0" indent="0" algn="just">
              <a:lnSpc>
                <a:spcPct val="100000"/>
              </a:lnSpc>
              <a:buNone/>
            </a:pPr>
            <a:endParaRPr lang="en-US" sz="100" dirty="0" smtClean="0"/>
          </a:p>
          <a:p>
            <a:pPr marL="0" indent="0" algn="just">
              <a:lnSpc>
                <a:spcPct val="100000"/>
              </a:lnSpc>
              <a:buNone/>
            </a:pPr>
            <a:r>
              <a:rPr lang="en-US" sz="2200" dirty="0" smtClean="0"/>
              <a:t>It promotes social justice through wider distribution of wealth. Family therefore has to be construed widely. It is not confined only to people having legal title to the property. </a:t>
            </a:r>
            <a:endParaRPr lang="en-US" sz="2200"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31</a:t>
            </a:fld>
            <a:endParaRPr lang="en-US"/>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90600"/>
            <a:ext cx="8610600" cy="1569660"/>
          </a:xfrm>
          <a:prstGeom prst="rect">
            <a:avLst/>
          </a:prstGeom>
          <a:noFill/>
        </p:spPr>
        <p:txBody>
          <a:bodyPr>
            <a:spAutoFit/>
          </a:bodyPr>
          <a:lstStyle/>
          <a:p>
            <a:pPr algn="ctr" fontAlgn="auto">
              <a:spcBef>
                <a:spcPts val="0"/>
              </a:spcBef>
              <a:spcAft>
                <a:spcPts val="0"/>
              </a:spcAft>
              <a:defRPr/>
            </a:pPr>
            <a:r>
              <a:rPr lang="en-US" sz="9600" b="1" cap="all" dirty="0">
                <a:ln w="9000" cmpd="sng">
                  <a:solidFill>
                    <a:schemeClr val="accent4">
                      <a:shade val="50000"/>
                      <a:satMod val="120000"/>
                    </a:schemeClr>
                  </a:solidFill>
                  <a:prstDash val="solid"/>
                </a:ln>
                <a:effectLst>
                  <a:outerShdw blurRad="38100" dist="38100" dir="2700000" algn="tl">
                    <a:srgbClr val="000000">
                      <a:alpha val="43137"/>
                    </a:srgbClr>
                  </a:outerShdw>
                  <a:reflection blurRad="12700" stA="28000" endPos="45000" dist="1000" dir="5400000" sy="-100000" algn="bl" rotWithShape="0"/>
                </a:effectLst>
                <a:latin typeface="+mj-lt"/>
                <a:cs typeface="Arial" pitchFamily="34" charset="0"/>
              </a:rPr>
              <a:t>THANK </a:t>
            </a:r>
            <a:r>
              <a:rPr lang="en-US" sz="9400" b="1" cap="all" dirty="0">
                <a:ln w="9000" cmpd="sng">
                  <a:solidFill>
                    <a:schemeClr val="accent4">
                      <a:shade val="50000"/>
                      <a:satMod val="120000"/>
                    </a:schemeClr>
                  </a:solidFill>
                  <a:prstDash val="solid"/>
                </a:ln>
                <a:effectLst>
                  <a:outerShdw blurRad="38100" dist="38100" dir="2700000" algn="tl">
                    <a:srgbClr val="000000">
                      <a:alpha val="43137"/>
                    </a:srgbClr>
                  </a:outerShdw>
                  <a:reflection blurRad="12700" stA="28000" endPos="45000" dist="1000" dir="5400000" sy="-100000" algn="bl" rotWithShape="0"/>
                </a:effectLst>
                <a:latin typeface="+mj-lt"/>
                <a:cs typeface="Arial" pitchFamily="34" charset="0"/>
              </a:rPr>
              <a:t>YOU</a:t>
            </a:r>
            <a:endParaRPr lang="en-US" sz="9400" b="1" cap="all" dirty="0">
              <a:ln w="9000" cmpd="sng">
                <a:solidFill>
                  <a:schemeClr val="accent4">
                    <a:shade val="50000"/>
                    <a:satMod val="120000"/>
                  </a:schemeClr>
                </a:solidFill>
                <a:prstDash val="solid"/>
              </a:ln>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endParaRPr>
          </a:p>
        </p:txBody>
      </p:sp>
      <p:sp>
        <p:nvSpPr>
          <p:cNvPr id="67587" name="TextBox 6"/>
          <p:cNvSpPr txBox="1">
            <a:spLocks noChangeArrowheads="1"/>
          </p:cNvSpPr>
          <p:nvPr/>
        </p:nvSpPr>
        <p:spPr bwMode="auto">
          <a:xfrm>
            <a:off x="2362200" y="2514600"/>
            <a:ext cx="5105400" cy="2616101"/>
          </a:xfrm>
          <a:prstGeom prst="rect">
            <a:avLst/>
          </a:prstGeom>
          <a:noFill/>
          <a:ln w="9525">
            <a:noFill/>
            <a:miter lim="800000"/>
            <a:headEnd/>
            <a:tailEnd/>
          </a:ln>
        </p:spPr>
        <p:txBody>
          <a:bodyPr>
            <a:spAutoFit/>
          </a:bodyPr>
          <a:lstStyle/>
          <a:p>
            <a:pPr fontAlgn="auto">
              <a:spcBef>
                <a:spcPts val="0"/>
              </a:spcBef>
              <a:spcAft>
                <a:spcPts val="0"/>
              </a:spcAft>
              <a:defRPr/>
            </a:pPr>
            <a:r>
              <a:rPr lang="en-US" sz="2400" dirty="0">
                <a:latin typeface="+mj-lt"/>
              </a:rPr>
              <a:t>SUSHIL LAKHANI</a:t>
            </a:r>
          </a:p>
          <a:p>
            <a:pPr fontAlgn="auto">
              <a:spcBef>
                <a:spcPts val="0"/>
              </a:spcBef>
              <a:spcAft>
                <a:spcPts val="0"/>
              </a:spcAft>
              <a:defRPr/>
            </a:pPr>
            <a:r>
              <a:rPr lang="en-US" sz="2000" dirty="0" smtClean="0">
                <a:latin typeface="+mj-lt"/>
              </a:rPr>
              <a:t>Sushil Lakhani </a:t>
            </a:r>
            <a:r>
              <a:rPr lang="en-US" sz="2000" dirty="0">
                <a:latin typeface="+mj-lt"/>
              </a:rPr>
              <a:t>and Associates, </a:t>
            </a:r>
          </a:p>
          <a:p>
            <a:pPr fontAlgn="auto">
              <a:spcBef>
                <a:spcPts val="0"/>
              </a:spcBef>
              <a:spcAft>
                <a:spcPts val="0"/>
              </a:spcAft>
              <a:defRPr/>
            </a:pPr>
            <a:r>
              <a:rPr lang="en-US" sz="2000" dirty="0">
                <a:latin typeface="+mj-lt"/>
              </a:rPr>
              <a:t>Chartered Accountants</a:t>
            </a:r>
          </a:p>
          <a:p>
            <a:pPr fontAlgn="auto">
              <a:spcBef>
                <a:spcPts val="0"/>
              </a:spcBef>
              <a:spcAft>
                <a:spcPts val="0"/>
              </a:spcAft>
              <a:defRPr/>
            </a:pPr>
            <a:r>
              <a:rPr lang="en-US" sz="2000" dirty="0">
                <a:latin typeface="+mj-lt"/>
              </a:rPr>
              <a:t>4</a:t>
            </a:r>
            <a:r>
              <a:rPr lang="en-US" sz="2000" baseline="30000" dirty="0">
                <a:latin typeface="+mj-lt"/>
              </a:rPr>
              <a:t>th</a:t>
            </a:r>
            <a:r>
              <a:rPr lang="en-US" sz="2000" dirty="0">
                <a:latin typeface="+mj-lt"/>
              </a:rPr>
              <a:t> Floor, Bharat House,</a:t>
            </a:r>
          </a:p>
          <a:p>
            <a:pPr fontAlgn="auto">
              <a:spcBef>
                <a:spcPts val="0"/>
              </a:spcBef>
              <a:spcAft>
                <a:spcPts val="0"/>
              </a:spcAft>
              <a:defRPr/>
            </a:pPr>
            <a:r>
              <a:rPr lang="en-US" sz="2000" dirty="0">
                <a:latin typeface="+mj-lt"/>
              </a:rPr>
              <a:t>104, Mumbai Samachar Marg,</a:t>
            </a:r>
          </a:p>
          <a:p>
            <a:pPr fontAlgn="auto">
              <a:spcBef>
                <a:spcPts val="0"/>
              </a:spcBef>
              <a:spcAft>
                <a:spcPts val="0"/>
              </a:spcAft>
              <a:defRPr/>
            </a:pPr>
            <a:r>
              <a:rPr lang="en-US" sz="2000" dirty="0">
                <a:latin typeface="+mj-lt"/>
              </a:rPr>
              <a:t>Fort, Mumbai-400023</a:t>
            </a:r>
          </a:p>
          <a:p>
            <a:pPr fontAlgn="auto">
              <a:spcBef>
                <a:spcPts val="0"/>
              </a:spcBef>
              <a:spcAft>
                <a:spcPts val="0"/>
              </a:spcAft>
              <a:defRPr/>
            </a:pPr>
            <a:r>
              <a:rPr lang="en-US" sz="2000" dirty="0">
                <a:latin typeface="+mj-lt"/>
              </a:rPr>
              <a:t>Tel: +</a:t>
            </a:r>
            <a:r>
              <a:rPr lang="en-US" sz="2000" dirty="0" smtClean="0">
                <a:latin typeface="+mj-lt"/>
              </a:rPr>
              <a:t>91-22-40693939</a:t>
            </a:r>
            <a:endParaRPr lang="en-US" sz="2000" dirty="0">
              <a:latin typeface="+mj-lt"/>
            </a:endParaRPr>
          </a:p>
          <a:p>
            <a:pPr fontAlgn="auto">
              <a:spcBef>
                <a:spcPts val="0"/>
              </a:spcBef>
              <a:spcAft>
                <a:spcPts val="0"/>
              </a:spcAft>
              <a:defRPr/>
            </a:pPr>
            <a:r>
              <a:rPr lang="en-US" sz="2000" dirty="0" smtClean="0">
                <a:latin typeface="+mj-lt"/>
              </a:rPr>
              <a:t>E-mail :</a:t>
            </a:r>
            <a:r>
              <a:rPr lang="en-US" sz="2000" dirty="0" smtClean="0">
                <a:solidFill>
                  <a:srgbClr val="66FF33"/>
                </a:solidFill>
                <a:latin typeface="+mj-lt"/>
                <a:hlinkClick r:id="rId3"/>
              </a:rPr>
              <a:t>sushil@sushillakhani.com</a:t>
            </a:r>
            <a:endParaRPr lang="en-US" sz="2000" dirty="0">
              <a:solidFill>
                <a:srgbClr val="66FF33"/>
              </a:solidFill>
              <a:latin typeface="+mj-lt"/>
              <a:hlinkClick r:id="rId3"/>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772400" cy="4953000"/>
          </a:xfrm>
        </p:spPr>
        <p:txBody>
          <a:bodyPr>
            <a:normAutofit lnSpcReduction="10000"/>
          </a:bodyPr>
          <a:lstStyle/>
          <a:p>
            <a:pPr algn="just">
              <a:lnSpc>
                <a:spcPct val="100000"/>
              </a:lnSpc>
              <a:buNone/>
            </a:pPr>
            <a:r>
              <a:rPr lang="en-US" sz="2400" dirty="0" smtClean="0"/>
              <a:t>F. </a:t>
            </a:r>
            <a:r>
              <a:rPr lang="en-US" sz="2400" b="1" u="sng" dirty="0" smtClean="0"/>
              <a:t>Other Countries </a:t>
            </a:r>
          </a:p>
          <a:p>
            <a:pPr algn="just">
              <a:lnSpc>
                <a:spcPct val="100000"/>
              </a:lnSpc>
            </a:pPr>
            <a:r>
              <a:rPr lang="en-US" sz="2400" dirty="0" smtClean="0"/>
              <a:t>Irish </a:t>
            </a:r>
            <a:r>
              <a:rPr lang="en-US" sz="2400" dirty="0" err="1" smtClean="0"/>
              <a:t>Govt’s</a:t>
            </a:r>
            <a:r>
              <a:rPr lang="en-US" sz="2400" dirty="0" smtClean="0"/>
              <a:t> initiatives to end ‘Double Irish Sandwich’</a:t>
            </a:r>
          </a:p>
          <a:p>
            <a:pPr algn="just">
              <a:lnSpc>
                <a:spcPct val="100000"/>
              </a:lnSpc>
            </a:pPr>
            <a:endParaRPr lang="en-US" sz="1100" dirty="0" smtClean="0"/>
          </a:p>
          <a:p>
            <a:pPr algn="just">
              <a:lnSpc>
                <a:spcPct val="100000"/>
              </a:lnSpc>
            </a:pPr>
            <a:r>
              <a:rPr lang="en-US" sz="2400" dirty="0" smtClean="0"/>
              <a:t>Slovakia </a:t>
            </a:r>
            <a:r>
              <a:rPr lang="en-US" sz="2400" dirty="0" err="1" smtClean="0"/>
              <a:t>Govt’s</a:t>
            </a:r>
            <a:r>
              <a:rPr lang="en-US" sz="2400" dirty="0" smtClean="0"/>
              <a:t> Anti-shell Company Law</a:t>
            </a:r>
          </a:p>
          <a:p>
            <a:pPr algn="just">
              <a:lnSpc>
                <a:spcPct val="100000"/>
              </a:lnSpc>
            </a:pPr>
            <a:endParaRPr lang="en-US" sz="1100" dirty="0" smtClean="0"/>
          </a:p>
          <a:p>
            <a:pPr algn="just">
              <a:lnSpc>
                <a:spcPct val="100000"/>
              </a:lnSpc>
            </a:pPr>
            <a:r>
              <a:rPr lang="en-US" sz="2400" dirty="0" smtClean="0"/>
              <a:t>Chinese, Indonesian and other countries’ anti-avoidance rules targeting letterbox entities are adding to that effect.</a:t>
            </a:r>
          </a:p>
          <a:p>
            <a:pPr algn="just">
              <a:lnSpc>
                <a:spcPct val="100000"/>
              </a:lnSpc>
            </a:pPr>
            <a:endParaRPr lang="en-US" sz="1100" dirty="0" smtClean="0"/>
          </a:p>
          <a:p>
            <a:pPr algn="just">
              <a:lnSpc>
                <a:spcPct val="100000"/>
              </a:lnSpc>
            </a:pPr>
            <a:r>
              <a:rPr lang="en-US" sz="2400" dirty="0" smtClean="0"/>
              <a:t>Singapore has already developed a domestic practice to question passive investment holding companies as to their entitlement to a certificate of residence. </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4</a:t>
            </a:fld>
            <a:endParaRPr lang="en-US"/>
          </a:p>
        </p:txBody>
      </p:sp>
      <p:sp>
        <p:nvSpPr>
          <p:cNvPr id="9" name="Title 3"/>
          <p:cNvSpPr>
            <a:spLocks noGrp="1"/>
          </p:cNvSpPr>
          <p:nvPr>
            <p:ph type="title"/>
          </p:nvPr>
        </p:nvSpPr>
        <p:spPr>
          <a:xfrm>
            <a:off x="914400" y="0"/>
            <a:ext cx="8229600" cy="715962"/>
          </a:xfrm>
        </p:spPr>
        <p:txBody>
          <a:bodyPr>
            <a:normAutofit/>
          </a:bodyPr>
          <a:lstStyle/>
          <a:p>
            <a:pPr algn="ctr"/>
            <a:r>
              <a:rPr lang="en-US" sz="3600" b="1" dirty="0" smtClean="0"/>
              <a:t>Current Scenario - Attack on Tax Planning  </a:t>
            </a:r>
            <a:endParaRPr lang="en-US" sz="3600" b="1"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715962"/>
          </a:xfrm>
        </p:spPr>
        <p:txBody>
          <a:bodyPr>
            <a:normAutofit/>
          </a:bodyPr>
          <a:lstStyle/>
          <a:p>
            <a:pPr algn="ctr"/>
            <a:r>
              <a:rPr lang="en-US" b="1" dirty="0" smtClean="0"/>
              <a:t>Objectives of Wealth and Estate Planning</a:t>
            </a:r>
          </a:p>
        </p:txBody>
      </p:sp>
      <p:sp>
        <p:nvSpPr>
          <p:cNvPr id="3" name="Content Placeholder 2"/>
          <p:cNvSpPr>
            <a:spLocks noGrp="1"/>
          </p:cNvSpPr>
          <p:nvPr>
            <p:ph idx="1"/>
          </p:nvPr>
        </p:nvSpPr>
        <p:spPr>
          <a:xfrm>
            <a:off x="838200" y="1524000"/>
            <a:ext cx="8001000" cy="4602163"/>
          </a:xfrm>
        </p:spPr>
        <p:txBody>
          <a:bodyPr>
            <a:normAutofit/>
          </a:bodyPr>
          <a:lstStyle/>
          <a:p>
            <a:pPr algn="just"/>
            <a:r>
              <a:rPr lang="en-US" sz="2400" dirty="0" smtClean="0"/>
              <a:t>Save Estate Duty, Wealth Tax, Income Tax, Generation Skipping Tax, Gift Tax etc.</a:t>
            </a:r>
          </a:p>
          <a:p>
            <a:endParaRPr lang="en-US" sz="2400" dirty="0" smtClean="0"/>
          </a:p>
          <a:p>
            <a:r>
              <a:rPr lang="en-US" sz="2400" dirty="0" smtClean="0"/>
              <a:t>Asset Protection</a:t>
            </a:r>
          </a:p>
          <a:p>
            <a:endParaRPr lang="en-US" sz="2400" dirty="0" smtClean="0"/>
          </a:p>
          <a:p>
            <a:pPr algn="just"/>
            <a:r>
              <a:rPr lang="en-US" sz="2400" dirty="0" smtClean="0"/>
              <a:t>Smooth Succession and leaving a legacy for the next generation</a:t>
            </a:r>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5</a:t>
            </a:fld>
            <a:endParaRPr lang="en-US"/>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305800" cy="715962"/>
          </a:xfrm>
        </p:spPr>
        <p:txBody>
          <a:bodyPr>
            <a:noAutofit/>
          </a:bodyPr>
          <a:lstStyle/>
          <a:p>
            <a:r>
              <a:rPr lang="en-US" sz="3000" b="1" dirty="0" smtClean="0"/>
              <a:t>Select Wealth and Succession Planning Techniques</a:t>
            </a:r>
          </a:p>
        </p:txBody>
      </p:sp>
      <p:sp>
        <p:nvSpPr>
          <p:cNvPr id="3" name="Content Placeholder 2"/>
          <p:cNvSpPr>
            <a:spLocks noGrp="1"/>
          </p:cNvSpPr>
          <p:nvPr>
            <p:ph idx="1"/>
          </p:nvPr>
        </p:nvSpPr>
        <p:spPr>
          <a:xfrm>
            <a:off x="762000" y="914400"/>
            <a:ext cx="8229600" cy="5486400"/>
          </a:xfrm>
        </p:spPr>
        <p:txBody>
          <a:bodyPr>
            <a:normAutofit fontScale="92500" lnSpcReduction="20000"/>
          </a:bodyPr>
          <a:lstStyle/>
          <a:p>
            <a:pPr>
              <a:buNone/>
            </a:pPr>
            <a:r>
              <a:rPr lang="en-US" sz="2400" u="sng" dirty="0" smtClean="0"/>
              <a:t>For Residents - </a:t>
            </a:r>
          </a:p>
          <a:p>
            <a:r>
              <a:rPr lang="en-US" sz="2400" dirty="0" smtClean="0"/>
              <a:t>Wills</a:t>
            </a:r>
          </a:p>
          <a:p>
            <a:r>
              <a:rPr lang="en-US" sz="2400" dirty="0" smtClean="0"/>
              <a:t>Trusts in India – Specific and Discretionary</a:t>
            </a:r>
          </a:p>
          <a:p>
            <a:r>
              <a:rPr lang="en-US" sz="2400" dirty="0" smtClean="0"/>
              <a:t>Family Arrangements</a:t>
            </a:r>
          </a:p>
          <a:p>
            <a:r>
              <a:rPr lang="en-US" sz="2400" dirty="0" smtClean="0"/>
              <a:t>One Person Companies</a:t>
            </a:r>
          </a:p>
          <a:p>
            <a:pPr>
              <a:buNone/>
            </a:pPr>
            <a:r>
              <a:rPr lang="en-US" sz="2400" u="sng" dirty="0" smtClean="0"/>
              <a:t>For Non Residents and Returning Indians</a:t>
            </a:r>
          </a:p>
          <a:p>
            <a:r>
              <a:rPr lang="en-US" sz="2400" dirty="0" smtClean="0"/>
              <a:t>Offshore Trusts</a:t>
            </a:r>
          </a:p>
          <a:p>
            <a:r>
              <a:rPr lang="en-US" sz="2400" dirty="0" smtClean="0"/>
              <a:t>Mirror Trusts</a:t>
            </a:r>
          </a:p>
          <a:p>
            <a:r>
              <a:rPr lang="en-US" sz="2400" dirty="0" smtClean="0"/>
              <a:t>Offshore Holding Company</a:t>
            </a:r>
          </a:p>
          <a:p>
            <a:r>
              <a:rPr lang="en-US" sz="2400" dirty="0" smtClean="0"/>
              <a:t>Foundations</a:t>
            </a:r>
          </a:p>
          <a:p>
            <a:r>
              <a:rPr lang="en-US" sz="2400" dirty="0" smtClean="0"/>
              <a:t>Insurance Policies</a:t>
            </a:r>
          </a:p>
          <a:p>
            <a:r>
              <a:rPr lang="en-US" sz="2400" dirty="0" smtClean="0"/>
              <a:t>Foreign Hybrid Entities</a:t>
            </a:r>
          </a:p>
          <a:p>
            <a:pPr>
              <a:buNone/>
            </a:pPr>
            <a:endParaRPr lang="en-US" dirty="0"/>
          </a:p>
        </p:txBody>
      </p:sp>
      <p:sp>
        <p:nvSpPr>
          <p:cNvPr id="4" name="Date Placeholder 3"/>
          <p:cNvSpPr>
            <a:spLocks noGrp="1"/>
          </p:cNvSpPr>
          <p:nvPr>
            <p:ph type="dt" sz="half" idx="10"/>
          </p:nvPr>
        </p:nvSpPr>
        <p:spPr/>
        <p:txBody>
          <a:bodyPr/>
          <a:lstStyle/>
          <a:p>
            <a:r>
              <a:rPr lang="en-US" smtClean="0"/>
              <a:t>03/07/2015</a:t>
            </a:r>
            <a:endParaRPr lang="en-US"/>
          </a:p>
        </p:txBody>
      </p:sp>
      <p:sp>
        <p:nvSpPr>
          <p:cNvPr id="6" name="Footer Placeholder 5"/>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6</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590800"/>
            <a:ext cx="7696200" cy="1143000"/>
          </a:xfrm>
        </p:spPr>
        <p:txBody>
          <a:bodyPr>
            <a:noAutofit/>
          </a:bodyPr>
          <a:lstStyle/>
          <a:p>
            <a:pPr algn="ctr">
              <a:lnSpc>
                <a:spcPct val="150000"/>
              </a:lnSpc>
            </a:pPr>
            <a:r>
              <a:rPr lang="en-US" sz="4800" b="1" dirty="0" smtClean="0"/>
              <a:t>TRUST AS A TOOL OF TAX PLANNING</a:t>
            </a:r>
            <a:endParaRPr lang="en-US" sz="4800" b="1"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914400" y="0"/>
            <a:ext cx="7772400" cy="715962"/>
          </a:xfrm>
        </p:spPr>
        <p:txBody>
          <a:bodyPr>
            <a:normAutofit/>
          </a:bodyPr>
          <a:lstStyle/>
          <a:p>
            <a:pPr algn="ctr"/>
            <a:r>
              <a:rPr lang="en-US" b="1" dirty="0" smtClean="0"/>
              <a:t>Advantages of Private Trust</a:t>
            </a:r>
            <a:endParaRPr lang="en-US" b="1" dirty="0"/>
          </a:p>
        </p:txBody>
      </p:sp>
      <p:sp>
        <p:nvSpPr>
          <p:cNvPr id="8" name="Content Placeholder 7"/>
          <p:cNvSpPr>
            <a:spLocks noGrp="1"/>
          </p:cNvSpPr>
          <p:nvPr>
            <p:ph idx="1"/>
          </p:nvPr>
        </p:nvSpPr>
        <p:spPr>
          <a:xfrm>
            <a:off x="762000" y="914400"/>
            <a:ext cx="7924800" cy="5486400"/>
          </a:xfrm>
        </p:spPr>
        <p:txBody>
          <a:bodyPr/>
          <a:lstStyle/>
          <a:p>
            <a:pPr>
              <a:lnSpc>
                <a:spcPct val="100000"/>
              </a:lnSpc>
            </a:pPr>
            <a:r>
              <a:rPr lang="en-US" sz="2000" dirty="0" smtClean="0"/>
              <a:t>Bankruptcy remote quo </a:t>
            </a:r>
            <a:r>
              <a:rPr lang="en-US" sz="2000" dirty="0" err="1" smtClean="0"/>
              <a:t>Settlor</a:t>
            </a:r>
            <a:r>
              <a:rPr lang="en-US" sz="2000" dirty="0" smtClean="0"/>
              <a:t> – Trust property does not vest in t he </a:t>
            </a:r>
            <a:r>
              <a:rPr lang="en-US" sz="2000" dirty="0" err="1" smtClean="0"/>
              <a:t>settlor</a:t>
            </a:r>
            <a:r>
              <a:rPr lang="en-US" sz="2000" dirty="0" smtClean="0"/>
              <a:t>, hence cannot be attached</a:t>
            </a:r>
          </a:p>
          <a:p>
            <a:pPr>
              <a:lnSpc>
                <a:spcPct val="100000"/>
              </a:lnSpc>
            </a:pPr>
            <a:r>
              <a:rPr lang="en-US" sz="2000" dirty="0" smtClean="0"/>
              <a:t>  Avoidance of Estate Duty – Inheritance of Tax (At present in India both the levies are not applicable)</a:t>
            </a:r>
          </a:p>
          <a:p>
            <a:pPr>
              <a:lnSpc>
                <a:spcPct val="100000"/>
              </a:lnSpc>
            </a:pPr>
            <a:r>
              <a:rPr lang="en-US" sz="2000" dirty="0" smtClean="0"/>
              <a:t>Inheritance Planning – Flexibility in transfer of assets  among legal heir</a:t>
            </a:r>
          </a:p>
          <a:p>
            <a:pPr>
              <a:lnSpc>
                <a:spcPct val="100000"/>
              </a:lnSpc>
            </a:pPr>
            <a:r>
              <a:rPr lang="en-US" sz="2000" dirty="0" smtClean="0"/>
              <a:t>Dispute among legal heir can be avoided by creating Trust</a:t>
            </a:r>
          </a:p>
          <a:p>
            <a:pPr>
              <a:lnSpc>
                <a:spcPct val="100000"/>
              </a:lnSpc>
            </a:pPr>
            <a:r>
              <a:rPr lang="en-US" sz="2000" dirty="0" smtClean="0"/>
              <a:t>Protect assets with assured income for incapacitate or handicapped family members or senior citizens</a:t>
            </a:r>
          </a:p>
          <a:p>
            <a:pPr>
              <a:lnSpc>
                <a:spcPct val="100000"/>
              </a:lnSpc>
            </a:pPr>
            <a:r>
              <a:rPr lang="en-US" sz="2000" dirty="0" smtClean="0"/>
              <a:t>Tax planning to reduce Tax Liability</a:t>
            </a:r>
          </a:p>
          <a:p>
            <a:pPr>
              <a:lnSpc>
                <a:spcPct val="100000"/>
              </a:lnSpc>
            </a:pPr>
            <a:r>
              <a:rPr lang="en-US" sz="2000" dirty="0" smtClean="0"/>
              <a:t>Avoidance of Probate</a:t>
            </a:r>
          </a:p>
          <a:p>
            <a:pPr>
              <a:lnSpc>
                <a:spcPct val="100000"/>
              </a:lnSpc>
            </a:pPr>
            <a:r>
              <a:rPr lang="en-US" sz="2000" dirty="0" smtClean="0"/>
              <a:t>Protecting the interest of daughters and lady members of the family against future uncertainty</a:t>
            </a:r>
          </a:p>
        </p:txBody>
      </p:sp>
      <p:sp>
        <p:nvSpPr>
          <p:cNvPr id="3" name="Date Placeholder 2"/>
          <p:cNvSpPr>
            <a:spLocks noGrp="1"/>
          </p:cNvSpPr>
          <p:nvPr>
            <p:ph type="dt" sz="half" idx="10"/>
          </p:nvPr>
        </p:nvSpPr>
        <p:spPr/>
        <p:txBody>
          <a:bodyPr/>
          <a:lstStyle/>
          <a:p>
            <a:r>
              <a:rPr lang="en-US" smtClean="0"/>
              <a:t>03/07/2015</a:t>
            </a:r>
            <a:endParaRPr lang="en-US"/>
          </a:p>
        </p:txBody>
      </p:sp>
      <p:sp>
        <p:nvSpPr>
          <p:cNvPr id="4" name="Footer Placeholder 3"/>
          <p:cNvSpPr>
            <a:spLocks noGrp="1"/>
          </p:cNvSpPr>
          <p:nvPr>
            <p:ph type="ftr" sz="quarter" idx="11"/>
          </p:nvPr>
        </p:nvSpPr>
        <p:spPr/>
        <p:txBody>
          <a:bodyPr/>
          <a:lstStyle/>
          <a:p>
            <a:r>
              <a:rPr lang="en-US" smtClean="0"/>
              <a:t>Sushil Lakhani</a:t>
            </a:r>
            <a:endParaRPr lang="en-US"/>
          </a:p>
        </p:txBody>
      </p:sp>
      <p:sp>
        <p:nvSpPr>
          <p:cNvPr id="5" name="Slide Number Placeholder 4"/>
          <p:cNvSpPr>
            <a:spLocks noGrp="1"/>
          </p:cNvSpPr>
          <p:nvPr>
            <p:ph type="sldNum" sz="quarter" idx="12"/>
          </p:nvPr>
        </p:nvSpPr>
        <p:spPr/>
        <p:txBody>
          <a:bodyPr/>
          <a:lstStyle/>
          <a:p>
            <a:fld id="{D16C5729-70C9-4991-8A03-CED73D4B2157}" type="slidenum">
              <a:rPr lang="en-US" smtClean="0"/>
              <a:pPr/>
              <a:t>8</a:t>
            </a:fld>
            <a:endParaRPr lang="en-US"/>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31796" t="36065" r="31699" b="36130"/>
          <a:stretch>
            <a:fillRect/>
          </a:stretch>
        </p:blipFill>
        <p:spPr bwMode="auto">
          <a:xfrm>
            <a:off x="2286000" y="990600"/>
            <a:ext cx="5029200" cy="2514600"/>
          </a:xfrm>
          <a:prstGeom prst="rect">
            <a:avLst/>
          </a:prstGeom>
          <a:noFill/>
          <a:ln w="9525">
            <a:noFill/>
            <a:miter lim="800000"/>
            <a:headEnd/>
            <a:tailEnd/>
          </a:ln>
          <a:effectLst/>
        </p:spPr>
      </p:pic>
      <p:sp>
        <p:nvSpPr>
          <p:cNvPr id="5" name="Title 4"/>
          <p:cNvSpPr>
            <a:spLocks noGrp="1"/>
          </p:cNvSpPr>
          <p:nvPr>
            <p:ph type="title"/>
          </p:nvPr>
        </p:nvSpPr>
        <p:spPr>
          <a:xfrm>
            <a:off x="762000" y="0"/>
            <a:ext cx="7924799" cy="685800"/>
          </a:xfrm>
        </p:spPr>
        <p:txBody>
          <a:bodyPr>
            <a:normAutofit/>
          </a:bodyPr>
          <a:lstStyle/>
          <a:p>
            <a:pPr algn="ctr"/>
            <a:r>
              <a:rPr lang="en-US" b="1" dirty="0" smtClean="0"/>
              <a:t>Types of Trusts</a:t>
            </a:r>
            <a:endParaRPr lang="en-US" b="1" dirty="0"/>
          </a:p>
        </p:txBody>
      </p:sp>
      <p:sp>
        <p:nvSpPr>
          <p:cNvPr id="6" name="Date Placeholder 5"/>
          <p:cNvSpPr>
            <a:spLocks noGrp="1"/>
          </p:cNvSpPr>
          <p:nvPr>
            <p:ph type="dt" sz="half" idx="10"/>
          </p:nvPr>
        </p:nvSpPr>
        <p:spPr/>
        <p:txBody>
          <a:bodyPr/>
          <a:lstStyle/>
          <a:p>
            <a:r>
              <a:rPr lang="en-US" smtClean="0"/>
              <a:t>03/07/2015</a:t>
            </a:r>
            <a:endParaRPr lang="en-US"/>
          </a:p>
        </p:txBody>
      </p:sp>
      <p:sp>
        <p:nvSpPr>
          <p:cNvPr id="8" name="Footer Placeholder 7"/>
          <p:cNvSpPr>
            <a:spLocks noGrp="1"/>
          </p:cNvSpPr>
          <p:nvPr>
            <p:ph type="ftr" sz="quarter" idx="11"/>
          </p:nvPr>
        </p:nvSpPr>
        <p:spPr/>
        <p:txBody>
          <a:bodyPr/>
          <a:lstStyle/>
          <a:p>
            <a:r>
              <a:rPr lang="en-US" smtClean="0"/>
              <a:t>Sushil Lakhani</a:t>
            </a:r>
            <a:endParaRPr lang="en-US"/>
          </a:p>
        </p:txBody>
      </p:sp>
      <p:sp>
        <p:nvSpPr>
          <p:cNvPr id="7" name="Slide Number Placeholder 6"/>
          <p:cNvSpPr>
            <a:spLocks noGrp="1"/>
          </p:cNvSpPr>
          <p:nvPr>
            <p:ph type="sldNum" sz="quarter" idx="12"/>
          </p:nvPr>
        </p:nvSpPr>
        <p:spPr/>
        <p:txBody>
          <a:bodyPr/>
          <a:lstStyle/>
          <a:p>
            <a:fld id="{D16C5729-70C9-4991-8A03-CED73D4B2157}" type="slidenum">
              <a:rPr lang="en-US" smtClean="0"/>
              <a:pPr/>
              <a:t>9</a:t>
            </a:fld>
            <a:endParaRPr lang="en-US"/>
          </a:p>
        </p:txBody>
      </p:sp>
      <p:sp>
        <p:nvSpPr>
          <p:cNvPr id="4" name="Title 4"/>
          <p:cNvSpPr txBox="1">
            <a:spLocks/>
          </p:cNvSpPr>
          <p:nvPr/>
        </p:nvSpPr>
        <p:spPr>
          <a:xfrm>
            <a:off x="762000" y="3581400"/>
            <a:ext cx="7848600" cy="2667000"/>
          </a:xfrm>
          <a:prstGeom prst="rect">
            <a:avLst/>
          </a:prstGeom>
        </p:spPr>
        <p:txBody>
          <a:bodyPr vert="horz" lIns="91440" tIns="45720" rIns="91440" bIns="45720" rtlCol="0" anchor="ctr">
            <a:normAutofit/>
          </a:bodyPr>
          <a:lstStyle/>
          <a:p>
            <a:pPr marL="228600" marR="0" lvl="0" indent="-22860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Based </a:t>
            </a:r>
            <a:r>
              <a:rPr lang="en-US" sz="2000" dirty="0" smtClean="0">
                <a:latin typeface="+mj-lt"/>
                <a:ea typeface="+mj-ea"/>
                <a:cs typeface="+mj-cs"/>
              </a:rPr>
              <a:t>on the ultimate object the trust can be revocable, irrevocable, specific or discretionary</a:t>
            </a:r>
          </a:p>
          <a:p>
            <a:pPr marL="228600" marR="0" lvl="0" indent="-22860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Incidence</a:t>
            </a:r>
            <a:r>
              <a:rPr kumimoji="0" lang="en-US" sz="2000" b="0" i="0" u="none" strike="noStrike" kern="1200" cap="none" spc="0" normalizeH="0" noProof="0" dirty="0" smtClean="0">
                <a:ln>
                  <a:noFill/>
                </a:ln>
                <a:solidFill>
                  <a:schemeClr val="tx1"/>
                </a:solidFill>
                <a:effectLst/>
                <a:uLnTx/>
                <a:uFillTx/>
                <a:latin typeface="+mj-lt"/>
                <a:ea typeface="+mj-ea"/>
                <a:cs typeface="+mj-cs"/>
              </a:rPr>
              <a:t> on tax depends upon the type of trust</a:t>
            </a:r>
          </a:p>
          <a:p>
            <a:pPr marL="228600" marR="0" lvl="0" indent="-22860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2000" baseline="0" dirty="0" smtClean="0">
                <a:latin typeface="+mj-lt"/>
                <a:ea typeface="+mj-ea"/>
                <a:cs typeface="+mj-cs"/>
              </a:rPr>
              <a:t>In</a:t>
            </a:r>
            <a:r>
              <a:rPr lang="en-US" sz="2000" dirty="0" smtClean="0">
                <a:latin typeface="+mj-lt"/>
                <a:ea typeface="+mj-ea"/>
                <a:cs typeface="+mj-cs"/>
              </a:rPr>
              <a:t> specific trust share of beneficiaries is determinate</a:t>
            </a:r>
          </a:p>
          <a:p>
            <a:pPr marL="228600" marR="0" lvl="0" indent="-22860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In</a:t>
            </a:r>
            <a:r>
              <a:rPr kumimoji="0" lang="en-US" sz="2000" b="0" i="0" u="none" strike="noStrike" kern="1200" cap="none" spc="0" normalizeH="0" noProof="0" dirty="0" smtClean="0">
                <a:ln>
                  <a:noFill/>
                </a:ln>
                <a:solidFill>
                  <a:schemeClr val="tx1"/>
                </a:solidFill>
                <a:effectLst/>
                <a:uLnTx/>
                <a:uFillTx/>
                <a:latin typeface="+mj-lt"/>
                <a:ea typeface="+mj-ea"/>
                <a:cs typeface="+mj-cs"/>
              </a:rPr>
              <a:t> discretionary trust the share of the beneficiaries is not determinate but at the discretion of the trustee income/trust property can be allotted amongst the beneficiaries</a:t>
            </a:r>
            <a:endParaRPr kumimoji="0" lang="en-US" sz="2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a:t>
            </a:r>
            <a:r>
              <a:rPr kumimoji="0" lang="en-US" sz="2000" b="0" i="0" u="none" strike="noStrike" kern="1200" cap="none" spc="0" normalizeH="0" noProof="0" dirty="0" smtClean="0">
                <a:ln>
                  <a:noFill/>
                </a:ln>
                <a:solidFill>
                  <a:schemeClr val="tx1"/>
                </a:solidFill>
                <a:effectLst/>
                <a:uLnTx/>
                <a:uFillTx/>
                <a:latin typeface="+mj-lt"/>
                <a:ea typeface="+mj-ea"/>
                <a:cs typeface="+mj-cs"/>
              </a:rPr>
              <a:t> A trust may be discretionary for income and specific for corpus)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fade/>
  </p:transition>
</p:sld>
</file>

<file path=ppt/theme/theme1.xml><?xml version="1.0" encoding="utf-8"?>
<a:theme xmlns:a="http://schemas.openxmlformats.org/drawingml/2006/main" name="Tech 16x9">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BCAS-Seminar on Practical Issue TDS 195-10-4-15</Template>
  <TotalTime>2768</TotalTime>
  <Words>2537</Words>
  <Application>Microsoft Office PowerPoint</Application>
  <PresentationFormat>On-screen Show (4:3)</PresentationFormat>
  <Paragraphs>364</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Tech 16x9</vt:lpstr>
      <vt:lpstr>WEALTH AND ESTATE PLANNING BY GLOBAL FAMILIES</vt:lpstr>
      <vt:lpstr>Current Scenario - Attack on Tax Planning  </vt:lpstr>
      <vt:lpstr>Slide 3</vt:lpstr>
      <vt:lpstr>Current Scenario - Attack on Tax Planning  </vt:lpstr>
      <vt:lpstr>Objectives of Wealth and Estate Planning</vt:lpstr>
      <vt:lpstr>Select Wealth and Succession Planning Techniques</vt:lpstr>
      <vt:lpstr>TRUST AS A TOOL OF TAX PLANNING</vt:lpstr>
      <vt:lpstr>Advantages of Private Trust</vt:lpstr>
      <vt:lpstr>Types of Trusts</vt:lpstr>
      <vt:lpstr>Types of Trusts</vt:lpstr>
      <vt:lpstr>Peculiar features of an Offshore Trust</vt:lpstr>
      <vt:lpstr>Offshore Trust, A Typical Structure</vt:lpstr>
      <vt:lpstr>Peculiar features of an Offshore Trust</vt:lpstr>
      <vt:lpstr>Peculiar features of an Offshore Trust</vt:lpstr>
      <vt:lpstr>Residential status of Trusts – Connecting Factors</vt:lpstr>
      <vt:lpstr>Certain Other FEMA Issues w.r.t. Trusts</vt:lpstr>
      <vt:lpstr>FEMA Implication – Offshore Discretionary Trust</vt:lpstr>
      <vt:lpstr>Certain Other FEMA Issues w.r.t. Trusts</vt:lpstr>
      <vt:lpstr>Certain Other FEMA Issues w.r.t. Trusts</vt:lpstr>
      <vt:lpstr>Status of Trust under the IT Act</vt:lpstr>
      <vt:lpstr>Status of Trust under the IT Act</vt:lpstr>
      <vt:lpstr>Taxability of Trust </vt:lpstr>
      <vt:lpstr>Taxability of Trust</vt:lpstr>
      <vt:lpstr>Mirror Trusts</vt:lpstr>
      <vt:lpstr>Use of Mirror Trusts</vt:lpstr>
      <vt:lpstr>Use of Offshore Holding Companies</vt:lpstr>
      <vt:lpstr>Trusts v/s Foundations</vt:lpstr>
      <vt:lpstr> Hybrid Entities - LLC for Estate Planning</vt:lpstr>
      <vt:lpstr>Protected Cell Companies (PCC)</vt:lpstr>
      <vt:lpstr>Insurance as a tool of Estate Planning</vt:lpstr>
      <vt:lpstr>Family Arrangements</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 aspects of Trusts - Overview</dc:title>
  <dc:creator>Jaydeep Sanghani</dc:creator>
  <cp:lastModifiedBy>SUSHIL</cp:lastModifiedBy>
  <cp:revision>257</cp:revision>
  <dcterms:created xsi:type="dcterms:W3CDTF">2015-06-17T06:15:50Z</dcterms:created>
  <dcterms:modified xsi:type="dcterms:W3CDTF">2015-07-01T12:01:46Z</dcterms:modified>
</cp:coreProperties>
</file>