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drawing18.xml" ContentType="application/vnd.ms-office.drawingml.diagramDrawing+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notesSlides/notesSlide7.xml" ContentType="application/vnd.openxmlformats-officedocument.presentationml.notesSlide+xml"/>
  <Override PartName="/ppt/diagrams/layout13.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layout18.xml" ContentType="application/vnd.openxmlformats-officedocument.drawingml.diagram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notesSlides/notesSlide11.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notesSlides/notesSlide6.xml" ContentType="application/vnd.openxmlformats-officedocument.presentationml.notesSlid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notesSlides/notesSlide4.xml" ContentType="application/vnd.openxmlformats-officedocument.presentationml.notesSlide+xml"/>
  <Override PartName="/ppt/diagrams/layout12.xml" ContentType="application/vnd.openxmlformats-officedocument.drawingml.diagramLayout+xml"/>
  <Override PartName="/ppt/diagrams/colors15.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notesSlides/notesSlide9.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notesSlides/notesSlide5.xml" ContentType="application/vnd.openxmlformats-officedocument.presentationml.notesSlide+xml"/>
  <Override PartName="/ppt/diagrams/layout11.xml" ContentType="application/vnd.openxmlformats-officedocument.drawingml.diagramLayout+xml"/>
  <Override PartName="/ppt/diagrams/colors14.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slides/slide20.xml" ContentType="application/vnd.openxmlformats-officedocument.presentationml.slide+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notesMasterIdLst>
    <p:notesMasterId r:id="rId48"/>
  </p:notesMasterIdLst>
  <p:sldIdLst>
    <p:sldId id="258" r:id="rId2"/>
    <p:sldId id="259" r:id="rId3"/>
    <p:sldId id="260" r:id="rId4"/>
    <p:sldId id="309" r:id="rId5"/>
    <p:sldId id="303" r:id="rId6"/>
    <p:sldId id="262" r:id="rId7"/>
    <p:sldId id="263" r:id="rId8"/>
    <p:sldId id="264" r:id="rId9"/>
    <p:sldId id="305"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4" r:id="rId28"/>
    <p:sldId id="285" r:id="rId29"/>
    <p:sldId id="286" r:id="rId30"/>
    <p:sldId id="287" r:id="rId31"/>
    <p:sldId id="288" r:id="rId32"/>
    <p:sldId id="289" r:id="rId33"/>
    <p:sldId id="300" r:id="rId34"/>
    <p:sldId id="290" r:id="rId35"/>
    <p:sldId id="291" r:id="rId36"/>
    <p:sldId id="308" r:id="rId37"/>
    <p:sldId id="292" r:id="rId38"/>
    <p:sldId id="293" r:id="rId39"/>
    <p:sldId id="301" r:id="rId40"/>
    <p:sldId id="302" r:id="rId41"/>
    <p:sldId id="306" r:id="rId42"/>
    <p:sldId id="294" r:id="rId43"/>
    <p:sldId id="295" r:id="rId44"/>
    <p:sldId id="296" r:id="rId45"/>
    <p:sldId id="297" r:id="rId46"/>
    <p:sldId id="298"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15FF"/>
    <a:srgbClr val="000099"/>
    <a:srgbClr val="3333FF"/>
    <a:srgbClr val="471DF7"/>
    <a:srgbClr val="3366FF"/>
    <a:srgbClr val="375DFF"/>
    <a:srgbClr val="005696"/>
    <a:srgbClr val="517BC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5" autoAdjust="0"/>
    <p:restoredTop sz="91935" autoAdjust="0"/>
  </p:normalViewPr>
  <p:slideViewPr>
    <p:cSldViewPr snapToGrid="0">
      <p:cViewPr>
        <p:scale>
          <a:sx n="60" d="100"/>
          <a:sy n="60" d="100"/>
        </p:scale>
        <p:origin x="-894" y="-18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iagrams/_rels/data8.xml.rels><?xml version="1.0" encoding="UTF-8" standalone="yes"?>
<Relationships xmlns="http://schemas.openxmlformats.org/package/2006/relationships"><Relationship Id="rId1" Type="http://schemas.openxmlformats.org/officeDocument/2006/relationships/image" Target="../media/image14.gif"/></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26A80C-7B33-4FAB-8ED4-B69F993CE66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3CED2087-FAB8-4B31-A7CB-B4544FB42AE1}">
      <dgm:prSet phldrT="[Text]" custT="1"/>
      <dgm:spPr/>
      <dgm:t>
        <a:bodyPr/>
        <a:lstStyle/>
        <a:p>
          <a:pPr rtl="0"/>
          <a:r>
            <a:rPr kumimoji="0" lang="en-US" sz="2000" b="0" i="0" u="none" strike="noStrike" cap="none" spc="0" normalizeH="0" baseline="0" noProof="0" dirty="0" smtClean="0">
              <a:ln/>
              <a:solidFill>
                <a:schemeClr val="tx1"/>
              </a:solidFill>
              <a:effectLst/>
              <a:uLnTx/>
              <a:uFillTx/>
              <a:latin typeface="+mn-lt"/>
              <a:ea typeface="+mn-ea"/>
              <a:cs typeface="+mn-cs"/>
            </a:rPr>
            <a:t>The Black Money (Undisclosed Foreign Income and Assets) and Imposition of Tax Act, 2015 is applicable from 1 April 2016 i.e. from A Y 2016-17.</a:t>
          </a:r>
          <a:endParaRPr lang="en-US" sz="2000" b="0" dirty="0">
            <a:solidFill>
              <a:schemeClr val="tx1"/>
            </a:solidFill>
          </a:endParaRPr>
        </a:p>
      </dgm:t>
    </dgm:pt>
    <dgm:pt modelId="{D907C8A2-ECF0-4202-B560-257E2475FA6D}" type="sibTrans" cxnId="{6EAB3F0C-D28D-408E-9612-A2E809734A08}">
      <dgm:prSet/>
      <dgm:spPr/>
      <dgm:t>
        <a:bodyPr/>
        <a:lstStyle/>
        <a:p>
          <a:endParaRPr lang="en-US"/>
        </a:p>
      </dgm:t>
    </dgm:pt>
    <dgm:pt modelId="{A223D685-17FA-442F-9F68-BF4BF4F5E372}" type="parTrans" cxnId="{6EAB3F0C-D28D-408E-9612-A2E809734A08}">
      <dgm:prSet/>
      <dgm:spPr/>
      <dgm:t>
        <a:bodyPr/>
        <a:lstStyle/>
        <a:p>
          <a:endParaRPr lang="en-US"/>
        </a:p>
      </dgm:t>
    </dgm:pt>
    <dgm:pt modelId="{95BE3947-BAFE-4592-AC07-093167AF80F2}">
      <dgm:prSet phldrT="[Text]" custT="1"/>
      <dgm:spPr/>
      <dgm:t>
        <a:bodyPr/>
        <a:lstStyle/>
        <a:p>
          <a:pPr rtl="0"/>
          <a:r>
            <a:rPr kumimoji="0" lang="en-US" sz="2000" b="0" i="0" u="none" strike="noStrike" cap="none" spc="0" normalizeH="0" baseline="0" noProof="0" smtClean="0">
              <a:ln/>
              <a:solidFill>
                <a:schemeClr val="tx1"/>
              </a:solidFill>
              <a:effectLst/>
              <a:uLnTx/>
              <a:uFillTx/>
              <a:latin typeface="+mn-lt"/>
              <a:ea typeface="+mn-ea"/>
              <a:cs typeface="+mn-cs"/>
            </a:rPr>
            <a:t>Bringing tax evasion under the net of Prevention of Money Laundering Act, 2002.</a:t>
          </a:r>
          <a:endParaRPr lang="en-US" sz="2000" b="0" dirty="0">
            <a:solidFill>
              <a:schemeClr val="tx1"/>
            </a:solidFill>
          </a:endParaRPr>
        </a:p>
      </dgm:t>
    </dgm:pt>
    <dgm:pt modelId="{337CEE5D-A441-4E99-8B15-14D8CB62CCA7}" type="sibTrans" cxnId="{B6F04D92-8811-43E7-A341-465B49EB830F}">
      <dgm:prSet/>
      <dgm:spPr/>
      <dgm:t>
        <a:bodyPr/>
        <a:lstStyle/>
        <a:p>
          <a:endParaRPr lang="en-US"/>
        </a:p>
      </dgm:t>
    </dgm:pt>
    <dgm:pt modelId="{6893585D-2056-470D-B807-5B647BFAE41D}" type="parTrans" cxnId="{B6F04D92-8811-43E7-A341-465B49EB830F}">
      <dgm:prSet/>
      <dgm:spPr/>
      <dgm:t>
        <a:bodyPr/>
        <a:lstStyle/>
        <a:p>
          <a:endParaRPr lang="en-US"/>
        </a:p>
      </dgm:t>
    </dgm:pt>
    <dgm:pt modelId="{462C672C-A186-4B75-B7BB-C2BC54821890}">
      <dgm:prSet phldrT="[Text]" custT="1"/>
      <dgm:spPr/>
      <dgm:t>
        <a:bodyPr/>
        <a:lstStyle/>
        <a:p>
          <a:pPr rtl="0"/>
          <a:r>
            <a:rPr lang="en-US" sz="2000" b="0" smtClean="0">
              <a:solidFill>
                <a:schemeClr val="tx1"/>
              </a:solidFill>
            </a:rPr>
            <a:t>Supreme Court directives and Special Investigation Team (SIT) findings</a:t>
          </a:r>
          <a:endParaRPr lang="en-US" sz="2000" b="0" dirty="0">
            <a:solidFill>
              <a:schemeClr val="tx1"/>
            </a:solidFill>
          </a:endParaRPr>
        </a:p>
      </dgm:t>
    </dgm:pt>
    <dgm:pt modelId="{1419607D-64DA-4411-962E-62CDC22B6AA6}" type="sibTrans" cxnId="{38A504DD-DF81-4C2A-ADF4-BECD7D13AF02}">
      <dgm:prSet/>
      <dgm:spPr/>
      <dgm:t>
        <a:bodyPr/>
        <a:lstStyle/>
        <a:p>
          <a:endParaRPr lang="en-US"/>
        </a:p>
      </dgm:t>
    </dgm:pt>
    <dgm:pt modelId="{E7E83FAA-628E-4EB5-A10B-094F48B92B42}" type="parTrans" cxnId="{38A504DD-DF81-4C2A-ADF4-BECD7D13AF02}">
      <dgm:prSet/>
      <dgm:spPr/>
      <dgm:t>
        <a:bodyPr/>
        <a:lstStyle/>
        <a:p>
          <a:endParaRPr lang="en-US"/>
        </a:p>
      </dgm:t>
    </dgm:pt>
    <dgm:pt modelId="{6218EC47-3F2A-47A3-98FD-1831E3DD2A21}">
      <dgm:prSet phldrT="[Text]" custT="1"/>
      <dgm:spPr/>
      <dgm:t>
        <a:bodyPr/>
        <a:lstStyle/>
        <a:p>
          <a:r>
            <a:rPr kumimoji="0" lang="en-US" sz="2000" b="0" i="0" u="none" strike="noStrike" cap="none" spc="0" normalizeH="0" baseline="0" noProof="0" smtClean="0">
              <a:ln/>
              <a:solidFill>
                <a:schemeClr val="tx1"/>
              </a:solidFill>
              <a:effectLst/>
              <a:uLnTx/>
              <a:uFillTx/>
              <a:latin typeface="+mn-lt"/>
              <a:ea typeface="+mn-ea"/>
              <a:cs typeface="+mn-cs"/>
            </a:rPr>
            <a:t>Focus on undisclosed income and assets outside India.</a:t>
          </a:r>
          <a:endParaRPr lang="en-US" sz="2000" b="0" dirty="0">
            <a:solidFill>
              <a:schemeClr val="tx1"/>
            </a:solidFill>
          </a:endParaRPr>
        </a:p>
      </dgm:t>
    </dgm:pt>
    <dgm:pt modelId="{34F9AA4A-CE57-4316-AE58-F79F94ACA248}" type="sibTrans" cxnId="{D49FD1EC-D9FE-4E56-B1E5-2DBE28A1E26E}">
      <dgm:prSet/>
      <dgm:spPr/>
      <dgm:t>
        <a:bodyPr/>
        <a:lstStyle/>
        <a:p>
          <a:endParaRPr lang="en-US"/>
        </a:p>
      </dgm:t>
    </dgm:pt>
    <dgm:pt modelId="{763A9D31-2973-439B-B2E3-AF4ECF69565C}" type="parTrans" cxnId="{D49FD1EC-D9FE-4E56-B1E5-2DBE28A1E26E}">
      <dgm:prSet/>
      <dgm:spPr/>
      <dgm:t>
        <a:bodyPr/>
        <a:lstStyle/>
        <a:p>
          <a:endParaRPr lang="en-US"/>
        </a:p>
      </dgm:t>
    </dgm:pt>
    <dgm:pt modelId="{6BC0DC76-5CB5-44EB-93BD-A2277406E3D1}">
      <dgm:prSet phldrT="[Text]" custT="1"/>
      <dgm:spPr/>
      <dgm:t>
        <a:bodyPr/>
        <a:lstStyle/>
        <a:p>
          <a:pPr rtl="0"/>
          <a:r>
            <a:rPr kumimoji="0" lang="en-US" sz="2000" b="0" i="0" u="none" strike="noStrike" cap="none" spc="0" normalizeH="0" baseline="0" noProof="0" smtClean="0">
              <a:ln/>
              <a:solidFill>
                <a:schemeClr val="tx1"/>
              </a:solidFill>
              <a:effectLst/>
              <a:uLnTx/>
              <a:uFillTx/>
              <a:latin typeface="+mn-lt"/>
              <a:ea typeface="+mn-ea"/>
              <a:cs typeface="+mn-cs"/>
            </a:rPr>
            <a:t>Need for stringent laws to curb tax evasion.</a:t>
          </a:r>
          <a:endParaRPr lang="en-US" sz="2000" b="0" dirty="0">
            <a:solidFill>
              <a:schemeClr val="tx1"/>
            </a:solidFill>
          </a:endParaRPr>
        </a:p>
      </dgm:t>
    </dgm:pt>
    <dgm:pt modelId="{C9BCF32E-F123-485A-BEC6-954E481C1323}" type="parTrans" cxnId="{AF68A3F5-432B-47ED-8E30-E6545239D478}">
      <dgm:prSet/>
      <dgm:spPr/>
      <dgm:t>
        <a:bodyPr/>
        <a:lstStyle/>
        <a:p>
          <a:endParaRPr lang="en-US"/>
        </a:p>
      </dgm:t>
    </dgm:pt>
    <dgm:pt modelId="{0FF77E92-0AD0-44A2-8A42-5281925ED91C}" type="sibTrans" cxnId="{AF68A3F5-432B-47ED-8E30-E6545239D478}">
      <dgm:prSet/>
      <dgm:spPr/>
      <dgm:t>
        <a:bodyPr/>
        <a:lstStyle/>
        <a:p>
          <a:endParaRPr lang="en-US"/>
        </a:p>
      </dgm:t>
    </dgm:pt>
    <dgm:pt modelId="{C5BAE779-A477-4F5C-9C81-938087EEA201}">
      <dgm:prSet phldrT="[Text]" custT="1"/>
      <dgm:spPr/>
      <dgm:t>
        <a:bodyPr/>
        <a:lstStyle/>
        <a:p>
          <a:pPr rtl="0"/>
          <a:r>
            <a:rPr lang="en-US" sz="2000" b="0" dirty="0" smtClean="0">
              <a:solidFill>
                <a:schemeClr val="tx1"/>
              </a:solidFill>
            </a:rPr>
            <a:t>Swiss Bank disclosures on bank accounts owned by Indians and media reports</a:t>
          </a:r>
          <a:endParaRPr lang="en-US" sz="2000" b="0" dirty="0">
            <a:solidFill>
              <a:schemeClr val="tx1"/>
            </a:solidFill>
          </a:endParaRPr>
        </a:p>
      </dgm:t>
    </dgm:pt>
    <dgm:pt modelId="{4C6034E8-E7E8-4DCF-BACD-FB771A58C619}" type="sibTrans" cxnId="{648CFD55-9386-4708-BA47-293C7847B75D}">
      <dgm:prSet/>
      <dgm:spPr/>
      <dgm:t>
        <a:bodyPr/>
        <a:lstStyle/>
        <a:p>
          <a:endParaRPr lang="en-US"/>
        </a:p>
      </dgm:t>
    </dgm:pt>
    <dgm:pt modelId="{26ABB050-11D9-4606-B0A5-03039D2C3BA4}" type="parTrans" cxnId="{648CFD55-9386-4708-BA47-293C7847B75D}">
      <dgm:prSet/>
      <dgm:spPr/>
      <dgm:t>
        <a:bodyPr/>
        <a:lstStyle/>
        <a:p>
          <a:endParaRPr lang="en-US"/>
        </a:p>
      </dgm:t>
    </dgm:pt>
    <dgm:pt modelId="{076788BC-B1A3-4DD1-BA43-D1834328AB29}">
      <dgm:prSet phldrT="[Text]" custT="1"/>
      <dgm:spPr/>
      <dgm:t>
        <a:bodyPr/>
        <a:lstStyle/>
        <a:p>
          <a:pPr rtl="0"/>
          <a:r>
            <a:rPr kumimoji="0" lang="en-US" sz="2000" b="0" i="0" u="none" strike="noStrike" cap="none" spc="0" normalizeH="0" baseline="0" noProof="0" smtClean="0">
              <a:ln/>
              <a:solidFill>
                <a:schemeClr val="tx1"/>
              </a:solidFill>
              <a:effectLst/>
              <a:uLnTx/>
              <a:uFillTx/>
              <a:latin typeface="+mn-lt"/>
              <a:ea typeface="+mn-ea"/>
              <a:cs typeface="+mn-cs"/>
            </a:rPr>
            <a:t>Information received from countries like France, Germany, etc.</a:t>
          </a:r>
          <a:endParaRPr lang="en-US" sz="2000" b="0" dirty="0">
            <a:solidFill>
              <a:schemeClr val="tx1"/>
            </a:solidFill>
          </a:endParaRPr>
        </a:p>
      </dgm:t>
    </dgm:pt>
    <dgm:pt modelId="{38FA72DB-0CA1-4B6F-B352-8F588B2C59E0}" type="sibTrans" cxnId="{92066FBC-D197-4C57-A5F0-C1AE9C34E03E}">
      <dgm:prSet/>
      <dgm:spPr/>
      <dgm:t>
        <a:bodyPr/>
        <a:lstStyle/>
        <a:p>
          <a:endParaRPr lang="en-US"/>
        </a:p>
      </dgm:t>
    </dgm:pt>
    <dgm:pt modelId="{B10FDBBF-D471-463A-81EB-8BA3A98F9EB3}" type="parTrans" cxnId="{92066FBC-D197-4C57-A5F0-C1AE9C34E03E}">
      <dgm:prSet/>
      <dgm:spPr/>
      <dgm:t>
        <a:bodyPr/>
        <a:lstStyle/>
        <a:p>
          <a:endParaRPr lang="en-US"/>
        </a:p>
      </dgm:t>
    </dgm:pt>
    <dgm:pt modelId="{EF252EED-FBB2-4919-9644-106F7A4E280C}" type="pres">
      <dgm:prSet presAssocID="{9E26A80C-7B33-4FAB-8ED4-B69F993CE66F}" presName="linear" presStyleCnt="0">
        <dgm:presLayoutVars>
          <dgm:animLvl val="lvl"/>
          <dgm:resizeHandles val="exact"/>
        </dgm:presLayoutVars>
      </dgm:prSet>
      <dgm:spPr/>
      <dgm:t>
        <a:bodyPr/>
        <a:lstStyle/>
        <a:p>
          <a:endParaRPr lang="en-US"/>
        </a:p>
      </dgm:t>
    </dgm:pt>
    <dgm:pt modelId="{5C29937E-0C9F-4E80-BA46-4311D99BCBFA}" type="pres">
      <dgm:prSet presAssocID="{6218EC47-3F2A-47A3-98FD-1831E3DD2A21}" presName="parentText" presStyleLbl="node1" presStyleIdx="0" presStyleCnt="7">
        <dgm:presLayoutVars>
          <dgm:chMax val="0"/>
          <dgm:bulletEnabled val="1"/>
        </dgm:presLayoutVars>
      </dgm:prSet>
      <dgm:spPr/>
      <dgm:t>
        <a:bodyPr/>
        <a:lstStyle/>
        <a:p>
          <a:endParaRPr lang="en-US"/>
        </a:p>
      </dgm:t>
    </dgm:pt>
    <dgm:pt modelId="{42539741-9001-40F1-9B8B-7E6DDC02C6D4}" type="pres">
      <dgm:prSet presAssocID="{34F9AA4A-CE57-4316-AE58-F79F94ACA248}" presName="spacer" presStyleCnt="0"/>
      <dgm:spPr/>
      <dgm:t>
        <a:bodyPr/>
        <a:lstStyle/>
        <a:p>
          <a:endParaRPr lang="en-US"/>
        </a:p>
      </dgm:t>
    </dgm:pt>
    <dgm:pt modelId="{7129FB5E-9E70-40F8-89D0-7E341AB3B292}" type="pres">
      <dgm:prSet presAssocID="{076788BC-B1A3-4DD1-BA43-D1834328AB29}" presName="parentText" presStyleLbl="node1" presStyleIdx="1" presStyleCnt="7">
        <dgm:presLayoutVars>
          <dgm:chMax val="0"/>
          <dgm:bulletEnabled val="1"/>
        </dgm:presLayoutVars>
      </dgm:prSet>
      <dgm:spPr/>
      <dgm:t>
        <a:bodyPr/>
        <a:lstStyle/>
        <a:p>
          <a:endParaRPr lang="en-US"/>
        </a:p>
      </dgm:t>
    </dgm:pt>
    <dgm:pt modelId="{3EA6320E-EFD0-46E8-8FD8-C5A686250046}" type="pres">
      <dgm:prSet presAssocID="{38FA72DB-0CA1-4B6F-B352-8F588B2C59E0}" presName="spacer" presStyleCnt="0"/>
      <dgm:spPr/>
      <dgm:t>
        <a:bodyPr/>
        <a:lstStyle/>
        <a:p>
          <a:endParaRPr lang="en-US"/>
        </a:p>
      </dgm:t>
    </dgm:pt>
    <dgm:pt modelId="{4DC4044D-C8EF-4482-86AF-0C915B315CF8}" type="pres">
      <dgm:prSet presAssocID="{C5BAE779-A477-4F5C-9C81-938087EEA201}" presName="parentText" presStyleLbl="node1" presStyleIdx="2" presStyleCnt="7">
        <dgm:presLayoutVars>
          <dgm:chMax val="0"/>
          <dgm:bulletEnabled val="1"/>
        </dgm:presLayoutVars>
      </dgm:prSet>
      <dgm:spPr/>
      <dgm:t>
        <a:bodyPr/>
        <a:lstStyle/>
        <a:p>
          <a:endParaRPr lang="en-US"/>
        </a:p>
      </dgm:t>
    </dgm:pt>
    <dgm:pt modelId="{461F9D53-A90A-46CF-8D12-3AEDD59E3589}" type="pres">
      <dgm:prSet presAssocID="{4C6034E8-E7E8-4DCF-BACD-FB771A58C619}" presName="spacer" presStyleCnt="0"/>
      <dgm:spPr/>
      <dgm:t>
        <a:bodyPr/>
        <a:lstStyle/>
        <a:p>
          <a:endParaRPr lang="en-US"/>
        </a:p>
      </dgm:t>
    </dgm:pt>
    <dgm:pt modelId="{FB783BA1-4D3E-448C-BB13-A5742D528797}" type="pres">
      <dgm:prSet presAssocID="{6BC0DC76-5CB5-44EB-93BD-A2277406E3D1}" presName="parentText" presStyleLbl="node1" presStyleIdx="3" presStyleCnt="7">
        <dgm:presLayoutVars>
          <dgm:chMax val="0"/>
          <dgm:bulletEnabled val="1"/>
        </dgm:presLayoutVars>
      </dgm:prSet>
      <dgm:spPr/>
      <dgm:t>
        <a:bodyPr/>
        <a:lstStyle/>
        <a:p>
          <a:endParaRPr lang="en-US"/>
        </a:p>
      </dgm:t>
    </dgm:pt>
    <dgm:pt modelId="{F733DDF8-2893-4C76-ACB6-45EBF2F49AEE}" type="pres">
      <dgm:prSet presAssocID="{0FF77E92-0AD0-44A2-8A42-5281925ED91C}" presName="spacer" presStyleCnt="0"/>
      <dgm:spPr/>
      <dgm:t>
        <a:bodyPr/>
        <a:lstStyle/>
        <a:p>
          <a:endParaRPr lang="en-IN"/>
        </a:p>
      </dgm:t>
    </dgm:pt>
    <dgm:pt modelId="{9CDB8A31-C6D1-436F-9F53-566666587BB9}" type="pres">
      <dgm:prSet presAssocID="{462C672C-A186-4B75-B7BB-C2BC54821890}" presName="parentText" presStyleLbl="node1" presStyleIdx="4" presStyleCnt="7">
        <dgm:presLayoutVars>
          <dgm:chMax val="0"/>
          <dgm:bulletEnabled val="1"/>
        </dgm:presLayoutVars>
      </dgm:prSet>
      <dgm:spPr/>
      <dgm:t>
        <a:bodyPr/>
        <a:lstStyle/>
        <a:p>
          <a:endParaRPr lang="en-US"/>
        </a:p>
      </dgm:t>
    </dgm:pt>
    <dgm:pt modelId="{74FB6C83-D4DF-41B7-84BD-50976F7D5CD6}" type="pres">
      <dgm:prSet presAssocID="{1419607D-64DA-4411-962E-62CDC22B6AA6}" presName="spacer" presStyleCnt="0"/>
      <dgm:spPr/>
      <dgm:t>
        <a:bodyPr/>
        <a:lstStyle/>
        <a:p>
          <a:endParaRPr lang="en-US"/>
        </a:p>
      </dgm:t>
    </dgm:pt>
    <dgm:pt modelId="{8C6CDA8F-01C9-4D33-82EA-C9FB72FEBD20}" type="pres">
      <dgm:prSet presAssocID="{95BE3947-BAFE-4592-AC07-093167AF80F2}" presName="parentText" presStyleLbl="node1" presStyleIdx="5" presStyleCnt="7">
        <dgm:presLayoutVars>
          <dgm:chMax val="0"/>
          <dgm:bulletEnabled val="1"/>
        </dgm:presLayoutVars>
      </dgm:prSet>
      <dgm:spPr/>
      <dgm:t>
        <a:bodyPr/>
        <a:lstStyle/>
        <a:p>
          <a:endParaRPr lang="en-US"/>
        </a:p>
      </dgm:t>
    </dgm:pt>
    <dgm:pt modelId="{73596113-DC74-48E9-8A02-EFE46988538F}" type="pres">
      <dgm:prSet presAssocID="{337CEE5D-A441-4E99-8B15-14D8CB62CCA7}" presName="spacer" presStyleCnt="0"/>
      <dgm:spPr/>
      <dgm:t>
        <a:bodyPr/>
        <a:lstStyle/>
        <a:p>
          <a:endParaRPr lang="en-US"/>
        </a:p>
      </dgm:t>
    </dgm:pt>
    <dgm:pt modelId="{80EED5D7-5DDF-4820-A539-75E87115421B}" type="pres">
      <dgm:prSet presAssocID="{3CED2087-FAB8-4B31-A7CB-B4544FB42AE1}" presName="parentText" presStyleLbl="node1" presStyleIdx="6" presStyleCnt="7">
        <dgm:presLayoutVars>
          <dgm:chMax val="0"/>
          <dgm:bulletEnabled val="1"/>
        </dgm:presLayoutVars>
      </dgm:prSet>
      <dgm:spPr/>
      <dgm:t>
        <a:bodyPr/>
        <a:lstStyle/>
        <a:p>
          <a:endParaRPr lang="en-US"/>
        </a:p>
      </dgm:t>
    </dgm:pt>
  </dgm:ptLst>
  <dgm:cxnLst>
    <dgm:cxn modelId="{23A8ACE1-3BC6-4B8B-90E8-68B79B49F0C0}" type="presOf" srcId="{95BE3947-BAFE-4592-AC07-093167AF80F2}" destId="{8C6CDA8F-01C9-4D33-82EA-C9FB72FEBD20}" srcOrd="0" destOrd="0" presId="urn:microsoft.com/office/officeart/2005/8/layout/vList2"/>
    <dgm:cxn modelId="{AF68A3F5-432B-47ED-8E30-E6545239D478}" srcId="{9E26A80C-7B33-4FAB-8ED4-B69F993CE66F}" destId="{6BC0DC76-5CB5-44EB-93BD-A2277406E3D1}" srcOrd="3" destOrd="0" parTransId="{C9BCF32E-F123-485A-BEC6-954E481C1323}" sibTransId="{0FF77E92-0AD0-44A2-8A42-5281925ED91C}"/>
    <dgm:cxn modelId="{BAD9BA24-ED74-48AE-889A-BBEA529E96FE}" type="presOf" srcId="{3CED2087-FAB8-4B31-A7CB-B4544FB42AE1}" destId="{80EED5D7-5DDF-4820-A539-75E87115421B}" srcOrd="0" destOrd="0" presId="urn:microsoft.com/office/officeart/2005/8/layout/vList2"/>
    <dgm:cxn modelId="{F71AD7FC-5B0E-463C-8E0C-F991213EC5BB}" type="presOf" srcId="{C5BAE779-A477-4F5C-9C81-938087EEA201}" destId="{4DC4044D-C8EF-4482-86AF-0C915B315CF8}" srcOrd="0" destOrd="0" presId="urn:microsoft.com/office/officeart/2005/8/layout/vList2"/>
    <dgm:cxn modelId="{92066FBC-D197-4C57-A5F0-C1AE9C34E03E}" srcId="{9E26A80C-7B33-4FAB-8ED4-B69F993CE66F}" destId="{076788BC-B1A3-4DD1-BA43-D1834328AB29}" srcOrd="1" destOrd="0" parTransId="{B10FDBBF-D471-463A-81EB-8BA3A98F9EB3}" sibTransId="{38FA72DB-0CA1-4B6F-B352-8F588B2C59E0}"/>
    <dgm:cxn modelId="{38A504DD-DF81-4C2A-ADF4-BECD7D13AF02}" srcId="{9E26A80C-7B33-4FAB-8ED4-B69F993CE66F}" destId="{462C672C-A186-4B75-B7BB-C2BC54821890}" srcOrd="4" destOrd="0" parTransId="{E7E83FAA-628E-4EB5-A10B-094F48B92B42}" sibTransId="{1419607D-64DA-4411-962E-62CDC22B6AA6}"/>
    <dgm:cxn modelId="{942B1CD5-FF61-4702-B426-8CA9F99DEB65}" type="presOf" srcId="{9E26A80C-7B33-4FAB-8ED4-B69F993CE66F}" destId="{EF252EED-FBB2-4919-9644-106F7A4E280C}" srcOrd="0" destOrd="0" presId="urn:microsoft.com/office/officeart/2005/8/layout/vList2"/>
    <dgm:cxn modelId="{D49FD1EC-D9FE-4E56-B1E5-2DBE28A1E26E}" srcId="{9E26A80C-7B33-4FAB-8ED4-B69F993CE66F}" destId="{6218EC47-3F2A-47A3-98FD-1831E3DD2A21}" srcOrd="0" destOrd="0" parTransId="{763A9D31-2973-439B-B2E3-AF4ECF69565C}" sibTransId="{34F9AA4A-CE57-4316-AE58-F79F94ACA248}"/>
    <dgm:cxn modelId="{896699E5-5EF0-4E2F-9F34-27FD37E1DB27}" type="presOf" srcId="{076788BC-B1A3-4DD1-BA43-D1834328AB29}" destId="{7129FB5E-9E70-40F8-89D0-7E341AB3B292}" srcOrd="0" destOrd="0" presId="urn:microsoft.com/office/officeart/2005/8/layout/vList2"/>
    <dgm:cxn modelId="{84E33756-8B13-4826-B0A7-A4CF558BCEC1}" type="presOf" srcId="{462C672C-A186-4B75-B7BB-C2BC54821890}" destId="{9CDB8A31-C6D1-436F-9F53-566666587BB9}" srcOrd="0" destOrd="0" presId="urn:microsoft.com/office/officeart/2005/8/layout/vList2"/>
    <dgm:cxn modelId="{1077D07A-8C79-4794-BE0D-5688B9390714}" type="presOf" srcId="{6218EC47-3F2A-47A3-98FD-1831E3DD2A21}" destId="{5C29937E-0C9F-4E80-BA46-4311D99BCBFA}" srcOrd="0" destOrd="0" presId="urn:microsoft.com/office/officeart/2005/8/layout/vList2"/>
    <dgm:cxn modelId="{6EAB3F0C-D28D-408E-9612-A2E809734A08}" srcId="{9E26A80C-7B33-4FAB-8ED4-B69F993CE66F}" destId="{3CED2087-FAB8-4B31-A7CB-B4544FB42AE1}" srcOrd="6" destOrd="0" parTransId="{A223D685-17FA-442F-9F68-BF4BF4F5E372}" sibTransId="{D907C8A2-ECF0-4202-B560-257E2475FA6D}"/>
    <dgm:cxn modelId="{A417DEA9-968B-4435-9AE9-A172A7B9B964}" type="presOf" srcId="{6BC0DC76-5CB5-44EB-93BD-A2277406E3D1}" destId="{FB783BA1-4D3E-448C-BB13-A5742D528797}" srcOrd="0" destOrd="0" presId="urn:microsoft.com/office/officeart/2005/8/layout/vList2"/>
    <dgm:cxn modelId="{648CFD55-9386-4708-BA47-293C7847B75D}" srcId="{9E26A80C-7B33-4FAB-8ED4-B69F993CE66F}" destId="{C5BAE779-A477-4F5C-9C81-938087EEA201}" srcOrd="2" destOrd="0" parTransId="{26ABB050-11D9-4606-B0A5-03039D2C3BA4}" sibTransId="{4C6034E8-E7E8-4DCF-BACD-FB771A58C619}"/>
    <dgm:cxn modelId="{B6F04D92-8811-43E7-A341-465B49EB830F}" srcId="{9E26A80C-7B33-4FAB-8ED4-B69F993CE66F}" destId="{95BE3947-BAFE-4592-AC07-093167AF80F2}" srcOrd="5" destOrd="0" parTransId="{6893585D-2056-470D-B807-5B647BFAE41D}" sibTransId="{337CEE5D-A441-4E99-8B15-14D8CB62CCA7}"/>
    <dgm:cxn modelId="{8B7E00FA-AB85-42EE-80B0-6BD6A1771765}" type="presParOf" srcId="{EF252EED-FBB2-4919-9644-106F7A4E280C}" destId="{5C29937E-0C9F-4E80-BA46-4311D99BCBFA}" srcOrd="0" destOrd="0" presId="urn:microsoft.com/office/officeart/2005/8/layout/vList2"/>
    <dgm:cxn modelId="{78A8EA8E-B549-48D6-90E7-456496510D30}" type="presParOf" srcId="{EF252EED-FBB2-4919-9644-106F7A4E280C}" destId="{42539741-9001-40F1-9B8B-7E6DDC02C6D4}" srcOrd="1" destOrd="0" presId="urn:microsoft.com/office/officeart/2005/8/layout/vList2"/>
    <dgm:cxn modelId="{C7688643-645B-4D05-BDCC-399B3E5373B5}" type="presParOf" srcId="{EF252EED-FBB2-4919-9644-106F7A4E280C}" destId="{7129FB5E-9E70-40F8-89D0-7E341AB3B292}" srcOrd="2" destOrd="0" presId="urn:microsoft.com/office/officeart/2005/8/layout/vList2"/>
    <dgm:cxn modelId="{137073FC-E4CB-4A5A-8CD5-EE56A5E041CF}" type="presParOf" srcId="{EF252EED-FBB2-4919-9644-106F7A4E280C}" destId="{3EA6320E-EFD0-46E8-8FD8-C5A686250046}" srcOrd="3" destOrd="0" presId="urn:microsoft.com/office/officeart/2005/8/layout/vList2"/>
    <dgm:cxn modelId="{7E00897B-A024-4E44-8B62-A1C86F997A22}" type="presParOf" srcId="{EF252EED-FBB2-4919-9644-106F7A4E280C}" destId="{4DC4044D-C8EF-4482-86AF-0C915B315CF8}" srcOrd="4" destOrd="0" presId="urn:microsoft.com/office/officeart/2005/8/layout/vList2"/>
    <dgm:cxn modelId="{E58EB352-F4DB-4A6C-8B3F-63A45300D4C7}" type="presParOf" srcId="{EF252EED-FBB2-4919-9644-106F7A4E280C}" destId="{461F9D53-A90A-46CF-8D12-3AEDD59E3589}" srcOrd="5" destOrd="0" presId="urn:microsoft.com/office/officeart/2005/8/layout/vList2"/>
    <dgm:cxn modelId="{F5A3ABF9-6D71-4FAA-BC0D-471363F93D21}" type="presParOf" srcId="{EF252EED-FBB2-4919-9644-106F7A4E280C}" destId="{FB783BA1-4D3E-448C-BB13-A5742D528797}" srcOrd="6" destOrd="0" presId="urn:microsoft.com/office/officeart/2005/8/layout/vList2"/>
    <dgm:cxn modelId="{EBA750E0-F9DE-48D3-BA70-42A148065A98}" type="presParOf" srcId="{EF252EED-FBB2-4919-9644-106F7A4E280C}" destId="{F733DDF8-2893-4C76-ACB6-45EBF2F49AEE}" srcOrd="7" destOrd="0" presId="urn:microsoft.com/office/officeart/2005/8/layout/vList2"/>
    <dgm:cxn modelId="{7622DFBE-571F-45DD-999B-09D3DDFEDD53}" type="presParOf" srcId="{EF252EED-FBB2-4919-9644-106F7A4E280C}" destId="{9CDB8A31-C6D1-436F-9F53-566666587BB9}" srcOrd="8" destOrd="0" presId="urn:microsoft.com/office/officeart/2005/8/layout/vList2"/>
    <dgm:cxn modelId="{7188A52C-5136-44A4-BEBB-BA07B583ADE4}" type="presParOf" srcId="{EF252EED-FBB2-4919-9644-106F7A4E280C}" destId="{74FB6C83-D4DF-41B7-84BD-50976F7D5CD6}" srcOrd="9" destOrd="0" presId="urn:microsoft.com/office/officeart/2005/8/layout/vList2"/>
    <dgm:cxn modelId="{78B2FAEA-9F0C-4F08-ABC8-84140545206B}" type="presParOf" srcId="{EF252EED-FBB2-4919-9644-106F7A4E280C}" destId="{8C6CDA8F-01C9-4D33-82EA-C9FB72FEBD20}" srcOrd="10" destOrd="0" presId="urn:microsoft.com/office/officeart/2005/8/layout/vList2"/>
    <dgm:cxn modelId="{F0599799-59C3-4ECF-AC56-2605E4A72A41}" type="presParOf" srcId="{EF252EED-FBB2-4919-9644-106F7A4E280C}" destId="{73596113-DC74-48E9-8A02-EFE46988538F}" srcOrd="11" destOrd="0" presId="urn:microsoft.com/office/officeart/2005/8/layout/vList2"/>
    <dgm:cxn modelId="{39401FEF-F7C4-4F52-8E37-01AC0689C147}" type="presParOf" srcId="{EF252EED-FBB2-4919-9644-106F7A4E280C}" destId="{80EED5D7-5DDF-4820-A539-75E87115421B}" srcOrd="1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CFA5996-6F15-4C6B-9FF1-29DA3B9F9578}"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IN"/>
        </a:p>
      </dgm:t>
    </dgm:pt>
    <dgm:pt modelId="{C5F7E29E-2467-4C97-A8C2-778559D8C613}">
      <dgm:prSet phldrT="[Text]"/>
      <dgm:spPr/>
      <dgm:t>
        <a:bodyPr/>
        <a:lstStyle/>
        <a:p>
          <a:r>
            <a:rPr lang="en-US" dirty="0" smtClean="0"/>
            <a:t>The Act will apply from FY 2015-16 (AY 2016-17). </a:t>
          </a:r>
        </a:p>
        <a:p>
          <a:r>
            <a:rPr lang="en-US" dirty="0" smtClean="0"/>
            <a:t>Scope  will cover –</a:t>
          </a:r>
        </a:p>
        <a:p>
          <a:r>
            <a:rPr lang="en-US" dirty="0" smtClean="0"/>
            <a:t>Income in respect of which no return is filed within time allowed u/s 139(1), 139(4) &amp; 139(5) of the ITA. </a:t>
          </a:r>
        </a:p>
        <a:p>
          <a:r>
            <a:rPr lang="en-US" dirty="0" smtClean="0"/>
            <a:t>Value of an undisclosed asset located outside India</a:t>
          </a:r>
          <a:endParaRPr lang="en-IN" dirty="0"/>
        </a:p>
      </dgm:t>
    </dgm:pt>
    <dgm:pt modelId="{F0A8DCE7-E465-4C9F-B932-B8404C7B5E01}" type="parTrans" cxnId="{30FCE936-C3E6-455C-BB7D-8CB53DCA6EED}">
      <dgm:prSet/>
      <dgm:spPr/>
      <dgm:t>
        <a:bodyPr/>
        <a:lstStyle/>
        <a:p>
          <a:endParaRPr lang="en-IN"/>
        </a:p>
      </dgm:t>
    </dgm:pt>
    <dgm:pt modelId="{8CCB3DD5-45FD-4A2A-B168-FBCAC252D143}" type="sibTrans" cxnId="{30FCE936-C3E6-455C-BB7D-8CB53DCA6EED}">
      <dgm:prSet/>
      <dgm:spPr/>
      <dgm:t>
        <a:bodyPr/>
        <a:lstStyle/>
        <a:p>
          <a:endParaRPr lang="en-IN"/>
        </a:p>
      </dgm:t>
    </dgm:pt>
    <dgm:pt modelId="{0C89166A-7CEB-4B10-9314-5BE0CBC13E67}">
      <dgm:prSet phldrT="[Text]" custT="1"/>
      <dgm:spPr/>
      <dgm:t>
        <a:bodyPr/>
        <a:lstStyle/>
        <a:p>
          <a:r>
            <a:rPr lang="en-US" sz="2000" dirty="0" smtClean="0"/>
            <a:t>Any variation made in the income from a source outside India in the Assessment or Reassessment of the total income of any previous year, in accordance with section 29 to 43C (Business Income), 57 to 59 (Income from Other Sources) or 92C of the ITA shall not be considered as Undisclosed Income.</a:t>
          </a:r>
        </a:p>
        <a:p>
          <a:endParaRPr lang="en-US" sz="1800" dirty="0" smtClean="0"/>
        </a:p>
        <a:p>
          <a:r>
            <a:rPr lang="en-US" sz="1800" dirty="0" smtClean="0"/>
            <a:t>Note: Income from  House  Property and Capital Gains excluded from above</a:t>
          </a:r>
        </a:p>
        <a:p>
          <a:r>
            <a:rPr lang="en-IN" sz="1800" dirty="0" smtClean="0"/>
            <a:t>No clarification for adjustment made u/s 93 or 94A or Exchange Rate Differences.</a:t>
          </a:r>
        </a:p>
        <a:p>
          <a:r>
            <a:rPr lang="en-IN" sz="1800" dirty="0" smtClean="0"/>
            <a:t>Deemed Income of foreign property u/s 23 of the ITA?</a:t>
          </a:r>
        </a:p>
        <a:p>
          <a:endParaRPr lang="en-IN" sz="1800" dirty="0"/>
        </a:p>
      </dgm:t>
    </dgm:pt>
    <dgm:pt modelId="{990E1DF7-AC4D-40F5-932E-CE51111B28C3}" type="parTrans" cxnId="{5D8587AF-B7D6-429C-A40D-C615F0ED176F}">
      <dgm:prSet/>
      <dgm:spPr/>
      <dgm:t>
        <a:bodyPr/>
        <a:lstStyle/>
        <a:p>
          <a:endParaRPr lang="en-IN"/>
        </a:p>
      </dgm:t>
    </dgm:pt>
    <dgm:pt modelId="{4FD51048-554B-48D7-BDFF-CA952EA6EACC}" type="sibTrans" cxnId="{5D8587AF-B7D6-429C-A40D-C615F0ED176F}">
      <dgm:prSet/>
      <dgm:spPr/>
      <dgm:t>
        <a:bodyPr/>
        <a:lstStyle/>
        <a:p>
          <a:endParaRPr lang="en-IN"/>
        </a:p>
      </dgm:t>
    </dgm:pt>
    <dgm:pt modelId="{5DCA7BBB-CE4F-4821-9144-D7A3C35800E5}" type="pres">
      <dgm:prSet presAssocID="{DCFA5996-6F15-4C6B-9FF1-29DA3B9F9578}" presName="linear" presStyleCnt="0">
        <dgm:presLayoutVars>
          <dgm:animLvl val="lvl"/>
          <dgm:resizeHandles val="exact"/>
        </dgm:presLayoutVars>
      </dgm:prSet>
      <dgm:spPr/>
      <dgm:t>
        <a:bodyPr/>
        <a:lstStyle/>
        <a:p>
          <a:endParaRPr lang="en-US"/>
        </a:p>
      </dgm:t>
    </dgm:pt>
    <dgm:pt modelId="{3F76C63E-9AD4-42FB-AF62-C8AFA7501A0A}" type="pres">
      <dgm:prSet presAssocID="{C5F7E29E-2467-4C97-A8C2-778559D8C613}" presName="parentText" presStyleLbl="node1" presStyleIdx="0" presStyleCnt="2" custScaleY="63201" custLinFactNeighborY="-31378">
        <dgm:presLayoutVars>
          <dgm:chMax val="0"/>
          <dgm:bulletEnabled val="1"/>
        </dgm:presLayoutVars>
      </dgm:prSet>
      <dgm:spPr/>
      <dgm:t>
        <a:bodyPr/>
        <a:lstStyle/>
        <a:p>
          <a:endParaRPr lang="en-IN"/>
        </a:p>
      </dgm:t>
    </dgm:pt>
    <dgm:pt modelId="{1D53EA00-199C-434E-B22C-436062F2AA05}" type="pres">
      <dgm:prSet presAssocID="{8CCB3DD5-45FD-4A2A-B168-FBCAC252D143}" presName="spacer" presStyleCnt="0"/>
      <dgm:spPr/>
      <dgm:t>
        <a:bodyPr/>
        <a:lstStyle/>
        <a:p>
          <a:endParaRPr lang="en-US"/>
        </a:p>
      </dgm:t>
    </dgm:pt>
    <dgm:pt modelId="{AF7F2196-4ED1-4C41-8539-02B8D91A61F2}" type="pres">
      <dgm:prSet presAssocID="{0C89166A-7CEB-4B10-9314-5BE0CBC13E67}" presName="parentText" presStyleLbl="node1" presStyleIdx="1" presStyleCnt="2" custScaleY="94278">
        <dgm:presLayoutVars>
          <dgm:chMax val="0"/>
          <dgm:bulletEnabled val="1"/>
        </dgm:presLayoutVars>
      </dgm:prSet>
      <dgm:spPr/>
      <dgm:t>
        <a:bodyPr/>
        <a:lstStyle/>
        <a:p>
          <a:endParaRPr lang="en-IN"/>
        </a:p>
      </dgm:t>
    </dgm:pt>
  </dgm:ptLst>
  <dgm:cxnLst>
    <dgm:cxn modelId="{5D8587AF-B7D6-429C-A40D-C615F0ED176F}" srcId="{DCFA5996-6F15-4C6B-9FF1-29DA3B9F9578}" destId="{0C89166A-7CEB-4B10-9314-5BE0CBC13E67}" srcOrd="1" destOrd="0" parTransId="{990E1DF7-AC4D-40F5-932E-CE51111B28C3}" sibTransId="{4FD51048-554B-48D7-BDFF-CA952EA6EACC}"/>
    <dgm:cxn modelId="{BA7E1A40-DAE2-4327-ADD7-9E49D8251A64}" type="presOf" srcId="{0C89166A-7CEB-4B10-9314-5BE0CBC13E67}" destId="{AF7F2196-4ED1-4C41-8539-02B8D91A61F2}" srcOrd="0" destOrd="0" presId="urn:microsoft.com/office/officeart/2005/8/layout/vList2"/>
    <dgm:cxn modelId="{ED77BEA9-4B18-4A1B-86E9-5572E7CD9495}" type="presOf" srcId="{C5F7E29E-2467-4C97-A8C2-778559D8C613}" destId="{3F76C63E-9AD4-42FB-AF62-C8AFA7501A0A}" srcOrd="0" destOrd="0" presId="urn:microsoft.com/office/officeart/2005/8/layout/vList2"/>
    <dgm:cxn modelId="{30FCE936-C3E6-455C-BB7D-8CB53DCA6EED}" srcId="{DCFA5996-6F15-4C6B-9FF1-29DA3B9F9578}" destId="{C5F7E29E-2467-4C97-A8C2-778559D8C613}" srcOrd="0" destOrd="0" parTransId="{F0A8DCE7-E465-4C9F-B932-B8404C7B5E01}" sibTransId="{8CCB3DD5-45FD-4A2A-B168-FBCAC252D143}"/>
    <dgm:cxn modelId="{76AF3C6E-1274-43B2-B387-DCAD6CEDE156}" type="presOf" srcId="{DCFA5996-6F15-4C6B-9FF1-29DA3B9F9578}" destId="{5DCA7BBB-CE4F-4821-9144-D7A3C35800E5}" srcOrd="0" destOrd="0" presId="urn:microsoft.com/office/officeart/2005/8/layout/vList2"/>
    <dgm:cxn modelId="{E5AAF356-2D26-4D17-AA0A-91F7BA99B52B}" type="presParOf" srcId="{5DCA7BBB-CE4F-4821-9144-D7A3C35800E5}" destId="{3F76C63E-9AD4-42FB-AF62-C8AFA7501A0A}" srcOrd="0" destOrd="0" presId="urn:microsoft.com/office/officeart/2005/8/layout/vList2"/>
    <dgm:cxn modelId="{F9B13823-F7AC-4875-84C6-6FCBEC5B40A7}" type="presParOf" srcId="{5DCA7BBB-CE4F-4821-9144-D7A3C35800E5}" destId="{1D53EA00-199C-434E-B22C-436062F2AA05}" srcOrd="1" destOrd="0" presId="urn:microsoft.com/office/officeart/2005/8/layout/vList2"/>
    <dgm:cxn modelId="{CCD3409F-CEEB-4D1F-BEEA-A193A865DF2E}" type="presParOf" srcId="{5DCA7BBB-CE4F-4821-9144-D7A3C35800E5}" destId="{AF7F2196-4ED1-4C41-8539-02B8D91A61F2}" srcOrd="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FE7FACB-CB72-4FF6-A435-DC9200704531}"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IN"/>
        </a:p>
      </dgm:t>
    </dgm:pt>
    <dgm:pt modelId="{D4C4FF28-F0C8-433C-9568-DD7A62F5137C}">
      <dgm:prSet phldrT="[Text]" custT="1"/>
      <dgm:spPr/>
      <dgm:t>
        <a:bodyPr/>
        <a:lstStyle/>
        <a:p>
          <a:r>
            <a:rPr kumimoji="0" lang="en-US" sz="2800" b="0" i="0" u="none" strike="noStrike" cap="none" spc="0" normalizeH="0" baseline="0" noProof="0" smtClean="0">
              <a:ln/>
              <a:effectLst/>
              <a:uLnTx/>
              <a:uFillTx/>
              <a:latin typeface="+mn-lt"/>
              <a:ea typeface="+mn-ea"/>
              <a:cs typeface="Arial" charset="0"/>
            </a:rPr>
            <a:t>No deduction of expenses and setoff of any losses. </a:t>
          </a:r>
          <a:endParaRPr lang="en-IN" sz="2800" dirty="0"/>
        </a:p>
      </dgm:t>
    </dgm:pt>
    <dgm:pt modelId="{D4492454-34C6-4F57-A623-8663DD756305}" type="parTrans" cxnId="{59C61B95-A394-4AF4-A3DB-9FA50B310F25}">
      <dgm:prSet/>
      <dgm:spPr/>
      <dgm:t>
        <a:bodyPr/>
        <a:lstStyle/>
        <a:p>
          <a:endParaRPr lang="en-IN" sz="2400"/>
        </a:p>
      </dgm:t>
    </dgm:pt>
    <dgm:pt modelId="{44C2A6F1-65BB-4058-9C7B-C42A615F0F62}" type="sibTrans" cxnId="{59C61B95-A394-4AF4-A3DB-9FA50B310F25}">
      <dgm:prSet/>
      <dgm:spPr/>
      <dgm:t>
        <a:bodyPr/>
        <a:lstStyle/>
        <a:p>
          <a:endParaRPr lang="en-IN" sz="2400"/>
        </a:p>
      </dgm:t>
    </dgm:pt>
    <dgm:pt modelId="{30294C87-DF82-4FD4-B027-EE985BD3D979}">
      <dgm:prSet phldrT="[Text]" custT="1"/>
      <dgm:spPr/>
      <dgm:t>
        <a:bodyPr/>
        <a:lstStyle/>
        <a:p>
          <a:pPr rtl="0"/>
          <a:r>
            <a:rPr kumimoji="0" lang="en-US" sz="2800" b="0" i="0" u="none" strike="noStrike" cap="none" spc="0" normalizeH="0" baseline="0" noProof="0" dirty="0" smtClean="0">
              <a:ln/>
              <a:effectLst/>
              <a:uLnTx/>
              <a:uFillTx/>
              <a:latin typeface="+mn-lt"/>
              <a:ea typeface="+mn-ea"/>
              <a:cs typeface="Arial" charset="0"/>
            </a:rPr>
            <a:t>Means taxed on Gross Basis.</a:t>
          </a:r>
          <a:endParaRPr lang="en-IN" sz="2800" dirty="0"/>
        </a:p>
      </dgm:t>
    </dgm:pt>
    <dgm:pt modelId="{2D65F488-489A-4599-80C1-93C627BBA373}" type="parTrans" cxnId="{D63BD18F-2B07-4C21-BAA8-8A3A8EEA12EA}">
      <dgm:prSet/>
      <dgm:spPr/>
      <dgm:t>
        <a:bodyPr/>
        <a:lstStyle/>
        <a:p>
          <a:endParaRPr lang="en-IN" sz="2400"/>
        </a:p>
      </dgm:t>
    </dgm:pt>
    <dgm:pt modelId="{366F036D-6B44-4465-86ED-3537B21573C9}" type="sibTrans" cxnId="{D63BD18F-2B07-4C21-BAA8-8A3A8EEA12EA}">
      <dgm:prSet/>
      <dgm:spPr/>
      <dgm:t>
        <a:bodyPr/>
        <a:lstStyle/>
        <a:p>
          <a:endParaRPr lang="en-IN" sz="2400"/>
        </a:p>
      </dgm:t>
    </dgm:pt>
    <dgm:pt modelId="{92A6EAF6-2587-400D-B227-6833A38E7A0C}">
      <dgm:prSet phldrT="[Text]" custT="1"/>
      <dgm:spPr/>
      <dgm:t>
        <a:bodyPr/>
        <a:lstStyle/>
        <a:p>
          <a:r>
            <a:rPr kumimoji="0" lang="en-US" sz="2800" b="0" i="1" u="none" strike="noStrike" cap="none" spc="0" normalizeH="0" baseline="0" noProof="0" smtClean="0">
              <a:ln/>
              <a:effectLst/>
              <a:uLnTx/>
              <a:uFillTx/>
              <a:latin typeface="+mn-lt"/>
              <a:ea typeface="+mn-ea"/>
              <a:cs typeface="Arial" charset="0"/>
            </a:rPr>
            <a:t>No deduction for liability in relation to any foreign assets purchased.</a:t>
          </a:r>
          <a:endParaRPr lang="en-IN" sz="2800" dirty="0"/>
        </a:p>
      </dgm:t>
    </dgm:pt>
    <dgm:pt modelId="{6225B703-B7C0-4262-9698-E1622958C3CC}" type="parTrans" cxnId="{70306A0F-3929-4A5B-A7B1-CBE9E6B7FF36}">
      <dgm:prSet/>
      <dgm:spPr/>
      <dgm:t>
        <a:bodyPr/>
        <a:lstStyle/>
        <a:p>
          <a:endParaRPr lang="en-IN" sz="2400"/>
        </a:p>
      </dgm:t>
    </dgm:pt>
    <dgm:pt modelId="{6CB2D2E3-4EA6-424C-9E15-F7DD87D84627}" type="sibTrans" cxnId="{70306A0F-3929-4A5B-A7B1-CBE9E6B7FF36}">
      <dgm:prSet/>
      <dgm:spPr/>
      <dgm:t>
        <a:bodyPr/>
        <a:lstStyle/>
        <a:p>
          <a:endParaRPr lang="en-IN" sz="2400"/>
        </a:p>
      </dgm:t>
    </dgm:pt>
    <dgm:pt modelId="{06B09E81-7E33-45D1-936E-99940A380451}">
      <dgm:prSet phldrT="[Text]" custT="1"/>
      <dgm:spPr/>
      <dgm:t>
        <a:bodyPr/>
        <a:lstStyle/>
        <a:p>
          <a:pPr rtl="0"/>
          <a:r>
            <a:rPr kumimoji="0" lang="en-US" sz="2800" b="0" i="0" u="none" strike="noStrike" cap="none" spc="0" normalizeH="0" baseline="0" noProof="0" dirty="0" smtClean="0">
              <a:ln/>
              <a:effectLst/>
              <a:uLnTx/>
              <a:uFillTx/>
              <a:latin typeface="+mn-lt"/>
              <a:ea typeface="+mn-ea"/>
              <a:cs typeface="Arial" charset="0"/>
            </a:rPr>
            <a:t>If assessee furnishes evidence that any income which is assessable or assessed to tax in any previous year prior to 01.04.2015, shall not be added.   </a:t>
          </a:r>
          <a:endParaRPr lang="en-IN" sz="2800" dirty="0"/>
        </a:p>
      </dgm:t>
    </dgm:pt>
    <dgm:pt modelId="{BE33D948-C93F-4903-BF91-A81945FD1E98}" type="parTrans" cxnId="{10A11105-AEDA-4290-A4F8-B5CC3FC83CC3}">
      <dgm:prSet/>
      <dgm:spPr/>
      <dgm:t>
        <a:bodyPr/>
        <a:lstStyle/>
        <a:p>
          <a:endParaRPr lang="en-IN" sz="2400"/>
        </a:p>
      </dgm:t>
    </dgm:pt>
    <dgm:pt modelId="{4D0C3282-E3F8-454C-9643-30E8F5A9E0DC}" type="sibTrans" cxnId="{10A11105-AEDA-4290-A4F8-B5CC3FC83CC3}">
      <dgm:prSet/>
      <dgm:spPr/>
      <dgm:t>
        <a:bodyPr/>
        <a:lstStyle/>
        <a:p>
          <a:endParaRPr lang="en-IN" sz="2400"/>
        </a:p>
      </dgm:t>
    </dgm:pt>
    <dgm:pt modelId="{ECD4FCF7-39B8-495A-8F56-EEA5AE74F9C9}" type="pres">
      <dgm:prSet presAssocID="{FFE7FACB-CB72-4FF6-A435-DC9200704531}" presName="linear" presStyleCnt="0">
        <dgm:presLayoutVars>
          <dgm:animLvl val="lvl"/>
          <dgm:resizeHandles val="exact"/>
        </dgm:presLayoutVars>
      </dgm:prSet>
      <dgm:spPr/>
      <dgm:t>
        <a:bodyPr/>
        <a:lstStyle/>
        <a:p>
          <a:endParaRPr lang="en-US"/>
        </a:p>
      </dgm:t>
    </dgm:pt>
    <dgm:pt modelId="{863B9427-5FF2-42FB-839E-681A1904861D}" type="pres">
      <dgm:prSet presAssocID="{D4C4FF28-F0C8-433C-9568-DD7A62F5137C}" presName="parentText" presStyleLbl="node1" presStyleIdx="0" presStyleCnt="4" custScaleY="72196" custLinFactY="-87" custLinFactNeighborY="-100000">
        <dgm:presLayoutVars>
          <dgm:chMax val="0"/>
          <dgm:bulletEnabled val="1"/>
        </dgm:presLayoutVars>
      </dgm:prSet>
      <dgm:spPr/>
      <dgm:t>
        <a:bodyPr/>
        <a:lstStyle/>
        <a:p>
          <a:endParaRPr lang="en-IN"/>
        </a:p>
      </dgm:t>
    </dgm:pt>
    <dgm:pt modelId="{3D206E64-D3A4-45C9-825D-F37F2769FBB9}" type="pres">
      <dgm:prSet presAssocID="{44C2A6F1-65BB-4058-9C7B-C42A615F0F62}" presName="spacer" presStyleCnt="0"/>
      <dgm:spPr/>
      <dgm:t>
        <a:bodyPr/>
        <a:lstStyle/>
        <a:p>
          <a:endParaRPr lang="en-US"/>
        </a:p>
      </dgm:t>
    </dgm:pt>
    <dgm:pt modelId="{F99739B6-32C7-48F2-A31D-DAC6AA0B6A61}" type="pres">
      <dgm:prSet presAssocID="{30294C87-DF82-4FD4-B027-EE985BD3D979}" presName="parentText" presStyleLbl="node1" presStyleIdx="1" presStyleCnt="4" custScaleY="75102" custLinFactNeighborY="-66144">
        <dgm:presLayoutVars>
          <dgm:chMax val="0"/>
          <dgm:bulletEnabled val="1"/>
        </dgm:presLayoutVars>
      </dgm:prSet>
      <dgm:spPr/>
      <dgm:t>
        <a:bodyPr/>
        <a:lstStyle/>
        <a:p>
          <a:endParaRPr lang="en-IN"/>
        </a:p>
      </dgm:t>
    </dgm:pt>
    <dgm:pt modelId="{15E1E1AC-CA55-4919-88DD-1B7E1E65CD3F}" type="pres">
      <dgm:prSet presAssocID="{366F036D-6B44-4465-86ED-3537B21573C9}" presName="spacer" presStyleCnt="0"/>
      <dgm:spPr/>
      <dgm:t>
        <a:bodyPr/>
        <a:lstStyle/>
        <a:p>
          <a:endParaRPr lang="en-US"/>
        </a:p>
      </dgm:t>
    </dgm:pt>
    <dgm:pt modelId="{610D0761-8D27-4BC0-89C2-2C3FE3E58158}" type="pres">
      <dgm:prSet presAssocID="{92A6EAF6-2587-400D-B227-6833A38E7A0C}" presName="parentText" presStyleLbl="node1" presStyleIdx="2" presStyleCnt="4" custScaleY="76554" custLinFactNeighborY="-33072">
        <dgm:presLayoutVars>
          <dgm:chMax val="0"/>
          <dgm:bulletEnabled val="1"/>
        </dgm:presLayoutVars>
      </dgm:prSet>
      <dgm:spPr/>
      <dgm:t>
        <a:bodyPr/>
        <a:lstStyle/>
        <a:p>
          <a:endParaRPr lang="en-IN"/>
        </a:p>
      </dgm:t>
    </dgm:pt>
    <dgm:pt modelId="{C77CB13F-A17F-4B58-B4AE-51D2141BEBEB}" type="pres">
      <dgm:prSet presAssocID="{6CB2D2E3-4EA6-424C-9E15-F7DD87D84627}" presName="spacer" presStyleCnt="0"/>
      <dgm:spPr/>
      <dgm:t>
        <a:bodyPr/>
        <a:lstStyle/>
        <a:p>
          <a:endParaRPr lang="en-US"/>
        </a:p>
      </dgm:t>
    </dgm:pt>
    <dgm:pt modelId="{364BC03F-5B0A-427C-A04D-5B7E810EC515}" type="pres">
      <dgm:prSet presAssocID="{06B09E81-7E33-45D1-936E-99940A380451}" presName="parentText" presStyleLbl="node1" presStyleIdx="3" presStyleCnt="4">
        <dgm:presLayoutVars>
          <dgm:chMax val="0"/>
          <dgm:bulletEnabled val="1"/>
        </dgm:presLayoutVars>
      </dgm:prSet>
      <dgm:spPr/>
      <dgm:t>
        <a:bodyPr/>
        <a:lstStyle/>
        <a:p>
          <a:endParaRPr lang="en-IN"/>
        </a:p>
      </dgm:t>
    </dgm:pt>
  </dgm:ptLst>
  <dgm:cxnLst>
    <dgm:cxn modelId="{10A11105-AEDA-4290-A4F8-B5CC3FC83CC3}" srcId="{FFE7FACB-CB72-4FF6-A435-DC9200704531}" destId="{06B09E81-7E33-45D1-936E-99940A380451}" srcOrd="3" destOrd="0" parTransId="{BE33D948-C93F-4903-BF91-A81945FD1E98}" sibTransId="{4D0C3282-E3F8-454C-9643-30E8F5A9E0DC}"/>
    <dgm:cxn modelId="{1279D09C-36E7-41A9-BA43-8D0D92EE3454}" type="presOf" srcId="{D4C4FF28-F0C8-433C-9568-DD7A62F5137C}" destId="{863B9427-5FF2-42FB-839E-681A1904861D}" srcOrd="0" destOrd="0" presId="urn:microsoft.com/office/officeart/2005/8/layout/vList2"/>
    <dgm:cxn modelId="{E25E4382-C7DA-4DD9-8C59-446C94BBF221}" type="presOf" srcId="{FFE7FACB-CB72-4FF6-A435-DC9200704531}" destId="{ECD4FCF7-39B8-495A-8F56-EEA5AE74F9C9}" srcOrd="0" destOrd="0" presId="urn:microsoft.com/office/officeart/2005/8/layout/vList2"/>
    <dgm:cxn modelId="{CD55BE9F-51D6-4B80-8DB4-BC4CBEECEF89}" type="presOf" srcId="{06B09E81-7E33-45D1-936E-99940A380451}" destId="{364BC03F-5B0A-427C-A04D-5B7E810EC515}" srcOrd="0" destOrd="0" presId="urn:microsoft.com/office/officeart/2005/8/layout/vList2"/>
    <dgm:cxn modelId="{87B8DC67-D61F-4D5C-BC20-8CAD273530BE}" type="presOf" srcId="{92A6EAF6-2587-400D-B227-6833A38E7A0C}" destId="{610D0761-8D27-4BC0-89C2-2C3FE3E58158}" srcOrd="0" destOrd="0" presId="urn:microsoft.com/office/officeart/2005/8/layout/vList2"/>
    <dgm:cxn modelId="{70306A0F-3929-4A5B-A7B1-CBE9E6B7FF36}" srcId="{FFE7FACB-CB72-4FF6-A435-DC9200704531}" destId="{92A6EAF6-2587-400D-B227-6833A38E7A0C}" srcOrd="2" destOrd="0" parTransId="{6225B703-B7C0-4262-9698-E1622958C3CC}" sibTransId="{6CB2D2E3-4EA6-424C-9E15-F7DD87D84627}"/>
    <dgm:cxn modelId="{D63BD18F-2B07-4C21-BAA8-8A3A8EEA12EA}" srcId="{FFE7FACB-CB72-4FF6-A435-DC9200704531}" destId="{30294C87-DF82-4FD4-B027-EE985BD3D979}" srcOrd="1" destOrd="0" parTransId="{2D65F488-489A-4599-80C1-93C627BBA373}" sibTransId="{366F036D-6B44-4465-86ED-3537B21573C9}"/>
    <dgm:cxn modelId="{A7FB356B-9BA2-48BA-8DCC-80E888F5E5D8}" type="presOf" srcId="{30294C87-DF82-4FD4-B027-EE985BD3D979}" destId="{F99739B6-32C7-48F2-A31D-DAC6AA0B6A61}" srcOrd="0" destOrd="0" presId="urn:microsoft.com/office/officeart/2005/8/layout/vList2"/>
    <dgm:cxn modelId="{59C61B95-A394-4AF4-A3DB-9FA50B310F25}" srcId="{FFE7FACB-CB72-4FF6-A435-DC9200704531}" destId="{D4C4FF28-F0C8-433C-9568-DD7A62F5137C}" srcOrd="0" destOrd="0" parTransId="{D4492454-34C6-4F57-A623-8663DD756305}" sibTransId="{44C2A6F1-65BB-4058-9C7B-C42A615F0F62}"/>
    <dgm:cxn modelId="{C9F66035-816C-45E5-A5AD-4170C1F0804E}" type="presParOf" srcId="{ECD4FCF7-39B8-495A-8F56-EEA5AE74F9C9}" destId="{863B9427-5FF2-42FB-839E-681A1904861D}" srcOrd="0" destOrd="0" presId="urn:microsoft.com/office/officeart/2005/8/layout/vList2"/>
    <dgm:cxn modelId="{541D2A00-81C3-43EA-8E88-D7D0BB879719}" type="presParOf" srcId="{ECD4FCF7-39B8-495A-8F56-EEA5AE74F9C9}" destId="{3D206E64-D3A4-45C9-825D-F37F2769FBB9}" srcOrd="1" destOrd="0" presId="urn:microsoft.com/office/officeart/2005/8/layout/vList2"/>
    <dgm:cxn modelId="{F581A2CF-2AFF-40A7-9D46-61FBD47EB05D}" type="presParOf" srcId="{ECD4FCF7-39B8-495A-8F56-EEA5AE74F9C9}" destId="{F99739B6-32C7-48F2-A31D-DAC6AA0B6A61}" srcOrd="2" destOrd="0" presId="urn:microsoft.com/office/officeart/2005/8/layout/vList2"/>
    <dgm:cxn modelId="{0AE6F114-9AD5-472F-A162-EBABB8EF89B5}" type="presParOf" srcId="{ECD4FCF7-39B8-495A-8F56-EEA5AE74F9C9}" destId="{15E1E1AC-CA55-4919-88DD-1B7E1E65CD3F}" srcOrd="3" destOrd="0" presId="urn:microsoft.com/office/officeart/2005/8/layout/vList2"/>
    <dgm:cxn modelId="{8C1A7AE8-ACEE-43D2-BDA2-610521A9D0A0}" type="presParOf" srcId="{ECD4FCF7-39B8-495A-8F56-EEA5AE74F9C9}" destId="{610D0761-8D27-4BC0-89C2-2C3FE3E58158}" srcOrd="4" destOrd="0" presId="urn:microsoft.com/office/officeart/2005/8/layout/vList2"/>
    <dgm:cxn modelId="{9C0275E5-3ECC-4F90-9832-DB1B84CFD496}" type="presParOf" srcId="{ECD4FCF7-39B8-495A-8F56-EEA5AE74F9C9}" destId="{C77CB13F-A17F-4B58-B4AE-51D2141BEBEB}" srcOrd="5" destOrd="0" presId="urn:microsoft.com/office/officeart/2005/8/layout/vList2"/>
    <dgm:cxn modelId="{12D88808-104D-41D0-8B8C-E3B8E1D4D5C5}" type="presParOf" srcId="{ECD4FCF7-39B8-495A-8F56-EEA5AE74F9C9}" destId="{364BC03F-5B0A-427C-A04D-5B7E810EC515}"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7F55C86-C225-4AEE-8DDE-01A16FE75C05}"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US"/>
        </a:p>
      </dgm:t>
    </dgm:pt>
    <dgm:pt modelId="{8ECEACF8-B614-47F8-91BF-C98AAAA947E4}">
      <dgm:prSet phldrT="[Text]" custT="1"/>
      <dgm:spPr/>
      <dgm:t>
        <a:bodyPr/>
        <a:lstStyle/>
        <a:p>
          <a:r>
            <a:rPr lang="en-US" sz="2000" dirty="0" smtClean="0"/>
            <a:t>Positioned as not being an amnesty scheme –there is no immunity from penalty</a:t>
          </a:r>
          <a:endParaRPr lang="en-US" sz="2000" dirty="0"/>
        </a:p>
      </dgm:t>
    </dgm:pt>
    <dgm:pt modelId="{5713A955-3BEC-47EF-9BFA-AD4C59F8202B}" type="parTrans" cxnId="{DB041C5A-82F9-401C-B7ED-10595BBF5DB4}">
      <dgm:prSet/>
      <dgm:spPr/>
      <dgm:t>
        <a:bodyPr/>
        <a:lstStyle/>
        <a:p>
          <a:endParaRPr lang="en-US" sz="3200"/>
        </a:p>
      </dgm:t>
    </dgm:pt>
    <dgm:pt modelId="{6B5CFFE3-3F0F-4DD6-9C07-B40FF31532E3}" type="sibTrans" cxnId="{DB041C5A-82F9-401C-B7ED-10595BBF5DB4}">
      <dgm:prSet/>
      <dgm:spPr/>
      <dgm:t>
        <a:bodyPr/>
        <a:lstStyle/>
        <a:p>
          <a:endParaRPr lang="en-US" sz="3200"/>
        </a:p>
      </dgm:t>
    </dgm:pt>
    <dgm:pt modelId="{78F7C3D4-2F48-4DDE-8804-F2BF3D2152E0}">
      <dgm:prSet phldrT="[Text]" custT="1"/>
      <dgm:spPr/>
      <dgm:t>
        <a:bodyPr/>
        <a:lstStyle/>
        <a:p>
          <a:r>
            <a:rPr lang="en-US" sz="2000" dirty="0" smtClean="0"/>
            <a:t>One time compliance scheme window (with a time limit to be notified) for disclosing any UFA and acquired from income chargeable to tax under ITA for any assessment year prior to AY 2016-17</a:t>
          </a:r>
        </a:p>
        <a:p>
          <a:endParaRPr lang="en-US" sz="2000" dirty="0" smtClean="0"/>
        </a:p>
        <a:p>
          <a:r>
            <a:rPr lang="en-US" sz="2000" i="1" dirty="0" smtClean="0"/>
            <a:t>Finance Minister has indicated that a time limit of 2 months from the date of President's assent for one time compliance and 6 months for payment of tax and penalty –Source Press Trust of India (PTI)</a:t>
          </a:r>
          <a:endParaRPr lang="en-US" sz="2000" dirty="0"/>
        </a:p>
      </dgm:t>
    </dgm:pt>
    <dgm:pt modelId="{F410D518-08D4-471D-9D5F-5B306DAFB983}" type="parTrans" cxnId="{EF5BC390-09D8-410A-ADCA-50AA1F913B91}">
      <dgm:prSet/>
      <dgm:spPr/>
      <dgm:t>
        <a:bodyPr/>
        <a:lstStyle/>
        <a:p>
          <a:endParaRPr lang="en-US" sz="3200"/>
        </a:p>
      </dgm:t>
    </dgm:pt>
    <dgm:pt modelId="{9F1C4917-E3C2-4BDD-B715-8E16B21FD6A1}" type="sibTrans" cxnId="{EF5BC390-09D8-410A-ADCA-50AA1F913B91}">
      <dgm:prSet/>
      <dgm:spPr/>
      <dgm:t>
        <a:bodyPr/>
        <a:lstStyle/>
        <a:p>
          <a:endParaRPr lang="en-US" sz="3200"/>
        </a:p>
      </dgm:t>
    </dgm:pt>
    <dgm:pt modelId="{46D6F1A4-0554-4625-B5DD-A1A376ED2C7D}">
      <dgm:prSet phldrT="[Text]" custT="1"/>
      <dgm:spPr/>
      <dgm:t>
        <a:bodyPr/>
        <a:lstStyle/>
        <a:p>
          <a:r>
            <a:rPr lang="en-US" sz="2000" dirty="0" smtClean="0"/>
            <a:t>Merely an opportunity for persons to come clean and become compliant before the stringent provisions of the new Act come into force</a:t>
          </a:r>
          <a:endParaRPr lang="en-US" sz="2000" dirty="0"/>
        </a:p>
      </dgm:t>
    </dgm:pt>
    <dgm:pt modelId="{B599593F-CE43-44AF-AD03-AF3523526775}" type="parTrans" cxnId="{0C899733-FBDC-41B5-9AD6-0437117AF8CB}">
      <dgm:prSet/>
      <dgm:spPr/>
      <dgm:t>
        <a:bodyPr/>
        <a:lstStyle/>
        <a:p>
          <a:endParaRPr lang="en-US" sz="3200"/>
        </a:p>
      </dgm:t>
    </dgm:pt>
    <dgm:pt modelId="{D6607806-6DB6-471A-BAD8-4A2322A63620}" type="sibTrans" cxnId="{0C899733-FBDC-41B5-9AD6-0437117AF8CB}">
      <dgm:prSet/>
      <dgm:spPr/>
      <dgm:t>
        <a:bodyPr/>
        <a:lstStyle/>
        <a:p>
          <a:endParaRPr lang="en-US" sz="3200"/>
        </a:p>
      </dgm:t>
    </dgm:pt>
    <dgm:pt modelId="{8820CC25-56F3-4AB6-8A76-97A18E163526}">
      <dgm:prSet phldrT="[Text]" custT="1"/>
      <dgm:spPr/>
      <dgm:t>
        <a:bodyPr/>
        <a:lstStyle/>
        <a:p>
          <a:r>
            <a:rPr lang="en-US" sz="2000" dirty="0" smtClean="0"/>
            <a:t>Any person can make declaration (format and the due date to be notified) in respect of UFAs and pay tax on it @ 30% plus penalty (equal to tax) i.e. total 60% </a:t>
          </a:r>
        </a:p>
        <a:p>
          <a:r>
            <a:rPr lang="en-US" sz="2000" i="1" dirty="0" smtClean="0"/>
            <a:t>	Taxes and penalty is to be paid on or before filing of declaration</a:t>
          </a:r>
          <a:endParaRPr lang="en-US" sz="2000" dirty="0"/>
        </a:p>
      </dgm:t>
    </dgm:pt>
    <dgm:pt modelId="{55499C90-55AB-4361-8807-4B4B391B1ADB}" type="parTrans" cxnId="{81ACE2AE-5DB2-4DD5-87B5-252591D03733}">
      <dgm:prSet/>
      <dgm:spPr/>
      <dgm:t>
        <a:bodyPr/>
        <a:lstStyle/>
        <a:p>
          <a:endParaRPr lang="en-US" sz="3200"/>
        </a:p>
      </dgm:t>
    </dgm:pt>
    <dgm:pt modelId="{705F231C-0F51-404A-BE0D-F99C89F29EE1}" type="sibTrans" cxnId="{81ACE2AE-5DB2-4DD5-87B5-252591D03733}">
      <dgm:prSet/>
      <dgm:spPr/>
      <dgm:t>
        <a:bodyPr/>
        <a:lstStyle/>
        <a:p>
          <a:endParaRPr lang="en-US" sz="3200"/>
        </a:p>
      </dgm:t>
    </dgm:pt>
    <dgm:pt modelId="{66729E12-B0B8-4FB8-8A84-BB30922D3A27}" type="pres">
      <dgm:prSet presAssocID="{87F55C86-C225-4AEE-8DDE-01A16FE75C05}" presName="linear" presStyleCnt="0">
        <dgm:presLayoutVars>
          <dgm:animLvl val="lvl"/>
          <dgm:resizeHandles val="exact"/>
        </dgm:presLayoutVars>
      </dgm:prSet>
      <dgm:spPr/>
      <dgm:t>
        <a:bodyPr/>
        <a:lstStyle/>
        <a:p>
          <a:endParaRPr lang="en-US"/>
        </a:p>
      </dgm:t>
    </dgm:pt>
    <dgm:pt modelId="{B3E4E55E-3E09-4570-AD09-45DBC55B7527}" type="pres">
      <dgm:prSet presAssocID="{8ECEACF8-B614-47F8-91BF-C98AAAA947E4}" presName="parentText" presStyleLbl="node1" presStyleIdx="0" presStyleCnt="4" custScaleY="31986">
        <dgm:presLayoutVars>
          <dgm:chMax val="0"/>
          <dgm:bulletEnabled val="1"/>
        </dgm:presLayoutVars>
      </dgm:prSet>
      <dgm:spPr/>
      <dgm:t>
        <a:bodyPr/>
        <a:lstStyle/>
        <a:p>
          <a:endParaRPr lang="en-US"/>
        </a:p>
      </dgm:t>
    </dgm:pt>
    <dgm:pt modelId="{DC6247C5-6261-4800-AF6C-699BEB7B375D}" type="pres">
      <dgm:prSet presAssocID="{6B5CFFE3-3F0F-4DD6-9C07-B40FF31532E3}" presName="spacer" presStyleCnt="0"/>
      <dgm:spPr/>
      <dgm:t>
        <a:bodyPr/>
        <a:lstStyle/>
        <a:p>
          <a:endParaRPr lang="en-US"/>
        </a:p>
      </dgm:t>
    </dgm:pt>
    <dgm:pt modelId="{8367D153-C08E-4008-B513-45E3C5E5C2AA}" type="pres">
      <dgm:prSet presAssocID="{78F7C3D4-2F48-4DDE-8804-F2BF3D2152E0}" presName="parentText" presStyleLbl="node1" presStyleIdx="1" presStyleCnt="4" custScaleY="104262">
        <dgm:presLayoutVars>
          <dgm:chMax val="0"/>
          <dgm:bulletEnabled val="1"/>
        </dgm:presLayoutVars>
      </dgm:prSet>
      <dgm:spPr/>
      <dgm:t>
        <a:bodyPr/>
        <a:lstStyle/>
        <a:p>
          <a:endParaRPr lang="en-US"/>
        </a:p>
      </dgm:t>
    </dgm:pt>
    <dgm:pt modelId="{FF3BEEBD-E5CD-406F-8E23-7EE2FEEF4825}" type="pres">
      <dgm:prSet presAssocID="{9F1C4917-E3C2-4BDD-B715-8E16B21FD6A1}" presName="spacer" presStyleCnt="0"/>
      <dgm:spPr/>
      <dgm:t>
        <a:bodyPr/>
        <a:lstStyle/>
        <a:p>
          <a:endParaRPr lang="en-US"/>
        </a:p>
      </dgm:t>
    </dgm:pt>
    <dgm:pt modelId="{2473448E-EBDA-4444-BE12-5CF2E4CD8F8D}" type="pres">
      <dgm:prSet presAssocID="{46D6F1A4-0554-4625-B5DD-A1A376ED2C7D}" presName="parentText" presStyleLbl="node1" presStyleIdx="2" presStyleCnt="4" custScaleY="47425">
        <dgm:presLayoutVars>
          <dgm:chMax val="0"/>
          <dgm:bulletEnabled val="1"/>
        </dgm:presLayoutVars>
      </dgm:prSet>
      <dgm:spPr/>
      <dgm:t>
        <a:bodyPr/>
        <a:lstStyle/>
        <a:p>
          <a:endParaRPr lang="en-US"/>
        </a:p>
      </dgm:t>
    </dgm:pt>
    <dgm:pt modelId="{1D5940A6-2080-4881-85F6-5D5D0A57A6CE}" type="pres">
      <dgm:prSet presAssocID="{D6607806-6DB6-471A-BAD8-4A2322A63620}" presName="spacer" presStyleCnt="0"/>
      <dgm:spPr/>
      <dgm:t>
        <a:bodyPr/>
        <a:lstStyle/>
        <a:p>
          <a:endParaRPr lang="en-US"/>
        </a:p>
      </dgm:t>
    </dgm:pt>
    <dgm:pt modelId="{0E0F0D0C-4CDC-4CE9-B92F-AE1EA31826FB}" type="pres">
      <dgm:prSet presAssocID="{8820CC25-56F3-4AB6-8A76-97A18E163526}" presName="parentText" presStyleLbl="node1" presStyleIdx="3" presStyleCnt="4" custScaleY="71700">
        <dgm:presLayoutVars>
          <dgm:chMax val="0"/>
          <dgm:bulletEnabled val="1"/>
        </dgm:presLayoutVars>
      </dgm:prSet>
      <dgm:spPr/>
      <dgm:t>
        <a:bodyPr/>
        <a:lstStyle/>
        <a:p>
          <a:endParaRPr lang="en-US"/>
        </a:p>
      </dgm:t>
    </dgm:pt>
  </dgm:ptLst>
  <dgm:cxnLst>
    <dgm:cxn modelId="{D0BF10FD-BF39-4CAC-A299-F1914323FA6B}" type="presOf" srcId="{8ECEACF8-B614-47F8-91BF-C98AAAA947E4}" destId="{B3E4E55E-3E09-4570-AD09-45DBC55B7527}" srcOrd="0" destOrd="0" presId="urn:microsoft.com/office/officeart/2005/8/layout/vList2"/>
    <dgm:cxn modelId="{B8608041-9402-4398-8960-4D27D0625B64}" type="presOf" srcId="{8820CC25-56F3-4AB6-8A76-97A18E163526}" destId="{0E0F0D0C-4CDC-4CE9-B92F-AE1EA31826FB}" srcOrd="0" destOrd="0" presId="urn:microsoft.com/office/officeart/2005/8/layout/vList2"/>
    <dgm:cxn modelId="{DB041C5A-82F9-401C-B7ED-10595BBF5DB4}" srcId="{87F55C86-C225-4AEE-8DDE-01A16FE75C05}" destId="{8ECEACF8-B614-47F8-91BF-C98AAAA947E4}" srcOrd="0" destOrd="0" parTransId="{5713A955-3BEC-47EF-9BFA-AD4C59F8202B}" sibTransId="{6B5CFFE3-3F0F-4DD6-9C07-B40FF31532E3}"/>
    <dgm:cxn modelId="{230FA852-2618-4B5C-AA9B-E978813E5E59}" type="presOf" srcId="{46D6F1A4-0554-4625-B5DD-A1A376ED2C7D}" destId="{2473448E-EBDA-4444-BE12-5CF2E4CD8F8D}" srcOrd="0" destOrd="0" presId="urn:microsoft.com/office/officeart/2005/8/layout/vList2"/>
    <dgm:cxn modelId="{9510AAD2-C543-47F9-8505-5E69BDE23EF3}" type="presOf" srcId="{87F55C86-C225-4AEE-8DDE-01A16FE75C05}" destId="{66729E12-B0B8-4FB8-8A84-BB30922D3A27}" srcOrd="0" destOrd="0" presId="urn:microsoft.com/office/officeart/2005/8/layout/vList2"/>
    <dgm:cxn modelId="{1E8922A6-F419-4967-87A2-B3C614415CA7}" type="presOf" srcId="{78F7C3D4-2F48-4DDE-8804-F2BF3D2152E0}" destId="{8367D153-C08E-4008-B513-45E3C5E5C2AA}" srcOrd="0" destOrd="0" presId="urn:microsoft.com/office/officeart/2005/8/layout/vList2"/>
    <dgm:cxn modelId="{0C899733-FBDC-41B5-9AD6-0437117AF8CB}" srcId="{87F55C86-C225-4AEE-8DDE-01A16FE75C05}" destId="{46D6F1A4-0554-4625-B5DD-A1A376ED2C7D}" srcOrd="2" destOrd="0" parTransId="{B599593F-CE43-44AF-AD03-AF3523526775}" sibTransId="{D6607806-6DB6-471A-BAD8-4A2322A63620}"/>
    <dgm:cxn modelId="{81ACE2AE-5DB2-4DD5-87B5-252591D03733}" srcId="{87F55C86-C225-4AEE-8DDE-01A16FE75C05}" destId="{8820CC25-56F3-4AB6-8A76-97A18E163526}" srcOrd="3" destOrd="0" parTransId="{55499C90-55AB-4361-8807-4B4B391B1ADB}" sibTransId="{705F231C-0F51-404A-BE0D-F99C89F29EE1}"/>
    <dgm:cxn modelId="{EF5BC390-09D8-410A-ADCA-50AA1F913B91}" srcId="{87F55C86-C225-4AEE-8DDE-01A16FE75C05}" destId="{78F7C3D4-2F48-4DDE-8804-F2BF3D2152E0}" srcOrd="1" destOrd="0" parTransId="{F410D518-08D4-471D-9D5F-5B306DAFB983}" sibTransId="{9F1C4917-E3C2-4BDD-B715-8E16B21FD6A1}"/>
    <dgm:cxn modelId="{CA73B17D-E54D-4778-B8C6-2A1E27FCE01F}" type="presParOf" srcId="{66729E12-B0B8-4FB8-8A84-BB30922D3A27}" destId="{B3E4E55E-3E09-4570-AD09-45DBC55B7527}" srcOrd="0" destOrd="0" presId="urn:microsoft.com/office/officeart/2005/8/layout/vList2"/>
    <dgm:cxn modelId="{D5C357D9-92E1-44BD-9C2A-572E21E6357B}" type="presParOf" srcId="{66729E12-B0B8-4FB8-8A84-BB30922D3A27}" destId="{DC6247C5-6261-4800-AF6C-699BEB7B375D}" srcOrd="1" destOrd="0" presId="urn:microsoft.com/office/officeart/2005/8/layout/vList2"/>
    <dgm:cxn modelId="{41D4525B-00EF-42BB-A21E-9DDBE57A20CD}" type="presParOf" srcId="{66729E12-B0B8-4FB8-8A84-BB30922D3A27}" destId="{8367D153-C08E-4008-B513-45E3C5E5C2AA}" srcOrd="2" destOrd="0" presId="urn:microsoft.com/office/officeart/2005/8/layout/vList2"/>
    <dgm:cxn modelId="{A970A94C-6EBB-4E89-8BBF-B8D19049C9FF}" type="presParOf" srcId="{66729E12-B0B8-4FB8-8A84-BB30922D3A27}" destId="{FF3BEEBD-E5CD-406F-8E23-7EE2FEEF4825}" srcOrd="3" destOrd="0" presId="urn:microsoft.com/office/officeart/2005/8/layout/vList2"/>
    <dgm:cxn modelId="{CBF6DE8B-7D21-471F-AEF4-42F5E5E920BE}" type="presParOf" srcId="{66729E12-B0B8-4FB8-8A84-BB30922D3A27}" destId="{2473448E-EBDA-4444-BE12-5CF2E4CD8F8D}" srcOrd="4" destOrd="0" presId="urn:microsoft.com/office/officeart/2005/8/layout/vList2"/>
    <dgm:cxn modelId="{66A21005-5097-4740-9CBF-B2CEF1B59B30}" type="presParOf" srcId="{66729E12-B0B8-4FB8-8A84-BB30922D3A27}" destId="{1D5940A6-2080-4881-85F6-5D5D0A57A6CE}" srcOrd="5" destOrd="0" presId="urn:microsoft.com/office/officeart/2005/8/layout/vList2"/>
    <dgm:cxn modelId="{A6420DAF-EF46-4EDB-988B-81C5D6E23FD7}" type="presParOf" srcId="{66729E12-B0B8-4FB8-8A84-BB30922D3A27}" destId="{0E0F0D0C-4CDC-4CE9-B92F-AE1EA31826FB}"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C90D6E0-D624-4622-815D-CEED0D45D166}"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US"/>
        </a:p>
      </dgm:t>
    </dgm:pt>
    <dgm:pt modelId="{1B1A686C-04BB-4DCB-8826-6DA8622AE0D8}">
      <dgm:prSet phldrT="[Text]" custT="1"/>
      <dgm:spPr/>
      <dgm:t>
        <a:bodyPr/>
        <a:lstStyle/>
        <a:p>
          <a:r>
            <a:rPr lang="en-US" sz="2200" dirty="0" smtClean="0"/>
            <a:t>Tax will be on value of UFA as on the date of enactment of this new legislation</a:t>
          </a:r>
          <a:endParaRPr lang="en-US" sz="2200" dirty="0"/>
        </a:p>
      </dgm:t>
    </dgm:pt>
    <dgm:pt modelId="{01A5598D-1F9E-4116-AA73-BCBFD69F4289}" type="parTrans" cxnId="{26FDCCE8-0916-4961-8348-86579F29787A}">
      <dgm:prSet/>
      <dgm:spPr/>
      <dgm:t>
        <a:bodyPr/>
        <a:lstStyle/>
        <a:p>
          <a:endParaRPr lang="en-US" sz="2200"/>
        </a:p>
      </dgm:t>
    </dgm:pt>
    <dgm:pt modelId="{C6451B4C-1C32-4AA4-B4AF-A3F4CA6574AB}" type="sibTrans" cxnId="{26FDCCE8-0916-4961-8348-86579F29787A}">
      <dgm:prSet/>
      <dgm:spPr/>
      <dgm:t>
        <a:bodyPr/>
        <a:lstStyle/>
        <a:p>
          <a:endParaRPr lang="en-US" sz="2200"/>
        </a:p>
      </dgm:t>
    </dgm:pt>
    <dgm:pt modelId="{8DC88032-D68E-4730-822B-A4F635939336}">
      <dgm:prSet phldrT="[Text]" custT="1"/>
      <dgm:spPr/>
      <dgm:t>
        <a:bodyPr/>
        <a:lstStyle/>
        <a:p>
          <a:r>
            <a:rPr lang="en-US" sz="2200" dirty="0" smtClean="0"/>
            <a:t>No additional interest u/s.234A, 234B and 234C of the ITA will be levied</a:t>
          </a:r>
          <a:endParaRPr lang="en-US" sz="2200" dirty="0"/>
        </a:p>
      </dgm:t>
    </dgm:pt>
    <dgm:pt modelId="{D4EDFC43-0305-4D82-B71E-C6AC1663F672}" type="parTrans" cxnId="{2A5458C7-E34D-46B4-975E-552A51637555}">
      <dgm:prSet/>
      <dgm:spPr/>
      <dgm:t>
        <a:bodyPr/>
        <a:lstStyle/>
        <a:p>
          <a:endParaRPr lang="en-US" sz="2200"/>
        </a:p>
      </dgm:t>
    </dgm:pt>
    <dgm:pt modelId="{6A5512AF-8772-4FC2-BD01-D6A2E2DA2BCA}" type="sibTrans" cxnId="{2A5458C7-E34D-46B4-975E-552A51637555}">
      <dgm:prSet/>
      <dgm:spPr/>
      <dgm:t>
        <a:bodyPr/>
        <a:lstStyle/>
        <a:p>
          <a:endParaRPr lang="en-US" sz="2200"/>
        </a:p>
      </dgm:t>
    </dgm:pt>
    <dgm:pt modelId="{398C8F2C-4F55-48E5-9C41-0536828CC1B8}">
      <dgm:prSet phldrT="[Text]" custT="1"/>
      <dgm:spPr/>
      <dgm:t>
        <a:bodyPr/>
        <a:lstStyle/>
        <a:p>
          <a:r>
            <a:rPr lang="en-US" sz="2200" dirty="0" smtClean="0"/>
            <a:t>No exemption, deduction or set-off of any carried forward losses</a:t>
          </a:r>
          <a:endParaRPr lang="en-US" sz="2200" dirty="0"/>
        </a:p>
      </dgm:t>
    </dgm:pt>
    <dgm:pt modelId="{5A91D978-EBD8-43A6-ADAC-09821DBA8224}" type="parTrans" cxnId="{28460C75-3F3C-47F2-BBEA-E2C5DD4D11D2}">
      <dgm:prSet/>
      <dgm:spPr/>
      <dgm:t>
        <a:bodyPr/>
        <a:lstStyle/>
        <a:p>
          <a:endParaRPr lang="en-US" sz="2200"/>
        </a:p>
      </dgm:t>
    </dgm:pt>
    <dgm:pt modelId="{34F959B5-A929-4184-8DC5-3997203AE8CA}" type="sibTrans" cxnId="{28460C75-3F3C-47F2-BBEA-E2C5DD4D11D2}">
      <dgm:prSet/>
      <dgm:spPr/>
      <dgm:t>
        <a:bodyPr/>
        <a:lstStyle/>
        <a:p>
          <a:endParaRPr lang="en-US" sz="2200"/>
        </a:p>
      </dgm:t>
    </dgm:pt>
    <dgm:pt modelId="{2CCC3917-0FF3-445A-B4C0-6FBC0C967FF2}">
      <dgm:prSet phldrT="[Text]" custT="1"/>
      <dgm:spPr/>
      <dgm:t>
        <a:bodyPr/>
        <a:lstStyle/>
        <a:p>
          <a:r>
            <a:rPr lang="en-US" sz="2200" dirty="0" smtClean="0"/>
            <a:t>Amount of UFA so declared shall not be included in the total income of any assessment year in ITA</a:t>
          </a:r>
          <a:endParaRPr lang="en-US" sz="2200" dirty="0"/>
        </a:p>
      </dgm:t>
    </dgm:pt>
    <dgm:pt modelId="{43D39D92-14DC-4823-AFF5-CA1B10F79924}" type="parTrans" cxnId="{93F24B0A-63E4-4329-AE56-71F2973815C9}">
      <dgm:prSet/>
      <dgm:spPr/>
      <dgm:t>
        <a:bodyPr/>
        <a:lstStyle/>
        <a:p>
          <a:endParaRPr lang="en-US" sz="2200"/>
        </a:p>
      </dgm:t>
    </dgm:pt>
    <dgm:pt modelId="{52EE527E-5C69-49F8-8963-F479520EAFFB}" type="sibTrans" cxnId="{93F24B0A-63E4-4329-AE56-71F2973815C9}">
      <dgm:prSet/>
      <dgm:spPr/>
      <dgm:t>
        <a:bodyPr/>
        <a:lstStyle/>
        <a:p>
          <a:endParaRPr lang="en-US" sz="2200"/>
        </a:p>
      </dgm:t>
    </dgm:pt>
    <dgm:pt modelId="{3D8FF59B-C81B-4BEA-80E0-68BA431DF081}">
      <dgm:prSet phldrT="[Text]" custT="1"/>
      <dgm:spPr/>
      <dgm:t>
        <a:bodyPr/>
        <a:lstStyle/>
        <a:p>
          <a:r>
            <a:rPr lang="en-US" sz="2200" dirty="0" smtClean="0"/>
            <a:t>No reopening of assessment due to disclosure under this scheme -Declaration will not affect finality of completed assessment </a:t>
          </a:r>
          <a:endParaRPr lang="en-US" sz="2200" dirty="0"/>
        </a:p>
      </dgm:t>
    </dgm:pt>
    <dgm:pt modelId="{03CD2B69-4A3D-40E1-80BE-F7C64E258F89}" type="parTrans" cxnId="{AE3E4A6A-8825-4E78-969B-84947258E451}">
      <dgm:prSet/>
      <dgm:spPr/>
      <dgm:t>
        <a:bodyPr/>
        <a:lstStyle/>
        <a:p>
          <a:endParaRPr lang="en-US" sz="2200"/>
        </a:p>
      </dgm:t>
    </dgm:pt>
    <dgm:pt modelId="{82D9E42D-541B-475E-A702-C21531AF64D1}" type="sibTrans" cxnId="{AE3E4A6A-8825-4E78-969B-84947258E451}">
      <dgm:prSet/>
      <dgm:spPr/>
      <dgm:t>
        <a:bodyPr/>
        <a:lstStyle/>
        <a:p>
          <a:endParaRPr lang="en-US" sz="2200"/>
        </a:p>
      </dgm:t>
    </dgm:pt>
    <dgm:pt modelId="{16A5B2D7-AC01-47C7-968E-0032A783B080}">
      <dgm:prSet phldrT="[Text]" custT="1"/>
      <dgm:spPr/>
      <dgm:t>
        <a:bodyPr/>
        <a:lstStyle/>
        <a:p>
          <a:r>
            <a:rPr lang="en-US" sz="2200" dirty="0" smtClean="0"/>
            <a:t>Any declaration made by misrepresentation or suppression of fact shall be deemed as void-</a:t>
          </a:r>
          <a:r>
            <a:rPr lang="en-US" sz="2200" dirty="0" err="1" smtClean="0"/>
            <a:t>ab</a:t>
          </a:r>
          <a:r>
            <a:rPr lang="en-US" sz="2200" dirty="0" smtClean="0"/>
            <a:t>-initio. </a:t>
          </a:r>
          <a:endParaRPr lang="en-US" sz="2200" dirty="0"/>
        </a:p>
      </dgm:t>
    </dgm:pt>
    <dgm:pt modelId="{92AB1C08-53BC-412E-B063-5193AE4D8769}" type="parTrans" cxnId="{FABBB616-4861-4464-BD7F-4F76E1F385A6}">
      <dgm:prSet/>
      <dgm:spPr/>
      <dgm:t>
        <a:bodyPr/>
        <a:lstStyle/>
        <a:p>
          <a:endParaRPr lang="en-US" sz="2200"/>
        </a:p>
      </dgm:t>
    </dgm:pt>
    <dgm:pt modelId="{FD06BD11-9FA8-444D-A7AD-A6296AC0889E}" type="sibTrans" cxnId="{FABBB616-4861-4464-BD7F-4F76E1F385A6}">
      <dgm:prSet/>
      <dgm:spPr/>
      <dgm:t>
        <a:bodyPr/>
        <a:lstStyle/>
        <a:p>
          <a:endParaRPr lang="en-US" sz="2200"/>
        </a:p>
      </dgm:t>
    </dgm:pt>
    <dgm:pt modelId="{2019E0F3-3609-4DF9-94DB-C86F361CE096}" type="pres">
      <dgm:prSet presAssocID="{1C90D6E0-D624-4622-815D-CEED0D45D166}" presName="linear" presStyleCnt="0">
        <dgm:presLayoutVars>
          <dgm:animLvl val="lvl"/>
          <dgm:resizeHandles val="exact"/>
        </dgm:presLayoutVars>
      </dgm:prSet>
      <dgm:spPr/>
      <dgm:t>
        <a:bodyPr/>
        <a:lstStyle/>
        <a:p>
          <a:endParaRPr lang="en-US"/>
        </a:p>
      </dgm:t>
    </dgm:pt>
    <dgm:pt modelId="{4EC84EA9-B652-4DA7-96EC-17E8524CA1F6}" type="pres">
      <dgm:prSet presAssocID="{1B1A686C-04BB-4DCB-8826-6DA8622AE0D8}" presName="parentText" presStyleLbl="node1" presStyleIdx="0" presStyleCnt="6">
        <dgm:presLayoutVars>
          <dgm:chMax val="0"/>
          <dgm:bulletEnabled val="1"/>
        </dgm:presLayoutVars>
      </dgm:prSet>
      <dgm:spPr/>
      <dgm:t>
        <a:bodyPr/>
        <a:lstStyle/>
        <a:p>
          <a:endParaRPr lang="en-US"/>
        </a:p>
      </dgm:t>
    </dgm:pt>
    <dgm:pt modelId="{33F45607-B535-4928-AEC5-1C2B4DCD9E18}" type="pres">
      <dgm:prSet presAssocID="{C6451B4C-1C32-4AA4-B4AF-A3F4CA6574AB}" presName="spacer" presStyleCnt="0"/>
      <dgm:spPr/>
      <dgm:t>
        <a:bodyPr/>
        <a:lstStyle/>
        <a:p>
          <a:endParaRPr lang="en-US"/>
        </a:p>
      </dgm:t>
    </dgm:pt>
    <dgm:pt modelId="{A808C097-C6E4-4AF4-AEEF-38A62958DFF5}" type="pres">
      <dgm:prSet presAssocID="{8DC88032-D68E-4730-822B-A4F635939336}" presName="parentText" presStyleLbl="node1" presStyleIdx="1" presStyleCnt="6">
        <dgm:presLayoutVars>
          <dgm:chMax val="0"/>
          <dgm:bulletEnabled val="1"/>
        </dgm:presLayoutVars>
      </dgm:prSet>
      <dgm:spPr/>
      <dgm:t>
        <a:bodyPr/>
        <a:lstStyle/>
        <a:p>
          <a:endParaRPr lang="en-US"/>
        </a:p>
      </dgm:t>
    </dgm:pt>
    <dgm:pt modelId="{8E759407-DE4D-46A5-ABD7-6BAC3E7AF733}" type="pres">
      <dgm:prSet presAssocID="{6A5512AF-8772-4FC2-BD01-D6A2E2DA2BCA}" presName="spacer" presStyleCnt="0"/>
      <dgm:spPr/>
      <dgm:t>
        <a:bodyPr/>
        <a:lstStyle/>
        <a:p>
          <a:endParaRPr lang="en-US"/>
        </a:p>
      </dgm:t>
    </dgm:pt>
    <dgm:pt modelId="{5C54F1F6-E696-4DDA-AB2C-8618E9C679D9}" type="pres">
      <dgm:prSet presAssocID="{398C8F2C-4F55-48E5-9C41-0536828CC1B8}" presName="parentText" presStyleLbl="node1" presStyleIdx="2" presStyleCnt="6">
        <dgm:presLayoutVars>
          <dgm:chMax val="0"/>
          <dgm:bulletEnabled val="1"/>
        </dgm:presLayoutVars>
      </dgm:prSet>
      <dgm:spPr/>
      <dgm:t>
        <a:bodyPr/>
        <a:lstStyle/>
        <a:p>
          <a:endParaRPr lang="en-US"/>
        </a:p>
      </dgm:t>
    </dgm:pt>
    <dgm:pt modelId="{FE55C37F-AD95-4ACE-B914-37477169945E}" type="pres">
      <dgm:prSet presAssocID="{34F959B5-A929-4184-8DC5-3997203AE8CA}" presName="spacer" presStyleCnt="0"/>
      <dgm:spPr/>
      <dgm:t>
        <a:bodyPr/>
        <a:lstStyle/>
        <a:p>
          <a:endParaRPr lang="en-US"/>
        </a:p>
      </dgm:t>
    </dgm:pt>
    <dgm:pt modelId="{683C84B5-232C-4C3A-A64C-DBA304547D19}" type="pres">
      <dgm:prSet presAssocID="{2CCC3917-0FF3-445A-B4C0-6FBC0C967FF2}" presName="parentText" presStyleLbl="node1" presStyleIdx="3" presStyleCnt="6">
        <dgm:presLayoutVars>
          <dgm:chMax val="0"/>
          <dgm:bulletEnabled val="1"/>
        </dgm:presLayoutVars>
      </dgm:prSet>
      <dgm:spPr/>
      <dgm:t>
        <a:bodyPr/>
        <a:lstStyle/>
        <a:p>
          <a:endParaRPr lang="en-US"/>
        </a:p>
      </dgm:t>
    </dgm:pt>
    <dgm:pt modelId="{78EC057E-306A-48DF-96C9-9DEA01A895F0}" type="pres">
      <dgm:prSet presAssocID="{52EE527E-5C69-49F8-8963-F479520EAFFB}" presName="spacer" presStyleCnt="0"/>
      <dgm:spPr/>
      <dgm:t>
        <a:bodyPr/>
        <a:lstStyle/>
        <a:p>
          <a:endParaRPr lang="en-US"/>
        </a:p>
      </dgm:t>
    </dgm:pt>
    <dgm:pt modelId="{E238513F-7E4F-4E5C-B019-F526D85430BB}" type="pres">
      <dgm:prSet presAssocID="{3D8FF59B-C81B-4BEA-80E0-68BA431DF081}" presName="parentText" presStyleLbl="node1" presStyleIdx="4" presStyleCnt="6">
        <dgm:presLayoutVars>
          <dgm:chMax val="0"/>
          <dgm:bulletEnabled val="1"/>
        </dgm:presLayoutVars>
      </dgm:prSet>
      <dgm:spPr/>
      <dgm:t>
        <a:bodyPr/>
        <a:lstStyle/>
        <a:p>
          <a:endParaRPr lang="en-US"/>
        </a:p>
      </dgm:t>
    </dgm:pt>
    <dgm:pt modelId="{0D60A62A-4DFD-4D98-AB5D-B8AC9E372046}" type="pres">
      <dgm:prSet presAssocID="{82D9E42D-541B-475E-A702-C21531AF64D1}" presName="spacer" presStyleCnt="0"/>
      <dgm:spPr/>
      <dgm:t>
        <a:bodyPr/>
        <a:lstStyle/>
        <a:p>
          <a:endParaRPr lang="en-US"/>
        </a:p>
      </dgm:t>
    </dgm:pt>
    <dgm:pt modelId="{335FB76F-78BE-4600-BC20-290547536EEC}" type="pres">
      <dgm:prSet presAssocID="{16A5B2D7-AC01-47C7-968E-0032A783B080}" presName="parentText" presStyleLbl="node1" presStyleIdx="5" presStyleCnt="6">
        <dgm:presLayoutVars>
          <dgm:chMax val="0"/>
          <dgm:bulletEnabled val="1"/>
        </dgm:presLayoutVars>
      </dgm:prSet>
      <dgm:spPr/>
      <dgm:t>
        <a:bodyPr/>
        <a:lstStyle/>
        <a:p>
          <a:endParaRPr lang="en-US"/>
        </a:p>
      </dgm:t>
    </dgm:pt>
  </dgm:ptLst>
  <dgm:cxnLst>
    <dgm:cxn modelId="{28460C75-3F3C-47F2-BBEA-E2C5DD4D11D2}" srcId="{1C90D6E0-D624-4622-815D-CEED0D45D166}" destId="{398C8F2C-4F55-48E5-9C41-0536828CC1B8}" srcOrd="2" destOrd="0" parTransId="{5A91D978-EBD8-43A6-ADAC-09821DBA8224}" sibTransId="{34F959B5-A929-4184-8DC5-3997203AE8CA}"/>
    <dgm:cxn modelId="{3260615E-E202-4A1F-8C58-A2D2D42FDF3D}" type="presOf" srcId="{3D8FF59B-C81B-4BEA-80E0-68BA431DF081}" destId="{E238513F-7E4F-4E5C-B019-F526D85430BB}" srcOrd="0" destOrd="0" presId="urn:microsoft.com/office/officeart/2005/8/layout/vList2"/>
    <dgm:cxn modelId="{26FDCCE8-0916-4961-8348-86579F29787A}" srcId="{1C90D6E0-D624-4622-815D-CEED0D45D166}" destId="{1B1A686C-04BB-4DCB-8826-6DA8622AE0D8}" srcOrd="0" destOrd="0" parTransId="{01A5598D-1F9E-4116-AA73-BCBFD69F4289}" sibTransId="{C6451B4C-1C32-4AA4-B4AF-A3F4CA6574AB}"/>
    <dgm:cxn modelId="{2A5458C7-E34D-46B4-975E-552A51637555}" srcId="{1C90D6E0-D624-4622-815D-CEED0D45D166}" destId="{8DC88032-D68E-4730-822B-A4F635939336}" srcOrd="1" destOrd="0" parTransId="{D4EDFC43-0305-4D82-B71E-C6AC1663F672}" sibTransId="{6A5512AF-8772-4FC2-BD01-D6A2E2DA2BCA}"/>
    <dgm:cxn modelId="{FABBB616-4861-4464-BD7F-4F76E1F385A6}" srcId="{1C90D6E0-D624-4622-815D-CEED0D45D166}" destId="{16A5B2D7-AC01-47C7-968E-0032A783B080}" srcOrd="5" destOrd="0" parTransId="{92AB1C08-53BC-412E-B063-5193AE4D8769}" sibTransId="{FD06BD11-9FA8-444D-A7AD-A6296AC0889E}"/>
    <dgm:cxn modelId="{E6875CC5-4E46-4809-942D-4F2C888C14C0}" type="presOf" srcId="{2CCC3917-0FF3-445A-B4C0-6FBC0C967FF2}" destId="{683C84B5-232C-4C3A-A64C-DBA304547D19}" srcOrd="0" destOrd="0" presId="urn:microsoft.com/office/officeart/2005/8/layout/vList2"/>
    <dgm:cxn modelId="{93F24B0A-63E4-4329-AE56-71F2973815C9}" srcId="{1C90D6E0-D624-4622-815D-CEED0D45D166}" destId="{2CCC3917-0FF3-445A-B4C0-6FBC0C967FF2}" srcOrd="3" destOrd="0" parTransId="{43D39D92-14DC-4823-AFF5-CA1B10F79924}" sibTransId="{52EE527E-5C69-49F8-8963-F479520EAFFB}"/>
    <dgm:cxn modelId="{F054FADB-44E8-44DF-B5DD-E1C12BF85961}" type="presOf" srcId="{1C90D6E0-D624-4622-815D-CEED0D45D166}" destId="{2019E0F3-3609-4DF9-94DB-C86F361CE096}" srcOrd="0" destOrd="0" presId="urn:microsoft.com/office/officeart/2005/8/layout/vList2"/>
    <dgm:cxn modelId="{AE3E4A6A-8825-4E78-969B-84947258E451}" srcId="{1C90D6E0-D624-4622-815D-CEED0D45D166}" destId="{3D8FF59B-C81B-4BEA-80E0-68BA431DF081}" srcOrd="4" destOrd="0" parTransId="{03CD2B69-4A3D-40E1-80BE-F7C64E258F89}" sibTransId="{82D9E42D-541B-475E-A702-C21531AF64D1}"/>
    <dgm:cxn modelId="{E70F63FA-3E4F-47AD-8C5B-0114078C2532}" type="presOf" srcId="{16A5B2D7-AC01-47C7-968E-0032A783B080}" destId="{335FB76F-78BE-4600-BC20-290547536EEC}" srcOrd="0" destOrd="0" presId="urn:microsoft.com/office/officeart/2005/8/layout/vList2"/>
    <dgm:cxn modelId="{A4CE49EB-55B2-466A-A40D-909D0EA5FA43}" type="presOf" srcId="{8DC88032-D68E-4730-822B-A4F635939336}" destId="{A808C097-C6E4-4AF4-AEEF-38A62958DFF5}" srcOrd="0" destOrd="0" presId="urn:microsoft.com/office/officeart/2005/8/layout/vList2"/>
    <dgm:cxn modelId="{67CDF893-155B-4DB1-ABCC-FF190BEC1AD6}" type="presOf" srcId="{398C8F2C-4F55-48E5-9C41-0536828CC1B8}" destId="{5C54F1F6-E696-4DDA-AB2C-8618E9C679D9}" srcOrd="0" destOrd="0" presId="urn:microsoft.com/office/officeart/2005/8/layout/vList2"/>
    <dgm:cxn modelId="{1A9FE9CB-6125-471E-8D6B-3BC00603E5C1}" type="presOf" srcId="{1B1A686C-04BB-4DCB-8826-6DA8622AE0D8}" destId="{4EC84EA9-B652-4DA7-96EC-17E8524CA1F6}" srcOrd="0" destOrd="0" presId="urn:microsoft.com/office/officeart/2005/8/layout/vList2"/>
    <dgm:cxn modelId="{A7790A28-129E-4D2B-9B73-B3CDCE6AFFB2}" type="presParOf" srcId="{2019E0F3-3609-4DF9-94DB-C86F361CE096}" destId="{4EC84EA9-B652-4DA7-96EC-17E8524CA1F6}" srcOrd="0" destOrd="0" presId="urn:microsoft.com/office/officeart/2005/8/layout/vList2"/>
    <dgm:cxn modelId="{52B8AF24-2675-4963-A640-E12D69367450}" type="presParOf" srcId="{2019E0F3-3609-4DF9-94DB-C86F361CE096}" destId="{33F45607-B535-4928-AEC5-1C2B4DCD9E18}" srcOrd="1" destOrd="0" presId="urn:microsoft.com/office/officeart/2005/8/layout/vList2"/>
    <dgm:cxn modelId="{37CFDDF9-3110-4AC4-85F1-AF1682017769}" type="presParOf" srcId="{2019E0F3-3609-4DF9-94DB-C86F361CE096}" destId="{A808C097-C6E4-4AF4-AEEF-38A62958DFF5}" srcOrd="2" destOrd="0" presId="urn:microsoft.com/office/officeart/2005/8/layout/vList2"/>
    <dgm:cxn modelId="{7557CF2F-814E-4709-88C8-40C2282E85C1}" type="presParOf" srcId="{2019E0F3-3609-4DF9-94DB-C86F361CE096}" destId="{8E759407-DE4D-46A5-ABD7-6BAC3E7AF733}" srcOrd="3" destOrd="0" presId="urn:microsoft.com/office/officeart/2005/8/layout/vList2"/>
    <dgm:cxn modelId="{22A8F665-D35D-4677-8830-79DF8FD2EBEB}" type="presParOf" srcId="{2019E0F3-3609-4DF9-94DB-C86F361CE096}" destId="{5C54F1F6-E696-4DDA-AB2C-8618E9C679D9}" srcOrd="4" destOrd="0" presId="urn:microsoft.com/office/officeart/2005/8/layout/vList2"/>
    <dgm:cxn modelId="{06E04A01-E218-4CEB-824C-C616479B522B}" type="presParOf" srcId="{2019E0F3-3609-4DF9-94DB-C86F361CE096}" destId="{FE55C37F-AD95-4ACE-B914-37477169945E}" srcOrd="5" destOrd="0" presId="urn:microsoft.com/office/officeart/2005/8/layout/vList2"/>
    <dgm:cxn modelId="{C890F075-6B3E-4DA4-9DC5-885DF44DE2F9}" type="presParOf" srcId="{2019E0F3-3609-4DF9-94DB-C86F361CE096}" destId="{683C84B5-232C-4C3A-A64C-DBA304547D19}" srcOrd="6" destOrd="0" presId="urn:microsoft.com/office/officeart/2005/8/layout/vList2"/>
    <dgm:cxn modelId="{F360AF0E-33C3-4BFF-A764-6ED5B37643AB}" type="presParOf" srcId="{2019E0F3-3609-4DF9-94DB-C86F361CE096}" destId="{78EC057E-306A-48DF-96C9-9DEA01A895F0}" srcOrd="7" destOrd="0" presId="urn:microsoft.com/office/officeart/2005/8/layout/vList2"/>
    <dgm:cxn modelId="{3A1597D3-65F6-4012-9706-2E9CFF9E1A98}" type="presParOf" srcId="{2019E0F3-3609-4DF9-94DB-C86F361CE096}" destId="{E238513F-7E4F-4E5C-B019-F526D85430BB}" srcOrd="8" destOrd="0" presId="urn:microsoft.com/office/officeart/2005/8/layout/vList2"/>
    <dgm:cxn modelId="{7D0EAF73-A44F-4C07-831D-50F8497BF78C}" type="presParOf" srcId="{2019E0F3-3609-4DF9-94DB-C86F361CE096}" destId="{0D60A62A-4DFD-4D98-AB5D-B8AC9E372046}" srcOrd="9" destOrd="0" presId="urn:microsoft.com/office/officeart/2005/8/layout/vList2"/>
    <dgm:cxn modelId="{AF53ED1F-1643-4FBF-8F48-1BCDE2FC2985}" type="presParOf" srcId="{2019E0F3-3609-4DF9-94DB-C86F361CE096}" destId="{335FB76F-78BE-4600-BC20-290547536EEC}" srcOrd="1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EAFB9D6-76F3-4F53-A7D8-B1C8547390B1}"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4B08EF45-E013-4591-AAE0-315A0976A8FC}">
      <dgm:prSet phldrT="[Text]" custT="1"/>
      <dgm:spPr/>
      <dgm:t>
        <a:bodyPr/>
        <a:lstStyle/>
        <a:p>
          <a:endParaRPr lang="en-US" sz="2200" dirty="0" smtClean="0">
            <a:cs typeface="Arial" pitchFamily="34" charset="0"/>
          </a:endParaRPr>
        </a:p>
        <a:p>
          <a:r>
            <a:rPr lang="en-US" sz="2200" dirty="0" smtClean="0">
              <a:cs typeface="Arial" pitchFamily="34" charset="0"/>
            </a:rPr>
            <a:t>Declaration shall not be considered as an evidence against the declarant for initiating penalty or prosecution proceedings  under</a:t>
          </a:r>
        </a:p>
        <a:p>
          <a:r>
            <a:rPr lang="en-US" sz="2200" dirty="0" smtClean="0">
              <a:cs typeface="Arial" pitchFamily="34" charset="0"/>
            </a:rPr>
            <a:t>	ITA, </a:t>
          </a:r>
        </a:p>
        <a:p>
          <a:r>
            <a:rPr lang="en-US" sz="2200" dirty="0" smtClean="0">
              <a:cs typeface="Arial" pitchFamily="34" charset="0"/>
            </a:rPr>
            <a:t>	Wealth-tax Act, 1957, </a:t>
          </a:r>
        </a:p>
        <a:p>
          <a:r>
            <a:rPr lang="en-US" sz="2200" dirty="0" smtClean="0">
              <a:cs typeface="Arial" pitchFamily="34" charset="0"/>
            </a:rPr>
            <a:t>	Foreign Exchange Management Act, 1999, </a:t>
          </a:r>
        </a:p>
        <a:p>
          <a:r>
            <a:rPr lang="en-US" sz="2200" dirty="0" smtClean="0">
              <a:cs typeface="Arial" pitchFamily="34" charset="0"/>
            </a:rPr>
            <a:t>	Companies Act, 2013 or </a:t>
          </a:r>
        </a:p>
        <a:p>
          <a:r>
            <a:rPr lang="en-US" sz="2200" dirty="0" smtClean="0">
              <a:cs typeface="Arial" pitchFamily="34" charset="0"/>
            </a:rPr>
            <a:t>	Customs Act, 1962.</a:t>
          </a:r>
        </a:p>
        <a:p>
          <a:endParaRPr lang="en-US" sz="2200" dirty="0"/>
        </a:p>
      </dgm:t>
    </dgm:pt>
    <dgm:pt modelId="{AD1C6AB4-3ECA-46FB-9869-85F45F4DA9B0}" type="parTrans" cxnId="{8D8C068F-3E34-47EC-8A86-9F6159728D17}">
      <dgm:prSet/>
      <dgm:spPr/>
      <dgm:t>
        <a:bodyPr/>
        <a:lstStyle/>
        <a:p>
          <a:endParaRPr lang="en-US" sz="2000"/>
        </a:p>
      </dgm:t>
    </dgm:pt>
    <dgm:pt modelId="{6CBEC03A-23EA-4E01-B9B5-0ADBD1DC75B9}" type="sibTrans" cxnId="{8D8C068F-3E34-47EC-8A86-9F6159728D17}">
      <dgm:prSet/>
      <dgm:spPr/>
      <dgm:t>
        <a:bodyPr/>
        <a:lstStyle/>
        <a:p>
          <a:endParaRPr lang="en-US" sz="2000"/>
        </a:p>
      </dgm:t>
    </dgm:pt>
    <dgm:pt modelId="{C199D0C9-9B17-4C77-AB21-27A073DFBBAA}">
      <dgm:prSet phldrT="[Text]" custT="1"/>
      <dgm:spPr/>
      <dgm:t>
        <a:bodyPr/>
        <a:lstStyle/>
        <a:p>
          <a:pPr algn="just"/>
          <a:r>
            <a:rPr lang="en-US" sz="2200" dirty="0" smtClean="0">
              <a:solidFill>
                <a:srgbClr val="FF0000"/>
              </a:solidFill>
            </a:rPr>
            <a:t>Statement of Objects and Reason to the Act </a:t>
          </a:r>
          <a:r>
            <a:rPr lang="en-US" sz="2200" dirty="0" smtClean="0">
              <a:solidFill>
                <a:schemeClr val="tx1"/>
              </a:solidFill>
            </a:rPr>
            <a:t>clarified that</a:t>
          </a:r>
          <a:r>
            <a:rPr lang="en-US" sz="2200" dirty="0" smtClean="0"/>
            <a:t> only till the time Chapter VI - One Time Compliance Window is in existence, no evidence against the declarant shall be used for initiating penalty or prosecution under ITA, Wealth Tax Act, FEMA, Companies Act or Customs Act.</a:t>
          </a:r>
        </a:p>
        <a:p>
          <a:pPr algn="just"/>
          <a:r>
            <a:rPr lang="en-US" sz="2200" i="1" dirty="0" smtClean="0">
              <a:solidFill>
                <a:srgbClr val="FF0000"/>
              </a:solidFill>
            </a:rPr>
            <a:t>“It is merely an opportunity for persons to become tax compliant before the stringent provisions of the new legislation come into force”  - (Statement of Objects and Reasons)</a:t>
          </a:r>
          <a:endParaRPr lang="en-US" sz="2200" i="1" dirty="0">
            <a:solidFill>
              <a:srgbClr val="FF0000"/>
            </a:solidFill>
          </a:endParaRPr>
        </a:p>
      </dgm:t>
    </dgm:pt>
    <dgm:pt modelId="{721A2E38-22A1-424D-BE2F-91ACE01DDB81}" type="parTrans" cxnId="{C21D6542-06BD-4149-97CF-FDF0DBAA9B2E}">
      <dgm:prSet/>
      <dgm:spPr/>
      <dgm:t>
        <a:bodyPr/>
        <a:lstStyle/>
        <a:p>
          <a:endParaRPr lang="en-US" sz="2000"/>
        </a:p>
      </dgm:t>
    </dgm:pt>
    <dgm:pt modelId="{E251E041-DF57-4459-B60C-B7116DF8D08E}" type="sibTrans" cxnId="{C21D6542-06BD-4149-97CF-FDF0DBAA9B2E}">
      <dgm:prSet/>
      <dgm:spPr/>
      <dgm:t>
        <a:bodyPr/>
        <a:lstStyle/>
        <a:p>
          <a:endParaRPr lang="en-US" sz="2000"/>
        </a:p>
      </dgm:t>
    </dgm:pt>
    <dgm:pt modelId="{F3A4482B-8E3C-4569-BC4E-BDE090C26297}" type="pres">
      <dgm:prSet presAssocID="{CEAFB9D6-76F3-4F53-A7D8-B1C8547390B1}" presName="linear" presStyleCnt="0">
        <dgm:presLayoutVars>
          <dgm:animLvl val="lvl"/>
          <dgm:resizeHandles val="exact"/>
        </dgm:presLayoutVars>
      </dgm:prSet>
      <dgm:spPr/>
      <dgm:t>
        <a:bodyPr/>
        <a:lstStyle/>
        <a:p>
          <a:endParaRPr lang="en-US"/>
        </a:p>
      </dgm:t>
    </dgm:pt>
    <dgm:pt modelId="{59D3B232-B25B-4568-A9CB-9CC253115EE4}" type="pres">
      <dgm:prSet presAssocID="{4B08EF45-E013-4591-AAE0-315A0976A8FC}" presName="parentText" presStyleLbl="node1" presStyleIdx="0" presStyleCnt="2" custScaleY="93897">
        <dgm:presLayoutVars>
          <dgm:chMax val="0"/>
          <dgm:bulletEnabled val="1"/>
        </dgm:presLayoutVars>
      </dgm:prSet>
      <dgm:spPr/>
      <dgm:t>
        <a:bodyPr/>
        <a:lstStyle/>
        <a:p>
          <a:endParaRPr lang="en-US"/>
        </a:p>
      </dgm:t>
    </dgm:pt>
    <dgm:pt modelId="{69D245FF-E10D-45C7-9BDB-642ABA0DBD66}" type="pres">
      <dgm:prSet presAssocID="{6CBEC03A-23EA-4E01-B9B5-0ADBD1DC75B9}" presName="spacer" presStyleCnt="0"/>
      <dgm:spPr/>
      <dgm:t>
        <a:bodyPr/>
        <a:lstStyle/>
        <a:p>
          <a:endParaRPr lang="en-US"/>
        </a:p>
      </dgm:t>
    </dgm:pt>
    <dgm:pt modelId="{065B14A9-790C-43D4-A5C4-788A1C417971}" type="pres">
      <dgm:prSet presAssocID="{C199D0C9-9B17-4C77-AB21-27A073DFBBAA}" presName="parentText" presStyleLbl="node1" presStyleIdx="1" presStyleCnt="2" custScaleY="76928">
        <dgm:presLayoutVars>
          <dgm:chMax val="0"/>
          <dgm:bulletEnabled val="1"/>
        </dgm:presLayoutVars>
      </dgm:prSet>
      <dgm:spPr/>
      <dgm:t>
        <a:bodyPr/>
        <a:lstStyle/>
        <a:p>
          <a:endParaRPr lang="en-US"/>
        </a:p>
      </dgm:t>
    </dgm:pt>
  </dgm:ptLst>
  <dgm:cxnLst>
    <dgm:cxn modelId="{8D8C068F-3E34-47EC-8A86-9F6159728D17}" srcId="{CEAFB9D6-76F3-4F53-A7D8-B1C8547390B1}" destId="{4B08EF45-E013-4591-AAE0-315A0976A8FC}" srcOrd="0" destOrd="0" parTransId="{AD1C6AB4-3ECA-46FB-9869-85F45F4DA9B0}" sibTransId="{6CBEC03A-23EA-4E01-B9B5-0ADBD1DC75B9}"/>
    <dgm:cxn modelId="{C21D6542-06BD-4149-97CF-FDF0DBAA9B2E}" srcId="{CEAFB9D6-76F3-4F53-A7D8-B1C8547390B1}" destId="{C199D0C9-9B17-4C77-AB21-27A073DFBBAA}" srcOrd="1" destOrd="0" parTransId="{721A2E38-22A1-424D-BE2F-91ACE01DDB81}" sibTransId="{E251E041-DF57-4459-B60C-B7116DF8D08E}"/>
    <dgm:cxn modelId="{634B49B5-437E-460E-99C4-D09FECDA7863}" type="presOf" srcId="{C199D0C9-9B17-4C77-AB21-27A073DFBBAA}" destId="{065B14A9-790C-43D4-A5C4-788A1C417971}" srcOrd="0" destOrd="0" presId="urn:microsoft.com/office/officeart/2005/8/layout/vList2"/>
    <dgm:cxn modelId="{BA9482FE-3B40-4DE1-80BF-C20B2BCF4D5E}" type="presOf" srcId="{CEAFB9D6-76F3-4F53-A7D8-B1C8547390B1}" destId="{F3A4482B-8E3C-4569-BC4E-BDE090C26297}" srcOrd="0" destOrd="0" presId="urn:microsoft.com/office/officeart/2005/8/layout/vList2"/>
    <dgm:cxn modelId="{219F1830-7AB4-4F8D-B624-95D12975F0EB}" type="presOf" srcId="{4B08EF45-E013-4591-AAE0-315A0976A8FC}" destId="{59D3B232-B25B-4568-A9CB-9CC253115EE4}" srcOrd="0" destOrd="0" presId="urn:microsoft.com/office/officeart/2005/8/layout/vList2"/>
    <dgm:cxn modelId="{D9C4B23A-23BF-4CD1-9F72-5C154E695C76}" type="presParOf" srcId="{F3A4482B-8E3C-4569-BC4E-BDE090C26297}" destId="{59D3B232-B25B-4568-A9CB-9CC253115EE4}" srcOrd="0" destOrd="0" presId="urn:microsoft.com/office/officeart/2005/8/layout/vList2"/>
    <dgm:cxn modelId="{7362FAAF-88FD-4820-A715-3DF290019D08}" type="presParOf" srcId="{F3A4482B-8E3C-4569-BC4E-BDE090C26297}" destId="{69D245FF-E10D-45C7-9BDB-642ABA0DBD66}" srcOrd="1" destOrd="0" presId="urn:microsoft.com/office/officeart/2005/8/layout/vList2"/>
    <dgm:cxn modelId="{7909E167-706A-4FD6-8614-304CABDB006B}" type="presParOf" srcId="{F3A4482B-8E3C-4569-BC4E-BDE090C26297}" destId="{065B14A9-790C-43D4-A5C4-788A1C417971}" srcOrd="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2B5B9AB-AD7E-4796-8DA0-3845C1DDE001}" type="doc">
      <dgm:prSet loTypeId="urn:microsoft.com/office/officeart/2005/8/layout/vList2" loCatId="list" qsTypeId="urn:microsoft.com/office/officeart/2005/8/quickstyle/simple1" qsCatId="simple" csTypeId="urn:microsoft.com/office/officeart/2005/8/colors/colorful1#5" csCatId="colorful" phldr="1"/>
      <dgm:spPr/>
      <dgm:t>
        <a:bodyPr/>
        <a:lstStyle/>
        <a:p>
          <a:endParaRPr lang="en-US"/>
        </a:p>
      </dgm:t>
    </dgm:pt>
    <dgm:pt modelId="{75FA07DC-3FFB-4D8F-8FF9-AD2B11C0982E}">
      <dgm:prSet phldrT="[Text]" custT="1"/>
      <dgm:spPr>
        <a:solidFill>
          <a:schemeClr val="accent6">
            <a:lumMod val="40000"/>
            <a:lumOff val="60000"/>
          </a:schemeClr>
        </a:solidFill>
      </dgm:spPr>
      <dgm:t>
        <a:bodyPr/>
        <a:lstStyle/>
        <a:p>
          <a:r>
            <a:rPr lang="en-US" sz="2400" dirty="0" smtClean="0">
              <a:solidFill>
                <a:schemeClr val="tx1"/>
              </a:solidFill>
            </a:rPr>
            <a:t>For exchange of information for prevention of tax evasion or avoidance on  UFI chargeable under this Act or law in the corresponding country</a:t>
          </a:r>
          <a:endParaRPr lang="en-US" sz="2400" dirty="0">
            <a:solidFill>
              <a:schemeClr val="tx1"/>
            </a:solidFill>
          </a:endParaRPr>
        </a:p>
      </dgm:t>
    </dgm:pt>
    <dgm:pt modelId="{E30C8EE7-CEF7-404D-9F44-5583AE7F6EEA}" type="parTrans" cxnId="{8643EDDF-5ADD-444A-99E4-497FD10913A6}">
      <dgm:prSet/>
      <dgm:spPr/>
      <dgm:t>
        <a:bodyPr/>
        <a:lstStyle/>
        <a:p>
          <a:endParaRPr lang="en-US" sz="1600"/>
        </a:p>
      </dgm:t>
    </dgm:pt>
    <dgm:pt modelId="{02CFC35C-7006-48A7-9DDE-758C1CD8FB52}" type="sibTrans" cxnId="{8643EDDF-5ADD-444A-99E4-497FD10913A6}">
      <dgm:prSet/>
      <dgm:spPr/>
      <dgm:t>
        <a:bodyPr/>
        <a:lstStyle/>
        <a:p>
          <a:endParaRPr lang="en-US" sz="1600"/>
        </a:p>
      </dgm:t>
    </dgm:pt>
    <dgm:pt modelId="{6792D738-B9D3-46DF-BD65-09A94E14931A}">
      <dgm:prSet phldrT="[Text]" custT="1"/>
      <dgm:spPr>
        <a:solidFill>
          <a:schemeClr val="accent6">
            <a:lumMod val="40000"/>
            <a:lumOff val="60000"/>
          </a:schemeClr>
        </a:solidFill>
      </dgm:spPr>
      <dgm:t>
        <a:bodyPr/>
        <a:lstStyle/>
        <a:p>
          <a:r>
            <a:rPr lang="en-US" sz="2400" dirty="0" smtClean="0">
              <a:solidFill>
                <a:schemeClr val="tx1"/>
              </a:solidFill>
            </a:rPr>
            <a:t>For investigation cases involving such tax evasion or avoidance</a:t>
          </a:r>
          <a:endParaRPr lang="en-US" sz="2400" dirty="0">
            <a:solidFill>
              <a:schemeClr val="tx1"/>
            </a:solidFill>
          </a:endParaRPr>
        </a:p>
      </dgm:t>
    </dgm:pt>
    <dgm:pt modelId="{747D0B84-6D63-4BED-A335-8018130866B8}" type="parTrans" cxnId="{2750A2AC-61B3-4CC7-9902-1E87135C1ED5}">
      <dgm:prSet/>
      <dgm:spPr/>
      <dgm:t>
        <a:bodyPr/>
        <a:lstStyle/>
        <a:p>
          <a:endParaRPr lang="en-US" sz="1600"/>
        </a:p>
      </dgm:t>
    </dgm:pt>
    <dgm:pt modelId="{4FEE9D4E-4EA1-49DC-8BF3-F24DC432C202}" type="sibTrans" cxnId="{2750A2AC-61B3-4CC7-9902-1E87135C1ED5}">
      <dgm:prSet/>
      <dgm:spPr/>
      <dgm:t>
        <a:bodyPr/>
        <a:lstStyle/>
        <a:p>
          <a:endParaRPr lang="en-US" sz="1600"/>
        </a:p>
      </dgm:t>
    </dgm:pt>
    <dgm:pt modelId="{17F54200-5FEB-4543-B489-FB70AB79A58F}">
      <dgm:prSet phldrT="[Text]" custT="1"/>
      <dgm:spPr>
        <a:solidFill>
          <a:schemeClr val="accent6">
            <a:lumMod val="40000"/>
            <a:lumOff val="60000"/>
          </a:schemeClr>
        </a:solidFill>
      </dgm:spPr>
      <dgm:t>
        <a:bodyPr/>
        <a:lstStyle/>
        <a:p>
          <a:r>
            <a:rPr lang="en-US" sz="2400" dirty="0" smtClean="0">
              <a:solidFill>
                <a:schemeClr val="tx1"/>
              </a:solidFill>
            </a:rPr>
            <a:t>For recovery of tax under this Act</a:t>
          </a:r>
          <a:endParaRPr lang="en-US" sz="2400" dirty="0">
            <a:solidFill>
              <a:schemeClr val="tx1"/>
            </a:solidFill>
          </a:endParaRPr>
        </a:p>
      </dgm:t>
    </dgm:pt>
    <dgm:pt modelId="{37559C08-B794-45A3-96EA-DFB30FD2580B}" type="parTrans" cxnId="{B0D17023-88F9-4F33-9DFE-5E75C9EE7EFB}">
      <dgm:prSet/>
      <dgm:spPr/>
      <dgm:t>
        <a:bodyPr/>
        <a:lstStyle/>
        <a:p>
          <a:endParaRPr lang="en-US" sz="1600"/>
        </a:p>
      </dgm:t>
    </dgm:pt>
    <dgm:pt modelId="{0B5454E5-02B1-495F-8B7F-37C04BFD4860}" type="sibTrans" cxnId="{B0D17023-88F9-4F33-9DFE-5E75C9EE7EFB}">
      <dgm:prSet/>
      <dgm:spPr/>
      <dgm:t>
        <a:bodyPr/>
        <a:lstStyle/>
        <a:p>
          <a:endParaRPr lang="en-US" sz="1600"/>
        </a:p>
      </dgm:t>
    </dgm:pt>
    <dgm:pt modelId="{FB6FA506-0C0B-44D0-A921-A5DE6A77F538}" type="pres">
      <dgm:prSet presAssocID="{92B5B9AB-AD7E-4796-8DA0-3845C1DDE001}" presName="linear" presStyleCnt="0">
        <dgm:presLayoutVars>
          <dgm:animLvl val="lvl"/>
          <dgm:resizeHandles val="exact"/>
        </dgm:presLayoutVars>
      </dgm:prSet>
      <dgm:spPr/>
      <dgm:t>
        <a:bodyPr/>
        <a:lstStyle/>
        <a:p>
          <a:endParaRPr lang="en-US"/>
        </a:p>
      </dgm:t>
    </dgm:pt>
    <dgm:pt modelId="{08E7579C-3405-43BE-A4E2-9661ACAD161C}" type="pres">
      <dgm:prSet presAssocID="{75FA07DC-3FFB-4D8F-8FF9-AD2B11C0982E}" presName="parentText" presStyleLbl="node1" presStyleIdx="0" presStyleCnt="3">
        <dgm:presLayoutVars>
          <dgm:chMax val="0"/>
          <dgm:bulletEnabled val="1"/>
        </dgm:presLayoutVars>
      </dgm:prSet>
      <dgm:spPr/>
      <dgm:t>
        <a:bodyPr/>
        <a:lstStyle/>
        <a:p>
          <a:endParaRPr lang="en-US"/>
        </a:p>
      </dgm:t>
    </dgm:pt>
    <dgm:pt modelId="{CE92E37F-9F21-4BC6-93F6-198A87CF92D7}" type="pres">
      <dgm:prSet presAssocID="{02CFC35C-7006-48A7-9DDE-758C1CD8FB52}" presName="spacer" presStyleCnt="0"/>
      <dgm:spPr/>
      <dgm:t>
        <a:bodyPr/>
        <a:lstStyle/>
        <a:p>
          <a:endParaRPr lang="en-US"/>
        </a:p>
      </dgm:t>
    </dgm:pt>
    <dgm:pt modelId="{13BF0680-FB94-4037-AB3A-2E239C66FD41}" type="pres">
      <dgm:prSet presAssocID="{6792D738-B9D3-46DF-BD65-09A94E14931A}" presName="parentText" presStyleLbl="node1" presStyleIdx="1" presStyleCnt="3" custLinFactNeighborY="-24423">
        <dgm:presLayoutVars>
          <dgm:chMax val="0"/>
          <dgm:bulletEnabled val="1"/>
        </dgm:presLayoutVars>
      </dgm:prSet>
      <dgm:spPr/>
      <dgm:t>
        <a:bodyPr/>
        <a:lstStyle/>
        <a:p>
          <a:endParaRPr lang="en-US"/>
        </a:p>
      </dgm:t>
    </dgm:pt>
    <dgm:pt modelId="{59FEB672-33B0-4CDB-BFCB-C10AAB045DE0}" type="pres">
      <dgm:prSet presAssocID="{4FEE9D4E-4EA1-49DC-8BF3-F24DC432C202}" presName="spacer" presStyleCnt="0"/>
      <dgm:spPr/>
      <dgm:t>
        <a:bodyPr/>
        <a:lstStyle/>
        <a:p>
          <a:endParaRPr lang="en-US"/>
        </a:p>
      </dgm:t>
    </dgm:pt>
    <dgm:pt modelId="{1ADB164A-554D-4E60-BEC8-EFBB139199CA}" type="pres">
      <dgm:prSet presAssocID="{17F54200-5FEB-4543-B489-FB70AB79A58F}" presName="parentText" presStyleLbl="node1" presStyleIdx="2" presStyleCnt="3">
        <dgm:presLayoutVars>
          <dgm:chMax val="0"/>
          <dgm:bulletEnabled val="1"/>
        </dgm:presLayoutVars>
      </dgm:prSet>
      <dgm:spPr/>
      <dgm:t>
        <a:bodyPr/>
        <a:lstStyle/>
        <a:p>
          <a:endParaRPr lang="en-US"/>
        </a:p>
      </dgm:t>
    </dgm:pt>
  </dgm:ptLst>
  <dgm:cxnLst>
    <dgm:cxn modelId="{6E41A0AF-9818-41DC-9DCB-3684545DA96B}" type="presOf" srcId="{17F54200-5FEB-4543-B489-FB70AB79A58F}" destId="{1ADB164A-554D-4E60-BEC8-EFBB139199CA}" srcOrd="0" destOrd="0" presId="urn:microsoft.com/office/officeart/2005/8/layout/vList2"/>
    <dgm:cxn modelId="{8643EDDF-5ADD-444A-99E4-497FD10913A6}" srcId="{92B5B9AB-AD7E-4796-8DA0-3845C1DDE001}" destId="{75FA07DC-3FFB-4D8F-8FF9-AD2B11C0982E}" srcOrd="0" destOrd="0" parTransId="{E30C8EE7-CEF7-404D-9F44-5583AE7F6EEA}" sibTransId="{02CFC35C-7006-48A7-9DDE-758C1CD8FB52}"/>
    <dgm:cxn modelId="{A71DF5CF-8609-40A4-96C1-30AC9EBA65C0}" type="presOf" srcId="{6792D738-B9D3-46DF-BD65-09A94E14931A}" destId="{13BF0680-FB94-4037-AB3A-2E239C66FD41}" srcOrd="0" destOrd="0" presId="urn:microsoft.com/office/officeart/2005/8/layout/vList2"/>
    <dgm:cxn modelId="{5120F1D7-6F05-417B-ADA7-51F682EBA8A4}" type="presOf" srcId="{75FA07DC-3FFB-4D8F-8FF9-AD2B11C0982E}" destId="{08E7579C-3405-43BE-A4E2-9661ACAD161C}" srcOrd="0" destOrd="0" presId="urn:microsoft.com/office/officeart/2005/8/layout/vList2"/>
    <dgm:cxn modelId="{B0D17023-88F9-4F33-9DFE-5E75C9EE7EFB}" srcId="{92B5B9AB-AD7E-4796-8DA0-3845C1DDE001}" destId="{17F54200-5FEB-4543-B489-FB70AB79A58F}" srcOrd="2" destOrd="0" parTransId="{37559C08-B794-45A3-96EA-DFB30FD2580B}" sibTransId="{0B5454E5-02B1-495F-8B7F-37C04BFD4860}"/>
    <dgm:cxn modelId="{2750A2AC-61B3-4CC7-9902-1E87135C1ED5}" srcId="{92B5B9AB-AD7E-4796-8DA0-3845C1DDE001}" destId="{6792D738-B9D3-46DF-BD65-09A94E14931A}" srcOrd="1" destOrd="0" parTransId="{747D0B84-6D63-4BED-A335-8018130866B8}" sibTransId="{4FEE9D4E-4EA1-49DC-8BF3-F24DC432C202}"/>
    <dgm:cxn modelId="{E9B866FC-90AE-4C11-8B70-C2715E22BDE2}" type="presOf" srcId="{92B5B9AB-AD7E-4796-8DA0-3845C1DDE001}" destId="{FB6FA506-0C0B-44D0-A921-A5DE6A77F538}" srcOrd="0" destOrd="0" presId="urn:microsoft.com/office/officeart/2005/8/layout/vList2"/>
    <dgm:cxn modelId="{21852024-5863-48C3-8C00-7A6E632B3ECE}" type="presParOf" srcId="{FB6FA506-0C0B-44D0-A921-A5DE6A77F538}" destId="{08E7579C-3405-43BE-A4E2-9661ACAD161C}" srcOrd="0" destOrd="0" presId="urn:microsoft.com/office/officeart/2005/8/layout/vList2"/>
    <dgm:cxn modelId="{E290EC57-2F9F-4DB9-B364-7BD1266F0EBB}" type="presParOf" srcId="{FB6FA506-0C0B-44D0-A921-A5DE6A77F538}" destId="{CE92E37F-9F21-4BC6-93F6-198A87CF92D7}" srcOrd="1" destOrd="0" presId="urn:microsoft.com/office/officeart/2005/8/layout/vList2"/>
    <dgm:cxn modelId="{4E4491E0-8EE4-4DDD-B958-47A49EEECA68}" type="presParOf" srcId="{FB6FA506-0C0B-44D0-A921-A5DE6A77F538}" destId="{13BF0680-FB94-4037-AB3A-2E239C66FD41}" srcOrd="2" destOrd="0" presId="urn:microsoft.com/office/officeart/2005/8/layout/vList2"/>
    <dgm:cxn modelId="{17FCF4A8-A271-4F4E-A036-4BEDD36A9F7E}" type="presParOf" srcId="{FB6FA506-0C0B-44D0-A921-A5DE6A77F538}" destId="{59FEB672-33B0-4CDB-BFCB-C10AAB045DE0}" srcOrd="3" destOrd="0" presId="urn:microsoft.com/office/officeart/2005/8/layout/vList2"/>
    <dgm:cxn modelId="{85AB394F-DC47-4582-81C3-A8F3A3B08B3B}" type="presParOf" srcId="{FB6FA506-0C0B-44D0-A921-A5DE6A77F538}" destId="{1ADB164A-554D-4E60-BEC8-EFBB139199CA}"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5D90B11-C912-4000-B5BC-B1129B64136F}"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3FF4B60F-CD1F-4032-AB8A-74C791B7D521}">
      <dgm:prSet phldrT="[Text]" custT="1"/>
      <dgm:spPr/>
      <dgm:t>
        <a:bodyPr/>
        <a:lstStyle/>
        <a:p>
          <a:r>
            <a:rPr lang="en-US" sz="2000" dirty="0" smtClean="0"/>
            <a:t>Any resident individual (under FEMA or ITA or both) who is holding assets abroad acquired from LRS</a:t>
          </a:r>
          <a:endParaRPr lang="en-US" sz="2000" dirty="0"/>
        </a:p>
      </dgm:t>
    </dgm:pt>
    <dgm:pt modelId="{34D61F1A-9F3A-4FA0-8F7D-3ED7C6C93E60}" type="parTrans" cxnId="{21D259A2-E4A4-4740-9E81-04B49619CA9A}">
      <dgm:prSet/>
      <dgm:spPr/>
      <dgm:t>
        <a:bodyPr/>
        <a:lstStyle/>
        <a:p>
          <a:endParaRPr lang="en-US" sz="1400"/>
        </a:p>
      </dgm:t>
    </dgm:pt>
    <dgm:pt modelId="{367E797C-3319-44EC-A89F-960F75681A2F}" type="sibTrans" cxnId="{21D259A2-E4A4-4740-9E81-04B49619CA9A}">
      <dgm:prSet/>
      <dgm:spPr/>
      <dgm:t>
        <a:bodyPr/>
        <a:lstStyle/>
        <a:p>
          <a:endParaRPr lang="en-US" sz="1400"/>
        </a:p>
      </dgm:t>
    </dgm:pt>
    <dgm:pt modelId="{A9B3B9E2-57D0-405F-9E1C-CF599C92096A}">
      <dgm:prSet phldrT="[Text]" custT="1"/>
      <dgm:spPr/>
      <dgm:t>
        <a:bodyPr/>
        <a:lstStyle/>
        <a:p>
          <a:r>
            <a:rPr lang="en-US" sz="2000" dirty="0" smtClean="0"/>
            <a:t>Any Indian resident company holding assets abroad under Overseas Direct Investments (ODI) Guidelines</a:t>
          </a:r>
          <a:endParaRPr lang="en-US" sz="2000" dirty="0"/>
        </a:p>
      </dgm:t>
    </dgm:pt>
    <dgm:pt modelId="{9308F3DC-320C-431B-9D4C-74DC465FB97B}" type="parTrans" cxnId="{23D9DA3A-72B1-4CC3-B5AC-DF33C13D947D}">
      <dgm:prSet/>
      <dgm:spPr/>
      <dgm:t>
        <a:bodyPr/>
        <a:lstStyle/>
        <a:p>
          <a:endParaRPr lang="en-US" sz="1400"/>
        </a:p>
      </dgm:t>
    </dgm:pt>
    <dgm:pt modelId="{18ECC0B7-0C71-4E1F-AD07-CA6F14AC98C8}" type="sibTrans" cxnId="{23D9DA3A-72B1-4CC3-B5AC-DF33C13D947D}">
      <dgm:prSet/>
      <dgm:spPr/>
      <dgm:t>
        <a:bodyPr/>
        <a:lstStyle/>
        <a:p>
          <a:endParaRPr lang="en-US" sz="1400"/>
        </a:p>
      </dgm:t>
    </dgm:pt>
    <dgm:pt modelId="{0942836A-C2A7-43CE-B661-C5B5C1275B80}">
      <dgm:prSet phldrT="[Text]" custT="1"/>
      <dgm:spPr/>
      <dgm:t>
        <a:bodyPr/>
        <a:lstStyle/>
        <a:p>
          <a:r>
            <a:rPr lang="en-US" sz="2000" dirty="0" smtClean="0"/>
            <a:t>Inheritance of foreign asset by Indian resident from non-resident relative and continues to hold the same as permitted under section 6(4) of FEMA</a:t>
          </a:r>
          <a:endParaRPr lang="en-US" sz="2000" dirty="0"/>
        </a:p>
      </dgm:t>
    </dgm:pt>
    <dgm:pt modelId="{A3DD7C17-9117-4170-84D1-8A05BB04F420}" type="parTrans" cxnId="{4385F6DA-9CC8-4D1B-889D-32AEE2C53B5D}">
      <dgm:prSet/>
      <dgm:spPr/>
      <dgm:t>
        <a:bodyPr/>
        <a:lstStyle/>
        <a:p>
          <a:endParaRPr lang="en-US" sz="1400"/>
        </a:p>
      </dgm:t>
    </dgm:pt>
    <dgm:pt modelId="{B694E169-D02C-45EE-98DF-0DE4A0785FC1}" type="sibTrans" cxnId="{4385F6DA-9CC8-4D1B-889D-32AEE2C53B5D}">
      <dgm:prSet/>
      <dgm:spPr/>
      <dgm:t>
        <a:bodyPr/>
        <a:lstStyle/>
        <a:p>
          <a:endParaRPr lang="en-US" sz="1400"/>
        </a:p>
      </dgm:t>
    </dgm:pt>
    <dgm:pt modelId="{2C1C913D-ECEB-46A1-B65E-1C94ED709824}">
      <dgm:prSet phldrT="[Text]" custT="1"/>
      <dgm:spPr/>
      <dgm:t>
        <a:bodyPr/>
        <a:lstStyle/>
        <a:p>
          <a:r>
            <a:rPr lang="en-US" sz="2000" dirty="0" smtClean="0"/>
            <a:t>A resident person who continues to hold assets abroad which were acquired when non-resident as permitted under section 6(4) of FEMA</a:t>
          </a:r>
          <a:endParaRPr lang="en-US" sz="2000" dirty="0"/>
        </a:p>
      </dgm:t>
    </dgm:pt>
    <dgm:pt modelId="{511D3621-36A1-47FA-A0AF-518602F4F749}" type="parTrans" cxnId="{340F0C09-2534-4F78-B6C1-3C0EF1A459BE}">
      <dgm:prSet/>
      <dgm:spPr/>
      <dgm:t>
        <a:bodyPr/>
        <a:lstStyle/>
        <a:p>
          <a:endParaRPr lang="en-US" sz="1400"/>
        </a:p>
      </dgm:t>
    </dgm:pt>
    <dgm:pt modelId="{8A54308B-1900-4C8C-A0A2-ED1F71625BCB}" type="sibTrans" cxnId="{340F0C09-2534-4F78-B6C1-3C0EF1A459BE}">
      <dgm:prSet/>
      <dgm:spPr/>
      <dgm:t>
        <a:bodyPr/>
        <a:lstStyle/>
        <a:p>
          <a:endParaRPr lang="en-US" sz="1400"/>
        </a:p>
      </dgm:t>
    </dgm:pt>
    <dgm:pt modelId="{4C6254A0-5F34-46E4-BCDA-562F6DFDE4C9}" type="pres">
      <dgm:prSet presAssocID="{F5D90B11-C912-4000-B5BC-B1129B64136F}" presName="linear" presStyleCnt="0">
        <dgm:presLayoutVars>
          <dgm:animLvl val="lvl"/>
          <dgm:resizeHandles val="exact"/>
        </dgm:presLayoutVars>
      </dgm:prSet>
      <dgm:spPr/>
      <dgm:t>
        <a:bodyPr/>
        <a:lstStyle/>
        <a:p>
          <a:endParaRPr lang="en-US"/>
        </a:p>
      </dgm:t>
    </dgm:pt>
    <dgm:pt modelId="{0315D78B-518C-46AC-BA4C-1F7150746ECE}" type="pres">
      <dgm:prSet presAssocID="{3FF4B60F-CD1F-4032-AB8A-74C791B7D521}" presName="parentText" presStyleLbl="node1" presStyleIdx="0" presStyleCnt="4">
        <dgm:presLayoutVars>
          <dgm:chMax val="0"/>
          <dgm:bulletEnabled val="1"/>
        </dgm:presLayoutVars>
      </dgm:prSet>
      <dgm:spPr/>
      <dgm:t>
        <a:bodyPr/>
        <a:lstStyle/>
        <a:p>
          <a:endParaRPr lang="en-US"/>
        </a:p>
      </dgm:t>
    </dgm:pt>
    <dgm:pt modelId="{3B24E7B0-D73C-446D-AF42-820124CC2C43}" type="pres">
      <dgm:prSet presAssocID="{367E797C-3319-44EC-A89F-960F75681A2F}" presName="spacer" presStyleCnt="0"/>
      <dgm:spPr/>
      <dgm:t>
        <a:bodyPr/>
        <a:lstStyle/>
        <a:p>
          <a:endParaRPr lang="en-US"/>
        </a:p>
      </dgm:t>
    </dgm:pt>
    <dgm:pt modelId="{917B027A-7BE6-4455-B553-5C60D85627BF}" type="pres">
      <dgm:prSet presAssocID="{A9B3B9E2-57D0-405F-9E1C-CF599C92096A}" presName="parentText" presStyleLbl="node1" presStyleIdx="1" presStyleCnt="4">
        <dgm:presLayoutVars>
          <dgm:chMax val="0"/>
          <dgm:bulletEnabled val="1"/>
        </dgm:presLayoutVars>
      </dgm:prSet>
      <dgm:spPr/>
      <dgm:t>
        <a:bodyPr/>
        <a:lstStyle/>
        <a:p>
          <a:endParaRPr lang="en-US"/>
        </a:p>
      </dgm:t>
    </dgm:pt>
    <dgm:pt modelId="{D1AB795B-19B2-47BC-A469-40D8DF068491}" type="pres">
      <dgm:prSet presAssocID="{18ECC0B7-0C71-4E1F-AD07-CA6F14AC98C8}" presName="spacer" presStyleCnt="0"/>
      <dgm:spPr/>
      <dgm:t>
        <a:bodyPr/>
        <a:lstStyle/>
        <a:p>
          <a:endParaRPr lang="en-US"/>
        </a:p>
      </dgm:t>
    </dgm:pt>
    <dgm:pt modelId="{71E0C8EB-F5F9-402E-804A-2F0F8662DF13}" type="pres">
      <dgm:prSet presAssocID="{0942836A-C2A7-43CE-B661-C5B5C1275B80}" presName="parentText" presStyleLbl="node1" presStyleIdx="2" presStyleCnt="4">
        <dgm:presLayoutVars>
          <dgm:chMax val="0"/>
          <dgm:bulletEnabled val="1"/>
        </dgm:presLayoutVars>
      </dgm:prSet>
      <dgm:spPr/>
      <dgm:t>
        <a:bodyPr/>
        <a:lstStyle/>
        <a:p>
          <a:endParaRPr lang="en-US"/>
        </a:p>
      </dgm:t>
    </dgm:pt>
    <dgm:pt modelId="{A9A8F3D9-9195-4821-8569-422A70D725B3}" type="pres">
      <dgm:prSet presAssocID="{B694E169-D02C-45EE-98DF-0DE4A0785FC1}" presName="spacer" presStyleCnt="0"/>
      <dgm:spPr/>
      <dgm:t>
        <a:bodyPr/>
        <a:lstStyle/>
        <a:p>
          <a:endParaRPr lang="en-US"/>
        </a:p>
      </dgm:t>
    </dgm:pt>
    <dgm:pt modelId="{4FFCBE2A-348D-4350-812F-4876114DE607}" type="pres">
      <dgm:prSet presAssocID="{2C1C913D-ECEB-46A1-B65E-1C94ED709824}" presName="parentText" presStyleLbl="node1" presStyleIdx="3" presStyleCnt="4">
        <dgm:presLayoutVars>
          <dgm:chMax val="0"/>
          <dgm:bulletEnabled val="1"/>
        </dgm:presLayoutVars>
      </dgm:prSet>
      <dgm:spPr/>
      <dgm:t>
        <a:bodyPr/>
        <a:lstStyle/>
        <a:p>
          <a:endParaRPr lang="en-US"/>
        </a:p>
      </dgm:t>
    </dgm:pt>
  </dgm:ptLst>
  <dgm:cxnLst>
    <dgm:cxn modelId="{44C1D09A-31E0-4CCB-8D4C-163E01A9D1F3}" type="presOf" srcId="{A9B3B9E2-57D0-405F-9E1C-CF599C92096A}" destId="{917B027A-7BE6-4455-B553-5C60D85627BF}" srcOrd="0" destOrd="0" presId="urn:microsoft.com/office/officeart/2005/8/layout/vList2"/>
    <dgm:cxn modelId="{4385F6DA-9CC8-4D1B-889D-32AEE2C53B5D}" srcId="{F5D90B11-C912-4000-B5BC-B1129B64136F}" destId="{0942836A-C2A7-43CE-B661-C5B5C1275B80}" srcOrd="2" destOrd="0" parTransId="{A3DD7C17-9117-4170-84D1-8A05BB04F420}" sibTransId="{B694E169-D02C-45EE-98DF-0DE4A0785FC1}"/>
    <dgm:cxn modelId="{21D259A2-E4A4-4740-9E81-04B49619CA9A}" srcId="{F5D90B11-C912-4000-B5BC-B1129B64136F}" destId="{3FF4B60F-CD1F-4032-AB8A-74C791B7D521}" srcOrd="0" destOrd="0" parTransId="{34D61F1A-9F3A-4FA0-8F7D-3ED7C6C93E60}" sibTransId="{367E797C-3319-44EC-A89F-960F75681A2F}"/>
    <dgm:cxn modelId="{F07C2AA0-CC9C-4396-B585-B96A83345FE7}" type="presOf" srcId="{2C1C913D-ECEB-46A1-B65E-1C94ED709824}" destId="{4FFCBE2A-348D-4350-812F-4876114DE607}" srcOrd="0" destOrd="0" presId="urn:microsoft.com/office/officeart/2005/8/layout/vList2"/>
    <dgm:cxn modelId="{2D3B82B5-A408-4E15-8CE1-3C34D5996BCD}" type="presOf" srcId="{F5D90B11-C912-4000-B5BC-B1129B64136F}" destId="{4C6254A0-5F34-46E4-BCDA-562F6DFDE4C9}" srcOrd="0" destOrd="0" presId="urn:microsoft.com/office/officeart/2005/8/layout/vList2"/>
    <dgm:cxn modelId="{340F0C09-2534-4F78-B6C1-3C0EF1A459BE}" srcId="{F5D90B11-C912-4000-B5BC-B1129B64136F}" destId="{2C1C913D-ECEB-46A1-B65E-1C94ED709824}" srcOrd="3" destOrd="0" parTransId="{511D3621-36A1-47FA-A0AF-518602F4F749}" sibTransId="{8A54308B-1900-4C8C-A0A2-ED1F71625BCB}"/>
    <dgm:cxn modelId="{4AFE5C6A-61E8-401A-B0E4-C2FC4A6F476D}" type="presOf" srcId="{3FF4B60F-CD1F-4032-AB8A-74C791B7D521}" destId="{0315D78B-518C-46AC-BA4C-1F7150746ECE}" srcOrd="0" destOrd="0" presId="urn:microsoft.com/office/officeart/2005/8/layout/vList2"/>
    <dgm:cxn modelId="{DF50DB1D-C4EA-48F5-87BC-6450AF6E4797}" type="presOf" srcId="{0942836A-C2A7-43CE-B661-C5B5C1275B80}" destId="{71E0C8EB-F5F9-402E-804A-2F0F8662DF13}" srcOrd="0" destOrd="0" presId="urn:microsoft.com/office/officeart/2005/8/layout/vList2"/>
    <dgm:cxn modelId="{23D9DA3A-72B1-4CC3-B5AC-DF33C13D947D}" srcId="{F5D90B11-C912-4000-B5BC-B1129B64136F}" destId="{A9B3B9E2-57D0-405F-9E1C-CF599C92096A}" srcOrd="1" destOrd="0" parTransId="{9308F3DC-320C-431B-9D4C-74DC465FB97B}" sibTransId="{18ECC0B7-0C71-4E1F-AD07-CA6F14AC98C8}"/>
    <dgm:cxn modelId="{C8961006-2FCA-422B-9395-5D95A9E20FAD}" type="presParOf" srcId="{4C6254A0-5F34-46E4-BCDA-562F6DFDE4C9}" destId="{0315D78B-518C-46AC-BA4C-1F7150746ECE}" srcOrd="0" destOrd="0" presId="urn:microsoft.com/office/officeart/2005/8/layout/vList2"/>
    <dgm:cxn modelId="{5FC01B18-2934-4EAE-9A14-C3E0AEEA6A96}" type="presParOf" srcId="{4C6254A0-5F34-46E4-BCDA-562F6DFDE4C9}" destId="{3B24E7B0-D73C-446D-AF42-820124CC2C43}" srcOrd="1" destOrd="0" presId="urn:microsoft.com/office/officeart/2005/8/layout/vList2"/>
    <dgm:cxn modelId="{FDF82DA5-C173-4616-8B47-A2010537660E}" type="presParOf" srcId="{4C6254A0-5F34-46E4-BCDA-562F6DFDE4C9}" destId="{917B027A-7BE6-4455-B553-5C60D85627BF}" srcOrd="2" destOrd="0" presId="urn:microsoft.com/office/officeart/2005/8/layout/vList2"/>
    <dgm:cxn modelId="{53F70157-9076-4447-A0EB-B6119F5F4595}" type="presParOf" srcId="{4C6254A0-5F34-46E4-BCDA-562F6DFDE4C9}" destId="{D1AB795B-19B2-47BC-A469-40D8DF068491}" srcOrd="3" destOrd="0" presId="urn:microsoft.com/office/officeart/2005/8/layout/vList2"/>
    <dgm:cxn modelId="{54D94BA0-2CB0-457D-B080-03011982E368}" type="presParOf" srcId="{4C6254A0-5F34-46E4-BCDA-562F6DFDE4C9}" destId="{71E0C8EB-F5F9-402E-804A-2F0F8662DF13}" srcOrd="4" destOrd="0" presId="urn:microsoft.com/office/officeart/2005/8/layout/vList2"/>
    <dgm:cxn modelId="{5E16DD48-E626-4D90-8E59-C845AC910C9C}" type="presParOf" srcId="{4C6254A0-5F34-46E4-BCDA-562F6DFDE4C9}" destId="{A9A8F3D9-9195-4821-8569-422A70D725B3}" srcOrd="5" destOrd="0" presId="urn:microsoft.com/office/officeart/2005/8/layout/vList2"/>
    <dgm:cxn modelId="{43130327-B84B-4B53-A437-4A35072257D2}" type="presParOf" srcId="{4C6254A0-5F34-46E4-BCDA-562F6DFDE4C9}" destId="{4FFCBE2A-348D-4350-812F-4876114DE607}"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0B8A838-B337-4D34-8B31-E54829D00D36}" type="doc">
      <dgm:prSet loTypeId="urn:microsoft.com/office/officeart/2005/8/layout/vList2" loCatId="list" qsTypeId="urn:microsoft.com/office/officeart/2005/8/quickstyle/simple1" qsCatId="simple" csTypeId="urn:microsoft.com/office/officeart/2005/8/colors/colorful1#6" csCatId="colorful" phldr="1"/>
      <dgm:spPr/>
      <dgm:t>
        <a:bodyPr/>
        <a:lstStyle/>
        <a:p>
          <a:endParaRPr lang="en-US"/>
        </a:p>
      </dgm:t>
    </dgm:pt>
    <dgm:pt modelId="{428C8127-1D56-4C64-88C5-371395E1FEA8}">
      <dgm:prSet phldrT="[Text]"/>
      <dgm:spPr/>
      <dgm:t>
        <a:bodyPr/>
        <a:lstStyle/>
        <a:p>
          <a:pPr rtl="0"/>
          <a:r>
            <a:rPr kumimoji="0" lang="en-US" b="0" i="0" u="none" strike="noStrike" cap="none" spc="0" normalizeH="0" baseline="0" noProof="0" dirty="0" smtClean="0">
              <a:ln/>
              <a:solidFill>
                <a:schemeClr val="tx1"/>
              </a:solidFill>
              <a:effectLst/>
              <a:uLnTx/>
              <a:uFillTx/>
              <a:latin typeface="+mn-lt"/>
              <a:ea typeface="+mn-ea"/>
              <a:cs typeface="+mn-cs"/>
            </a:rPr>
            <a:t>Far reaching, impacting everyone from those returning to India after a stint abroad to those who are in India remitting funds abroad under the </a:t>
          </a:r>
          <a:r>
            <a:rPr kumimoji="0" lang="en-US" b="0" i="0" u="none" strike="noStrike" cap="none" spc="0" normalizeH="0" baseline="0" noProof="0" dirty="0" err="1" smtClean="0">
              <a:ln/>
              <a:solidFill>
                <a:schemeClr val="tx1"/>
              </a:solidFill>
              <a:effectLst/>
              <a:uLnTx/>
              <a:uFillTx/>
              <a:latin typeface="+mn-lt"/>
              <a:ea typeface="+mn-ea"/>
              <a:cs typeface="+mn-cs"/>
            </a:rPr>
            <a:t>Liberalised</a:t>
          </a:r>
          <a:r>
            <a:rPr kumimoji="0" lang="en-US" b="0" i="0" u="none" strike="noStrike" cap="none" spc="0" normalizeH="0" baseline="0" noProof="0" dirty="0" smtClean="0">
              <a:ln/>
              <a:solidFill>
                <a:schemeClr val="tx1"/>
              </a:solidFill>
              <a:effectLst/>
              <a:uLnTx/>
              <a:uFillTx/>
              <a:latin typeface="+mn-lt"/>
              <a:ea typeface="+mn-ea"/>
              <a:cs typeface="+mn-cs"/>
            </a:rPr>
            <a:t> Remittance Scheme; fund managers having carry structures to corporations having subsidiaries abroad. </a:t>
          </a:r>
          <a:endParaRPr lang="en-US" dirty="0">
            <a:solidFill>
              <a:schemeClr val="tx1"/>
            </a:solidFill>
          </a:endParaRPr>
        </a:p>
      </dgm:t>
    </dgm:pt>
    <dgm:pt modelId="{63978488-EB5A-4881-A4FB-7A39A942FC69}" type="parTrans" cxnId="{F6589B0E-DCAC-441A-8E91-96DF529A1E29}">
      <dgm:prSet/>
      <dgm:spPr/>
      <dgm:t>
        <a:bodyPr/>
        <a:lstStyle/>
        <a:p>
          <a:endParaRPr lang="en-US"/>
        </a:p>
      </dgm:t>
    </dgm:pt>
    <dgm:pt modelId="{8743DB07-A348-4576-BADB-5EF858943B7E}" type="sibTrans" cxnId="{F6589B0E-DCAC-441A-8E91-96DF529A1E29}">
      <dgm:prSet/>
      <dgm:spPr/>
      <dgm:t>
        <a:bodyPr/>
        <a:lstStyle/>
        <a:p>
          <a:endParaRPr lang="en-US"/>
        </a:p>
      </dgm:t>
    </dgm:pt>
    <dgm:pt modelId="{45ADEA8D-DEA8-4F90-BF34-08E9C8BBFD89}">
      <dgm:prSet phldrT="[Text]"/>
      <dgm:spPr/>
      <dgm:t>
        <a:bodyPr/>
        <a:lstStyle/>
        <a:p>
          <a:pPr rtl="0"/>
          <a:r>
            <a:rPr lang="en-US" smtClean="0">
              <a:solidFill>
                <a:schemeClr val="tx1"/>
              </a:solidFill>
            </a:rPr>
            <a:t>The Act d</a:t>
          </a:r>
          <a:r>
            <a:rPr kumimoji="0" lang="en-US" b="0" i="0" u="none" strike="noStrike" cap="none" spc="0" normalizeH="0" baseline="0" noProof="0" smtClean="0">
              <a:ln/>
              <a:solidFill>
                <a:schemeClr val="tx1"/>
              </a:solidFill>
              <a:effectLst/>
              <a:uLnTx/>
              <a:uFillTx/>
              <a:latin typeface="+mn-lt"/>
              <a:ea typeface="+mn-ea"/>
              <a:cs typeface="+mn-cs"/>
            </a:rPr>
            <a:t>oes not appear to make a distinction between legal and illegal structures. </a:t>
          </a:r>
          <a:endParaRPr lang="en-US" dirty="0">
            <a:solidFill>
              <a:schemeClr val="tx1"/>
            </a:solidFill>
          </a:endParaRPr>
        </a:p>
      </dgm:t>
    </dgm:pt>
    <dgm:pt modelId="{9A5BE0AB-F505-49BC-9C4C-ABD3D3097998}" type="parTrans" cxnId="{65A84C6F-9C44-41BE-8EB1-0D18637F445F}">
      <dgm:prSet/>
      <dgm:spPr/>
      <dgm:t>
        <a:bodyPr/>
        <a:lstStyle/>
        <a:p>
          <a:endParaRPr lang="en-US"/>
        </a:p>
      </dgm:t>
    </dgm:pt>
    <dgm:pt modelId="{920C9F20-4AF5-43EA-BD74-847D29154A87}" type="sibTrans" cxnId="{65A84C6F-9C44-41BE-8EB1-0D18637F445F}">
      <dgm:prSet/>
      <dgm:spPr/>
      <dgm:t>
        <a:bodyPr/>
        <a:lstStyle/>
        <a:p>
          <a:endParaRPr lang="en-US"/>
        </a:p>
      </dgm:t>
    </dgm:pt>
    <dgm:pt modelId="{35D196E1-6AE8-4048-B3DC-E1DAF49581DD}">
      <dgm:prSet phldrT="[Text]"/>
      <dgm:spPr/>
      <dgm:t>
        <a:bodyPr/>
        <a:lstStyle/>
        <a:p>
          <a:pPr rtl="0"/>
          <a:r>
            <a:rPr kumimoji="0" lang="en-US" b="0" i="0" u="none" strike="noStrike" cap="none" spc="0" normalizeH="0" baseline="0" noProof="0" dirty="0" smtClean="0">
              <a:ln/>
              <a:solidFill>
                <a:schemeClr val="tx1"/>
              </a:solidFill>
              <a:effectLst/>
              <a:uLnTx/>
              <a:uFillTx/>
              <a:latin typeface="+mn-lt"/>
              <a:ea typeface="+mn-ea"/>
              <a:cs typeface="Arial" pitchFamily="34" charset="0"/>
            </a:rPr>
            <a:t>The</a:t>
          </a:r>
          <a:r>
            <a:rPr kumimoji="0" lang="en-US" b="0" i="0" u="none" strike="noStrike" cap="none" spc="0" normalizeH="0" baseline="0" noProof="0" dirty="0" smtClean="0">
              <a:ln/>
              <a:solidFill>
                <a:schemeClr val="tx1"/>
              </a:solidFill>
              <a:effectLst/>
              <a:uLnTx/>
              <a:uFillTx/>
              <a:latin typeface="+mn-lt"/>
              <a:ea typeface="+mn-ea"/>
              <a:cs typeface="+mn-cs"/>
            </a:rPr>
            <a:t> Act imposes its strict consequences even where the structure has been set up in a legally compliant manner, if there has been a non-disclosure.</a:t>
          </a:r>
          <a:endParaRPr lang="en-US" dirty="0">
            <a:solidFill>
              <a:schemeClr val="tx1"/>
            </a:solidFill>
          </a:endParaRPr>
        </a:p>
      </dgm:t>
    </dgm:pt>
    <dgm:pt modelId="{432993FA-A906-4DFC-BCD0-E761B8D83FDC}" type="parTrans" cxnId="{A875BA38-7D66-47B4-B0AC-632F94526D02}">
      <dgm:prSet/>
      <dgm:spPr/>
      <dgm:t>
        <a:bodyPr/>
        <a:lstStyle/>
        <a:p>
          <a:endParaRPr lang="en-US"/>
        </a:p>
      </dgm:t>
    </dgm:pt>
    <dgm:pt modelId="{728CBEB3-6AF1-48DA-AB10-34212F8FE5C1}" type="sibTrans" cxnId="{A875BA38-7D66-47B4-B0AC-632F94526D02}">
      <dgm:prSet/>
      <dgm:spPr/>
      <dgm:t>
        <a:bodyPr/>
        <a:lstStyle/>
        <a:p>
          <a:endParaRPr lang="en-US"/>
        </a:p>
      </dgm:t>
    </dgm:pt>
    <dgm:pt modelId="{3504C946-9B16-4D4E-AA1A-2D2B39080662}" type="pres">
      <dgm:prSet presAssocID="{40B8A838-B337-4D34-8B31-E54829D00D36}" presName="linear" presStyleCnt="0">
        <dgm:presLayoutVars>
          <dgm:animLvl val="lvl"/>
          <dgm:resizeHandles val="exact"/>
        </dgm:presLayoutVars>
      </dgm:prSet>
      <dgm:spPr/>
      <dgm:t>
        <a:bodyPr/>
        <a:lstStyle/>
        <a:p>
          <a:endParaRPr lang="en-US"/>
        </a:p>
      </dgm:t>
    </dgm:pt>
    <dgm:pt modelId="{D5E3952D-987D-40A1-A241-2B51D4EC9002}" type="pres">
      <dgm:prSet presAssocID="{428C8127-1D56-4C64-88C5-371395E1FEA8}" presName="parentText" presStyleLbl="node1" presStyleIdx="0" presStyleCnt="3">
        <dgm:presLayoutVars>
          <dgm:chMax val="0"/>
          <dgm:bulletEnabled val="1"/>
        </dgm:presLayoutVars>
      </dgm:prSet>
      <dgm:spPr/>
      <dgm:t>
        <a:bodyPr/>
        <a:lstStyle/>
        <a:p>
          <a:endParaRPr lang="en-US"/>
        </a:p>
      </dgm:t>
    </dgm:pt>
    <dgm:pt modelId="{2E355773-7101-40DD-AC81-C27E29CAA585}" type="pres">
      <dgm:prSet presAssocID="{8743DB07-A348-4576-BADB-5EF858943B7E}" presName="spacer" presStyleCnt="0"/>
      <dgm:spPr/>
      <dgm:t>
        <a:bodyPr/>
        <a:lstStyle/>
        <a:p>
          <a:endParaRPr lang="en-US"/>
        </a:p>
      </dgm:t>
    </dgm:pt>
    <dgm:pt modelId="{935EC3CC-EC63-4D97-AF6D-46368C38FEF2}" type="pres">
      <dgm:prSet presAssocID="{45ADEA8D-DEA8-4F90-BF34-08E9C8BBFD89}" presName="parentText" presStyleLbl="node1" presStyleIdx="1" presStyleCnt="3">
        <dgm:presLayoutVars>
          <dgm:chMax val="0"/>
          <dgm:bulletEnabled val="1"/>
        </dgm:presLayoutVars>
      </dgm:prSet>
      <dgm:spPr/>
      <dgm:t>
        <a:bodyPr/>
        <a:lstStyle/>
        <a:p>
          <a:endParaRPr lang="en-US"/>
        </a:p>
      </dgm:t>
    </dgm:pt>
    <dgm:pt modelId="{F7208E6C-48D8-49D4-8393-077B217BE239}" type="pres">
      <dgm:prSet presAssocID="{920C9F20-4AF5-43EA-BD74-847D29154A87}" presName="spacer" presStyleCnt="0"/>
      <dgm:spPr/>
      <dgm:t>
        <a:bodyPr/>
        <a:lstStyle/>
        <a:p>
          <a:endParaRPr lang="en-US"/>
        </a:p>
      </dgm:t>
    </dgm:pt>
    <dgm:pt modelId="{47715211-D8F3-4DD6-9A55-7DB0DE977DC5}" type="pres">
      <dgm:prSet presAssocID="{35D196E1-6AE8-4048-B3DC-E1DAF49581DD}" presName="parentText" presStyleLbl="node1" presStyleIdx="2" presStyleCnt="3">
        <dgm:presLayoutVars>
          <dgm:chMax val="0"/>
          <dgm:bulletEnabled val="1"/>
        </dgm:presLayoutVars>
      </dgm:prSet>
      <dgm:spPr/>
      <dgm:t>
        <a:bodyPr/>
        <a:lstStyle/>
        <a:p>
          <a:endParaRPr lang="en-US"/>
        </a:p>
      </dgm:t>
    </dgm:pt>
  </dgm:ptLst>
  <dgm:cxnLst>
    <dgm:cxn modelId="{C7E82B17-CDE2-4CCA-9812-7BCEEAAC7F58}" type="presOf" srcId="{45ADEA8D-DEA8-4F90-BF34-08E9C8BBFD89}" destId="{935EC3CC-EC63-4D97-AF6D-46368C38FEF2}" srcOrd="0" destOrd="0" presId="urn:microsoft.com/office/officeart/2005/8/layout/vList2"/>
    <dgm:cxn modelId="{65A84C6F-9C44-41BE-8EB1-0D18637F445F}" srcId="{40B8A838-B337-4D34-8B31-E54829D00D36}" destId="{45ADEA8D-DEA8-4F90-BF34-08E9C8BBFD89}" srcOrd="1" destOrd="0" parTransId="{9A5BE0AB-F505-49BC-9C4C-ABD3D3097998}" sibTransId="{920C9F20-4AF5-43EA-BD74-847D29154A87}"/>
    <dgm:cxn modelId="{F6589B0E-DCAC-441A-8E91-96DF529A1E29}" srcId="{40B8A838-B337-4D34-8B31-E54829D00D36}" destId="{428C8127-1D56-4C64-88C5-371395E1FEA8}" srcOrd="0" destOrd="0" parTransId="{63978488-EB5A-4881-A4FB-7A39A942FC69}" sibTransId="{8743DB07-A348-4576-BADB-5EF858943B7E}"/>
    <dgm:cxn modelId="{A5D750FC-0FB0-4FD7-9413-3069968492F6}" type="presOf" srcId="{40B8A838-B337-4D34-8B31-E54829D00D36}" destId="{3504C946-9B16-4D4E-AA1A-2D2B39080662}" srcOrd="0" destOrd="0" presId="urn:microsoft.com/office/officeart/2005/8/layout/vList2"/>
    <dgm:cxn modelId="{8114CBE0-609B-42E9-903E-005C8194D250}" type="presOf" srcId="{35D196E1-6AE8-4048-B3DC-E1DAF49581DD}" destId="{47715211-D8F3-4DD6-9A55-7DB0DE977DC5}" srcOrd="0" destOrd="0" presId="urn:microsoft.com/office/officeart/2005/8/layout/vList2"/>
    <dgm:cxn modelId="{7848A34E-00B6-4333-B73A-672E20308283}" type="presOf" srcId="{428C8127-1D56-4C64-88C5-371395E1FEA8}" destId="{D5E3952D-987D-40A1-A241-2B51D4EC9002}" srcOrd="0" destOrd="0" presId="urn:microsoft.com/office/officeart/2005/8/layout/vList2"/>
    <dgm:cxn modelId="{A875BA38-7D66-47B4-B0AC-632F94526D02}" srcId="{40B8A838-B337-4D34-8B31-E54829D00D36}" destId="{35D196E1-6AE8-4048-B3DC-E1DAF49581DD}" srcOrd="2" destOrd="0" parTransId="{432993FA-A906-4DFC-BCD0-E761B8D83FDC}" sibTransId="{728CBEB3-6AF1-48DA-AB10-34212F8FE5C1}"/>
    <dgm:cxn modelId="{141AA6DC-B043-42C4-AFE2-221DE963348F}" type="presParOf" srcId="{3504C946-9B16-4D4E-AA1A-2D2B39080662}" destId="{D5E3952D-987D-40A1-A241-2B51D4EC9002}" srcOrd="0" destOrd="0" presId="urn:microsoft.com/office/officeart/2005/8/layout/vList2"/>
    <dgm:cxn modelId="{9A276EF7-7B13-4F2F-9669-E798C7E2B7F6}" type="presParOf" srcId="{3504C946-9B16-4D4E-AA1A-2D2B39080662}" destId="{2E355773-7101-40DD-AC81-C27E29CAA585}" srcOrd="1" destOrd="0" presId="urn:microsoft.com/office/officeart/2005/8/layout/vList2"/>
    <dgm:cxn modelId="{E4108D3D-1030-4C04-8ED4-85E832BA9FA0}" type="presParOf" srcId="{3504C946-9B16-4D4E-AA1A-2D2B39080662}" destId="{935EC3CC-EC63-4D97-AF6D-46368C38FEF2}" srcOrd="2" destOrd="0" presId="urn:microsoft.com/office/officeart/2005/8/layout/vList2"/>
    <dgm:cxn modelId="{96811EC5-E9D0-4678-8950-53F839933FCC}" type="presParOf" srcId="{3504C946-9B16-4D4E-AA1A-2D2B39080662}" destId="{F7208E6C-48D8-49D4-8393-077B217BE239}" srcOrd="3" destOrd="0" presId="urn:microsoft.com/office/officeart/2005/8/layout/vList2"/>
    <dgm:cxn modelId="{9F7CBDC7-212F-488E-821D-1FC9406DC8E9}" type="presParOf" srcId="{3504C946-9B16-4D4E-AA1A-2D2B39080662}" destId="{47715211-D8F3-4DD6-9A55-7DB0DE977DC5}"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F9630FE-98EA-4794-A923-00AB0115A67C}" type="doc">
      <dgm:prSet loTypeId="urn:microsoft.com/office/officeart/2005/8/layout/default#1" loCatId="list" qsTypeId="urn:microsoft.com/office/officeart/2005/8/quickstyle/3d2" qsCatId="3D" csTypeId="urn:microsoft.com/office/officeart/2005/8/colors/accent6_3" csCatId="accent6" phldr="1"/>
      <dgm:spPr/>
    </dgm:pt>
    <dgm:pt modelId="{F2E5530C-6968-496B-BD52-C43960624B50}">
      <dgm:prSet phldrT="[Text]" custT="1"/>
      <dgm:spPr/>
      <dgm:t>
        <a:bodyPr/>
        <a:lstStyle/>
        <a:p>
          <a:r>
            <a:rPr lang="en-US" sz="2400" dirty="0" smtClean="0"/>
            <a:t>Tax evasion to be dealt strictly, however, it cannot be treated at par with criminal law</a:t>
          </a:r>
          <a:endParaRPr lang="en-US" sz="2400" dirty="0"/>
        </a:p>
      </dgm:t>
    </dgm:pt>
    <dgm:pt modelId="{29722434-A33A-444C-AEA3-C4A888124FC8}" type="parTrans" cxnId="{65ED6E6C-D3BE-4808-BF5B-699BC6981480}">
      <dgm:prSet/>
      <dgm:spPr/>
      <dgm:t>
        <a:bodyPr/>
        <a:lstStyle/>
        <a:p>
          <a:endParaRPr lang="en-US" sz="2000"/>
        </a:p>
      </dgm:t>
    </dgm:pt>
    <dgm:pt modelId="{04C1E80D-79A5-4106-904D-DC18AFC35464}" type="sibTrans" cxnId="{65ED6E6C-D3BE-4808-BF5B-699BC6981480}">
      <dgm:prSet/>
      <dgm:spPr/>
      <dgm:t>
        <a:bodyPr/>
        <a:lstStyle/>
        <a:p>
          <a:endParaRPr lang="en-US" sz="2000"/>
        </a:p>
      </dgm:t>
    </dgm:pt>
    <dgm:pt modelId="{A8D907C6-7000-4910-9359-AA4BF4B604B2}">
      <dgm:prSet phldrT="[Text]" custT="1"/>
      <dgm:spPr/>
      <dgm:t>
        <a:bodyPr/>
        <a:lstStyle/>
        <a:p>
          <a:r>
            <a:rPr lang="en-US" sz="2400" smtClean="0"/>
            <a:t>Benami Transaction law to tackle black money within India</a:t>
          </a:r>
          <a:endParaRPr lang="en-US" sz="2400" dirty="0"/>
        </a:p>
      </dgm:t>
    </dgm:pt>
    <dgm:pt modelId="{BFB6F69F-60E7-4194-8025-94ABF77C9E62}" type="parTrans" cxnId="{EA923C88-0DE9-4BED-94F5-49837E273BD7}">
      <dgm:prSet/>
      <dgm:spPr/>
      <dgm:t>
        <a:bodyPr/>
        <a:lstStyle/>
        <a:p>
          <a:endParaRPr lang="en-US" sz="2000"/>
        </a:p>
      </dgm:t>
    </dgm:pt>
    <dgm:pt modelId="{59869391-AE97-4B7F-9691-5B86A8B80429}" type="sibTrans" cxnId="{EA923C88-0DE9-4BED-94F5-49837E273BD7}">
      <dgm:prSet/>
      <dgm:spPr/>
      <dgm:t>
        <a:bodyPr/>
        <a:lstStyle/>
        <a:p>
          <a:endParaRPr lang="en-US" sz="2000"/>
        </a:p>
      </dgm:t>
    </dgm:pt>
    <dgm:pt modelId="{06052E2F-EF35-48A3-8C3A-B2708BD73ED0}">
      <dgm:prSet phldrT="[Text]" custT="1"/>
      <dgm:spPr/>
      <dgm:t>
        <a:bodyPr/>
        <a:lstStyle/>
        <a:p>
          <a:r>
            <a:rPr lang="en-US" sz="2400" smtClean="0"/>
            <a:t>Consider to provide basic threshold to tax payers having low value foreign assets and income</a:t>
          </a:r>
          <a:endParaRPr lang="en-US" sz="2400" dirty="0"/>
        </a:p>
      </dgm:t>
    </dgm:pt>
    <dgm:pt modelId="{3E62551C-8E1F-4545-B4D4-6B8C687B5F4A}" type="parTrans" cxnId="{6A6F16D9-380C-4965-8B60-5B65C0381E79}">
      <dgm:prSet/>
      <dgm:spPr/>
      <dgm:t>
        <a:bodyPr/>
        <a:lstStyle/>
        <a:p>
          <a:endParaRPr lang="en-US" sz="2000"/>
        </a:p>
      </dgm:t>
    </dgm:pt>
    <dgm:pt modelId="{6F7A4771-5E60-48F6-BE1B-6F58B577959A}" type="sibTrans" cxnId="{6A6F16D9-380C-4965-8B60-5B65C0381E79}">
      <dgm:prSet/>
      <dgm:spPr/>
      <dgm:t>
        <a:bodyPr/>
        <a:lstStyle/>
        <a:p>
          <a:endParaRPr lang="en-US" sz="2000"/>
        </a:p>
      </dgm:t>
    </dgm:pt>
    <dgm:pt modelId="{409A86C7-D199-4274-969F-6A696FE260B2}">
      <dgm:prSet phldrT="[Text]" custT="1"/>
      <dgm:spPr/>
      <dgm:t>
        <a:bodyPr/>
        <a:lstStyle/>
        <a:p>
          <a:r>
            <a:rPr lang="en-US" sz="2400" smtClean="0"/>
            <a:t>Adequate documentations and record to be maintained in relation to foreign income and assets</a:t>
          </a:r>
          <a:endParaRPr lang="en-US" sz="2400" dirty="0" smtClean="0"/>
        </a:p>
      </dgm:t>
    </dgm:pt>
    <dgm:pt modelId="{05D83169-6DF6-4DD6-8D52-DC1EDA05EBB0}" type="parTrans" cxnId="{DA6B5771-9CCC-4294-8E85-02B9E95F83EA}">
      <dgm:prSet/>
      <dgm:spPr/>
      <dgm:t>
        <a:bodyPr/>
        <a:lstStyle/>
        <a:p>
          <a:endParaRPr lang="en-US" sz="2000"/>
        </a:p>
      </dgm:t>
    </dgm:pt>
    <dgm:pt modelId="{46CB00A3-9FDE-4E1F-B93E-41A9587D7DB0}" type="sibTrans" cxnId="{DA6B5771-9CCC-4294-8E85-02B9E95F83EA}">
      <dgm:prSet/>
      <dgm:spPr/>
      <dgm:t>
        <a:bodyPr/>
        <a:lstStyle/>
        <a:p>
          <a:endParaRPr lang="en-US" sz="2000"/>
        </a:p>
      </dgm:t>
    </dgm:pt>
    <dgm:pt modelId="{C5913F8D-D5E4-4101-B56E-46F697606370}">
      <dgm:prSet phldrT="[Text]" custT="1"/>
      <dgm:spPr/>
      <dgm:t>
        <a:bodyPr/>
        <a:lstStyle/>
        <a:p>
          <a:r>
            <a:rPr lang="en-US" sz="2400" smtClean="0"/>
            <a:t>Misuse of information may cause harassment to Tax Payers who may want to come clean</a:t>
          </a:r>
          <a:endParaRPr lang="en-US" sz="2400" dirty="0"/>
        </a:p>
      </dgm:t>
    </dgm:pt>
    <dgm:pt modelId="{D5D7536C-B9FD-4B71-AD1B-FE2430B0FFA1}" type="parTrans" cxnId="{96E4B02E-D4DB-43A9-A65D-BEE23052EAD6}">
      <dgm:prSet/>
      <dgm:spPr/>
      <dgm:t>
        <a:bodyPr/>
        <a:lstStyle/>
        <a:p>
          <a:endParaRPr lang="en-US" sz="2000"/>
        </a:p>
      </dgm:t>
    </dgm:pt>
    <dgm:pt modelId="{303C6C6D-496A-4DAE-BE8B-D39CCF0AE3EA}" type="sibTrans" cxnId="{96E4B02E-D4DB-43A9-A65D-BEE23052EAD6}">
      <dgm:prSet/>
      <dgm:spPr/>
      <dgm:t>
        <a:bodyPr/>
        <a:lstStyle/>
        <a:p>
          <a:endParaRPr lang="en-US" sz="2000"/>
        </a:p>
      </dgm:t>
    </dgm:pt>
    <dgm:pt modelId="{AAC80F1A-52B9-42B1-8B3C-42E89BB04D44}" type="pres">
      <dgm:prSet presAssocID="{BF9630FE-98EA-4794-A923-00AB0115A67C}" presName="diagram" presStyleCnt="0">
        <dgm:presLayoutVars>
          <dgm:dir/>
          <dgm:resizeHandles val="exact"/>
        </dgm:presLayoutVars>
      </dgm:prSet>
      <dgm:spPr/>
    </dgm:pt>
    <dgm:pt modelId="{070CCFA7-530D-4836-94B0-DF1447BBFB74}" type="pres">
      <dgm:prSet presAssocID="{F2E5530C-6968-496B-BD52-C43960624B50}" presName="node" presStyleLbl="node1" presStyleIdx="0" presStyleCnt="5">
        <dgm:presLayoutVars>
          <dgm:bulletEnabled val="1"/>
        </dgm:presLayoutVars>
      </dgm:prSet>
      <dgm:spPr/>
      <dgm:t>
        <a:bodyPr/>
        <a:lstStyle/>
        <a:p>
          <a:endParaRPr lang="en-IN"/>
        </a:p>
      </dgm:t>
    </dgm:pt>
    <dgm:pt modelId="{5E593761-1846-42DB-81FB-7F606980FF3C}" type="pres">
      <dgm:prSet presAssocID="{04C1E80D-79A5-4106-904D-DC18AFC35464}" presName="sibTrans" presStyleCnt="0"/>
      <dgm:spPr/>
    </dgm:pt>
    <dgm:pt modelId="{67EC9531-864B-410D-8FE6-ADAD80DCA96C}" type="pres">
      <dgm:prSet presAssocID="{A8D907C6-7000-4910-9359-AA4BF4B604B2}" presName="node" presStyleLbl="node1" presStyleIdx="1" presStyleCnt="5">
        <dgm:presLayoutVars>
          <dgm:bulletEnabled val="1"/>
        </dgm:presLayoutVars>
      </dgm:prSet>
      <dgm:spPr/>
      <dgm:t>
        <a:bodyPr/>
        <a:lstStyle/>
        <a:p>
          <a:endParaRPr lang="en-IN"/>
        </a:p>
      </dgm:t>
    </dgm:pt>
    <dgm:pt modelId="{2572C2F0-B0E0-416B-B86F-2B08E5F64C07}" type="pres">
      <dgm:prSet presAssocID="{59869391-AE97-4B7F-9691-5B86A8B80429}" presName="sibTrans" presStyleCnt="0"/>
      <dgm:spPr/>
    </dgm:pt>
    <dgm:pt modelId="{C7F914F4-A5C8-4D5D-B834-DC3EA2D43730}" type="pres">
      <dgm:prSet presAssocID="{06052E2F-EF35-48A3-8C3A-B2708BD73ED0}" presName="node" presStyleLbl="node1" presStyleIdx="2" presStyleCnt="5">
        <dgm:presLayoutVars>
          <dgm:bulletEnabled val="1"/>
        </dgm:presLayoutVars>
      </dgm:prSet>
      <dgm:spPr/>
      <dgm:t>
        <a:bodyPr/>
        <a:lstStyle/>
        <a:p>
          <a:endParaRPr lang="en-IN"/>
        </a:p>
      </dgm:t>
    </dgm:pt>
    <dgm:pt modelId="{6B0778A8-C78F-4AE9-9901-88E1B93C19C4}" type="pres">
      <dgm:prSet presAssocID="{6F7A4771-5E60-48F6-BE1B-6F58B577959A}" presName="sibTrans" presStyleCnt="0"/>
      <dgm:spPr/>
    </dgm:pt>
    <dgm:pt modelId="{48F659BB-A08B-4C45-BD16-6DDF2809B7CF}" type="pres">
      <dgm:prSet presAssocID="{409A86C7-D199-4274-969F-6A696FE260B2}" presName="node" presStyleLbl="node1" presStyleIdx="3" presStyleCnt="5">
        <dgm:presLayoutVars>
          <dgm:bulletEnabled val="1"/>
        </dgm:presLayoutVars>
      </dgm:prSet>
      <dgm:spPr/>
      <dgm:t>
        <a:bodyPr/>
        <a:lstStyle/>
        <a:p>
          <a:endParaRPr lang="en-IN"/>
        </a:p>
      </dgm:t>
    </dgm:pt>
    <dgm:pt modelId="{214F5D3C-4B44-4D7D-9CBE-8193E06ECAD2}" type="pres">
      <dgm:prSet presAssocID="{46CB00A3-9FDE-4E1F-B93E-41A9587D7DB0}" presName="sibTrans" presStyleCnt="0"/>
      <dgm:spPr/>
    </dgm:pt>
    <dgm:pt modelId="{80EA2CD7-F0CA-4163-8D11-B423978D25CF}" type="pres">
      <dgm:prSet presAssocID="{C5913F8D-D5E4-4101-B56E-46F697606370}" presName="node" presStyleLbl="node1" presStyleIdx="4" presStyleCnt="5">
        <dgm:presLayoutVars>
          <dgm:bulletEnabled val="1"/>
        </dgm:presLayoutVars>
      </dgm:prSet>
      <dgm:spPr/>
      <dgm:t>
        <a:bodyPr/>
        <a:lstStyle/>
        <a:p>
          <a:endParaRPr lang="en-IN"/>
        </a:p>
      </dgm:t>
    </dgm:pt>
  </dgm:ptLst>
  <dgm:cxnLst>
    <dgm:cxn modelId="{DA6B5771-9CCC-4294-8E85-02B9E95F83EA}" srcId="{BF9630FE-98EA-4794-A923-00AB0115A67C}" destId="{409A86C7-D199-4274-969F-6A696FE260B2}" srcOrd="3" destOrd="0" parTransId="{05D83169-6DF6-4DD6-8D52-DC1EDA05EBB0}" sibTransId="{46CB00A3-9FDE-4E1F-B93E-41A9587D7DB0}"/>
    <dgm:cxn modelId="{7A9B8332-5575-4110-879F-97129FAF6684}" type="presOf" srcId="{A8D907C6-7000-4910-9359-AA4BF4B604B2}" destId="{67EC9531-864B-410D-8FE6-ADAD80DCA96C}" srcOrd="0" destOrd="0" presId="urn:microsoft.com/office/officeart/2005/8/layout/default#1"/>
    <dgm:cxn modelId="{6A6F16D9-380C-4965-8B60-5B65C0381E79}" srcId="{BF9630FE-98EA-4794-A923-00AB0115A67C}" destId="{06052E2F-EF35-48A3-8C3A-B2708BD73ED0}" srcOrd="2" destOrd="0" parTransId="{3E62551C-8E1F-4545-B4D4-6B8C687B5F4A}" sibTransId="{6F7A4771-5E60-48F6-BE1B-6F58B577959A}"/>
    <dgm:cxn modelId="{F1BD1919-103B-468A-A0EF-3757F0CCCE9E}" type="presOf" srcId="{409A86C7-D199-4274-969F-6A696FE260B2}" destId="{48F659BB-A08B-4C45-BD16-6DDF2809B7CF}" srcOrd="0" destOrd="0" presId="urn:microsoft.com/office/officeart/2005/8/layout/default#1"/>
    <dgm:cxn modelId="{96E4B02E-D4DB-43A9-A65D-BEE23052EAD6}" srcId="{BF9630FE-98EA-4794-A923-00AB0115A67C}" destId="{C5913F8D-D5E4-4101-B56E-46F697606370}" srcOrd="4" destOrd="0" parTransId="{D5D7536C-B9FD-4B71-AD1B-FE2430B0FFA1}" sibTransId="{303C6C6D-496A-4DAE-BE8B-D39CCF0AE3EA}"/>
    <dgm:cxn modelId="{2A8296C5-1F53-4028-898A-05D2871BD9B1}" type="presOf" srcId="{BF9630FE-98EA-4794-A923-00AB0115A67C}" destId="{AAC80F1A-52B9-42B1-8B3C-42E89BB04D44}" srcOrd="0" destOrd="0" presId="urn:microsoft.com/office/officeart/2005/8/layout/default#1"/>
    <dgm:cxn modelId="{65ED6E6C-D3BE-4808-BF5B-699BC6981480}" srcId="{BF9630FE-98EA-4794-A923-00AB0115A67C}" destId="{F2E5530C-6968-496B-BD52-C43960624B50}" srcOrd="0" destOrd="0" parTransId="{29722434-A33A-444C-AEA3-C4A888124FC8}" sibTransId="{04C1E80D-79A5-4106-904D-DC18AFC35464}"/>
    <dgm:cxn modelId="{227EF817-8351-481C-9E0E-67EFA1B523B0}" type="presOf" srcId="{C5913F8D-D5E4-4101-B56E-46F697606370}" destId="{80EA2CD7-F0CA-4163-8D11-B423978D25CF}" srcOrd="0" destOrd="0" presId="urn:microsoft.com/office/officeart/2005/8/layout/default#1"/>
    <dgm:cxn modelId="{EA923C88-0DE9-4BED-94F5-49837E273BD7}" srcId="{BF9630FE-98EA-4794-A923-00AB0115A67C}" destId="{A8D907C6-7000-4910-9359-AA4BF4B604B2}" srcOrd="1" destOrd="0" parTransId="{BFB6F69F-60E7-4194-8025-94ABF77C9E62}" sibTransId="{59869391-AE97-4B7F-9691-5B86A8B80429}"/>
    <dgm:cxn modelId="{2C4AC719-8BD1-4159-B9D5-FA298BA1EDB6}" type="presOf" srcId="{06052E2F-EF35-48A3-8C3A-B2708BD73ED0}" destId="{C7F914F4-A5C8-4D5D-B834-DC3EA2D43730}" srcOrd="0" destOrd="0" presId="urn:microsoft.com/office/officeart/2005/8/layout/default#1"/>
    <dgm:cxn modelId="{F629D813-62A0-4846-9656-2C3AC94A49F7}" type="presOf" srcId="{F2E5530C-6968-496B-BD52-C43960624B50}" destId="{070CCFA7-530D-4836-94B0-DF1447BBFB74}" srcOrd="0" destOrd="0" presId="urn:microsoft.com/office/officeart/2005/8/layout/default#1"/>
    <dgm:cxn modelId="{ED780C9C-6005-4A00-9A4B-B170AF8BEC40}" type="presParOf" srcId="{AAC80F1A-52B9-42B1-8B3C-42E89BB04D44}" destId="{070CCFA7-530D-4836-94B0-DF1447BBFB74}" srcOrd="0" destOrd="0" presId="urn:microsoft.com/office/officeart/2005/8/layout/default#1"/>
    <dgm:cxn modelId="{B05F187F-CBC8-4070-904E-6F4669F1ED05}" type="presParOf" srcId="{AAC80F1A-52B9-42B1-8B3C-42E89BB04D44}" destId="{5E593761-1846-42DB-81FB-7F606980FF3C}" srcOrd="1" destOrd="0" presId="urn:microsoft.com/office/officeart/2005/8/layout/default#1"/>
    <dgm:cxn modelId="{68BECC73-01BF-4B12-9B98-134541FEAB71}" type="presParOf" srcId="{AAC80F1A-52B9-42B1-8B3C-42E89BB04D44}" destId="{67EC9531-864B-410D-8FE6-ADAD80DCA96C}" srcOrd="2" destOrd="0" presId="urn:microsoft.com/office/officeart/2005/8/layout/default#1"/>
    <dgm:cxn modelId="{496E6F3E-832A-48C7-85FB-005F33BBCA12}" type="presParOf" srcId="{AAC80F1A-52B9-42B1-8B3C-42E89BB04D44}" destId="{2572C2F0-B0E0-416B-B86F-2B08E5F64C07}" srcOrd="3" destOrd="0" presId="urn:microsoft.com/office/officeart/2005/8/layout/default#1"/>
    <dgm:cxn modelId="{D5823CBB-312D-49F8-94FC-BCCBAD57BBDE}" type="presParOf" srcId="{AAC80F1A-52B9-42B1-8B3C-42E89BB04D44}" destId="{C7F914F4-A5C8-4D5D-B834-DC3EA2D43730}" srcOrd="4" destOrd="0" presId="urn:microsoft.com/office/officeart/2005/8/layout/default#1"/>
    <dgm:cxn modelId="{5F9B6D33-3FA9-4E85-8E70-541FFA54B915}" type="presParOf" srcId="{AAC80F1A-52B9-42B1-8B3C-42E89BB04D44}" destId="{6B0778A8-C78F-4AE9-9901-88E1B93C19C4}" srcOrd="5" destOrd="0" presId="urn:microsoft.com/office/officeart/2005/8/layout/default#1"/>
    <dgm:cxn modelId="{B85CA735-32DF-47EB-9A4B-87A6B3728595}" type="presParOf" srcId="{AAC80F1A-52B9-42B1-8B3C-42E89BB04D44}" destId="{48F659BB-A08B-4C45-BD16-6DDF2809B7CF}" srcOrd="6" destOrd="0" presId="urn:microsoft.com/office/officeart/2005/8/layout/default#1"/>
    <dgm:cxn modelId="{E406F343-13C2-49A8-B666-0211448DE14E}" type="presParOf" srcId="{AAC80F1A-52B9-42B1-8B3C-42E89BB04D44}" destId="{214F5D3C-4B44-4D7D-9CBE-8193E06ECAD2}" srcOrd="7" destOrd="0" presId="urn:microsoft.com/office/officeart/2005/8/layout/default#1"/>
    <dgm:cxn modelId="{560BD037-98F0-4753-88E2-1673324C85D1}" type="presParOf" srcId="{AAC80F1A-52B9-42B1-8B3C-42E89BB04D44}" destId="{80EA2CD7-F0CA-4163-8D11-B423978D25CF}" srcOrd="8"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057999-73A3-4082-B195-084B638A7E2C}" type="doc">
      <dgm:prSet loTypeId="urn:microsoft.com/office/officeart/2005/8/layout/vList2" loCatId="list" qsTypeId="urn:microsoft.com/office/officeart/2005/8/quickstyle/simple1" qsCatId="simple" csTypeId="urn:microsoft.com/office/officeart/2005/8/colors/accent5_2" csCatId="accent5" phldr="1"/>
      <dgm:spPr/>
      <dgm:t>
        <a:bodyPr/>
        <a:lstStyle/>
        <a:p>
          <a:endParaRPr lang="en-GB"/>
        </a:p>
      </dgm:t>
    </dgm:pt>
    <dgm:pt modelId="{64FEEB49-DCF7-4C0D-AC0D-370FF04CDB39}">
      <dgm:prSet phldrT="[Text]" custT="1"/>
      <dgm:spPr>
        <a:solidFill>
          <a:schemeClr val="accent5">
            <a:lumMod val="60000"/>
            <a:lumOff val="40000"/>
          </a:schemeClr>
        </a:solidFill>
      </dgm:spPr>
      <dgm:t>
        <a:bodyPr/>
        <a:lstStyle/>
        <a:p>
          <a:pPr algn="just"/>
          <a:r>
            <a:rPr lang="en-IN" sz="2000" b="1" dirty="0" smtClean="0">
              <a:solidFill>
                <a:schemeClr val="tx1"/>
              </a:solidFill>
            </a:rPr>
            <a:t>India signs the Multilateral Competent Authority Agreement (MCAA) pact on Automatic Exchange of Information (AEOI)</a:t>
          </a:r>
        </a:p>
        <a:p>
          <a:pPr algn="just"/>
          <a:r>
            <a:rPr lang="en-IN" sz="2000" dirty="0" smtClean="0">
              <a:solidFill>
                <a:schemeClr val="tx1"/>
              </a:solidFill>
            </a:rPr>
            <a:t>- Previously, 54 countries had joined the MCAA. </a:t>
          </a:r>
        </a:p>
        <a:p>
          <a:pPr algn="just"/>
          <a:r>
            <a:rPr lang="en-IN" sz="2000" dirty="0" smtClean="0">
              <a:solidFill>
                <a:schemeClr val="tx1"/>
              </a:solidFill>
            </a:rPr>
            <a:t>- India is among six countries that joined this taking the number to 60. </a:t>
          </a:r>
        </a:p>
        <a:p>
          <a:pPr algn="just"/>
          <a:r>
            <a:rPr lang="en-IN" sz="2000" dirty="0" smtClean="0">
              <a:solidFill>
                <a:schemeClr val="tx1"/>
              </a:solidFill>
            </a:rPr>
            <a:t>- The target is to reach 94 countries by 2017.</a:t>
          </a:r>
          <a:endParaRPr lang="en-GB" sz="2000" dirty="0">
            <a:solidFill>
              <a:schemeClr val="tx1"/>
            </a:solidFill>
          </a:endParaRPr>
        </a:p>
      </dgm:t>
    </dgm:pt>
    <dgm:pt modelId="{E017902E-9B02-4244-9063-D5CE3C3CE71F}" type="parTrans" cxnId="{C0803838-79DB-48FA-8FC7-501A80F765DD}">
      <dgm:prSet/>
      <dgm:spPr/>
      <dgm:t>
        <a:bodyPr/>
        <a:lstStyle/>
        <a:p>
          <a:endParaRPr lang="en-GB"/>
        </a:p>
      </dgm:t>
    </dgm:pt>
    <dgm:pt modelId="{3B3C46A9-5137-4A8F-96F7-9600E321BE5D}" type="sibTrans" cxnId="{C0803838-79DB-48FA-8FC7-501A80F765DD}">
      <dgm:prSet/>
      <dgm:spPr/>
      <dgm:t>
        <a:bodyPr/>
        <a:lstStyle/>
        <a:p>
          <a:endParaRPr lang="en-GB"/>
        </a:p>
      </dgm:t>
    </dgm:pt>
    <dgm:pt modelId="{F260D9D4-634D-4F21-AB1D-B33F232363D3}">
      <dgm:prSet custT="1"/>
      <dgm:spPr>
        <a:solidFill>
          <a:schemeClr val="accent5">
            <a:lumMod val="60000"/>
            <a:lumOff val="40000"/>
          </a:schemeClr>
        </a:solidFill>
      </dgm:spPr>
      <dgm:t>
        <a:bodyPr/>
        <a:lstStyle/>
        <a:p>
          <a:pPr algn="just"/>
          <a:r>
            <a:rPr lang="en-US" sz="2000" b="1" dirty="0" smtClean="0">
              <a:solidFill>
                <a:schemeClr val="tx1"/>
              </a:solidFill>
            </a:rPr>
            <a:t>Recently Switzerland’s Official Gazette revealed publicly names of seven Indians on the list for tax evasion</a:t>
          </a:r>
          <a:endParaRPr lang="en-US" sz="2000" dirty="0" smtClean="0">
            <a:solidFill>
              <a:schemeClr val="tx1"/>
            </a:solidFill>
          </a:endParaRPr>
        </a:p>
        <a:p>
          <a:pPr algn="just"/>
          <a:r>
            <a:rPr lang="en-US" sz="2000" dirty="0" smtClean="0">
              <a:solidFill>
                <a:schemeClr val="tx1"/>
              </a:solidFill>
            </a:rPr>
            <a:t>Swiss Federal Tax Administration </a:t>
          </a:r>
          <a:r>
            <a:rPr lang="en-IN" sz="2000" dirty="0" smtClean="0">
              <a:solidFill>
                <a:schemeClr val="tx1"/>
              </a:solidFill>
            </a:rPr>
            <a:t>has asked to file an appeal within 30 days if they do not want their details to be shared with the Indian authorities. </a:t>
          </a:r>
          <a:endParaRPr lang="en-US" sz="2000" dirty="0" smtClean="0">
            <a:solidFill>
              <a:schemeClr val="tx1"/>
            </a:solidFill>
          </a:endParaRPr>
        </a:p>
        <a:p>
          <a:pPr algn="just"/>
          <a:r>
            <a:rPr lang="en-US" sz="2000" u="sng" dirty="0" smtClean="0">
              <a:solidFill>
                <a:schemeClr val="tx1"/>
              </a:solidFill>
            </a:rPr>
            <a:t>The names of the seven persons are </a:t>
          </a:r>
        </a:p>
        <a:p>
          <a:pPr algn="just"/>
          <a:r>
            <a:rPr lang="en-US" sz="2000" dirty="0" smtClean="0">
              <a:solidFill>
                <a:schemeClr val="tx1"/>
              </a:solidFill>
            </a:rPr>
            <a:t>- </a:t>
          </a:r>
          <a:r>
            <a:rPr lang="en-US" sz="2000" dirty="0" err="1" smtClean="0">
              <a:solidFill>
                <a:schemeClr val="tx1"/>
              </a:solidFill>
            </a:rPr>
            <a:t>Yash</a:t>
          </a:r>
          <a:r>
            <a:rPr lang="en-US" sz="2000" dirty="0" smtClean="0">
              <a:solidFill>
                <a:schemeClr val="tx1"/>
              </a:solidFill>
            </a:rPr>
            <a:t> Birla, </a:t>
          </a:r>
        </a:p>
        <a:p>
          <a:pPr algn="just"/>
          <a:r>
            <a:rPr lang="en-US" sz="2000" dirty="0" smtClean="0">
              <a:solidFill>
                <a:schemeClr val="tx1"/>
              </a:solidFill>
            </a:rPr>
            <a:t>- </a:t>
          </a:r>
          <a:r>
            <a:rPr lang="en-US" sz="2000" dirty="0" err="1" smtClean="0">
              <a:solidFill>
                <a:schemeClr val="tx1"/>
              </a:solidFill>
            </a:rPr>
            <a:t>Gurjit</a:t>
          </a:r>
          <a:r>
            <a:rPr lang="en-US" sz="2000" dirty="0" smtClean="0">
              <a:solidFill>
                <a:schemeClr val="tx1"/>
              </a:solidFill>
            </a:rPr>
            <a:t> Singh </a:t>
          </a:r>
          <a:r>
            <a:rPr lang="en-US" sz="2000" dirty="0" err="1" smtClean="0">
              <a:solidFill>
                <a:schemeClr val="tx1"/>
              </a:solidFill>
            </a:rPr>
            <a:t>Kochar</a:t>
          </a:r>
          <a:r>
            <a:rPr lang="en-US" sz="2000" dirty="0" smtClean="0">
              <a:solidFill>
                <a:schemeClr val="tx1"/>
              </a:solidFill>
            </a:rPr>
            <a:t>, </a:t>
          </a:r>
        </a:p>
        <a:p>
          <a:pPr algn="just"/>
          <a:r>
            <a:rPr lang="en-US" sz="2000" dirty="0" smtClean="0">
              <a:solidFill>
                <a:schemeClr val="tx1"/>
              </a:solidFill>
            </a:rPr>
            <a:t>- </a:t>
          </a:r>
          <a:r>
            <a:rPr lang="en-US" sz="2000" dirty="0" err="1" smtClean="0">
              <a:solidFill>
                <a:schemeClr val="tx1"/>
              </a:solidFill>
            </a:rPr>
            <a:t>Ritika</a:t>
          </a:r>
          <a:r>
            <a:rPr lang="en-US" sz="2000" dirty="0" smtClean="0">
              <a:solidFill>
                <a:schemeClr val="tx1"/>
              </a:solidFill>
            </a:rPr>
            <a:t> Sharma</a:t>
          </a:r>
          <a:r>
            <a:rPr lang="en-US" sz="2000" smtClean="0">
              <a:solidFill>
                <a:schemeClr val="tx1"/>
              </a:solidFill>
            </a:rPr>
            <a:t>, Sneh</a:t>
          </a:r>
          <a:r>
            <a:rPr lang="en-US" sz="2000" dirty="0" smtClean="0">
              <a:solidFill>
                <a:schemeClr val="tx1"/>
              </a:solidFill>
            </a:rPr>
            <a:t> </a:t>
          </a:r>
          <a:r>
            <a:rPr lang="en-US" sz="2000" dirty="0" err="1" smtClean="0">
              <a:solidFill>
                <a:schemeClr val="tx1"/>
              </a:solidFill>
            </a:rPr>
            <a:t>Lata</a:t>
          </a:r>
          <a:r>
            <a:rPr lang="en-US" sz="2000" dirty="0" smtClean="0">
              <a:solidFill>
                <a:schemeClr val="tx1"/>
              </a:solidFill>
            </a:rPr>
            <a:t> </a:t>
          </a:r>
          <a:r>
            <a:rPr lang="en-US" sz="2000" dirty="0" err="1" smtClean="0">
              <a:solidFill>
                <a:schemeClr val="tx1"/>
              </a:solidFill>
            </a:rPr>
            <a:t>Sawhney</a:t>
          </a:r>
          <a:r>
            <a:rPr lang="en-US" sz="2000" dirty="0" smtClean="0">
              <a:solidFill>
                <a:schemeClr val="tx1"/>
              </a:solidFill>
            </a:rPr>
            <a:t> and </a:t>
          </a:r>
          <a:r>
            <a:rPr lang="en-US" sz="2000" dirty="0" err="1" smtClean="0">
              <a:solidFill>
                <a:schemeClr val="tx1"/>
              </a:solidFill>
            </a:rPr>
            <a:t>Sangita</a:t>
          </a:r>
          <a:r>
            <a:rPr lang="en-US" sz="2000" dirty="0" smtClean="0">
              <a:solidFill>
                <a:schemeClr val="tx1"/>
              </a:solidFill>
            </a:rPr>
            <a:t> </a:t>
          </a:r>
          <a:r>
            <a:rPr lang="en-US" sz="2000" dirty="0" err="1" smtClean="0">
              <a:solidFill>
                <a:schemeClr val="tx1"/>
              </a:solidFill>
            </a:rPr>
            <a:t>Sawhney</a:t>
          </a:r>
          <a:r>
            <a:rPr lang="en-US" sz="2000" dirty="0" smtClean="0">
              <a:solidFill>
                <a:schemeClr val="tx1"/>
              </a:solidFill>
            </a:rPr>
            <a:t>, </a:t>
          </a:r>
        </a:p>
        <a:p>
          <a:pPr algn="just"/>
          <a:r>
            <a:rPr lang="en-US" sz="2000" dirty="0" smtClean="0">
              <a:solidFill>
                <a:schemeClr val="tx1"/>
              </a:solidFill>
            </a:rPr>
            <a:t>- </a:t>
          </a:r>
          <a:r>
            <a:rPr lang="en-US" sz="2000" dirty="0" err="1" smtClean="0">
              <a:solidFill>
                <a:schemeClr val="tx1"/>
              </a:solidFill>
            </a:rPr>
            <a:t>Sayed</a:t>
          </a:r>
          <a:r>
            <a:rPr lang="en-US" sz="2000" dirty="0" smtClean="0">
              <a:solidFill>
                <a:schemeClr val="tx1"/>
              </a:solidFill>
            </a:rPr>
            <a:t> Mohamed </a:t>
          </a:r>
          <a:r>
            <a:rPr lang="en-US" sz="2000" dirty="0" err="1" smtClean="0">
              <a:solidFill>
                <a:schemeClr val="tx1"/>
              </a:solidFill>
            </a:rPr>
            <a:t>Masood</a:t>
          </a:r>
          <a:r>
            <a:rPr lang="en-US" sz="2000" dirty="0" smtClean="0">
              <a:solidFill>
                <a:schemeClr val="tx1"/>
              </a:solidFill>
            </a:rPr>
            <a:t> and his wife </a:t>
          </a:r>
          <a:r>
            <a:rPr lang="en-US" sz="2000" dirty="0" err="1" smtClean="0">
              <a:solidFill>
                <a:schemeClr val="tx1"/>
              </a:solidFill>
            </a:rPr>
            <a:t>Chaud</a:t>
          </a:r>
          <a:r>
            <a:rPr lang="en-US" sz="2000" dirty="0" smtClean="0">
              <a:solidFill>
                <a:schemeClr val="tx1"/>
              </a:solidFill>
            </a:rPr>
            <a:t> </a:t>
          </a:r>
          <a:r>
            <a:rPr lang="en-US" sz="2000" dirty="0" err="1" smtClean="0">
              <a:solidFill>
                <a:schemeClr val="tx1"/>
              </a:solidFill>
            </a:rPr>
            <a:t>Kauser</a:t>
          </a:r>
          <a:r>
            <a:rPr lang="en-US" sz="2000" dirty="0" smtClean="0">
              <a:solidFill>
                <a:schemeClr val="tx1"/>
              </a:solidFill>
            </a:rPr>
            <a:t> Mohamed </a:t>
          </a:r>
          <a:r>
            <a:rPr lang="en-US" sz="2000" dirty="0" err="1" smtClean="0">
              <a:solidFill>
                <a:schemeClr val="tx1"/>
              </a:solidFill>
            </a:rPr>
            <a:t>Masood</a:t>
          </a:r>
          <a:endParaRPr lang="en-US" sz="2000" dirty="0" smtClean="0">
            <a:solidFill>
              <a:schemeClr val="tx1"/>
            </a:solidFill>
          </a:endParaRPr>
        </a:p>
      </dgm:t>
    </dgm:pt>
    <dgm:pt modelId="{FF96D7FF-E186-483A-A43D-4C32E952C51B}" type="parTrans" cxnId="{AEE008EE-7A30-4FB8-A882-8AEC24F094B1}">
      <dgm:prSet/>
      <dgm:spPr/>
      <dgm:t>
        <a:bodyPr/>
        <a:lstStyle/>
        <a:p>
          <a:endParaRPr lang="en-GB"/>
        </a:p>
      </dgm:t>
    </dgm:pt>
    <dgm:pt modelId="{22BA8F0D-5435-436D-8EE3-1643E122A819}" type="sibTrans" cxnId="{AEE008EE-7A30-4FB8-A882-8AEC24F094B1}">
      <dgm:prSet/>
      <dgm:spPr/>
      <dgm:t>
        <a:bodyPr/>
        <a:lstStyle/>
        <a:p>
          <a:endParaRPr lang="en-GB"/>
        </a:p>
      </dgm:t>
    </dgm:pt>
    <dgm:pt modelId="{9D94B5F9-F881-47B2-859F-DEDF832C028D}" type="pres">
      <dgm:prSet presAssocID="{43057999-73A3-4082-B195-084B638A7E2C}" presName="linear" presStyleCnt="0">
        <dgm:presLayoutVars>
          <dgm:animLvl val="lvl"/>
          <dgm:resizeHandles val="exact"/>
        </dgm:presLayoutVars>
      </dgm:prSet>
      <dgm:spPr/>
      <dgm:t>
        <a:bodyPr/>
        <a:lstStyle/>
        <a:p>
          <a:endParaRPr lang="en-GB"/>
        </a:p>
      </dgm:t>
    </dgm:pt>
    <dgm:pt modelId="{0E52AFDE-4787-4353-8615-C551CF0BF630}" type="pres">
      <dgm:prSet presAssocID="{64FEEB49-DCF7-4C0D-AC0D-370FF04CDB39}" presName="parentText" presStyleLbl="node1" presStyleIdx="0" presStyleCnt="2" custScaleY="68612" custLinFactNeighborX="-192">
        <dgm:presLayoutVars>
          <dgm:chMax val="0"/>
          <dgm:bulletEnabled val="1"/>
        </dgm:presLayoutVars>
      </dgm:prSet>
      <dgm:spPr/>
      <dgm:t>
        <a:bodyPr/>
        <a:lstStyle/>
        <a:p>
          <a:endParaRPr lang="en-GB"/>
        </a:p>
      </dgm:t>
    </dgm:pt>
    <dgm:pt modelId="{694A7C40-6206-41DA-BD3E-7E1F38C86F9F}" type="pres">
      <dgm:prSet presAssocID="{3B3C46A9-5137-4A8F-96F7-9600E321BE5D}" presName="spacer" presStyleCnt="0"/>
      <dgm:spPr/>
    </dgm:pt>
    <dgm:pt modelId="{1A59179B-EF3A-474D-81FE-673B6EA114DF}" type="pres">
      <dgm:prSet presAssocID="{F260D9D4-634D-4F21-AB1D-B33F232363D3}" presName="parentText" presStyleLbl="node1" presStyleIdx="1" presStyleCnt="2" custScaleY="125864">
        <dgm:presLayoutVars>
          <dgm:chMax val="0"/>
          <dgm:bulletEnabled val="1"/>
        </dgm:presLayoutVars>
      </dgm:prSet>
      <dgm:spPr/>
      <dgm:t>
        <a:bodyPr/>
        <a:lstStyle/>
        <a:p>
          <a:endParaRPr lang="en-GB"/>
        </a:p>
      </dgm:t>
    </dgm:pt>
  </dgm:ptLst>
  <dgm:cxnLst>
    <dgm:cxn modelId="{C0803838-79DB-48FA-8FC7-501A80F765DD}" srcId="{43057999-73A3-4082-B195-084B638A7E2C}" destId="{64FEEB49-DCF7-4C0D-AC0D-370FF04CDB39}" srcOrd="0" destOrd="0" parTransId="{E017902E-9B02-4244-9063-D5CE3C3CE71F}" sibTransId="{3B3C46A9-5137-4A8F-96F7-9600E321BE5D}"/>
    <dgm:cxn modelId="{AEE008EE-7A30-4FB8-A882-8AEC24F094B1}" srcId="{43057999-73A3-4082-B195-084B638A7E2C}" destId="{F260D9D4-634D-4F21-AB1D-B33F232363D3}" srcOrd="1" destOrd="0" parTransId="{FF96D7FF-E186-483A-A43D-4C32E952C51B}" sibTransId="{22BA8F0D-5435-436D-8EE3-1643E122A819}"/>
    <dgm:cxn modelId="{5D4D1B3D-D07E-4E07-BE1E-E53B8ACEBB50}" type="presOf" srcId="{F260D9D4-634D-4F21-AB1D-B33F232363D3}" destId="{1A59179B-EF3A-474D-81FE-673B6EA114DF}" srcOrd="0" destOrd="0" presId="urn:microsoft.com/office/officeart/2005/8/layout/vList2"/>
    <dgm:cxn modelId="{48A201CB-B75B-42F7-BF07-0CA17DCDAC81}" type="presOf" srcId="{43057999-73A3-4082-B195-084B638A7E2C}" destId="{9D94B5F9-F881-47B2-859F-DEDF832C028D}" srcOrd="0" destOrd="0" presId="urn:microsoft.com/office/officeart/2005/8/layout/vList2"/>
    <dgm:cxn modelId="{6017CB27-156C-4575-88F0-BF17F8F53BC3}" type="presOf" srcId="{64FEEB49-DCF7-4C0D-AC0D-370FF04CDB39}" destId="{0E52AFDE-4787-4353-8615-C551CF0BF630}" srcOrd="0" destOrd="0" presId="urn:microsoft.com/office/officeart/2005/8/layout/vList2"/>
    <dgm:cxn modelId="{4DF697E6-8FF6-4212-8E2A-3052922D0AA7}" type="presParOf" srcId="{9D94B5F9-F881-47B2-859F-DEDF832C028D}" destId="{0E52AFDE-4787-4353-8615-C551CF0BF630}" srcOrd="0" destOrd="0" presId="urn:microsoft.com/office/officeart/2005/8/layout/vList2"/>
    <dgm:cxn modelId="{BF66B45C-293B-45A1-8AA4-2155B4FFF859}" type="presParOf" srcId="{9D94B5F9-F881-47B2-859F-DEDF832C028D}" destId="{694A7C40-6206-41DA-BD3E-7E1F38C86F9F}" srcOrd="1" destOrd="0" presId="urn:microsoft.com/office/officeart/2005/8/layout/vList2"/>
    <dgm:cxn modelId="{6207CB45-936A-4612-98C0-99C36835E39C}" type="presParOf" srcId="{9D94B5F9-F881-47B2-859F-DEDF832C028D}" destId="{1A59179B-EF3A-474D-81FE-673B6EA114DF}" srcOrd="2"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00E710-36EF-457E-ACF0-6B1913BB496B}" type="doc">
      <dgm:prSet loTypeId="urn:microsoft.com/office/officeart/2005/8/layout/process4" loCatId="list" qsTypeId="urn:microsoft.com/office/officeart/2005/8/quickstyle/simple1" qsCatId="simple" csTypeId="urn:microsoft.com/office/officeart/2005/8/colors/colorful1#2" csCatId="colorful" phldr="1"/>
      <dgm:spPr/>
      <dgm:t>
        <a:bodyPr/>
        <a:lstStyle/>
        <a:p>
          <a:endParaRPr lang="en-US"/>
        </a:p>
      </dgm:t>
    </dgm:pt>
    <dgm:pt modelId="{E2400375-89BD-410A-A373-9C2451D2B3AC}" type="pres">
      <dgm:prSet presAssocID="{7C00E710-36EF-457E-ACF0-6B1913BB496B}" presName="Name0" presStyleCnt="0">
        <dgm:presLayoutVars>
          <dgm:dir/>
          <dgm:animLvl val="lvl"/>
          <dgm:resizeHandles val="exact"/>
        </dgm:presLayoutVars>
      </dgm:prSet>
      <dgm:spPr/>
      <dgm:t>
        <a:bodyPr/>
        <a:lstStyle/>
        <a:p>
          <a:endParaRPr lang="en-US"/>
        </a:p>
      </dgm:t>
    </dgm:pt>
  </dgm:ptLst>
  <dgm:cxnLst>
    <dgm:cxn modelId="{80563F46-D91E-4E68-BCAB-77A5C4229573}" type="presOf" srcId="{7C00E710-36EF-457E-ACF0-6B1913BB496B}" destId="{E2400375-89BD-410A-A373-9C2451D2B3AC}"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17B449A-C327-4871-A4AA-6DE58F7E9B44}" type="doc">
      <dgm:prSet loTypeId="urn:microsoft.com/office/officeart/2005/8/layout/venn3" loCatId="relationship" qsTypeId="urn:microsoft.com/office/officeart/2005/8/quickstyle/simple1" qsCatId="simple" csTypeId="urn:microsoft.com/office/officeart/2005/8/colors/colorful1#3" csCatId="colorful" phldr="1"/>
      <dgm:spPr/>
    </dgm:pt>
    <dgm:pt modelId="{D415895D-CB95-4221-8DF4-7D5D54B5DB28}">
      <dgm:prSet phldrT="[Text]"/>
      <dgm:spPr/>
      <dgm:t>
        <a:bodyPr/>
        <a:lstStyle/>
        <a:p>
          <a:r>
            <a:rPr lang="en-IN" dirty="0" smtClean="0"/>
            <a:t>Preliminary</a:t>
          </a:r>
          <a:endParaRPr lang="en-US" dirty="0"/>
        </a:p>
      </dgm:t>
    </dgm:pt>
    <dgm:pt modelId="{CCE8F145-D8E7-4CFB-AF93-3268390F3F7A}" type="parTrans" cxnId="{C39C0549-6FB2-48DC-B062-125E4AB8B848}">
      <dgm:prSet/>
      <dgm:spPr/>
      <dgm:t>
        <a:bodyPr/>
        <a:lstStyle/>
        <a:p>
          <a:endParaRPr lang="en-US"/>
        </a:p>
      </dgm:t>
    </dgm:pt>
    <dgm:pt modelId="{140A579E-EA7E-4CE2-8D36-E1A69D82F2E6}" type="sibTrans" cxnId="{C39C0549-6FB2-48DC-B062-125E4AB8B848}">
      <dgm:prSet/>
      <dgm:spPr/>
      <dgm:t>
        <a:bodyPr/>
        <a:lstStyle/>
        <a:p>
          <a:endParaRPr lang="en-US"/>
        </a:p>
      </dgm:t>
    </dgm:pt>
    <dgm:pt modelId="{5076E22A-9DDF-45A0-83B5-4929F0ACDB5D}">
      <dgm:prSet phldrT="[Text]"/>
      <dgm:spPr/>
      <dgm:t>
        <a:bodyPr/>
        <a:lstStyle/>
        <a:p>
          <a:r>
            <a:rPr lang="en-IN" dirty="0" smtClean="0"/>
            <a:t>Basis of charge</a:t>
          </a:r>
          <a:endParaRPr lang="en-US" dirty="0"/>
        </a:p>
      </dgm:t>
    </dgm:pt>
    <dgm:pt modelId="{EFA557EC-15F5-4787-BB1B-1413A89A0205}" type="parTrans" cxnId="{8EA5C183-675E-4E8C-BE74-3F7E2CC639F8}">
      <dgm:prSet/>
      <dgm:spPr/>
      <dgm:t>
        <a:bodyPr/>
        <a:lstStyle/>
        <a:p>
          <a:endParaRPr lang="en-US"/>
        </a:p>
      </dgm:t>
    </dgm:pt>
    <dgm:pt modelId="{588F9D91-E0B6-457C-8FCA-9455E21F1CC5}" type="sibTrans" cxnId="{8EA5C183-675E-4E8C-BE74-3F7E2CC639F8}">
      <dgm:prSet/>
      <dgm:spPr/>
      <dgm:t>
        <a:bodyPr/>
        <a:lstStyle/>
        <a:p>
          <a:endParaRPr lang="en-US"/>
        </a:p>
      </dgm:t>
    </dgm:pt>
    <dgm:pt modelId="{DFDC87A1-8B68-4C1A-935A-D6FA1598EFF5}">
      <dgm:prSet phldrT="[Text]" custT="1"/>
      <dgm:spPr/>
      <dgm:t>
        <a:bodyPr/>
        <a:lstStyle/>
        <a:p>
          <a:r>
            <a:rPr lang="en-IN" sz="1600" dirty="0" smtClean="0"/>
            <a:t>Tax Management </a:t>
          </a:r>
          <a:endParaRPr lang="en-US" sz="1600" dirty="0" smtClean="0"/>
        </a:p>
      </dgm:t>
    </dgm:pt>
    <dgm:pt modelId="{04D6122B-C8EC-4ADD-BE49-00BFD900EF4E}" type="parTrans" cxnId="{6EC6886F-47A1-486F-9B64-01D9943A0E64}">
      <dgm:prSet/>
      <dgm:spPr/>
      <dgm:t>
        <a:bodyPr/>
        <a:lstStyle/>
        <a:p>
          <a:endParaRPr lang="en-US"/>
        </a:p>
      </dgm:t>
    </dgm:pt>
    <dgm:pt modelId="{2C377EE5-3897-4502-94F9-2A4BB2E45621}" type="sibTrans" cxnId="{6EC6886F-47A1-486F-9B64-01D9943A0E64}">
      <dgm:prSet/>
      <dgm:spPr/>
      <dgm:t>
        <a:bodyPr/>
        <a:lstStyle/>
        <a:p>
          <a:endParaRPr lang="en-US"/>
        </a:p>
      </dgm:t>
    </dgm:pt>
    <dgm:pt modelId="{9A2D9A16-6C27-44C2-8220-C50BDE63B744}">
      <dgm:prSet phldrT="[Text]" custT="1"/>
      <dgm:spPr/>
      <dgm:t>
        <a:bodyPr/>
        <a:lstStyle/>
        <a:p>
          <a:r>
            <a:rPr lang="en-IN" sz="1600" dirty="0" smtClean="0"/>
            <a:t>Penalties</a:t>
          </a:r>
          <a:endParaRPr lang="en-US" sz="1600" dirty="0"/>
        </a:p>
      </dgm:t>
    </dgm:pt>
    <dgm:pt modelId="{D535D98C-A233-4D9B-B95A-C3A903E705C5}" type="parTrans" cxnId="{39590823-9934-4FB4-9A4E-7DD5F1BD8AAB}">
      <dgm:prSet/>
      <dgm:spPr/>
      <dgm:t>
        <a:bodyPr/>
        <a:lstStyle/>
        <a:p>
          <a:endParaRPr lang="en-US"/>
        </a:p>
      </dgm:t>
    </dgm:pt>
    <dgm:pt modelId="{3CE010B7-D84F-46DB-9018-189912B1FCA9}" type="sibTrans" cxnId="{39590823-9934-4FB4-9A4E-7DD5F1BD8AAB}">
      <dgm:prSet/>
      <dgm:spPr/>
      <dgm:t>
        <a:bodyPr/>
        <a:lstStyle/>
        <a:p>
          <a:endParaRPr lang="en-US"/>
        </a:p>
      </dgm:t>
    </dgm:pt>
    <dgm:pt modelId="{64D7FE5E-DE86-480E-B36A-F0C487525B01}">
      <dgm:prSet phldrT="[Text]"/>
      <dgm:spPr/>
      <dgm:t>
        <a:bodyPr/>
        <a:lstStyle/>
        <a:p>
          <a:r>
            <a:rPr lang="en-IN" dirty="0" smtClean="0"/>
            <a:t>Offences and Prosecution</a:t>
          </a:r>
          <a:endParaRPr lang="en-US" dirty="0"/>
        </a:p>
      </dgm:t>
    </dgm:pt>
    <dgm:pt modelId="{66CD7229-8348-4B35-A67B-6D5171978974}" type="parTrans" cxnId="{DD7D9806-E549-416F-81B8-B9D62D298C22}">
      <dgm:prSet/>
      <dgm:spPr/>
      <dgm:t>
        <a:bodyPr/>
        <a:lstStyle/>
        <a:p>
          <a:endParaRPr lang="en-US"/>
        </a:p>
      </dgm:t>
    </dgm:pt>
    <dgm:pt modelId="{04B94484-39A3-4F08-AD49-4FDD30C5149A}" type="sibTrans" cxnId="{DD7D9806-E549-416F-81B8-B9D62D298C22}">
      <dgm:prSet/>
      <dgm:spPr/>
      <dgm:t>
        <a:bodyPr/>
        <a:lstStyle/>
        <a:p>
          <a:endParaRPr lang="en-US"/>
        </a:p>
      </dgm:t>
    </dgm:pt>
    <dgm:pt modelId="{E0D454A2-288A-409E-993C-B1079B5CFDF8}">
      <dgm:prSet phldrT="[Text]"/>
      <dgm:spPr/>
      <dgm:t>
        <a:bodyPr/>
        <a:lstStyle/>
        <a:p>
          <a:r>
            <a:rPr lang="en-IN" dirty="0" smtClean="0"/>
            <a:t>Onetime disclosure window</a:t>
          </a:r>
          <a:endParaRPr lang="en-US" dirty="0"/>
        </a:p>
      </dgm:t>
    </dgm:pt>
    <dgm:pt modelId="{B1133CEB-BCCA-40DA-91EC-E82045C8EF2F}" type="parTrans" cxnId="{E643D6C9-E9B7-40CD-BE55-6317E0341EBF}">
      <dgm:prSet/>
      <dgm:spPr/>
      <dgm:t>
        <a:bodyPr/>
        <a:lstStyle/>
        <a:p>
          <a:endParaRPr lang="en-US"/>
        </a:p>
      </dgm:t>
    </dgm:pt>
    <dgm:pt modelId="{876CB861-CCF0-4BF7-91AA-672F6DDE7AD2}" type="sibTrans" cxnId="{E643D6C9-E9B7-40CD-BE55-6317E0341EBF}">
      <dgm:prSet/>
      <dgm:spPr/>
      <dgm:t>
        <a:bodyPr/>
        <a:lstStyle/>
        <a:p>
          <a:endParaRPr lang="en-US"/>
        </a:p>
      </dgm:t>
    </dgm:pt>
    <dgm:pt modelId="{3B1FEC0E-0CD2-4BFA-A7EE-4369B01911D7}">
      <dgm:prSet phldrT="[Text]"/>
      <dgm:spPr/>
      <dgm:t>
        <a:bodyPr/>
        <a:lstStyle/>
        <a:p>
          <a:r>
            <a:rPr lang="en-US" dirty="0" smtClean="0"/>
            <a:t>General Provisions</a:t>
          </a:r>
          <a:endParaRPr lang="en-US" dirty="0"/>
        </a:p>
      </dgm:t>
    </dgm:pt>
    <dgm:pt modelId="{1103E3F7-F0D5-4C6D-A5D6-47E9EEC54C31}" type="parTrans" cxnId="{D8A9B3A0-5762-4DE1-8431-CBB0CDB9711D}">
      <dgm:prSet/>
      <dgm:spPr/>
      <dgm:t>
        <a:bodyPr/>
        <a:lstStyle/>
        <a:p>
          <a:endParaRPr lang="en-US"/>
        </a:p>
      </dgm:t>
    </dgm:pt>
    <dgm:pt modelId="{BFA5DD3C-916F-48DB-A2E0-70B5A24783B0}" type="sibTrans" cxnId="{D8A9B3A0-5762-4DE1-8431-CBB0CDB9711D}">
      <dgm:prSet/>
      <dgm:spPr/>
      <dgm:t>
        <a:bodyPr/>
        <a:lstStyle/>
        <a:p>
          <a:endParaRPr lang="en-US"/>
        </a:p>
      </dgm:t>
    </dgm:pt>
    <dgm:pt modelId="{63152031-48ED-4DE7-A736-4D5EF514CDC5}" type="pres">
      <dgm:prSet presAssocID="{D17B449A-C327-4871-A4AA-6DE58F7E9B44}" presName="Name0" presStyleCnt="0">
        <dgm:presLayoutVars>
          <dgm:dir/>
          <dgm:resizeHandles val="exact"/>
        </dgm:presLayoutVars>
      </dgm:prSet>
      <dgm:spPr/>
    </dgm:pt>
    <dgm:pt modelId="{E5AABDB2-8940-4B7F-951D-ECDC1F0AF36B}" type="pres">
      <dgm:prSet presAssocID="{D415895D-CB95-4221-8DF4-7D5D54B5DB28}" presName="Name5" presStyleLbl="vennNode1" presStyleIdx="0" presStyleCnt="7" custLinFactNeighborX="-7860">
        <dgm:presLayoutVars>
          <dgm:bulletEnabled val="1"/>
        </dgm:presLayoutVars>
      </dgm:prSet>
      <dgm:spPr/>
      <dgm:t>
        <a:bodyPr/>
        <a:lstStyle/>
        <a:p>
          <a:endParaRPr lang="en-US"/>
        </a:p>
      </dgm:t>
    </dgm:pt>
    <dgm:pt modelId="{B450343E-9D53-4167-BE78-C9B6DDF72C8D}" type="pres">
      <dgm:prSet presAssocID="{140A579E-EA7E-4CE2-8D36-E1A69D82F2E6}" presName="space" presStyleCnt="0"/>
      <dgm:spPr/>
    </dgm:pt>
    <dgm:pt modelId="{E76ABE39-B166-4A67-8A54-A602659EBFF7}" type="pres">
      <dgm:prSet presAssocID="{5076E22A-9DDF-45A0-83B5-4929F0ACDB5D}" presName="Name5" presStyleLbl="vennNode1" presStyleIdx="1" presStyleCnt="7">
        <dgm:presLayoutVars>
          <dgm:bulletEnabled val="1"/>
        </dgm:presLayoutVars>
      </dgm:prSet>
      <dgm:spPr/>
      <dgm:t>
        <a:bodyPr/>
        <a:lstStyle/>
        <a:p>
          <a:endParaRPr lang="en-US"/>
        </a:p>
      </dgm:t>
    </dgm:pt>
    <dgm:pt modelId="{15BCC9B0-E06C-4A2E-8E67-896D1CBAA102}" type="pres">
      <dgm:prSet presAssocID="{588F9D91-E0B6-457C-8FCA-9455E21F1CC5}" presName="space" presStyleCnt="0"/>
      <dgm:spPr/>
    </dgm:pt>
    <dgm:pt modelId="{BE5AC9A9-9D3C-46D0-8754-FD6C09481F78}" type="pres">
      <dgm:prSet presAssocID="{DFDC87A1-8B68-4C1A-935A-D6FA1598EFF5}" presName="Name5" presStyleLbl="vennNode1" presStyleIdx="2" presStyleCnt="7">
        <dgm:presLayoutVars>
          <dgm:bulletEnabled val="1"/>
        </dgm:presLayoutVars>
      </dgm:prSet>
      <dgm:spPr/>
      <dgm:t>
        <a:bodyPr/>
        <a:lstStyle/>
        <a:p>
          <a:endParaRPr lang="en-US"/>
        </a:p>
      </dgm:t>
    </dgm:pt>
    <dgm:pt modelId="{6897E4B8-D8E8-48D4-A1B6-23839EA4A180}" type="pres">
      <dgm:prSet presAssocID="{2C377EE5-3897-4502-94F9-2A4BB2E45621}" presName="space" presStyleCnt="0"/>
      <dgm:spPr/>
    </dgm:pt>
    <dgm:pt modelId="{26E0E040-0179-4971-B4E9-D8B3800A8C6E}" type="pres">
      <dgm:prSet presAssocID="{9A2D9A16-6C27-44C2-8220-C50BDE63B744}" presName="Name5" presStyleLbl="vennNode1" presStyleIdx="3" presStyleCnt="7">
        <dgm:presLayoutVars>
          <dgm:bulletEnabled val="1"/>
        </dgm:presLayoutVars>
      </dgm:prSet>
      <dgm:spPr/>
      <dgm:t>
        <a:bodyPr/>
        <a:lstStyle/>
        <a:p>
          <a:endParaRPr lang="en-US"/>
        </a:p>
      </dgm:t>
    </dgm:pt>
    <dgm:pt modelId="{E2C9ED88-F935-4880-854B-2A79AE7BB7BE}" type="pres">
      <dgm:prSet presAssocID="{3CE010B7-D84F-46DB-9018-189912B1FCA9}" presName="space" presStyleCnt="0"/>
      <dgm:spPr/>
    </dgm:pt>
    <dgm:pt modelId="{5081A5F0-B048-45C5-AE92-F4A600064403}" type="pres">
      <dgm:prSet presAssocID="{64D7FE5E-DE86-480E-B36A-F0C487525B01}" presName="Name5" presStyleLbl="vennNode1" presStyleIdx="4" presStyleCnt="7">
        <dgm:presLayoutVars>
          <dgm:bulletEnabled val="1"/>
        </dgm:presLayoutVars>
      </dgm:prSet>
      <dgm:spPr/>
      <dgm:t>
        <a:bodyPr/>
        <a:lstStyle/>
        <a:p>
          <a:endParaRPr lang="en-US"/>
        </a:p>
      </dgm:t>
    </dgm:pt>
    <dgm:pt modelId="{A01FAD53-26D4-4B00-97D5-66CD057D407C}" type="pres">
      <dgm:prSet presAssocID="{04B94484-39A3-4F08-AD49-4FDD30C5149A}" presName="space" presStyleCnt="0"/>
      <dgm:spPr/>
    </dgm:pt>
    <dgm:pt modelId="{70B310F2-F05B-4FDB-A27E-ECBA06605C58}" type="pres">
      <dgm:prSet presAssocID="{E0D454A2-288A-409E-993C-B1079B5CFDF8}" presName="Name5" presStyleLbl="vennNode1" presStyleIdx="5" presStyleCnt="7">
        <dgm:presLayoutVars>
          <dgm:bulletEnabled val="1"/>
        </dgm:presLayoutVars>
      </dgm:prSet>
      <dgm:spPr/>
      <dgm:t>
        <a:bodyPr/>
        <a:lstStyle/>
        <a:p>
          <a:endParaRPr lang="en-US"/>
        </a:p>
      </dgm:t>
    </dgm:pt>
    <dgm:pt modelId="{9339F23B-4CCE-4353-A525-ABC38163DAB1}" type="pres">
      <dgm:prSet presAssocID="{876CB861-CCF0-4BF7-91AA-672F6DDE7AD2}" presName="space" presStyleCnt="0"/>
      <dgm:spPr/>
    </dgm:pt>
    <dgm:pt modelId="{29E1FC6F-8DF5-4C49-97BC-6F570878E239}" type="pres">
      <dgm:prSet presAssocID="{3B1FEC0E-0CD2-4BFA-A7EE-4369B01911D7}" presName="Name5" presStyleLbl="vennNode1" presStyleIdx="6" presStyleCnt="7">
        <dgm:presLayoutVars>
          <dgm:bulletEnabled val="1"/>
        </dgm:presLayoutVars>
      </dgm:prSet>
      <dgm:spPr/>
      <dgm:t>
        <a:bodyPr/>
        <a:lstStyle/>
        <a:p>
          <a:endParaRPr lang="en-US"/>
        </a:p>
      </dgm:t>
    </dgm:pt>
  </dgm:ptLst>
  <dgm:cxnLst>
    <dgm:cxn modelId="{D8A9B3A0-5762-4DE1-8431-CBB0CDB9711D}" srcId="{D17B449A-C327-4871-A4AA-6DE58F7E9B44}" destId="{3B1FEC0E-0CD2-4BFA-A7EE-4369B01911D7}" srcOrd="6" destOrd="0" parTransId="{1103E3F7-F0D5-4C6D-A5D6-47E9EEC54C31}" sibTransId="{BFA5DD3C-916F-48DB-A2E0-70B5A24783B0}"/>
    <dgm:cxn modelId="{75ACE2CD-352C-4AA7-B347-666767EBD4DC}" type="presOf" srcId="{E0D454A2-288A-409E-993C-B1079B5CFDF8}" destId="{70B310F2-F05B-4FDB-A27E-ECBA06605C58}" srcOrd="0" destOrd="0" presId="urn:microsoft.com/office/officeart/2005/8/layout/venn3"/>
    <dgm:cxn modelId="{8EA5C183-675E-4E8C-BE74-3F7E2CC639F8}" srcId="{D17B449A-C327-4871-A4AA-6DE58F7E9B44}" destId="{5076E22A-9DDF-45A0-83B5-4929F0ACDB5D}" srcOrd="1" destOrd="0" parTransId="{EFA557EC-15F5-4787-BB1B-1413A89A0205}" sibTransId="{588F9D91-E0B6-457C-8FCA-9455E21F1CC5}"/>
    <dgm:cxn modelId="{6EC6886F-47A1-486F-9B64-01D9943A0E64}" srcId="{D17B449A-C327-4871-A4AA-6DE58F7E9B44}" destId="{DFDC87A1-8B68-4C1A-935A-D6FA1598EFF5}" srcOrd="2" destOrd="0" parTransId="{04D6122B-C8EC-4ADD-BE49-00BFD900EF4E}" sibTransId="{2C377EE5-3897-4502-94F9-2A4BB2E45621}"/>
    <dgm:cxn modelId="{39590823-9934-4FB4-9A4E-7DD5F1BD8AAB}" srcId="{D17B449A-C327-4871-A4AA-6DE58F7E9B44}" destId="{9A2D9A16-6C27-44C2-8220-C50BDE63B744}" srcOrd="3" destOrd="0" parTransId="{D535D98C-A233-4D9B-B95A-C3A903E705C5}" sibTransId="{3CE010B7-D84F-46DB-9018-189912B1FCA9}"/>
    <dgm:cxn modelId="{542D7067-ABC0-4F1D-9522-3AEE75D94101}" type="presOf" srcId="{64D7FE5E-DE86-480E-B36A-F0C487525B01}" destId="{5081A5F0-B048-45C5-AE92-F4A600064403}" srcOrd="0" destOrd="0" presId="urn:microsoft.com/office/officeart/2005/8/layout/venn3"/>
    <dgm:cxn modelId="{62A3318C-6B1D-4CE5-A3C6-1D00D7254E86}" type="presOf" srcId="{DFDC87A1-8B68-4C1A-935A-D6FA1598EFF5}" destId="{BE5AC9A9-9D3C-46D0-8754-FD6C09481F78}" srcOrd="0" destOrd="0" presId="urn:microsoft.com/office/officeart/2005/8/layout/venn3"/>
    <dgm:cxn modelId="{DD7D9806-E549-416F-81B8-B9D62D298C22}" srcId="{D17B449A-C327-4871-A4AA-6DE58F7E9B44}" destId="{64D7FE5E-DE86-480E-B36A-F0C487525B01}" srcOrd="4" destOrd="0" parTransId="{66CD7229-8348-4B35-A67B-6D5171978974}" sibTransId="{04B94484-39A3-4F08-AD49-4FDD30C5149A}"/>
    <dgm:cxn modelId="{64287591-BDB5-4352-BF7F-113E9F9968E2}" type="presOf" srcId="{3B1FEC0E-0CD2-4BFA-A7EE-4369B01911D7}" destId="{29E1FC6F-8DF5-4C49-97BC-6F570878E239}" srcOrd="0" destOrd="0" presId="urn:microsoft.com/office/officeart/2005/8/layout/venn3"/>
    <dgm:cxn modelId="{56B50B66-D550-44D5-910D-3241B9B80B65}" type="presOf" srcId="{D17B449A-C327-4871-A4AA-6DE58F7E9B44}" destId="{63152031-48ED-4DE7-A736-4D5EF514CDC5}" srcOrd="0" destOrd="0" presId="urn:microsoft.com/office/officeart/2005/8/layout/venn3"/>
    <dgm:cxn modelId="{C39C0549-6FB2-48DC-B062-125E4AB8B848}" srcId="{D17B449A-C327-4871-A4AA-6DE58F7E9B44}" destId="{D415895D-CB95-4221-8DF4-7D5D54B5DB28}" srcOrd="0" destOrd="0" parTransId="{CCE8F145-D8E7-4CFB-AF93-3268390F3F7A}" sibTransId="{140A579E-EA7E-4CE2-8D36-E1A69D82F2E6}"/>
    <dgm:cxn modelId="{13BCC3F2-993C-42F9-B652-F69553C12804}" type="presOf" srcId="{D415895D-CB95-4221-8DF4-7D5D54B5DB28}" destId="{E5AABDB2-8940-4B7F-951D-ECDC1F0AF36B}" srcOrd="0" destOrd="0" presId="urn:microsoft.com/office/officeart/2005/8/layout/venn3"/>
    <dgm:cxn modelId="{E643D6C9-E9B7-40CD-BE55-6317E0341EBF}" srcId="{D17B449A-C327-4871-A4AA-6DE58F7E9B44}" destId="{E0D454A2-288A-409E-993C-B1079B5CFDF8}" srcOrd="5" destOrd="0" parTransId="{B1133CEB-BCCA-40DA-91EC-E82045C8EF2F}" sibTransId="{876CB861-CCF0-4BF7-91AA-672F6DDE7AD2}"/>
    <dgm:cxn modelId="{D799D514-C26A-4331-A3CE-407CF39A1DEF}" type="presOf" srcId="{9A2D9A16-6C27-44C2-8220-C50BDE63B744}" destId="{26E0E040-0179-4971-B4E9-D8B3800A8C6E}" srcOrd="0" destOrd="0" presId="urn:microsoft.com/office/officeart/2005/8/layout/venn3"/>
    <dgm:cxn modelId="{47DB380E-F920-4456-8716-DD8A38E746DA}" type="presOf" srcId="{5076E22A-9DDF-45A0-83B5-4929F0ACDB5D}" destId="{E76ABE39-B166-4A67-8A54-A602659EBFF7}" srcOrd="0" destOrd="0" presId="urn:microsoft.com/office/officeart/2005/8/layout/venn3"/>
    <dgm:cxn modelId="{7E4E33C3-C60C-49D3-B856-1664E9490807}" type="presParOf" srcId="{63152031-48ED-4DE7-A736-4D5EF514CDC5}" destId="{E5AABDB2-8940-4B7F-951D-ECDC1F0AF36B}" srcOrd="0" destOrd="0" presId="urn:microsoft.com/office/officeart/2005/8/layout/venn3"/>
    <dgm:cxn modelId="{E15ACCEC-4EC7-4DEF-B2E6-DE058C6935DC}" type="presParOf" srcId="{63152031-48ED-4DE7-A736-4D5EF514CDC5}" destId="{B450343E-9D53-4167-BE78-C9B6DDF72C8D}" srcOrd="1" destOrd="0" presId="urn:microsoft.com/office/officeart/2005/8/layout/venn3"/>
    <dgm:cxn modelId="{664DB638-34D7-4261-B821-C1F7B88C8B19}" type="presParOf" srcId="{63152031-48ED-4DE7-A736-4D5EF514CDC5}" destId="{E76ABE39-B166-4A67-8A54-A602659EBFF7}" srcOrd="2" destOrd="0" presId="urn:microsoft.com/office/officeart/2005/8/layout/venn3"/>
    <dgm:cxn modelId="{4C858B89-0454-4FEC-9554-92DBDDC5D4ED}" type="presParOf" srcId="{63152031-48ED-4DE7-A736-4D5EF514CDC5}" destId="{15BCC9B0-E06C-4A2E-8E67-896D1CBAA102}" srcOrd="3" destOrd="0" presId="urn:microsoft.com/office/officeart/2005/8/layout/venn3"/>
    <dgm:cxn modelId="{22E0D9F4-350C-4C90-9E51-47BFB4E910EF}" type="presParOf" srcId="{63152031-48ED-4DE7-A736-4D5EF514CDC5}" destId="{BE5AC9A9-9D3C-46D0-8754-FD6C09481F78}" srcOrd="4" destOrd="0" presId="urn:microsoft.com/office/officeart/2005/8/layout/venn3"/>
    <dgm:cxn modelId="{8EA92266-1672-4C33-B61B-C2A36CE05E27}" type="presParOf" srcId="{63152031-48ED-4DE7-A736-4D5EF514CDC5}" destId="{6897E4B8-D8E8-48D4-A1B6-23839EA4A180}" srcOrd="5" destOrd="0" presId="urn:microsoft.com/office/officeart/2005/8/layout/venn3"/>
    <dgm:cxn modelId="{0C234AC0-FF87-4EAF-AF7E-15AC97600ADD}" type="presParOf" srcId="{63152031-48ED-4DE7-A736-4D5EF514CDC5}" destId="{26E0E040-0179-4971-B4E9-D8B3800A8C6E}" srcOrd="6" destOrd="0" presId="urn:microsoft.com/office/officeart/2005/8/layout/venn3"/>
    <dgm:cxn modelId="{2EF55D3A-5814-4D94-A312-072598F52AC6}" type="presParOf" srcId="{63152031-48ED-4DE7-A736-4D5EF514CDC5}" destId="{E2C9ED88-F935-4880-854B-2A79AE7BB7BE}" srcOrd="7" destOrd="0" presId="urn:microsoft.com/office/officeart/2005/8/layout/venn3"/>
    <dgm:cxn modelId="{58EDDFE6-EBF3-409F-A7E3-69CD619D6C8A}" type="presParOf" srcId="{63152031-48ED-4DE7-A736-4D5EF514CDC5}" destId="{5081A5F0-B048-45C5-AE92-F4A600064403}" srcOrd="8" destOrd="0" presId="urn:microsoft.com/office/officeart/2005/8/layout/venn3"/>
    <dgm:cxn modelId="{F85AB1FF-6A92-4494-A528-C81A050693FF}" type="presParOf" srcId="{63152031-48ED-4DE7-A736-4D5EF514CDC5}" destId="{A01FAD53-26D4-4B00-97D5-66CD057D407C}" srcOrd="9" destOrd="0" presId="urn:microsoft.com/office/officeart/2005/8/layout/venn3"/>
    <dgm:cxn modelId="{0928C244-558D-438E-91AF-F6CB60E454A3}" type="presParOf" srcId="{63152031-48ED-4DE7-A736-4D5EF514CDC5}" destId="{70B310F2-F05B-4FDB-A27E-ECBA06605C58}" srcOrd="10" destOrd="0" presId="urn:microsoft.com/office/officeart/2005/8/layout/venn3"/>
    <dgm:cxn modelId="{D23B5A18-E1F9-48F4-935B-9CAFBAE8BE68}" type="presParOf" srcId="{63152031-48ED-4DE7-A736-4D5EF514CDC5}" destId="{9339F23B-4CCE-4353-A525-ABC38163DAB1}" srcOrd="11" destOrd="0" presId="urn:microsoft.com/office/officeart/2005/8/layout/venn3"/>
    <dgm:cxn modelId="{81B7C04C-9B01-4AFA-8011-277EAFDA8405}" type="presParOf" srcId="{63152031-48ED-4DE7-A736-4D5EF514CDC5}" destId="{29E1FC6F-8DF5-4C49-97BC-6F570878E239}" srcOrd="12" destOrd="0" presId="urn:microsoft.com/office/officeart/2005/8/layout/venn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F307CC0-8BBD-484D-BB51-3F8866837025}" type="doc">
      <dgm:prSet loTypeId="urn:microsoft.com/office/officeart/2005/8/layout/hList6" loCatId="list" qsTypeId="urn:microsoft.com/office/officeart/2005/8/quickstyle/simple1" qsCatId="simple" csTypeId="urn:microsoft.com/office/officeart/2005/8/colors/colorful1#4" csCatId="colorful" phldr="1"/>
      <dgm:spPr/>
      <dgm:t>
        <a:bodyPr/>
        <a:lstStyle/>
        <a:p>
          <a:endParaRPr lang="en-US"/>
        </a:p>
      </dgm:t>
    </dgm:pt>
    <dgm:pt modelId="{87A2A8E7-8058-426E-9271-05E4C4FEDF81}">
      <dgm:prSet phldrT="[Text]" custT="1"/>
      <dgm:spPr/>
      <dgm:t>
        <a:bodyPr/>
        <a:lstStyle/>
        <a:p>
          <a:pPr rtl="0"/>
          <a:r>
            <a:rPr kumimoji="0" lang="en-US" sz="3200" b="0" i="0" u="none" strike="noStrike" cap="none" spc="0" normalizeH="0" baseline="0" noProof="0" dirty="0" smtClean="0">
              <a:ln/>
              <a:solidFill>
                <a:schemeClr val="tx1"/>
              </a:solidFill>
              <a:effectLst/>
              <a:uLnTx/>
              <a:uFillTx/>
              <a:latin typeface="+mn-lt"/>
              <a:ea typeface="+mn-ea"/>
              <a:cs typeface="+mn-cs"/>
            </a:rPr>
            <a:t>Black Money Act applies to all persons who are ‘resident and ordinarily resident’ in India.</a:t>
          </a:r>
          <a:endParaRPr lang="en-US" sz="3200" dirty="0">
            <a:solidFill>
              <a:schemeClr val="tx1"/>
            </a:solidFill>
          </a:endParaRPr>
        </a:p>
      </dgm:t>
    </dgm:pt>
    <dgm:pt modelId="{3D58B290-0261-4138-B3B9-BFF0F3C860D7}" type="parTrans" cxnId="{4C1B66D7-FA04-4A83-AD9B-B1F2DA74DC25}">
      <dgm:prSet/>
      <dgm:spPr/>
      <dgm:t>
        <a:bodyPr/>
        <a:lstStyle/>
        <a:p>
          <a:endParaRPr lang="en-US" sz="2000"/>
        </a:p>
      </dgm:t>
    </dgm:pt>
    <dgm:pt modelId="{F155F6FC-5DA5-4C58-81D7-0F090D2B4449}" type="sibTrans" cxnId="{4C1B66D7-FA04-4A83-AD9B-B1F2DA74DC25}">
      <dgm:prSet/>
      <dgm:spPr/>
      <dgm:t>
        <a:bodyPr/>
        <a:lstStyle/>
        <a:p>
          <a:endParaRPr lang="en-US" sz="2000"/>
        </a:p>
      </dgm:t>
    </dgm:pt>
    <dgm:pt modelId="{55C90D16-4DF1-4433-BB3E-0642760C8358}">
      <dgm:prSet phldrT="[Text]" custT="1"/>
      <dgm:spPr/>
      <dgm:t>
        <a:bodyPr/>
        <a:lstStyle/>
        <a:p>
          <a:r>
            <a:rPr lang="en-US" sz="2000" b="1" i="1" dirty="0" smtClean="0">
              <a:solidFill>
                <a:schemeClr val="tx1"/>
              </a:solidFill>
            </a:rPr>
            <a:t>“Undisclosed asset located outside India” </a:t>
          </a:r>
          <a:r>
            <a:rPr lang="en-US" sz="2000" dirty="0" smtClean="0">
              <a:solidFill>
                <a:schemeClr val="tx1"/>
              </a:solidFill>
            </a:rPr>
            <a:t>means an asset (including financial interest in any entity) located outside India:</a:t>
          </a:r>
          <a:endParaRPr lang="en-US" sz="2000" dirty="0">
            <a:solidFill>
              <a:schemeClr val="tx1"/>
            </a:solidFill>
          </a:endParaRPr>
        </a:p>
      </dgm:t>
    </dgm:pt>
    <dgm:pt modelId="{A128BCF1-6E17-45FC-B663-4F42868F1FEA}" type="parTrans" cxnId="{7D21D2C1-7EDF-4174-8A02-FF37A7A809A9}">
      <dgm:prSet/>
      <dgm:spPr/>
      <dgm:t>
        <a:bodyPr/>
        <a:lstStyle/>
        <a:p>
          <a:endParaRPr lang="en-US" sz="2000"/>
        </a:p>
      </dgm:t>
    </dgm:pt>
    <dgm:pt modelId="{382B95FC-50BD-4346-B665-A47CD38D9DA9}" type="sibTrans" cxnId="{7D21D2C1-7EDF-4174-8A02-FF37A7A809A9}">
      <dgm:prSet/>
      <dgm:spPr/>
      <dgm:t>
        <a:bodyPr/>
        <a:lstStyle/>
        <a:p>
          <a:endParaRPr lang="en-US" sz="2000"/>
        </a:p>
      </dgm:t>
    </dgm:pt>
    <dgm:pt modelId="{4909F8A3-07F1-40E7-9F48-512176508EEF}">
      <dgm:prSet custT="1"/>
      <dgm:spPr/>
      <dgm:t>
        <a:bodyPr/>
        <a:lstStyle/>
        <a:p>
          <a:r>
            <a:rPr lang="en-US" sz="2400" b="1" i="1" dirty="0" smtClean="0">
              <a:solidFill>
                <a:schemeClr val="tx1"/>
              </a:solidFill>
            </a:rPr>
            <a:t>“Undisclosed foreign income and asset” </a:t>
          </a:r>
          <a:r>
            <a:rPr lang="en-US" sz="2400" dirty="0" smtClean="0">
              <a:solidFill>
                <a:schemeClr val="tx1"/>
              </a:solidFill>
            </a:rPr>
            <a:t>means the total amount of undisclosed income of an assessee </a:t>
          </a:r>
          <a:r>
            <a:rPr lang="en-US" sz="2400" b="1" i="1" dirty="0" smtClean="0">
              <a:solidFill>
                <a:schemeClr val="tx1"/>
              </a:solidFill>
            </a:rPr>
            <a:t>from a source located outside India </a:t>
          </a:r>
          <a:r>
            <a:rPr lang="en-US" sz="2400" dirty="0" smtClean="0">
              <a:solidFill>
                <a:schemeClr val="tx1"/>
              </a:solidFill>
            </a:rPr>
            <a:t>and the value of an undisclosed asset located outside India.</a:t>
          </a:r>
          <a:endParaRPr lang="en-US" sz="2400" dirty="0">
            <a:solidFill>
              <a:schemeClr val="tx1"/>
            </a:solidFill>
          </a:endParaRPr>
        </a:p>
      </dgm:t>
    </dgm:pt>
    <dgm:pt modelId="{FC0B656D-000A-4863-8851-E7CE21D9D2FA}" type="parTrans" cxnId="{9B7BB10B-2D7C-42AF-B861-AE28071BC807}">
      <dgm:prSet/>
      <dgm:spPr/>
      <dgm:t>
        <a:bodyPr/>
        <a:lstStyle/>
        <a:p>
          <a:endParaRPr lang="en-US" sz="2000"/>
        </a:p>
      </dgm:t>
    </dgm:pt>
    <dgm:pt modelId="{0D84B56A-529A-4BD7-AC98-0FDE431E51A8}" type="sibTrans" cxnId="{9B7BB10B-2D7C-42AF-B861-AE28071BC807}">
      <dgm:prSet/>
      <dgm:spPr/>
      <dgm:t>
        <a:bodyPr/>
        <a:lstStyle/>
        <a:p>
          <a:endParaRPr lang="en-US" sz="2000"/>
        </a:p>
      </dgm:t>
    </dgm:pt>
    <dgm:pt modelId="{041E3326-C08E-4C34-8930-E66FB1EDC532}">
      <dgm:prSet custT="1"/>
      <dgm:spPr/>
      <dgm:t>
        <a:bodyPr/>
        <a:lstStyle/>
        <a:p>
          <a:r>
            <a:rPr lang="en-US" sz="1800" smtClean="0">
              <a:solidFill>
                <a:schemeClr val="tx1"/>
              </a:solidFill>
            </a:rPr>
            <a:t>the explanation given by him is in the opinion of the assessing officer unsatisfactory.</a:t>
          </a:r>
          <a:endParaRPr lang="en-US" sz="1800" dirty="0">
            <a:solidFill>
              <a:schemeClr val="tx1"/>
            </a:solidFill>
          </a:endParaRPr>
        </a:p>
      </dgm:t>
    </dgm:pt>
    <dgm:pt modelId="{1C0E39D3-AAFA-482C-A735-328DB18106A0}">
      <dgm:prSet custT="1"/>
      <dgm:spPr/>
      <dgm:t>
        <a:bodyPr/>
        <a:lstStyle/>
        <a:p>
          <a:r>
            <a:rPr lang="en-US" sz="1800" smtClean="0">
              <a:solidFill>
                <a:schemeClr val="tx1"/>
              </a:solidFill>
            </a:rPr>
            <a:t>he has no explanation about the source of investment in such asset; </a:t>
          </a:r>
          <a:r>
            <a:rPr lang="en-US" sz="1800" b="1" smtClean="0">
              <a:solidFill>
                <a:schemeClr val="tx1"/>
              </a:solidFill>
            </a:rPr>
            <a:t>OR</a:t>
          </a:r>
          <a:r>
            <a:rPr lang="en-US" sz="1800" smtClean="0">
              <a:solidFill>
                <a:schemeClr val="tx1"/>
              </a:solidFill>
            </a:rPr>
            <a:t> </a:t>
          </a:r>
          <a:endParaRPr lang="en-US" sz="1800" dirty="0">
            <a:solidFill>
              <a:schemeClr val="tx1"/>
            </a:solidFill>
          </a:endParaRPr>
        </a:p>
      </dgm:t>
    </dgm:pt>
    <dgm:pt modelId="{3F859146-B740-42CF-952D-3F925B3F6FB8}">
      <dgm:prSet phldrT="[Text]" custT="1"/>
      <dgm:spPr/>
      <dgm:t>
        <a:bodyPr/>
        <a:lstStyle/>
        <a:p>
          <a:r>
            <a:rPr lang="en-US" sz="1800" dirty="0" smtClean="0">
              <a:solidFill>
                <a:schemeClr val="tx1"/>
              </a:solidFill>
            </a:rPr>
            <a:t>held by the assessee in his name or where he is a ‘beneficial owner’; </a:t>
          </a:r>
          <a:r>
            <a:rPr lang="en-US" sz="1800" b="1" dirty="0" smtClean="0">
              <a:solidFill>
                <a:schemeClr val="tx1"/>
              </a:solidFill>
            </a:rPr>
            <a:t>AND</a:t>
          </a:r>
          <a:r>
            <a:rPr lang="en-US" sz="1800" dirty="0" smtClean="0">
              <a:solidFill>
                <a:schemeClr val="tx1"/>
              </a:solidFill>
            </a:rPr>
            <a:t> </a:t>
          </a:r>
          <a:endParaRPr lang="en-US" sz="1800" dirty="0">
            <a:solidFill>
              <a:schemeClr val="tx1"/>
            </a:solidFill>
          </a:endParaRPr>
        </a:p>
      </dgm:t>
    </dgm:pt>
    <dgm:pt modelId="{AB0D8D8D-7954-48E6-AC56-3A169EC66F9B}" type="sibTrans" cxnId="{06466C7B-4619-4C64-BF88-B60CCEBE39F3}">
      <dgm:prSet/>
      <dgm:spPr/>
      <dgm:t>
        <a:bodyPr/>
        <a:lstStyle/>
        <a:p>
          <a:endParaRPr lang="en-US" sz="2000"/>
        </a:p>
      </dgm:t>
    </dgm:pt>
    <dgm:pt modelId="{4F4FCB9B-0428-4CFF-9787-8662F6306A61}" type="parTrans" cxnId="{06466C7B-4619-4C64-BF88-B60CCEBE39F3}">
      <dgm:prSet/>
      <dgm:spPr/>
      <dgm:t>
        <a:bodyPr/>
        <a:lstStyle/>
        <a:p>
          <a:endParaRPr lang="en-US" sz="2000"/>
        </a:p>
      </dgm:t>
    </dgm:pt>
    <dgm:pt modelId="{0CD137B3-F89E-4CA7-914C-8ED5FFFD6DF1}" type="sibTrans" cxnId="{E996AA01-3F84-4BE9-B039-F7F796AF7CA5}">
      <dgm:prSet/>
      <dgm:spPr/>
      <dgm:t>
        <a:bodyPr/>
        <a:lstStyle/>
        <a:p>
          <a:endParaRPr lang="en-US" sz="2000"/>
        </a:p>
      </dgm:t>
    </dgm:pt>
    <dgm:pt modelId="{823A3386-4E9B-451E-A8BC-D8F6494CF03E}" type="parTrans" cxnId="{E996AA01-3F84-4BE9-B039-F7F796AF7CA5}">
      <dgm:prSet/>
      <dgm:spPr/>
      <dgm:t>
        <a:bodyPr/>
        <a:lstStyle/>
        <a:p>
          <a:endParaRPr lang="en-US" sz="2000"/>
        </a:p>
      </dgm:t>
    </dgm:pt>
    <dgm:pt modelId="{F850A1FE-9BBA-432B-98CF-2B2097FC7E73}" type="sibTrans" cxnId="{D0F16670-5945-4E91-9909-EB00DEDC6B10}">
      <dgm:prSet/>
      <dgm:spPr/>
      <dgm:t>
        <a:bodyPr/>
        <a:lstStyle/>
        <a:p>
          <a:endParaRPr lang="en-US" sz="2000"/>
        </a:p>
      </dgm:t>
    </dgm:pt>
    <dgm:pt modelId="{76B4333A-26EA-4114-891F-E6DFFBD9A450}" type="parTrans" cxnId="{D0F16670-5945-4E91-9909-EB00DEDC6B10}">
      <dgm:prSet/>
      <dgm:spPr/>
      <dgm:t>
        <a:bodyPr/>
        <a:lstStyle/>
        <a:p>
          <a:endParaRPr lang="en-US" sz="2000"/>
        </a:p>
      </dgm:t>
    </dgm:pt>
    <dgm:pt modelId="{C6774985-8E4D-4F83-A701-7A46F5B206F9}" type="pres">
      <dgm:prSet presAssocID="{6F307CC0-8BBD-484D-BB51-3F8866837025}" presName="Name0" presStyleCnt="0">
        <dgm:presLayoutVars>
          <dgm:dir/>
          <dgm:resizeHandles val="exact"/>
        </dgm:presLayoutVars>
      </dgm:prSet>
      <dgm:spPr/>
      <dgm:t>
        <a:bodyPr/>
        <a:lstStyle/>
        <a:p>
          <a:endParaRPr lang="en-US"/>
        </a:p>
      </dgm:t>
    </dgm:pt>
    <dgm:pt modelId="{33D99180-BD11-4CAE-BC40-798BB8513B90}" type="pres">
      <dgm:prSet presAssocID="{87A2A8E7-8058-426E-9271-05E4C4FEDF81}" presName="node" presStyleLbl="node1" presStyleIdx="0" presStyleCnt="3" custLinFactNeighborY="-1716">
        <dgm:presLayoutVars>
          <dgm:bulletEnabled val="1"/>
        </dgm:presLayoutVars>
      </dgm:prSet>
      <dgm:spPr>
        <a:prstGeom prst="roundRect">
          <a:avLst/>
        </a:prstGeom>
      </dgm:spPr>
      <dgm:t>
        <a:bodyPr/>
        <a:lstStyle/>
        <a:p>
          <a:endParaRPr lang="en-US"/>
        </a:p>
      </dgm:t>
    </dgm:pt>
    <dgm:pt modelId="{C3904879-7B4A-4E96-BE41-8ADC79CF9348}" type="pres">
      <dgm:prSet presAssocID="{F155F6FC-5DA5-4C58-81D7-0F090D2B4449}" presName="sibTrans" presStyleCnt="0"/>
      <dgm:spPr/>
      <dgm:t>
        <a:bodyPr/>
        <a:lstStyle/>
        <a:p>
          <a:endParaRPr lang="en-US"/>
        </a:p>
      </dgm:t>
    </dgm:pt>
    <dgm:pt modelId="{F6C8EF01-9955-49D7-8997-4D03AF6DC6A8}" type="pres">
      <dgm:prSet presAssocID="{55C90D16-4DF1-4433-BB3E-0642760C8358}" presName="node" presStyleLbl="node1" presStyleIdx="1" presStyleCnt="3">
        <dgm:presLayoutVars>
          <dgm:bulletEnabled val="1"/>
        </dgm:presLayoutVars>
      </dgm:prSet>
      <dgm:spPr>
        <a:prstGeom prst="roundRect">
          <a:avLst/>
        </a:prstGeom>
      </dgm:spPr>
      <dgm:t>
        <a:bodyPr/>
        <a:lstStyle/>
        <a:p>
          <a:endParaRPr lang="en-US"/>
        </a:p>
      </dgm:t>
    </dgm:pt>
    <dgm:pt modelId="{AA6B1F59-BB4E-4DCE-B551-55CFE2B62815}" type="pres">
      <dgm:prSet presAssocID="{382B95FC-50BD-4346-B665-A47CD38D9DA9}" presName="sibTrans" presStyleCnt="0"/>
      <dgm:spPr/>
      <dgm:t>
        <a:bodyPr/>
        <a:lstStyle/>
        <a:p>
          <a:endParaRPr lang="en-US"/>
        </a:p>
      </dgm:t>
    </dgm:pt>
    <dgm:pt modelId="{AC623209-B594-4404-860E-70D02C096FD8}" type="pres">
      <dgm:prSet presAssocID="{4909F8A3-07F1-40E7-9F48-512176508EEF}" presName="node" presStyleLbl="node1" presStyleIdx="2" presStyleCnt="3">
        <dgm:presLayoutVars>
          <dgm:bulletEnabled val="1"/>
        </dgm:presLayoutVars>
      </dgm:prSet>
      <dgm:spPr>
        <a:prstGeom prst="roundRect">
          <a:avLst/>
        </a:prstGeom>
      </dgm:spPr>
      <dgm:t>
        <a:bodyPr/>
        <a:lstStyle/>
        <a:p>
          <a:endParaRPr lang="en-US"/>
        </a:p>
      </dgm:t>
    </dgm:pt>
  </dgm:ptLst>
  <dgm:cxnLst>
    <dgm:cxn modelId="{74A02637-0385-4CAA-BFA4-3A6FED565469}" type="presOf" srcId="{6F307CC0-8BBD-484D-BB51-3F8866837025}" destId="{C6774985-8E4D-4F83-A701-7A46F5B206F9}" srcOrd="0" destOrd="0" presId="urn:microsoft.com/office/officeart/2005/8/layout/hList6"/>
    <dgm:cxn modelId="{6F7882A1-7AEE-4B27-A845-F904F21A47F2}" type="presOf" srcId="{87A2A8E7-8058-426E-9271-05E4C4FEDF81}" destId="{33D99180-BD11-4CAE-BC40-798BB8513B90}" srcOrd="0" destOrd="0" presId="urn:microsoft.com/office/officeart/2005/8/layout/hList6"/>
    <dgm:cxn modelId="{90AF2CB9-D60C-421C-9B71-5CB33020E9BB}" type="presOf" srcId="{1C0E39D3-AAFA-482C-A735-328DB18106A0}" destId="{F6C8EF01-9955-49D7-8997-4D03AF6DC6A8}" srcOrd="0" destOrd="2" presId="urn:microsoft.com/office/officeart/2005/8/layout/hList6"/>
    <dgm:cxn modelId="{E996AA01-3F84-4BE9-B039-F7F796AF7CA5}" srcId="{3F859146-B740-42CF-952D-3F925B3F6FB8}" destId="{041E3326-C08E-4C34-8930-E66FB1EDC532}" srcOrd="1" destOrd="0" parTransId="{823A3386-4E9B-451E-A8BC-D8F6494CF03E}" sibTransId="{0CD137B3-F89E-4CA7-914C-8ED5FFFD6DF1}"/>
    <dgm:cxn modelId="{7D21D2C1-7EDF-4174-8A02-FF37A7A809A9}" srcId="{6F307CC0-8BBD-484D-BB51-3F8866837025}" destId="{55C90D16-4DF1-4433-BB3E-0642760C8358}" srcOrd="1" destOrd="0" parTransId="{A128BCF1-6E17-45FC-B663-4F42868F1FEA}" sibTransId="{382B95FC-50BD-4346-B665-A47CD38D9DA9}"/>
    <dgm:cxn modelId="{4C1B66D7-FA04-4A83-AD9B-B1F2DA74DC25}" srcId="{6F307CC0-8BBD-484D-BB51-3F8866837025}" destId="{87A2A8E7-8058-426E-9271-05E4C4FEDF81}" srcOrd="0" destOrd="0" parTransId="{3D58B290-0261-4138-B3B9-BFF0F3C860D7}" sibTransId="{F155F6FC-5DA5-4C58-81D7-0F090D2B4449}"/>
    <dgm:cxn modelId="{40CF2079-19EE-465A-B7C4-B3EA62B4B422}" type="presOf" srcId="{4909F8A3-07F1-40E7-9F48-512176508EEF}" destId="{AC623209-B594-4404-860E-70D02C096FD8}" srcOrd="0" destOrd="0" presId="urn:microsoft.com/office/officeart/2005/8/layout/hList6"/>
    <dgm:cxn modelId="{D0F16670-5945-4E91-9909-EB00DEDC6B10}" srcId="{3F859146-B740-42CF-952D-3F925B3F6FB8}" destId="{1C0E39D3-AAFA-482C-A735-328DB18106A0}" srcOrd="0" destOrd="0" parTransId="{76B4333A-26EA-4114-891F-E6DFFBD9A450}" sibTransId="{F850A1FE-9BBA-432B-98CF-2B2097FC7E73}"/>
    <dgm:cxn modelId="{9B7BB10B-2D7C-42AF-B861-AE28071BC807}" srcId="{6F307CC0-8BBD-484D-BB51-3F8866837025}" destId="{4909F8A3-07F1-40E7-9F48-512176508EEF}" srcOrd="2" destOrd="0" parTransId="{FC0B656D-000A-4863-8851-E7CE21D9D2FA}" sibTransId="{0D84B56A-529A-4BD7-AC98-0FDE431E51A8}"/>
    <dgm:cxn modelId="{7A534266-9093-4E22-87B5-080603729619}" type="presOf" srcId="{041E3326-C08E-4C34-8930-E66FB1EDC532}" destId="{F6C8EF01-9955-49D7-8997-4D03AF6DC6A8}" srcOrd="0" destOrd="3" presId="urn:microsoft.com/office/officeart/2005/8/layout/hList6"/>
    <dgm:cxn modelId="{039EAE6D-A429-465A-BF33-0955DE86398D}" type="presOf" srcId="{55C90D16-4DF1-4433-BB3E-0642760C8358}" destId="{F6C8EF01-9955-49D7-8997-4D03AF6DC6A8}" srcOrd="0" destOrd="0" presId="urn:microsoft.com/office/officeart/2005/8/layout/hList6"/>
    <dgm:cxn modelId="{75AAD6FD-C2F2-4CBF-A40A-FBB0E5FF957E}" type="presOf" srcId="{3F859146-B740-42CF-952D-3F925B3F6FB8}" destId="{F6C8EF01-9955-49D7-8997-4D03AF6DC6A8}" srcOrd="0" destOrd="1" presId="urn:microsoft.com/office/officeart/2005/8/layout/hList6"/>
    <dgm:cxn modelId="{06466C7B-4619-4C64-BF88-B60CCEBE39F3}" srcId="{55C90D16-4DF1-4433-BB3E-0642760C8358}" destId="{3F859146-B740-42CF-952D-3F925B3F6FB8}" srcOrd="0" destOrd="0" parTransId="{4F4FCB9B-0428-4CFF-9787-8662F6306A61}" sibTransId="{AB0D8D8D-7954-48E6-AC56-3A169EC66F9B}"/>
    <dgm:cxn modelId="{8046C3D5-F3B6-44D7-B0A4-C50A60DD10EE}" type="presParOf" srcId="{C6774985-8E4D-4F83-A701-7A46F5B206F9}" destId="{33D99180-BD11-4CAE-BC40-798BB8513B90}" srcOrd="0" destOrd="0" presId="urn:microsoft.com/office/officeart/2005/8/layout/hList6"/>
    <dgm:cxn modelId="{84BFA153-BA77-4D3C-A8F4-C0C164FA9CD0}" type="presParOf" srcId="{C6774985-8E4D-4F83-A701-7A46F5B206F9}" destId="{C3904879-7B4A-4E96-BE41-8ADC79CF9348}" srcOrd="1" destOrd="0" presId="urn:microsoft.com/office/officeart/2005/8/layout/hList6"/>
    <dgm:cxn modelId="{57866FC1-B8A4-4378-981E-E435A3F3F35F}" type="presParOf" srcId="{C6774985-8E4D-4F83-A701-7A46F5B206F9}" destId="{F6C8EF01-9955-49D7-8997-4D03AF6DC6A8}" srcOrd="2" destOrd="0" presId="urn:microsoft.com/office/officeart/2005/8/layout/hList6"/>
    <dgm:cxn modelId="{2195DAC2-2023-4C6F-832C-2F2E4644B70A}" type="presParOf" srcId="{C6774985-8E4D-4F83-A701-7A46F5B206F9}" destId="{AA6B1F59-BB4E-4DCE-B551-55CFE2B62815}" srcOrd="3" destOrd="0" presId="urn:microsoft.com/office/officeart/2005/8/layout/hList6"/>
    <dgm:cxn modelId="{24DBC422-CF2D-421F-8C23-D109403C76AA}" type="presParOf" srcId="{C6774985-8E4D-4F83-A701-7A46F5B206F9}" destId="{AC623209-B594-4404-860E-70D02C096FD8}" srcOrd="4" destOrd="0" presId="urn:microsoft.com/office/officeart/2005/8/layout/h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455DEA8-26E3-405B-A3C5-617DC6CA43AC}"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IN"/>
        </a:p>
      </dgm:t>
    </dgm:pt>
    <dgm:pt modelId="{36FEC7CA-2692-4D3F-9804-5272C6B2995C}">
      <dgm:prSet phldrT="[Text]" custT="1"/>
      <dgm:spPr/>
      <dgm:t>
        <a:bodyPr/>
        <a:lstStyle/>
        <a:p>
          <a:r>
            <a:rPr lang="en-US" sz="2000" dirty="0" smtClean="0"/>
            <a:t>Hitherto, the test of residency was whether the company is incorporated in India or is wholly controlled and managed within India.</a:t>
          </a:r>
          <a:endParaRPr lang="en-IN" sz="2000" dirty="0"/>
        </a:p>
      </dgm:t>
    </dgm:pt>
    <dgm:pt modelId="{E9695105-BC28-429A-BCCC-A44405DD65A3}" type="parTrans" cxnId="{E7AE1F47-8711-4209-B4B8-CE88DC95AC88}">
      <dgm:prSet/>
      <dgm:spPr/>
      <dgm:t>
        <a:bodyPr/>
        <a:lstStyle/>
        <a:p>
          <a:endParaRPr lang="en-IN" sz="1600"/>
        </a:p>
      </dgm:t>
    </dgm:pt>
    <dgm:pt modelId="{BC80F7D9-1478-4905-9A1A-00A3A8A0244F}" type="sibTrans" cxnId="{E7AE1F47-8711-4209-B4B8-CE88DC95AC88}">
      <dgm:prSet/>
      <dgm:spPr/>
      <dgm:t>
        <a:bodyPr/>
        <a:lstStyle/>
        <a:p>
          <a:endParaRPr lang="en-IN" sz="1600"/>
        </a:p>
      </dgm:t>
    </dgm:pt>
    <dgm:pt modelId="{7ED1AF5A-7D6F-4389-A367-BD663B97441D}">
      <dgm:prSet phldrT="[Text]" custT="1"/>
      <dgm:spPr/>
      <dgm:t>
        <a:bodyPr/>
        <a:lstStyle/>
        <a:p>
          <a:r>
            <a:rPr lang="en-US" sz="2000" dirty="0" smtClean="0"/>
            <a:t>Replaced term </a:t>
          </a:r>
          <a:r>
            <a:rPr lang="en-US" sz="2000" b="1" dirty="0" smtClean="0"/>
            <a:t>“wholly controlled and managed within India</a:t>
          </a:r>
          <a:r>
            <a:rPr lang="en-US" sz="2000" dirty="0" smtClean="0"/>
            <a:t>” with the standard of </a:t>
          </a:r>
          <a:r>
            <a:rPr lang="en-US" sz="2000" b="1" dirty="0" smtClean="0"/>
            <a:t>“place of effective management” </a:t>
          </a:r>
          <a:r>
            <a:rPr lang="en-US" sz="2000" b="1" dirty="0" smtClean="0">
              <a:solidFill>
                <a:srgbClr val="0070C0"/>
              </a:solidFill>
            </a:rPr>
            <a:t>(POEM).</a:t>
          </a:r>
          <a:endParaRPr lang="en-IN" sz="2000" dirty="0">
            <a:solidFill>
              <a:srgbClr val="0070C0"/>
            </a:solidFill>
          </a:endParaRPr>
        </a:p>
      </dgm:t>
    </dgm:pt>
    <dgm:pt modelId="{7A2B25CC-2A95-447C-BD9B-27416FB537AF}" type="parTrans" cxnId="{141FA5C1-A351-43AC-8A55-EB61AFA24070}">
      <dgm:prSet/>
      <dgm:spPr/>
      <dgm:t>
        <a:bodyPr/>
        <a:lstStyle/>
        <a:p>
          <a:endParaRPr lang="en-IN" sz="1600"/>
        </a:p>
      </dgm:t>
    </dgm:pt>
    <dgm:pt modelId="{FA64B499-DA91-4ADC-BB33-434B04AE1FD8}" type="sibTrans" cxnId="{141FA5C1-A351-43AC-8A55-EB61AFA24070}">
      <dgm:prSet/>
      <dgm:spPr/>
      <dgm:t>
        <a:bodyPr/>
        <a:lstStyle/>
        <a:p>
          <a:endParaRPr lang="en-IN" sz="1600"/>
        </a:p>
      </dgm:t>
    </dgm:pt>
    <dgm:pt modelId="{16937429-C482-44CF-8DFB-C32DB23B932F}">
      <dgm:prSet phldrT="[Text]" custT="1"/>
      <dgm:spPr/>
      <dgm:t>
        <a:bodyPr/>
        <a:lstStyle/>
        <a:p>
          <a:r>
            <a:rPr lang="en-US" sz="2000" b="1" i="1" dirty="0" smtClean="0">
              <a:solidFill>
                <a:srgbClr val="0070C0"/>
              </a:solidFill>
            </a:rPr>
            <a:t>POEM</a:t>
          </a:r>
          <a:r>
            <a:rPr lang="en-US" sz="2000" b="1" i="1" dirty="0" smtClean="0"/>
            <a:t> has been defined to mean “a place where key management and commercial decisions that are necessary for the conduct of the business of an entity as a whole are, in substance made”</a:t>
          </a:r>
          <a:endParaRPr lang="en-IN" sz="2000" dirty="0"/>
        </a:p>
      </dgm:t>
    </dgm:pt>
    <dgm:pt modelId="{32B61BA2-5C61-4D33-BFD2-C0223088A0F0}" type="parTrans" cxnId="{AE402E50-9894-438D-81AA-1CD812289423}">
      <dgm:prSet/>
      <dgm:spPr/>
      <dgm:t>
        <a:bodyPr/>
        <a:lstStyle/>
        <a:p>
          <a:endParaRPr lang="en-IN" sz="1600"/>
        </a:p>
      </dgm:t>
    </dgm:pt>
    <dgm:pt modelId="{7B391122-F725-4A99-92A9-2062DA45CCA0}" type="sibTrans" cxnId="{AE402E50-9894-438D-81AA-1CD812289423}">
      <dgm:prSet/>
      <dgm:spPr/>
      <dgm:t>
        <a:bodyPr/>
        <a:lstStyle/>
        <a:p>
          <a:endParaRPr lang="en-IN" sz="1600"/>
        </a:p>
      </dgm:t>
    </dgm:pt>
    <dgm:pt modelId="{116851BE-E2E0-4D48-83A4-E03024A1F826}">
      <dgm:prSet phldrT="[Text]" custT="1"/>
      <dgm:spPr/>
      <dgm:t>
        <a:bodyPr/>
        <a:lstStyle/>
        <a:p>
          <a:r>
            <a:rPr lang="en-US" sz="2000" dirty="0" smtClean="0"/>
            <a:t>A foreign company will be considered tax resident in India if its </a:t>
          </a:r>
          <a:r>
            <a:rPr lang="en-US" sz="2000" dirty="0" smtClean="0">
              <a:solidFill>
                <a:srgbClr val="0070C0"/>
              </a:solidFill>
            </a:rPr>
            <a:t>POEM</a:t>
          </a:r>
          <a:r>
            <a:rPr lang="en-US" sz="2000" dirty="0" smtClean="0"/>
            <a:t> is in India in the relevant financial year.</a:t>
          </a:r>
          <a:r>
            <a:rPr lang="en-US" sz="2000" b="1" i="1" dirty="0" smtClean="0"/>
            <a:t>.</a:t>
          </a:r>
          <a:endParaRPr lang="en-IN" sz="2000" dirty="0"/>
        </a:p>
      </dgm:t>
    </dgm:pt>
    <dgm:pt modelId="{9D2BB2FC-C19C-43E4-94CF-C9987C116BD4}" type="parTrans" cxnId="{05121982-E090-41BC-AF28-B0319FF60DD5}">
      <dgm:prSet/>
      <dgm:spPr/>
      <dgm:t>
        <a:bodyPr/>
        <a:lstStyle/>
        <a:p>
          <a:endParaRPr lang="en-IN" sz="1600"/>
        </a:p>
      </dgm:t>
    </dgm:pt>
    <dgm:pt modelId="{419D556D-7950-4A62-8A40-B9A3147208BF}" type="sibTrans" cxnId="{05121982-E090-41BC-AF28-B0319FF60DD5}">
      <dgm:prSet/>
      <dgm:spPr/>
      <dgm:t>
        <a:bodyPr/>
        <a:lstStyle/>
        <a:p>
          <a:endParaRPr lang="en-IN" sz="1600"/>
        </a:p>
      </dgm:t>
    </dgm:pt>
    <dgm:pt modelId="{5A5D1C69-6772-4D42-8520-E3CF2FEAAA1E}">
      <dgm:prSet phldrT="[Text]" custT="1"/>
      <dgm:spPr/>
      <dgm:t>
        <a:bodyPr/>
        <a:lstStyle/>
        <a:p>
          <a:r>
            <a:rPr lang="en-US" sz="2000" dirty="0" smtClean="0"/>
            <a:t>Since </a:t>
          </a:r>
          <a:r>
            <a:rPr lang="en-US" sz="2000" dirty="0" smtClean="0">
              <a:solidFill>
                <a:srgbClr val="0070C0"/>
              </a:solidFill>
            </a:rPr>
            <a:t>POEM</a:t>
          </a:r>
          <a:r>
            <a:rPr lang="en-US" sz="2000" dirty="0" smtClean="0"/>
            <a:t> has become the test for corporate residence in the ITA in India, the impact of the Black Money Act will have a wider scope than intended. </a:t>
          </a:r>
          <a:endParaRPr lang="en-IN" sz="2000" dirty="0"/>
        </a:p>
      </dgm:t>
    </dgm:pt>
    <dgm:pt modelId="{5FBB910B-87D4-4FCD-BD3F-C2E2741C13CC}" type="parTrans" cxnId="{29DBE748-38B8-4E43-8398-AC5746728D35}">
      <dgm:prSet/>
      <dgm:spPr/>
      <dgm:t>
        <a:bodyPr/>
        <a:lstStyle/>
        <a:p>
          <a:endParaRPr lang="en-IN" sz="1600"/>
        </a:p>
      </dgm:t>
    </dgm:pt>
    <dgm:pt modelId="{EF43BED0-EBC5-4967-9CAF-6C28634FD9D8}" type="sibTrans" cxnId="{29DBE748-38B8-4E43-8398-AC5746728D35}">
      <dgm:prSet/>
      <dgm:spPr/>
      <dgm:t>
        <a:bodyPr/>
        <a:lstStyle/>
        <a:p>
          <a:endParaRPr lang="en-IN" sz="1600"/>
        </a:p>
      </dgm:t>
    </dgm:pt>
    <dgm:pt modelId="{74B49504-9E11-4449-B755-9BF8E1DCD135}" type="pres">
      <dgm:prSet presAssocID="{8455DEA8-26E3-405B-A3C5-617DC6CA43AC}" presName="linear" presStyleCnt="0">
        <dgm:presLayoutVars>
          <dgm:animLvl val="lvl"/>
          <dgm:resizeHandles val="exact"/>
        </dgm:presLayoutVars>
      </dgm:prSet>
      <dgm:spPr/>
      <dgm:t>
        <a:bodyPr/>
        <a:lstStyle/>
        <a:p>
          <a:endParaRPr lang="en-IN"/>
        </a:p>
      </dgm:t>
    </dgm:pt>
    <dgm:pt modelId="{79C52740-C53D-4092-90BE-A4E7AA961E45}" type="pres">
      <dgm:prSet presAssocID="{36FEC7CA-2692-4D3F-9804-5272C6B2995C}" presName="parentText" presStyleLbl="node1" presStyleIdx="0" presStyleCnt="5" custLinFactNeighborY="8616">
        <dgm:presLayoutVars>
          <dgm:chMax val="0"/>
          <dgm:bulletEnabled val="1"/>
        </dgm:presLayoutVars>
      </dgm:prSet>
      <dgm:spPr/>
      <dgm:t>
        <a:bodyPr/>
        <a:lstStyle/>
        <a:p>
          <a:endParaRPr lang="en-IN"/>
        </a:p>
      </dgm:t>
    </dgm:pt>
    <dgm:pt modelId="{E2898679-A0FF-4D0E-8B59-F81BEEA147BA}" type="pres">
      <dgm:prSet presAssocID="{BC80F7D9-1478-4905-9A1A-00A3A8A0244F}" presName="spacer" presStyleCnt="0"/>
      <dgm:spPr/>
      <dgm:t>
        <a:bodyPr/>
        <a:lstStyle/>
        <a:p>
          <a:endParaRPr lang="en-US"/>
        </a:p>
      </dgm:t>
    </dgm:pt>
    <dgm:pt modelId="{0917B296-8D8E-4C9B-9F10-DED5773BB76F}" type="pres">
      <dgm:prSet presAssocID="{7ED1AF5A-7D6F-4389-A367-BD663B97441D}" presName="parentText" presStyleLbl="node1" presStyleIdx="1" presStyleCnt="5">
        <dgm:presLayoutVars>
          <dgm:chMax val="0"/>
          <dgm:bulletEnabled val="1"/>
        </dgm:presLayoutVars>
      </dgm:prSet>
      <dgm:spPr/>
      <dgm:t>
        <a:bodyPr/>
        <a:lstStyle/>
        <a:p>
          <a:endParaRPr lang="en-IN"/>
        </a:p>
      </dgm:t>
    </dgm:pt>
    <dgm:pt modelId="{2C0444F8-E9C0-4149-A639-1CF038B520EB}" type="pres">
      <dgm:prSet presAssocID="{FA64B499-DA91-4ADC-BB33-434B04AE1FD8}" presName="spacer" presStyleCnt="0"/>
      <dgm:spPr/>
      <dgm:t>
        <a:bodyPr/>
        <a:lstStyle/>
        <a:p>
          <a:endParaRPr lang="en-US"/>
        </a:p>
      </dgm:t>
    </dgm:pt>
    <dgm:pt modelId="{5B63BDBD-0E54-4380-BD90-80BB00C39B71}" type="pres">
      <dgm:prSet presAssocID="{16937429-C482-44CF-8DFB-C32DB23B932F}" presName="parentText" presStyleLbl="node1" presStyleIdx="2" presStyleCnt="5">
        <dgm:presLayoutVars>
          <dgm:chMax val="0"/>
          <dgm:bulletEnabled val="1"/>
        </dgm:presLayoutVars>
      </dgm:prSet>
      <dgm:spPr/>
      <dgm:t>
        <a:bodyPr/>
        <a:lstStyle/>
        <a:p>
          <a:endParaRPr lang="en-IN"/>
        </a:p>
      </dgm:t>
    </dgm:pt>
    <dgm:pt modelId="{D1D99D3A-07FB-468D-AB38-53C784DE0FA8}" type="pres">
      <dgm:prSet presAssocID="{7B391122-F725-4A99-92A9-2062DA45CCA0}" presName="spacer" presStyleCnt="0"/>
      <dgm:spPr/>
      <dgm:t>
        <a:bodyPr/>
        <a:lstStyle/>
        <a:p>
          <a:endParaRPr lang="en-US"/>
        </a:p>
      </dgm:t>
    </dgm:pt>
    <dgm:pt modelId="{72B51DE3-5C24-4351-B483-55058B079405}" type="pres">
      <dgm:prSet presAssocID="{116851BE-E2E0-4D48-83A4-E03024A1F826}" presName="parentText" presStyleLbl="node1" presStyleIdx="3" presStyleCnt="5">
        <dgm:presLayoutVars>
          <dgm:chMax val="0"/>
          <dgm:bulletEnabled val="1"/>
        </dgm:presLayoutVars>
      </dgm:prSet>
      <dgm:spPr/>
      <dgm:t>
        <a:bodyPr/>
        <a:lstStyle/>
        <a:p>
          <a:endParaRPr lang="en-IN"/>
        </a:p>
      </dgm:t>
    </dgm:pt>
    <dgm:pt modelId="{E012D9DD-F5A1-4B54-8B3A-CB74279F89D3}" type="pres">
      <dgm:prSet presAssocID="{419D556D-7950-4A62-8A40-B9A3147208BF}" presName="spacer" presStyleCnt="0"/>
      <dgm:spPr/>
      <dgm:t>
        <a:bodyPr/>
        <a:lstStyle/>
        <a:p>
          <a:endParaRPr lang="en-US"/>
        </a:p>
      </dgm:t>
    </dgm:pt>
    <dgm:pt modelId="{E2E321DE-676D-42AB-93BC-0744FAFA6EE3}" type="pres">
      <dgm:prSet presAssocID="{5A5D1C69-6772-4D42-8520-E3CF2FEAAA1E}" presName="parentText" presStyleLbl="node1" presStyleIdx="4" presStyleCnt="5" custLinFactNeighborX="-1659">
        <dgm:presLayoutVars>
          <dgm:chMax val="0"/>
          <dgm:bulletEnabled val="1"/>
        </dgm:presLayoutVars>
      </dgm:prSet>
      <dgm:spPr/>
      <dgm:t>
        <a:bodyPr/>
        <a:lstStyle/>
        <a:p>
          <a:endParaRPr lang="en-IN"/>
        </a:p>
      </dgm:t>
    </dgm:pt>
  </dgm:ptLst>
  <dgm:cxnLst>
    <dgm:cxn modelId="{35929632-C7B6-497C-806C-4868454ADCCF}" type="presOf" srcId="{116851BE-E2E0-4D48-83A4-E03024A1F826}" destId="{72B51DE3-5C24-4351-B483-55058B079405}" srcOrd="0" destOrd="0" presId="urn:microsoft.com/office/officeart/2005/8/layout/vList2"/>
    <dgm:cxn modelId="{29DBE748-38B8-4E43-8398-AC5746728D35}" srcId="{8455DEA8-26E3-405B-A3C5-617DC6CA43AC}" destId="{5A5D1C69-6772-4D42-8520-E3CF2FEAAA1E}" srcOrd="4" destOrd="0" parTransId="{5FBB910B-87D4-4FCD-BD3F-C2E2741C13CC}" sibTransId="{EF43BED0-EBC5-4967-9CAF-6C28634FD9D8}"/>
    <dgm:cxn modelId="{23EF346D-5CFF-4A5F-90F5-0671F31BB19D}" type="presOf" srcId="{8455DEA8-26E3-405B-A3C5-617DC6CA43AC}" destId="{74B49504-9E11-4449-B755-9BF8E1DCD135}" srcOrd="0" destOrd="0" presId="urn:microsoft.com/office/officeart/2005/8/layout/vList2"/>
    <dgm:cxn modelId="{9F0C362C-EB37-47CB-B78B-2499079A0CBF}" type="presOf" srcId="{36FEC7CA-2692-4D3F-9804-5272C6B2995C}" destId="{79C52740-C53D-4092-90BE-A4E7AA961E45}" srcOrd="0" destOrd="0" presId="urn:microsoft.com/office/officeart/2005/8/layout/vList2"/>
    <dgm:cxn modelId="{E7AE1F47-8711-4209-B4B8-CE88DC95AC88}" srcId="{8455DEA8-26E3-405B-A3C5-617DC6CA43AC}" destId="{36FEC7CA-2692-4D3F-9804-5272C6B2995C}" srcOrd="0" destOrd="0" parTransId="{E9695105-BC28-429A-BCCC-A44405DD65A3}" sibTransId="{BC80F7D9-1478-4905-9A1A-00A3A8A0244F}"/>
    <dgm:cxn modelId="{9AF6BEDE-E68C-4754-834E-E37996A63423}" type="presOf" srcId="{5A5D1C69-6772-4D42-8520-E3CF2FEAAA1E}" destId="{E2E321DE-676D-42AB-93BC-0744FAFA6EE3}" srcOrd="0" destOrd="0" presId="urn:microsoft.com/office/officeart/2005/8/layout/vList2"/>
    <dgm:cxn modelId="{141FA5C1-A351-43AC-8A55-EB61AFA24070}" srcId="{8455DEA8-26E3-405B-A3C5-617DC6CA43AC}" destId="{7ED1AF5A-7D6F-4389-A367-BD663B97441D}" srcOrd="1" destOrd="0" parTransId="{7A2B25CC-2A95-447C-BD9B-27416FB537AF}" sibTransId="{FA64B499-DA91-4ADC-BB33-434B04AE1FD8}"/>
    <dgm:cxn modelId="{203759CD-7D0A-4A5B-ADA6-41DB801A1AB9}" type="presOf" srcId="{7ED1AF5A-7D6F-4389-A367-BD663B97441D}" destId="{0917B296-8D8E-4C9B-9F10-DED5773BB76F}" srcOrd="0" destOrd="0" presId="urn:microsoft.com/office/officeart/2005/8/layout/vList2"/>
    <dgm:cxn modelId="{D0A117AE-AF8C-4D53-85B9-33E7102588A9}" type="presOf" srcId="{16937429-C482-44CF-8DFB-C32DB23B932F}" destId="{5B63BDBD-0E54-4380-BD90-80BB00C39B71}" srcOrd="0" destOrd="0" presId="urn:microsoft.com/office/officeart/2005/8/layout/vList2"/>
    <dgm:cxn modelId="{AE402E50-9894-438D-81AA-1CD812289423}" srcId="{8455DEA8-26E3-405B-A3C5-617DC6CA43AC}" destId="{16937429-C482-44CF-8DFB-C32DB23B932F}" srcOrd="2" destOrd="0" parTransId="{32B61BA2-5C61-4D33-BFD2-C0223088A0F0}" sibTransId="{7B391122-F725-4A99-92A9-2062DA45CCA0}"/>
    <dgm:cxn modelId="{05121982-E090-41BC-AF28-B0319FF60DD5}" srcId="{8455DEA8-26E3-405B-A3C5-617DC6CA43AC}" destId="{116851BE-E2E0-4D48-83A4-E03024A1F826}" srcOrd="3" destOrd="0" parTransId="{9D2BB2FC-C19C-43E4-94CF-C9987C116BD4}" sibTransId="{419D556D-7950-4A62-8A40-B9A3147208BF}"/>
    <dgm:cxn modelId="{FF4740BE-6A9E-4AF8-ABFF-4AB401443C2D}" type="presParOf" srcId="{74B49504-9E11-4449-B755-9BF8E1DCD135}" destId="{79C52740-C53D-4092-90BE-A4E7AA961E45}" srcOrd="0" destOrd="0" presId="urn:microsoft.com/office/officeart/2005/8/layout/vList2"/>
    <dgm:cxn modelId="{405828F9-D555-406D-AAFD-7E892087168B}" type="presParOf" srcId="{74B49504-9E11-4449-B755-9BF8E1DCD135}" destId="{E2898679-A0FF-4D0E-8B59-F81BEEA147BA}" srcOrd="1" destOrd="0" presId="urn:microsoft.com/office/officeart/2005/8/layout/vList2"/>
    <dgm:cxn modelId="{E5FF86CE-F7A0-458B-9B29-89377BA8A7AF}" type="presParOf" srcId="{74B49504-9E11-4449-B755-9BF8E1DCD135}" destId="{0917B296-8D8E-4C9B-9F10-DED5773BB76F}" srcOrd="2" destOrd="0" presId="urn:microsoft.com/office/officeart/2005/8/layout/vList2"/>
    <dgm:cxn modelId="{3FA36341-1200-44CB-9365-13B8FDEC7AF6}" type="presParOf" srcId="{74B49504-9E11-4449-B755-9BF8E1DCD135}" destId="{2C0444F8-E9C0-4149-A639-1CF038B520EB}" srcOrd="3" destOrd="0" presId="urn:microsoft.com/office/officeart/2005/8/layout/vList2"/>
    <dgm:cxn modelId="{980570FE-FDE8-49FE-842B-1020F0ABE1A9}" type="presParOf" srcId="{74B49504-9E11-4449-B755-9BF8E1DCD135}" destId="{5B63BDBD-0E54-4380-BD90-80BB00C39B71}" srcOrd="4" destOrd="0" presId="urn:microsoft.com/office/officeart/2005/8/layout/vList2"/>
    <dgm:cxn modelId="{805E96BC-B2D2-4FFD-8566-59CF2E7943FD}" type="presParOf" srcId="{74B49504-9E11-4449-B755-9BF8E1DCD135}" destId="{D1D99D3A-07FB-468D-AB38-53C784DE0FA8}" srcOrd="5" destOrd="0" presId="urn:microsoft.com/office/officeart/2005/8/layout/vList2"/>
    <dgm:cxn modelId="{7699995D-B83C-4124-B23A-F7CAD078C3B6}" type="presParOf" srcId="{74B49504-9E11-4449-B755-9BF8E1DCD135}" destId="{72B51DE3-5C24-4351-B483-55058B079405}" srcOrd="6" destOrd="0" presId="urn:microsoft.com/office/officeart/2005/8/layout/vList2"/>
    <dgm:cxn modelId="{E01C997F-B506-45F6-8DB2-6FECFF493DBD}" type="presParOf" srcId="{74B49504-9E11-4449-B755-9BF8E1DCD135}" destId="{E012D9DD-F5A1-4B54-8B3A-CB74279F89D3}" srcOrd="7" destOrd="0" presId="urn:microsoft.com/office/officeart/2005/8/layout/vList2"/>
    <dgm:cxn modelId="{8364309C-64AF-4485-81D7-F5BD8020A1A7}" type="presParOf" srcId="{74B49504-9E11-4449-B755-9BF8E1DCD135}" destId="{E2E321DE-676D-42AB-93BC-0744FAFA6EE3}" srcOrd="8"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F59E85D-91AA-4469-A124-12D7077F9B40}"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IN"/>
        </a:p>
      </dgm:t>
    </dgm:pt>
    <dgm:pt modelId="{6E7517DB-6D81-411C-A00F-28FC6861FA1A}">
      <dgm:prSet phldrT="[Text]" custT="1"/>
      <dgm:spPr/>
      <dgm:t>
        <a:bodyPr/>
        <a:lstStyle/>
        <a:p>
          <a:pPr rtl="0"/>
          <a:r>
            <a:rPr kumimoji="0" lang="en-IN" sz="2000" b="0" i="0" u="none" strike="noStrike" cap="none" spc="0" normalizeH="0" baseline="0" noProof="0" dirty="0" smtClean="0">
              <a:ln/>
              <a:effectLst/>
              <a:uLnTx/>
              <a:uFillTx/>
              <a:latin typeface="+mn-lt"/>
              <a:ea typeface="+mn-ea"/>
              <a:cs typeface="+mn-cs"/>
            </a:rPr>
            <a:t>As per section 2(11), Undisclosed Assets located Outside India (including Financial Interest in any entity) means:</a:t>
          </a:r>
          <a:endParaRPr lang="en-IN" sz="2000" dirty="0"/>
        </a:p>
      </dgm:t>
    </dgm:pt>
    <dgm:pt modelId="{582C1200-F2EE-42DE-B77A-E1D04C6192FD}" type="parTrans" cxnId="{DF8982D7-DD4B-421E-B1A2-34A258C58C43}">
      <dgm:prSet/>
      <dgm:spPr/>
      <dgm:t>
        <a:bodyPr/>
        <a:lstStyle/>
        <a:p>
          <a:endParaRPr lang="en-IN"/>
        </a:p>
      </dgm:t>
    </dgm:pt>
    <dgm:pt modelId="{2C0B2D3B-19A0-4F60-9A61-72E37DDA9D01}" type="sibTrans" cxnId="{DF8982D7-DD4B-421E-B1A2-34A258C58C43}">
      <dgm:prSet/>
      <dgm:spPr/>
      <dgm:t>
        <a:bodyPr/>
        <a:lstStyle/>
        <a:p>
          <a:endParaRPr lang="en-IN"/>
        </a:p>
      </dgm:t>
    </dgm:pt>
    <dgm:pt modelId="{3C1C4FF9-13F3-49AC-A869-964D9D41FA2F}">
      <dgm:prSet phldrT="[Text]"/>
      <dgm:spPr/>
      <dgm:t>
        <a:bodyPr/>
        <a:lstStyle/>
        <a:p>
          <a:pPr algn="l" rtl="0"/>
          <a:r>
            <a:rPr kumimoji="0" lang="en-IN" b="0" i="0" u="none" strike="noStrike" cap="none" spc="0" normalizeH="0" baseline="0" noProof="0" dirty="0" smtClean="0">
              <a:ln/>
              <a:effectLst/>
              <a:uLnTx/>
              <a:uFillTx/>
              <a:latin typeface="+mn-lt"/>
              <a:ea typeface="+mn-ea"/>
              <a:cs typeface="+mn-cs"/>
            </a:rPr>
            <a:t>Assets held by the </a:t>
          </a:r>
          <a:r>
            <a:rPr kumimoji="0" lang="en-IN" b="1" i="1" u="none" strike="noStrike" cap="none" spc="0" normalizeH="0" baseline="0" noProof="0" dirty="0" smtClean="0">
              <a:ln/>
              <a:effectLst/>
              <a:uLnTx/>
              <a:uFillTx/>
              <a:latin typeface="+mn-lt"/>
              <a:ea typeface="+mn-ea"/>
              <a:cs typeface="+mn-cs"/>
            </a:rPr>
            <a:t>assessee in his own name </a:t>
          </a:r>
        </a:p>
        <a:p>
          <a:pPr algn="ctr" rtl="0"/>
          <a:r>
            <a:rPr kumimoji="0" lang="en-IN" b="0" i="0" u="none" strike="noStrike" cap="none" spc="0" normalizeH="0" baseline="0" noProof="0" dirty="0" smtClean="0">
              <a:ln/>
              <a:effectLst/>
              <a:uLnTx/>
              <a:uFillTx/>
              <a:latin typeface="+mn-lt"/>
              <a:ea typeface="+mn-ea"/>
              <a:cs typeface="+mn-cs"/>
            </a:rPr>
            <a:t>OR </a:t>
          </a:r>
        </a:p>
        <a:p>
          <a:pPr algn="l" rtl="0"/>
          <a:r>
            <a:rPr kumimoji="0" lang="en-IN" b="0" i="0" u="none" strike="noStrike" cap="none" spc="0" normalizeH="0" baseline="0" noProof="0" dirty="0" smtClean="0">
              <a:ln/>
              <a:effectLst/>
              <a:uLnTx/>
              <a:uFillTx/>
              <a:latin typeface="+mn-lt"/>
              <a:ea typeface="+mn-ea"/>
              <a:cs typeface="+mn-cs"/>
            </a:rPr>
            <a:t>in respect of which </a:t>
          </a:r>
          <a:r>
            <a:rPr kumimoji="0" lang="en-IN" b="1" i="1" u="none" strike="noStrike" cap="none" spc="0" normalizeH="0" baseline="0" noProof="0" dirty="0" smtClean="0">
              <a:ln/>
              <a:effectLst/>
              <a:uLnTx/>
              <a:uFillTx/>
              <a:latin typeface="+mn-lt"/>
              <a:ea typeface="+mn-ea"/>
              <a:cs typeface="+mn-cs"/>
            </a:rPr>
            <a:t>assessee is a beneficial owner and he has no explanation </a:t>
          </a:r>
          <a:r>
            <a:rPr kumimoji="0" lang="en-IN" b="0" i="0" u="none" strike="noStrike" cap="none" spc="0" normalizeH="0" baseline="0" noProof="0" dirty="0" smtClean="0">
              <a:ln/>
              <a:effectLst/>
              <a:uLnTx/>
              <a:uFillTx/>
              <a:latin typeface="+mn-lt"/>
              <a:ea typeface="+mn-ea"/>
              <a:cs typeface="+mn-cs"/>
            </a:rPr>
            <a:t>about </a:t>
          </a:r>
          <a:r>
            <a:rPr kumimoji="0" lang="en-IN" b="1" i="0" u="none" strike="noStrike" cap="none" spc="0" normalizeH="0" baseline="0" noProof="0" dirty="0" smtClean="0">
              <a:ln/>
              <a:effectLst/>
              <a:uLnTx/>
              <a:uFillTx/>
              <a:latin typeface="+mn-lt"/>
              <a:ea typeface="+mn-ea"/>
              <a:cs typeface="+mn-cs"/>
            </a:rPr>
            <a:t>the source of investment</a:t>
          </a:r>
          <a:r>
            <a:rPr kumimoji="0" lang="en-IN" b="0" i="0" u="none" strike="noStrike" cap="none" spc="0" normalizeH="0" baseline="0" noProof="0" dirty="0" smtClean="0">
              <a:ln/>
              <a:effectLst/>
              <a:uLnTx/>
              <a:uFillTx/>
              <a:latin typeface="+mn-lt"/>
              <a:ea typeface="+mn-ea"/>
              <a:cs typeface="+mn-cs"/>
            </a:rPr>
            <a:t> in such assets or explanation given by him </a:t>
          </a:r>
          <a:r>
            <a:rPr kumimoji="0" lang="en-IN" b="1" i="0" u="none" strike="noStrike" cap="none" spc="0" normalizeH="0" baseline="0" noProof="0" dirty="0" smtClean="0">
              <a:ln/>
              <a:effectLst/>
              <a:uLnTx/>
              <a:uFillTx/>
              <a:latin typeface="+mn-lt"/>
              <a:ea typeface="+mn-ea"/>
              <a:cs typeface="+mn-cs"/>
            </a:rPr>
            <a:t>is in the opinion of the Assessing Officer is unsatisfactory</a:t>
          </a:r>
          <a:r>
            <a:rPr kumimoji="0" lang="en-IN" b="0" i="0" u="none" strike="noStrike" cap="none" spc="0" normalizeH="0" baseline="0" noProof="0" dirty="0" smtClean="0">
              <a:ln/>
              <a:effectLst/>
              <a:uLnTx/>
              <a:uFillTx/>
              <a:latin typeface="+mn-lt"/>
              <a:ea typeface="+mn-ea"/>
              <a:cs typeface="+mn-cs"/>
            </a:rPr>
            <a:t>. </a:t>
          </a:r>
          <a:endParaRPr lang="en-IN" dirty="0"/>
        </a:p>
      </dgm:t>
    </dgm:pt>
    <dgm:pt modelId="{D5E38E02-AFF7-4359-BF99-581D9DDD3618}" type="parTrans" cxnId="{4023E104-A19A-4440-9784-E5D777C6ADD8}">
      <dgm:prSet/>
      <dgm:spPr/>
      <dgm:t>
        <a:bodyPr/>
        <a:lstStyle/>
        <a:p>
          <a:endParaRPr lang="en-IN"/>
        </a:p>
      </dgm:t>
    </dgm:pt>
    <dgm:pt modelId="{AC72DB54-EF02-4E2E-BEB3-12850A99EF51}" type="sibTrans" cxnId="{4023E104-A19A-4440-9784-E5D777C6ADD8}">
      <dgm:prSet/>
      <dgm:spPr/>
      <dgm:t>
        <a:bodyPr/>
        <a:lstStyle/>
        <a:p>
          <a:endParaRPr lang="en-IN"/>
        </a:p>
      </dgm:t>
    </dgm:pt>
    <dgm:pt modelId="{826B92E3-E2FA-4B59-BBBC-5CC8F60F525D}">
      <dgm:prSet/>
      <dgm:spPr/>
      <dgm:t>
        <a:bodyPr/>
        <a:lstStyle/>
        <a:p>
          <a:pPr rtl="0"/>
          <a:r>
            <a:rPr lang="en-IN" smtClean="0"/>
            <a:t>Section 2(12) defines “</a:t>
          </a:r>
          <a:r>
            <a:rPr lang="en-IN" b="1" smtClean="0"/>
            <a:t>Undisclosed Foreign Income and Assets </a:t>
          </a:r>
          <a:r>
            <a:rPr lang="en-IN" smtClean="0"/>
            <a:t>“means:-  </a:t>
          </a:r>
        </a:p>
        <a:p>
          <a:r>
            <a:rPr lang="en-IN" smtClean="0"/>
            <a:t>Income of an assessee from a sources located outside India and the value of an undisclosed asset located outside India, computed as per section 5 and as referred to in section 4.</a:t>
          </a:r>
          <a:endParaRPr kumimoji="0" lang="en-IN" b="0" i="0" u="none" strike="noStrike" cap="none" spc="0" normalizeH="0" baseline="0" noProof="0" dirty="0" smtClean="0">
            <a:ln/>
            <a:effectLst/>
            <a:uLnTx/>
            <a:uFillTx/>
            <a:latin typeface="+mn-lt"/>
            <a:ea typeface="+mn-ea"/>
            <a:cs typeface="+mn-cs"/>
          </a:endParaRPr>
        </a:p>
      </dgm:t>
    </dgm:pt>
    <dgm:pt modelId="{859DB13A-4FFD-4708-9A53-4CCF857F38F9}" type="parTrans" cxnId="{8794628F-84DD-44D3-ADA3-ED6D7A0C3B37}">
      <dgm:prSet/>
      <dgm:spPr/>
      <dgm:t>
        <a:bodyPr/>
        <a:lstStyle/>
        <a:p>
          <a:endParaRPr lang="en-IN"/>
        </a:p>
      </dgm:t>
    </dgm:pt>
    <dgm:pt modelId="{AE53D33B-EEE9-47C2-8162-2D36F5F35178}" type="sibTrans" cxnId="{8794628F-84DD-44D3-ADA3-ED6D7A0C3B37}">
      <dgm:prSet/>
      <dgm:spPr/>
      <dgm:t>
        <a:bodyPr/>
        <a:lstStyle/>
        <a:p>
          <a:endParaRPr lang="en-IN"/>
        </a:p>
      </dgm:t>
    </dgm:pt>
    <dgm:pt modelId="{94C47BC3-94E5-47FF-AA5E-92FA8A588ABD}" type="pres">
      <dgm:prSet presAssocID="{5F59E85D-91AA-4469-A124-12D7077F9B40}" presName="linear" presStyleCnt="0">
        <dgm:presLayoutVars>
          <dgm:animLvl val="lvl"/>
          <dgm:resizeHandles val="exact"/>
        </dgm:presLayoutVars>
      </dgm:prSet>
      <dgm:spPr/>
      <dgm:t>
        <a:bodyPr/>
        <a:lstStyle/>
        <a:p>
          <a:endParaRPr lang="en-IN"/>
        </a:p>
      </dgm:t>
    </dgm:pt>
    <dgm:pt modelId="{FC90FB02-2852-4485-94DF-5CC57CBB9495}" type="pres">
      <dgm:prSet presAssocID="{6E7517DB-6D81-411C-A00F-28FC6861FA1A}" presName="parentText" presStyleLbl="node1" presStyleIdx="0" presStyleCnt="3" custScaleY="45872" custLinFactY="-1146" custLinFactNeighborY="-100000">
        <dgm:presLayoutVars>
          <dgm:chMax val="0"/>
          <dgm:bulletEnabled val="1"/>
        </dgm:presLayoutVars>
      </dgm:prSet>
      <dgm:spPr/>
      <dgm:t>
        <a:bodyPr/>
        <a:lstStyle/>
        <a:p>
          <a:endParaRPr lang="en-IN"/>
        </a:p>
      </dgm:t>
    </dgm:pt>
    <dgm:pt modelId="{17CEA357-52EB-4970-809D-B76D5600F837}" type="pres">
      <dgm:prSet presAssocID="{2C0B2D3B-19A0-4F60-9A61-72E37DDA9D01}" presName="spacer" presStyleCnt="0"/>
      <dgm:spPr/>
      <dgm:t>
        <a:bodyPr/>
        <a:lstStyle/>
        <a:p>
          <a:endParaRPr lang="en-US"/>
        </a:p>
      </dgm:t>
    </dgm:pt>
    <dgm:pt modelId="{95552D93-EE78-4AC0-BBAB-2DD85A9AE2BC}" type="pres">
      <dgm:prSet presAssocID="{3C1C4FF9-13F3-49AC-A869-964D9D41FA2F}" presName="parentText" presStyleLbl="node1" presStyleIdx="1" presStyleCnt="3" custScaleY="91293" custLinFactNeighborY="-96800">
        <dgm:presLayoutVars>
          <dgm:chMax val="0"/>
          <dgm:bulletEnabled val="1"/>
        </dgm:presLayoutVars>
      </dgm:prSet>
      <dgm:spPr/>
      <dgm:t>
        <a:bodyPr/>
        <a:lstStyle/>
        <a:p>
          <a:endParaRPr lang="en-IN"/>
        </a:p>
      </dgm:t>
    </dgm:pt>
    <dgm:pt modelId="{076A9E1A-B41A-4DED-8FCD-4076F4DCB137}" type="pres">
      <dgm:prSet presAssocID="{AC72DB54-EF02-4E2E-BEB3-12850A99EF51}" presName="spacer" presStyleCnt="0"/>
      <dgm:spPr/>
      <dgm:t>
        <a:bodyPr/>
        <a:lstStyle/>
        <a:p>
          <a:endParaRPr lang="en-US"/>
        </a:p>
      </dgm:t>
    </dgm:pt>
    <dgm:pt modelId="{3CE321AC-8288-4A64-8278-150FE137819D}" type="pres">
      <dgm:prSet presAssocID="{826B92E3-E2FA-4B59-BBBC-5CC8F60F525D}" presName="parentText" presStyleLbl="node1" presStyleIdx="2" presStyleCnt="3" custScaleY="60497">
        <dgm:presLayoutVars>
          <dgm:chMax val="0"/>
          <dgm:bulletEnabled val="1"/>
        </dgm:presLayoutVars>
      </dgm:prSet>
      <dgm:spPr/>
      <dgm:t>
        <a:bodyPr/>
        <a:lstStyle/>
        <a:p>
          <a:endParaRPr lang="en-IN"/>
        </a:p>
      </dgm:t>
    </dgm:pt>
  </dgm:ptLst>
  <dgm:cxnLst>
    <dgm:cxn modelId="{B161F04C-1793-4AB3-B8BB-357EDB73DB7F}" type="presOf" srcId="{6E7517DB-6D81-411C-A00F-28FC6861FA1A}" destId="{FC90FB02-2852-4485-94DF-5CC57CBB9495}" srcOrd="0" destOrd="0" presId="urn:microsoft.com/office/officeart/2005/8/layout/vList2"/>
    <dgm:cxn modelId="{4023E104-A19A-4440-9784-E5D777C6ADD8}" srcId="{5F59E85D-91AA-4469-A124-12D7077F9B40}" destId="{3C1C4FF9-13F3-49AC-A869-964D9D41FA2F}" srcOrd="1" destOrd="0" parTransId="{D5E38E02-AFF7-4359-BF99-581D9DDD3618}" sibTransId="{AC72DB54-EF02-4E2E-BEB3-12850A99EF51}"/>
    <dgm:cxn modelId="{8794628F-84DD-44D3-ADA3-ED6D7A0C3B37}" srcId="{5F59E85D-91AA-4469-A124-12D7077F9B40}" destId="{826B92E3-E2FA-4B59-BBBC-5CC8F60F525D}" srcOrd="2" destOrd="0" parTransId="{859DB13A-4FFD-4708-9A53-4CCF857F38F9}" sibTransId="{AE53D33B-EEE9-47C2-8162-2D36F5F35178}"/>
    <dgm:cxn modelId="{521B3D27-FCB5-4C55-87E6-3594E4AE63F8}" type="presOf" srcId="{3C1C4FF9-13F3-49AC-A869-964D9D41FA2F}" destId="{95552D93-EE78-4AC0-BBAB-2DD85A9AE2BC}" srcOrd="0" destOrd="0" presId="urn:microsoft.com/office/officeart/2005/8/layout/vList2"/>
    <dgm:cxn modelId="{DF8982D7-DD4B-421E-B1A2-34A258C58C43}" srcId="{5F59E85D-91AA-4469-A124-12D7077F9B40}" destId="{6E7517DB-6D81-411C-A00F-28FC6861FA1A}" srcOrd="0" destOrd="0" parTransId="{582C1200-F2EE-42DE-B77A-E1D04C6192FD}" sibTransId="{2C0B2D3B-19A0-4F60-9A61-72E37DDA9D01}"/>
    <dgm:cxn modelId="{6BFC5DAB-4B14-405F-AFEC-45564947F450}" type="presOf" srcId="{826B92E3-E2FA-4B59-BBBC-5CC8F60F525D}" destId="{3CE321AC-8288-4A64-8278-150FE137819D}" srcOrd="0" destOrd="0" presId="urn:microsoft.com/office/officeart/2005/8/layout/vList2"/>
    <dgm:cxn modelId="{5F03BAE4-137C-46C1-9E61-58C933A88400}" type="presOf" srcId="{5F59E85D-91AA-4469-A124-12D7077F9B40}" destId="{94C47BC3-94E5-47FF-AA5E-92FA8A588ABD}" srcOrd="0" destOrd="0" presId="urn:microsoft.com/office/officeart/2005/8/layout/vList2"/>
    <dgm:cxn modelId="{C2A1A6B8-E4AB-4F63-8A24-18C1F39B59CB}" type="presParOf" srcId="{94C47BC3-94E5-47FF-AA5E-92FA8A588ABD}" destId="{FC90FB02-2852-4485-94DF-5CC57CBB9495}" srcOrd="0" destOrd="0" presId="urn:microsoft.com/office/officeart/2005/8/layout/vList2"/>
    <dgm:cxn modelId="{2F4569A1-D7CD-453E-BDB1-168450D34371}" type="presParOf" srcId="{94C47BC3-94E5-47FF-AA5E-92FA8A588ABD}" destId="{17CEA357-52EB-4970-809D-B76D5600F837}" srcOrd="1" destOrd="0" presId="urn:microsoft.com/office/officeart/2005/8/layout/vList2"/>
    <dgm:cxn modelId="{710FB7C0-E188-43B1-A4AE-ECD41FD51DEE}" type="presParOf" srcId="{94C47BC3-94E5-47FF-AA5E-92FA8A588ABD}" destId="{95552D93-EE78-4AC0-BBAB-2DD85A9AE2BC}" srcOrd="2" destOrd="0" presId="urn:microsoft.com/office/officeart/2005/8/layout/vList2"/>
    <dgm:cxn modelId="{EB28CE26-6141-45D2-AF7A-60A10FCCA070}" type="presParOf" srcId="{94C47BC3-94E5-47FF-AA5E-92FA8A588ABD}" destId="{076A9E1A-B41A-4DED-8FCD-4076F4DCB137}" srcOrd="3" destOrd="0" presId="urn:microsoft.com/office/officeart/2005/8/layout/vList2"/>
    <dgm:cxn modelId="{0283F7FE-F06A-4E86-8053-BA7F4FED270E}" type="presParOf" srcId="{94C47BC3-94E5-47FF-AA5E-92FA8A588ABD}" destId="{3CE321AC-8288-4A64-8278-150FE137819D}"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78FAF4F-211A-40D3-B22F-E38FCFAA3E7F}" type="doc">
      <dgm:prSet loTypeId="urn:microsoft.com/office/officeart/2008/layout/AscendingPictureAccentProcess" loCatId="picture" qsTypeId="urn:microsoft.com/office/officeart/2005/8/quickstyle/simple1" qsCatId="simple" csTypeId="urn:microsoft.com/office/officeart/2005/8/colors/accent2_3" csCatId="accent2" phldr="1"/>
      <dgm:spPr/>
      <dgm:t>
        <a:bodyPr/>
        <a:lstStyle/>
        <a:p>
          <a:endParaRPr lang="en-IN"/>
        </a:p>
      </dgm:t>
    </dgm:pt>
    <dgm:pt modelId="{18A55DD3-9701-404C-80BB-096683F90927}">
      <dgm:prSet phldrT="[Text]"/>
      <dgm:spPr/>
      <dgm:t>
        <a:bodyPr/>
        <a:lstStyle/>
        <a:p>
          <a:r>
            <a:rPr lang="en-IN" b="1" i="1" smtClean="0"/>
            <a:t>What is Financial Interest in any entity? </a:t>
          </a:r>
          <a:endParaRPr lang="en-IN" b="1" i="1" dirty="0" smtClean="0"/>
        </a:p>
      </dgm:t>
    </dgm:pt>
    <dgm:pt modelId="{A4415EE2-BB9E-46CE-814C-ECE931B33261}" type="parTrans" cxnId="{A70AB00A-293D-4ACB-8AB8-2386AA2DB9D8}">
      <dgm:prSet/>
      <dgm:spPr/>
      <dgm:t>
        <a:bodyPr/>
        <a:lstStyle/>
        <a:p>
          <a:endParaRPr lang="en-IN"/>
        </a:p>
      </dgm:t>
    </dgm:pt>
    <dgm:pt modelId="{655F6489-8CB6-42E0-A843-C57EEF5FD407}" type="sibTrans" cxnId="{A70AB00A-293D-4ACB-8AB8-2386AA2DB9D8}">
      <dgm:prSet/>
      <dgm:spPr>
        <a:blipFill>
          <a:blip xmlns:r="http://schemas.openxmlformats.org/officeDocument/2006/relationships" r:embed="rId1">
            <a:extLst>
              <a:ext uri="{28A0092B-C50C-407E-A947-70E740481C1C}">
                <a14:useLocalDpi xmlns="" xmlns:a14="http://schemas.microsoft.com/office/drawing/2010/main" val="0"/>
              </a:ext>
            </a:extLst>
          </a:blip>
          <a:srcRect/>
          <a:stretch>
            <a:fillRect l="-17000" r="-17000"/>
          </a:stretch>
        </a:blipFill>
      </dgm:spPr>
      <dgm:t>
        <a:bodyPr/>
        <a:lstStyle/>
        <a:p>
          <a:endParaRPr lang="en-IN"/>
        </a:p>
      </dgm:t>
    </dgm:pt>
    <dgm:pt modelId="{2A08DF7A-AE7B-4C4A-9FB5-3868707F5162}" type="pres">
      <dgm:prSet presAssocID="{678FAF4F-211A-40D3-B22F-E38FCFAA3E7F}" presName="Name0" presStyleCnt="0">
        <dgm:presLayoutVars>
          <dgm:chMax val="7"/>
          <dgm:chPref val="7"/>
          <dgm:dir/>
        </dgm:presLayoutVars>
      </dgm:prSet>
      <dgm:spPr/>
      <dgm:t>
        <a:bodyPr/>
        <a:lstStyle/>
        <a:p>
          <a:endParaRPr lang="en-US"/>
        </a:p>
      </dgm:t>
    </dgm:pt>
    <dgm:pt modelId="{D9690D68-67D7-4665-929F-7366BF9E554F}" type="pres">
      <dgm:prSet presAssocID="{18A55DD3-9701-404C-80BB-096683F90927}" presName="parTx1" presStyleLbl="node1" presStyleIdx="0" presStyleCnt="1"/>
      <dgm:spPr/>
      <dgm:t>
        <a:bodyPr/>
        <a:lstStyle/>
        <a:p>
          <a:endParaRPr lang="en-IN"/>
        </a:p>
      </dgm:t>
    </dgm:pt>
    <dgm:pt modelId="{CED1A694-1744-4792-B279-33C745061EC8}" type="pres">
      <dgm:prSet presAssocID="{655F6489-8CB6-42E0-A843-C57EEF5FD407}" presName="picture1" presStyleCnt="0"/>
      <dgm:spPr/>
      <dgm:t>
        <a:bodyPr/>
        <a:lstStyle/>
        <a:p>
          <a:endParaRPr lang="en-US"/>
        </a:p>
      </dgm:t>
    </dgm:pt>
    <dgm:pt modelId="{C5BAF429-78EA-4765-B55E-568EA8A2E88C}" type="pres">
      <dgm:prSet presAssocID="{655F6489-8CB6-42E0-A843-C57EEF5FD407}" presName="imageRepeatNode" presStyleLbl="fgImgPlace1" presStyleIdx="0" presStyleCnt="1" custScaleX="107494" custScaleY="116594"/>
      <dgm:spPr/>
      <dgm:t>
        <a:bodyPr/>
        <a:lstStyle/>
        <a:p>
          <a:endParaRPr lang="en-US"/>
        </a:p>
      </dgm:t>
    </dgm:pt>
  </dgm:ptLst>
  <dgm:cxnLst>
    <dgm:cxn modelId="{3602CD06-4207-48C3-B7F9-F7DED74E3D1D}" type="presOf" srcId="{18A55DD3-9701-404C-80BB-096683F90927}" destId="{D9690D68-67D7-4665-929F-7366BF9E554F}" srcOrd="0" destOrd="0" presId="urn:microsoft.com/office/officeart/2008/layout/AscendingPictureAccentProcess"/>
    <dgm:cxn modelId="{594C9099-FA9C-4D23-9A53-8E0009585BC7}" type="presOf" srcId="{655F6489-8CB6-42E0-A843-C57EEF5FD407}" destId="{C5BAF429-78EA-4765-B55E-568EA8A2E88C}" srcOrd="0" destOrd="0" presId="urn:microsoft.com/office/officeart/2008/layout/AscendingPictureAccentProcess"/>
    <dgm:cxn modelId="{A70AB00A-293D-4ACB-8AB8-2386AA2DB9D8}" srcId="{678FAF4F-211A-40D3-B22F-E38FCFAA3E7F}" destId="{18A55DD3-9701-404C-80BB-096683F90927}" srcOrd="0" destOrd="0" parTransId="{A4415EE2-BB9E-46CE-814C-ECE931B33261}" sibTransId="{655F6489-8CB6-42E0-A843-C57EEF5FD407}"/>
    <dgm:cxn modelId="{E633D06D-CC10-4338-832D-AB8CEDE447B4}" type="presOf" srcId="{678FAF4F-211A-40D3-B22F-E38FCFAA3E7F}" destId="{2A08DF7A-AE7B-4C4A-9FB5-3868707F5162}" srcOrd="0" destOrd="0" presId="urn:microsoft.com/office/officeart/2008/layout/AscendingPictureAccentProcess"/>
    <dgm:cxn modelId="{261C58B2-EC5C-4AC8-AF0B-563007DDFF2D}" type="presParOf" srcId="{2A08DF7A-AE7B-4C4A-9FB5-3868707F5162}" destId="{D9690D68-67D7-4665-929F-7366BF9E554F}" srcOrd="0" destOrd="0" presId="urn:microsoft.com/office/officeart/2008/layout/AscendingPictureAccentProcess"/>
    <dgm:cxn modelId="{93701E98-A427-4443-8A62-1067C7A8D73D}" type="presParOf" srcId="{2A08DF7A-AE7B-4C4A-9FB5-3868707F5162}" destId="{CED1A694-1744-4792-B279-33C745061EC8}" srcOrd="1" destOrd="0" presId="urn:microsoft.com/office/officeart/2008/layout/AscendingPictureAccentProcess"/>
    <dgm:cxn modelId="{FBA8D641-F29D-4730-828C-523EDABF9C1B}" type="presParOf" srcId="{CED1A694-1744-4792-B279-33C745061EC8}" destId="{C5BAF429-78EA-4765-B55E-568EA8A2E88C}" srcOrd="0" destOrd="0" presId="urn:microsoft.com/office/officeart/2008/layout/AscendingPictureAccentProces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CFA5996-6F15-4C6B-9FF1-29DA3B9F9578}"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IN"/>
        </a:p>
      </dgm:t>
    </dgm:pt>
    <dgm:pt modelId="{C5F7E29E-2467-4C97-A8C2-778559D8C613}">
      <dgm:prSet phldrT="[Text]" custT="1"/>
      <dgm:spPr/>
      <dgm:t>
        <a:bodyPr/>
        <a:lstStyle/>
        <a:p>
          <a:r>
            <a:rPr kumimoji="0" lang="en-US" sz="2200" b="0" i="0" u="none" strike="noStrike" cap="none" spc="0" normalizeH="0" baseline="0" noProof="0" dirty="0" smtClean="0">
              <a:ln/>
              <a:effectLst/>
              <a:uLnTx/>
              <a:uFillTx/>
              <a:latin typeface="+mn-lt"/>
              <a:ea typeface="+mn-ea"/>
              <a:cs typeface="+mn-cs"/>
            </a:rPr>
            <a:t>The charge is for every assessment &amp; hence this Act is permanent  feature of our tax system &amp; will act as a deterrence to accumulate income or assets abroad.</a:t>
          </a:r>
          <a:endParaRPr lang="en-IN" sz="2200" dirty="0"/>
        </a:p>
      </dgm:t>
    </dgm:pt>
    <dgm:pt modelId="{F0A8DCE7-E465-4C9F-B932-B8404C7B5E01}" type="parTrans" cxnId="{30FCE936-C3E6-455C-BB7D-8CB53DCA6EED}">
      <dgm:prSet/>
      <dgm:spPr/>
      <dgm:t>
        <a:bodyPr/>
        <a:lstStyle/>
        <a:p>
          <a:endParaRPr lang="en-IN"/>
        </a:p>
      </dgm:t>
    </dgm:pt>
    <dgm:pt modelId="{8CCB3DD5-45FD-4A2A-B168-FBCAC252D143}" type="sibTrans" cxnId="{30FCE936-C3E6-455C-BB7D-8CB53DCA6EED}">
      <dgm:prSet/>
      <dgm:spPr/>
      <dgm:t>
        <a:bodyPr/>
        <a:lstStyle/>
        <a:p>
          <a:endParaRPr lang="en-IN"/>
        </a:p>
      </dgm:t>
    </dgm:pt>
    <dgm:pt modelId="{86B9D12B-7253-4CC6-9E2A-A28BA028B1F4}">
      <dgm:prSet phldrT="[Text]" custT="1"/>
      <dgm:spPr/>
      <dgm:t>
        <a:bodyPr/>
        <a:lstStyle/>
        <a:p>
          <a:pPr rtl="0"/>
          <a:r>
            <a:rPr kumimoji="0" lang="en-US" sz="2200" b="0" i="0" u="none" strike="noStrike" cap="none" spc="0" normalizeH="0" baseline="0" noProof="0" dirty="0" smtClean="0">
              <a:ln/>
              <a:effectLst/>
              <a:uLnTx/>
              <a:uFillTx/>
              <a:latin typeface="+mn-lt"/>
              <a:ea typeface="+mn-ea"/>
              <a:cs typeface="+mn-cs"/>
            </a:rPr>
            <a:t>Tax on Undisclosed Income and Assets is @ 30%  &amp; charged to tax in the previous year in which it has come to the notice of the assessing officer.</a:t>
          </a:r>
          <a:endParaRPr lang="en-IN" sz="2200" dirty="0"/>
        </a:p>
      </dgm:t>
    </dgm:pt>
    <dgm:pt modelId="{72A26291-F8F7-4CD2-B4BF-040783A2064B}" type="parTrans" cxnId="{07ACCBB8-3480-4473-8E77-171FE2DC0199}">
      <dgm:prSet/>
      <dgm:spPr/>
      <dgm:t>
        <a:bodyPr/>
        <a:lstStyle/>
        <a:p>
          <a:endParaRPr lang="en-IN"/>
        </a:p>
      </dgm:t>
    </dgm:pt>
    <dgm:pt modelId="{D0A10303-96D7-40AC-8DB5-3D2F08727888}" type="sibTrans" cxnId="{07ACCBB8-3480-4473-8E77-171FE2DC0199}">
      <dgm:prSet/>
      <dgm:spPr/>
      <dgm:t>
        <a:bodyPr/>
        <a:lstStyle/>
        <a:p>
          <a:endParaRPr lang="en-IN"/>
        </a:p>
      </dgm:t>
    </dgm:pt>
    <dgm:pt modelId="{F34514D7-522F-4FF5-8DD6-FD8E0F84C228}">
      <dgm:prSet phldrT="[Text]" custT="1"/>
      <dgm:spPr/>
      <dgm:t>
        <a:bodyPr/>
        <a:lstStyle/>
        <a:p>
          <a:pPr rtl="0"/>
          <a:r>
            <a:rPr kumimoji="0" lang="en-US" sz="2200" b="0" i="0" u="none" strike="noStrike" cap="none" spc="0" normalizeH="0" baseline="0" noProof="0" dirty="0" smtClean="0">
              <a:ln/>
              <a:effectLst/>
              <a:uLnTx/>
              <a:uFillTx/>
              <a:latin typeface="+mn-lt"/>
              <a:ea typeface="+mn-ea"/>
              <a:cs typeface="+mn-cs"/>
            </a:rPr>
            <a:t>No Surcharge and Education </a:t>
          </a:r>
          <a:r>
            <a:rPr kumimoji="0" lang="en-US" sz="2200" b="0" i="0" u="none" strike="noStrike" cap="none" spc="0" normalizeH="0" baseline="0" noProof="0" dirty="0" err="1" smtClean="0">
              <a:ln/>
              <a:effectLst/>
              <a:uLnTx/>
              <a:uFillTx/>
              <a:latin typeface="+mn-lt"/>
              <a:ea typeface="+mn-ea"/>
              <a:cs typeface="+mn-cs"/>
            </a:rPr>
            <a:t>Cess</a:t>
          </a:r>
          <a:r>
            <a:rPr kumimoji="0" lang="en-US" sz="2200" b="0" i="0" u="none" strike="noStrike" cap="none" spc="0" normalizeH="0" baseline="0" noProof="0" dirty="0" smtClean="0">
              <a:ln/>
              <a:effectLst/>
              <a:uLnTx/>
              <a:uFillTx/>
              <a:latin typeface="+mn-lt"/>
              <a:ea typeface="+mn-ea"/>
              <a:cs typeface="+mn-cs"/>
            </a:rPr>
            <a:t> on Tax or Penalty. </a:t>
          </a:r>
          <a:endParaRPr lang="en-IN" sz="2200" dirty="0"/>
        </a:p>
      </dgm:t>
    </dgm:pt>
    <dgm:pt modelId="{DD7D07D9-8930-44B0-8E8F-7B240A711BFA}" type="parTrans" cxnId="{899CF67D-E1D0-4F96-B27C-6810718D8B8F}">
      <dgm:prSet/>
      <dgm:spPr/>
      <dgm:t>
        <a:bodyPr/>
        <a:lstStyle/>
        <a:p>
          <a:endParaRPr lang="en-IN"/>
        </a:p>
      </dgm:t>
    </dgm:pt>
    <dgm:pt modelId="{9C0572F8-F052-4E57-B135-C3852F25AEB3}" type="sibTrans" cxnId="{899CF67D-E1D0-4F96-B27C-6810718D8B8F}">
      <dgm:prSet/>
      <dgm:spPr/>
      <dgm:t>
        <a:bodyPr/>
        <a:lstStyle/>
        <a:p>
          <a:endParaRPr lang="en-IN"/>
        </a:p>
      </dgm:t>
    </dgm:pt>
    <dgm:pt modelId="{3174FAB0-9239-46D4-A669-FB669B6A7228}">
      <dgm:prSet phldrT="[Text]" custT="1"/>
      <dgm:spPr/>
      <dgm:t>
        <a:bodyPr/>
        <a:lstStyle/>
        <a:p>
          <a:pPr rtl="0"/>
          <a:r>
            <a:rPr kumimoji="0" lang="en-US" sz="2200" b="0" i="0" u="none" strike="noStrike" cap="none" spc="0" normalizeH="0" baseline="0" noProof="0" dirty="0" smtClean="0">
              <a:ln/>
              <a:effectLst/>
              <a:uLnTx/>
              <a:uFillTx/>
              <a:latin typeface="+mn-lt"/>
              <a:ea typeface="+mn-ea"/>
              <a:cs typeface="+mn-cs"/>
            </a:rPr>
            <a:t>Value of Assets shall be taken at </a:t>
          </a:r>
          <a:r>
            <a:rPr kumimoji="0" lang="en-US" sz="2200" b="1" i="0" u="none" strike="noStrike" cap="none" spc="0" normalizeH="0" baseline="0" noProof="0" dirty="0" smtClean="0">
              <a:ln/>
              <a:effectLst/>
              <a:uLnTx/>
              <a:uFillTx/>
              <a:latin typeface="+mn-lt"/>
              <a:ea typeface="+mn-ea"/>
              <a:cs typeface="+mn-cs"/>
            </a:rPr>
            <a:t>“</a:t>
          </a:r>
          <a:r>
            <a:rPr kumimoji="0" lang="en-US" sz="2200" b="1" i="0" u="sng" strike="noStrike" cap="none" spc="0" normalizeH="0" baseline="0" noProof="0" dirty="0" smtClean="0">
              <a:ln/>
              <a:effectLst/>
              <a:uLnTx/>
              <a:uFillTx/>
              <a:latin typeface="+mn-lt"/>
              <a:ea typeface="+mn-ea"/>
              <a:cs typeface="+mn-cs"/>
            </a:rPr>
            <a:t>Fair Market Value</a:t>
          </a:r>
          <a:r>
            <a:rPr kumimoji="0" lang="en-US" sz="2200" b="1" i="0" u="none" strike="noStrike" cap="none" spc="0" normalizeH="0" baseline="0" noProof="0" dirty="0" smtClean="0">
              <a:ln/>
              <a:effectLst/>
              <a:uLnTx/>
              <a:uFillTx/>
              <a:latin typeface="+mn-lt"/>
              <a:ea typeface="+mn-ea"/>
              <a:cs typeface="+mn-cs"/>
            </a:rPr>
            <a:t>” </a:t>
          </a:r>
          <a:r>
            <a:rPr kumimoji="0" lang="en-US" sz="2200" b="0" i="0" u="none" strike="noStrike" cap="none" spc="0" normalizeH="0" baseline="0" noProof="0" dirty="0" smtClean="0">
              <a:ln/>
              <a:effectLst/>
              <a:uLnTx/>
              <a:uFillTx/>
              <a:latin typeface="+mn-lt"/>
              <a:ea typeface="+mn-ea"/>
              <a:cs typeface="+mn-cs"/>
            </a:rPr>
            <a:t>determined as per Rules in the previous year in which such asset comes to the notice of Assessing Officer. </a:t>
          </a:r>
          <a:endParaRPr lang="en-IN" sz="2200" dirty="0"/>
        </a:p>
      </dgm:t>
    </dgm:pt>
    <dgm:pt modelId="{C008AAD1-83FA-42E7-8651-032C006E8645}" type="parTrans" cxnId="{8BC5F882-A125-41BC-9304-7B12C3AFC06E}">
      <dgm:prSet/>
      <dgm:spPr/>
      <dgm:t>
        <a:bodyPr/>
        <a:lstStyle/>
        <a:p>
          <a:endParaRPr lang="en-IN"/>
        </a:p>
      </dgm:t>
    </dgm:pt>
    <dgm:pt modelId="{E7B99AC8-69E8-46B4-B853-89D2F7CCAA1C}" type="sibTrans" cxnId="{8BC5F882-A125-41BC-9304-7B12C3AFC06E}">
      <dgm:prSet/>
      <dgm:spPr/>
      <dgm:t>
        <a:bodyPr/>
        <a:lstStyle/>
        <a:p>
          <a:endParaRPr lang="en-IN"/>
        </a:p>
      </dgm:t>
    </dgm:pt>
    <dgm:pt modelId="{5DCA7BBB-CE4F-4821-9144-D7A3C35800E5}" type="pres">
      <dgm:prSet presAssocID="{DCFA5996-6F15-4C6B-9FF1-29DA3B9F9578}" presName="linear" presStyleCnt="0">
        <dgm:presLayoutVars>
          <dgm:animLvl val="lvl"/>
          <dgm:resizeHandles val="exact"/>
        </dgm:presLayoutVars>
      </dgm:prSet>
      <dgm:spPr/>
      <dgm:t>
        <a:bodyPr/>
        <a:lstStyle/>
        <a:p>
          <a:endParaRPr lang="en-US"/>
        </a:p>
      </dgm:t>
    </dgm:pt>
    <dgm:pt modelId="{3F76C63E-9AD4-42FB-AF62-C8AFA7501A0A}" type="pres">
      <dgm:prSet presAssocID="{C5F7E29E-2467-4C97-A8C2-778559D8C613}" presName="parentText" presStyleLbl="node1" presStyleIdx="0" presStyleCnt="4">
        <dgm:presLayoutVars>
          <dgm:chMax val="0"/>
          <dgm:bulletEnabled val="1"/>
        </dgm:presLayoutVars>
      </dgm:prSet>
      <dgm:spPr/>
      <dgm:t>
        <a:bodyPr/>
        <a:lstStyle/>
        <a:p>
          <a:endParaRPr lang="en-IN"/>
        </a:p>
      </dgm:t>
    </dgm:pt>
    <dgm:pt modelId="{1D53EA00-199C-434E-B22C-436062F2AA05}" type="pres">
      <dgm:prSet presAssocID="{8CCB3DD5-45FD-4A2A-B168-FBCAC252D143}" presName="spacer" presStyleCnt="0"/>
      <dgm:spPr/>
      <dgm:t>
        <a:bodyPr/>
        <a:lstStyle/>
        <a:p>
          <a:endParaRPr lang="en-US"/>
        </a:p>
      </dgm:t>
    </dgm:pt>
    <dgm:pt modelId="{D532EDA9-0D40-4A2A-828F-81ABA5A13CE3}" type="pres">
      <dgm:prSet presAssocID="{86B9D12B-7253-4CC6-9E2A-A28BA028B1F4}" presName="parentText" presStyleLbl="node1" presStyleIdx="1" presStyleCnt="4">
        <dgm:presLayoutVars>
          <dgm:chMax val="0"/>
          <dgm:bulletEnabled val="1"/>
        </dgm:presLayoutVars>
      </dgm:prSet>
      <dgm:spPr/>
      <dgm:t>
        <a:bodyPr/>
        <a:lstStyle/>
        <a:p>
          <a:endParaRPr lang="en-IN"/>
        </a:p>
      </dgm:t>
    </dgm:pt>
    <dgm:pt modelId="{487E25DD-CAD5-4797-AB2B-1A62B812733A}" type="pres">
      <dgm:prSet presAssocID="{D0A10303-96D7-40AC-8DB5-3D2F08727888}" presName="spacer" presStyleCnt="0"/>
      <dgm:spPr/>
      <dgm:t>
        <a:bodyPr/>
        <a:lstStyle/>
        <a:p>
          <a:endParaRPr lang="en-US"/>
        </a:p>
      </dgm:t>
    </dgm:pt>
    <dgm:pt modelId="{DDB93201-3E8F-490E-A747-896461A119D9}" type="pres">
      <dgm:prSet presAssocID="{F34514D7-522F-4FF5-8DD6-FD8E0F84C228}" presName="parentText" presStyleLbl="node1" presStyleIdx="2" presStyleCnt="4" custScaleY="49297">
        <dgm:presLayoutVars>
          <dgm:chMax val="0"/>
          <dgm:bulletEnabled val="1"/>
        </dgm:presLayoutVars>
      </dgm:prSet>
      <dgm:spPr/>
      <dgm:t>
        <a:bodyPr/>
        <a:lstStyle/>
        <a:p>
          <a:endParaRPr lang="en-IN"/>
        </a:p>
      </dgm:t>
    </dgm:pt>
    <dgm:pt modelId="{348E1D71-F525-4A87-AA83-66E9258FB43A}" type="pres">
      <dgm:prSet presAssocID="{9C0572F8-F052-4E57-B135-C3852F25AEB3}" presName="spacer" presStyleCnt="0"/>
      <dgm:spPr/>
      <dgm:t>
        <a:bodyPr/>
        <a:lstStyle/>
        <a:p>
          <a:endParaRPr lang="en-US"/>
        </a:p>
      </dgm:t>
    </dgm:pt>
    <dgm:pt modelId="{7222B7B9-2BBA-465B-B6CE-98C760546218}" type="pres">
      <dgm:prSet presAssocID="{3174FAB0-9239-46D4-A669-FB669B6A7228}" presName="parentText" presStyleLbl="node1" presStyleIdx="3" presStyleCnt="4">
        <dgm:presLayoutVars>
          <dgm:chMax val="0"/>
          <dgm:bulletEnabled val="1"/>
        </dgm:presLayoutVars>
      </dgm:prSet>
      <dgm:spPr/>
      <dgm:t>
        <a:bodyPr/>
        <a:lstStyle/>
        <a:p>
          <a:endParaRPr lang="en-IN"/>
        </a:p>
      </dgm:t>
    </dgm:pt>
  </dgm:ptLst>
  <dgm:cxnLst>
    <dgm:cxn modelId="{07ACCBB8-3480-4473-8E77-171FE2DC0199}" srcId="{DCFA5996-6F15-4C6B-9FF1-29DA3B9F9578}" destId="{86B9D12B-7253-4CC6-9E2A-A28BA028B1F4}" srcOrd="1" destOrd="0" parTransId="{72A26291-F8F7-4CD2-B4BF-040783A2064B}" sibTransId="{D0A10303-96D7-40AC-8DB5-3D2F08727888}"/>
    <dgm:cxn modelId="{05526333-8C4C-4E92-B1CA-F23D40AE702E}" type="presOf" srcId="{86B9D12B-7253-4CC6-9E2A-A28BA028B1F4}" destId="{D532EDA9-0D40-4A2A-828F-81ABA5A13CE3}" srcOrd="0" destOrd="0" presId="urn:microsoft.com/office/officeart/2005/8/layout/vList2"/>
    <dgm:cxn modelId="{1761C64C-DE05-456A-BC02-39298C4A21AA}" type="presOf" srcId="{F34514D7-522F-4FF5-8DD6-FD8E0F84C228}" destId="{DDB93201-3E8F-490E-A747-896461A119D9}" srcOrd="0" destOrd="0" presId="urn:microsoft.com/office/officeart/2005/8/layout/vList2"/>
    <dgm:cxn modelId="{8BC5F882-A125-41BC-9304-7B12C3AFC06E}" srcId="{DCFA5996-6F15-4C6B-9FF1-29DA3B9F9578}" destId="{3174FAB0-9239-46D4-A669-FB669B6A7228}" srcOrd="3" destOrd="0" parTransId="{C008AAD1-83FA-42E7-8651-032C006E8645}" sibTransId="{E7B99AC8-69E8-46B4-B853-89D2F7CCAA1C}"/>
    <dgm:cxn modelId="{586F10F1-B724-47DD-8C46-7CEAF050247F}" type="presOf" srcId="{DCFA5996-6F15-4C6B-9FF1-29DA3B9F9578}" destId="{5DCA7BBB-CE4F-4821-9144-D7A3C35800E5}" srcOrd="0" destOrd="0" presId="urn:microsoft.com/office/officeart/2005/8/layout/vList2"/>
    <dgm:cxn modelId="{9E1105F4-2442-4DF5-932A-5EE00F2FF228}" type="presOf" srcId="{3174FAB0-9239-46D4-A669-FB669B6A7228}" destId="{7222B7B9-2BBA-465B-B6CE-98C760546218}" srcOrd="0" destOrd="0" presId="urn:microsoft.com/office/officeart/2005/8/layout/vList2"/>
    <dgm:cxn modelId="{899CF67D-E1D0-4F96-B27C-6810718D8B8F}" srcId="{DCFA5996-6F15-4C6B-9FF1-29DA3B9F9578}" destId="{F34514D7-522F-4FF5-8DD6-FD8E0F84C228}" srcOrd="2" destOrd="0" parTransId="{DD7D07D9-8930-44B0-8E8F-7B240A711BFA}" sibTransId="{9C0572F8-F052-4E57-B135-C3852F25AEB3}"/>
    <dgm:cxn modelId="{30FCE936-C3E6-455C-BB7D-8CB53DCA6EED}" srcId="{DCFA5996-6F15-4C6B-9FF1-29DA3B9F9578}" destId="{C5F7E29E-2467-4C97-A8C2-778559D8C613}" srcOrd="0" destOrd="0" parTransId="{F0A8DCE7-E465-4C9F-B932-B8404C7B5E01}" sibTransId="{8CCB3DD5-45FD-4A2A-B168-FBCAC252D143}"/>
    <dgm:cxn modelId="{EE868A5B-8F1A-4737-817E-55171C9C43C4}" type="presOf" srcId="{C5F7E29E-2467-4C97-A8C2-778559D8C613}" destId="{3F76C63E-9AD4-42FB-AF62-C8AFA7501A0A}" srcOrd="0" destOrd="0" presId="urn:microsoft.com/office/officeart/2005/8/layout/vList2"/>
    <dgm:cxn modelId="{A376842C-4125-4849-9AF2-7C328439CE53}" type="presParOf" srcId="{5DCA7BBB-CE4F-4821-9144-D7A3C35800E5}" destId="{3F76C63E-9AD4-42FB-AF62-C8AFA7501A0A}" srcOrd="0" destOrd="0" presId="urn:microsoft.com/office/officeart/2005/8/layout/vList2"/>
    <dgm:cxn modelId="{0689C014-D128-42C9-93CC-796C1F66B8E9}" type="presParOf" srcId="{5DCA7BBB-CE4F-4821-9144-D7A3C35800E5}" destId="{1D53EA00-199C-434E-B22C-436062F2AA05}" srcOrd="1" destOrd="0" presId="urn:microsoft.com/office/officeart/2005/8/layout/vList2"/>
    <dgm:cxn modelId="{DE6CA6E0-A09E-48C5-8E73-CBE7A79962A8}" type="presParOf" srcId="{5DCA7BBB-CE4F-4821-9144-D7A3C35800E5}" destId="{D532EDA9-0D40-4A2A-828F-81ABA5A13CE3}" srcOrd="2" destOrd="0" presId="urn:microsoft.com/office/officeart/2005/8/layout/vList2"/>
    <dgm:cxn modelId="{BEA754FC-0361-4861-A096-0A0855807B9C}" type="presParOf" srcId="{5DCA7BBB-CE4F-4821-9144-D7A3C35800E5}" destId="{487E25DD-CAD5-4797-AB2B-1A62B812733A}" srcOrd="3" destOrd="0" presId="urn:microsoft.com/office/officeart/2005/8/layout/vList2"/>
    <dgm:cxn modelId="{429B8237-8633-4DAF-A8AD-517DC1C372F5}" type="presParOf" srcId="{5DCA7BBB-CE4F-4821-9144-D7A3C35800E5}" destId="{DDB93201-3E8F-490E-A747-896461A119D9}" srcOrd="4" destOrd="0" presId="urn:microsoft.com/office/officeart/2005/8/layout/vList2"/>
    <dgm:cxn modelId="{98BE5DAC-A60C-41FB-AC94-1DFAFB67955A}" type="presParOf" srcId="{5DCA7BBB-CE4F-4821-9144-D7A3C35800E5}" destId="{348E1D71-F525-4A87-AA83-66E9258FB43A}" srcOrd="5" destOrd="0" presId="urn:microsoft.com/office/officeart/2005/8/layout/vList2"/>
    <dgm:cxn modelId="{49761B9A-B7C8-4818-8316-6949085C5477}" type="presParOf" srcId="{5DCA7BBB-CE4F-4821-9144-D7A3C35800E5}" destId="{7222B7B9-2BBA-465B-B6CE-98C760546218}"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C29937E-0C9F-4E80-BA46-4311D99BCBFA}">
      <dsp:nvSpPr>
        <dsp:cNvPr id="0" name=""/>
        <dsp:cNvSpPr/>
      </dsp:nvSpPr>
      <dsp:spPr>
        <a:xfrm>
          <a:off x="0" y="2590"/>
          <a:ext cx="8874158" cy="759014"/>
        </a:xfrm>
        <a:prstGeom prst="roundRect">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kumimoji="0" lang="en-US" sz="2000" b="0" i="0" u="none" strike="noStrike" kern="1200" cap="none" spc="0" normalizeH="0" baseline="0" noProof="0" smtClean="0">
              <a:ln/>
              <a:solidFill>
                <a:schemeClr val="tx1"/>
              </a:solidFill>
              <a:effectLst/>
              <a:uLnTx/>
              <a:uFillTx/>
              <a:latin typeface="+mn-lt"/>
              <a:ea typeface="+mn-ea"/>
              <a:cs typeface="+mn-cs"/>
            </a:rPr>
            <a:t>Focus on undisclosed income and assets outside India.</a:t>
          </a:r>
          <a:endParaRPr lang="en-US" sz="2000" b="0" kern="1200" dirty="0">
            <a:solidFill>
              <a:schemeClr val="tx1"/>
            </a:solidFill>
          </a:endParaRPr>
        </a:p>
      </dsp:txBody>
      <dsp:txXfrm>
        <a:off x="0" y="2590"/>
        <a:ext cx="8874158" cy="759014"/>
      </dsp:txXfrm>
    </dsp:sp>
    <dsp:sp modelId="{7129FB5E-9E70-40F8-89D0-7E341AB3B292}">
      <dsp:nvSpPr>
        <dsp:cNvPr id="0" name=""/>
        <dsp:cNvSpPr/>
      </dsp:nvSpPr>
      <dsp:spPr>
        <a:xfrm>
          <a:off x="0" y="775976"/>
          <a:ext cx="8874158" cy="759014"/>
        </a:xfrm>
        <a:prstGeom prst="roundRect">
          <a:avLst/>
        </a:prstGeom>
        <a:solidFill>
          <a:schemeClr val="accent5">
            <a:hueOff val="532158"/>
            <a:satOff val="-510"/>
            <a:lumOff val="-3366"/>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kumimoji="0" lang="en-US" sz="2000" b="0" i="0" u="none" strike="noStrike" kern="1200" cap="none" spc="0" normalizeH="0" baseline="0" noProof="0" smtClean="0">
              <a:ln/>
              <a:solidFill>
                <a:schemeClr val="tx1"/>
              </a:solidFill>
              <a:effectLst/>
              <a:uLnTx/>
              <a:uFillTx/>
              <a:latin typeface="+mn-lt"/>
              <a:ea typeface="+mn-ea"/>
              <a:cs typeface="+mn-cs"/>
            </a:rPr>
            <a:t>Information received from countries like France, Germany, etc.</a:t>
          </a:r>
          <a:endParaRPr lang="en-US" sz="2000" b="0" kern="1200" dirty="0">
            <a:solidFill>
              <a:schemeClr val="tx1"/>
            </a:solidFill>
          </a:endParaRPr>
        </a:p>
      </dsp:txBody>
      <dsp:txXfrm>
        <a:off x="0" y="775976"/>
        <a:ext cx="8874158" cy="759014"/>
      </dsp:txXfrm>
    </dsp:sp>
    <dsp:sp modelId="{4DC4044D-C8EF-4482-86AF-0C915B315CF8}">
      <dsp:nvSpPr>
        <dsp:cNvPr id="0" name=""/>
        <dsp:cNvSpPr/>
      </dsp:nvSpPr>
      <dsp:spPr>
        <a:xfrm>
          <a:off x="0" y="1549363"/>
          <a:ext cx="8874158" cy="759014"/>
        </a:xfrm>
        <a:prstGeom prst="roundRect">
          <a:avLst/>
        </a:prstGeom>
        <a:solidFill>
          <a:schemeClr val="accent5">
            <a:hueOff val="1064315"/>
            <a:satOff val="-1020"/>
            <a:lumOff val="-6732"/>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0" kern="1200" dirty="0" smtClean="0">
              <a:solidFill>
                <a:schemeClr val="tx1"/>
              </a:solidFill>
            </a:rPr>
            <a:t>Swiss Bank disclosures on bank accounts owned by Indians and media reports</a:t>
          </a:r>
          <a:endParaRPr lang="en-US" sz="2000" b="0" kern="1200" dirty="0">
            <a:solidFill>
              <a:schemeClr val="tx1"/>
            </a:solidFill>
          </a:endParaRPr>
        </a:p>
      </dsp:txBody>
      <dsp:txXfrm>
        <a:off x="0" y="1549363"/>
        <a:ext cx="8874158" cy="759014"/>
      </dsp:txXfrm>
    </dsp:sp>
    <dsp:sp modelId="{FB783BA1-4D3E-448C-BB13-A5742D528797}">
      <dsp:nvSpPr>
        <dsp:cNvPr id="0" name=""/>
        <dsp:cNvSpPr/>
      </dsp:nvSpPr>
      <dsp:spPr>
        <a:xfrm>
          <a:off x="0" y="2322749"/>
          <a:ext cx="8874158" cy="759014"/>
        </a:xfrm>
        <a:prstGeom prst="roundRect">
          <a:avLst/>
        </a:prstGeom>
        <a:solidFill>
          <a:schemeClr val="accent5">
            <a:hueOff val="1596473"/>
            <a:satOff val="-1531"/>
            <a:lumOff val="-10098"/>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kumimoji="0" lang="en-US" sz="2000" b="0" i="0" u="none" strike="noStrike" kern="1200" cap="none" spc="0" normalizeH="0" baseline="0" noProof="0" smtClean="0">
              <a:ln/>
              <a:solidFill>
                <a:schemeClr val="tx1"/>
              </a:solidFill>
              <a:effectLst/>
              <a:uLnTx/>
              <a:uFillTx/>
              <a:latin typeface="+mn-lt"/>
              <a:ea typeface="+mn-ea"/>
              <a:cs typeface="+mn-cs"/>
            </a:rPr>
            <a:t>Need for stringent laws to curb tax evasion.</a:t>
          </a:r>
          <a:endParaRPr lang="en-US" sz="2000" b="0" kern="1200" dirty="0">
            <a:solidFill>
              <a:schemeClr val="tx1"/>
            </a:solidFill>
          </a:endParaRPr>
        </a:p>
      </dsp:txBody>
      <dsp:txXfrm>
        <a:off x="0" y="2322749"/>
        <a:ext cx="8874158" cy="759014"/>
      </dsp:txXfrm>
    </dsp:sp>
    <dsp:sp modelId="{9CDB8A31-C6D1-436F-9F53-566666587BB9}">
      <dsp:nvSpPr>
        <dsp:cNvPr id="0" name=""/>
        <dsp:cNvSpPr/>
      </dsp:nvSpPr>
      <dsp:spPr>
        <a:xfrm>
          <a:off x="0" y="3096136"/>
          <a:ext cx="8874158" cy="759014"/>
        </a:xfrm>
        <a:prstGeom prst="roundRect">
          <a:avLst/>
        </a:prstGeom>
        <a:solidFill>
          <a:schemeClr val="accent5">
            <a:hueOff val="2128630"/>
            <a:satOff val="-2041"/>
            <a:lumOff val="-13464"/>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0" kern="1200" smtClean="0">
              <a:solidFill>
                <a:schemeClr val="tx1"/>
              </a:solidFill>
            </a:rPr>
            <a:t>Supreme Court directives and Special Investigation Team (SIT) findings</a:t>
          </a:r>
          <a:endParaRPr lang="en-US" sz="2000" b="0" kern="1200" dirty="0">
            <a:solidFill>
              <a:schemeClr val="tx1"/>
            </a:solidFill>
          </a:endParaRPr>
        </a:p>
      </dsp:txBody>
      <dsp:txXfrm>
        <a:off x="0" y="3096136"/>
        <a:ext cx="8874158" cy="759014"/>
      </dsp:txXfrm>
    </dsp:sp>
    <dsp:sp modelId="{8C6CDA8F-01C9-4D33-82EA-C9FB72FEBD20}">
      <dsp:nvSpPr>
        <dsp:cNvPr id="0" name=""/>
        <dsp:cNvSpPr/>
      </dsp:nvSpPr>
      <dsp:spPr>
        <a:xfrm>
          <a:off x="0" y="3869522"/>
          <a:ext cx="8874158" cy="759014"/>
        </a:xfrm>
        <a:prstGeom prst="roundRect">
          <a:avLst/>
        </a:prstGeom>
        <a:solidFill>
          <a:schemeClr val="accent5">
            <a:hueOff val="2660788"/>
            <a:satOff val="-2551"/>
            <a:lumOff val="-1683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kumimoji="0" lang="en-US" sz="2000" b="0" i="0" u="none" strike="noStrike" kern="1200" cap="none" spc="0" normalizeH="0" baseline="0" noProof="0" smtClean="0">
              <a:ln/>
              <a:solidFill>
                <a:schemeClr val="tx1"/>
              </a:solidFill>
              <a:effectLst/>
              <a:uLnTx/>
              <a:uFillTx/>
              <a:latin typeface="+mn-lt"/>
              <a:ea typeface="+mn-ea"/>
              <a:cs typeface="+mn-cs"/>
            </a:rPr>
            <a:t>Bringing tax evasion under the net of Prevention of Money Laundering Act, 2002.</a:t>
          </a:r>
          <a:endParaRPr lang="en-US" sz="2000" b="0" kern="1200" dirty="0">
            <a:solidFill>
              <a:schemeClr val="tx1"/>
            </a:solidFill>
          </a:endParaRPr>
        </a:p>
      </dsp:txBody>
      <dsp:txXfrm>
        <a:off x="0" y="3869522"/>
        <a:ext cx="8874158" cy="759014"/>
      </dsp:txXfrm>
    </dsp:sp>
    <dsp:sp modelId="{80EED5D7-5DDF-4820-A539-75E87115421B}">
      <dsp:nvSpPr>
        <dsp:cNvPr id="0" name=""/>
        <dsp:cNvSpPr/>
      </dsp:nvSpPr>
      <dsp:spPr>
        <a:xfrm>
          <a:off x="0" y="4642909"/>
          <a:ext cx="8874158" cy="759014"/>
        </a:xfrm>
        <a:prstGeom prst="roundRect">
          <a:avLst/>
        </a:prstGeom>
        <a:solidFill>
          <a:schemeClr val="accent5">
            <a:hueOff val="3192945"/>
            <a:satOff val="-3061"/>
            <a:lumOff val="-20196"/>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kumimoji="0" lang="en-US" sz="2000" b="0" i="0" u="none" strike="noStrike" kern="1200" cap="none" spc="0" normalizeH="0" baseline="0" noProof="0" dirty="0" smtClean="0">
              <a:ln/>
              <a:solidFill>
                <a:schemeClr val="tx1"/>
              </a:solidFill>
              <a:effectLst/>
              <a:uLnTx/>
              <a:uFillTx/>
              <a:latin typeface="+mn-lt"/>
              <a:ea typeface="+mn-ea"/>
              <a:cs typeface="+mn-cs"/>
            </a:rPr>
            <a:t>The Black Money (Undisclosed Foreign Income and Assets) and Imposition of Tax Act, 2015 is applicable from 1 April 2016 i.e. from A Y 2016-17.</a:t>
          </a:r>
          <a:endParaRPr lang="en-US" sz="2000" b="0" kern="1200" dirty="0">
            <a:solidFill>
              <a:schemeClr val="tx1"/>
            </a:solidFill>
          </a:endParaRPr>
        </a:p>
      </dsp:txBody>
      <dsp:txXfrm>
        <a:off x="0" y="4642909"/>
        <a:ext cx="8874158" cy="759014"/>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E52AFDE-4787-4353-8615-C551CF0BF630}">
      <dsp:nvSpPr>
        <dsp:cNvPr id="0" name=""/>
        <dsp:cNvSpPr/>
      </dsp:nvSpPr>
      <dsp:spPr>
        <a:xfrm>
          <a:off x="0" y="656386"/>
          <a:ext cx="8206831" cy="1784793"/>
        </a:xfrm>
        <a:prstGeom prst="roundRect">
          <a:avLst/>
        </a:prstGeom>
        <a:solidFill>
          <a:schemeClr val="accent5">
            <a:lumMod val="60000"/>
            <a:lumOff val="40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n-IN" sz="2000" b="1" kern="1200" dirty="0" smtClean="0">
              <a:solidFill>
                <a:schemeClr val="tx1"/>
              </a:solidFill>
            </a:rPr>
            <a:t>India signs the Multilateral Competent Authority Agreement (MCAA) pact on Automatic Exchange of Information (AEOI)</a:t>
          </a:r>
        </a:p>
        <a:p>
          <a:pPr lvl="0" algn="just" defTabSz="889000">
            <a:lnSpc>
              <a:spcPct val="90000"/>
            </a:lnSpc>
            <a:spcBef>
              <a:spcPct val="0"/>
            </a:spcBef>
            <a:spcAft>
              <a:spcPct val="35000"/>
            </a:spcAft>
          </a:pPr>
          <a:r>
            <a:rPr lang="en-IN" sz="2000" kern="1200" dirty="0" smtClean="0">
              <a:solidFill>
                <a:schemeClr val="tx1"/>
              </a:solidFill>
            </a:rPr>
            <a:t>- Previously, 54 countries had joined the MCAA. </a:t>
          </a:r>
        </a:p>
        <a:p>
          <a:pPr lvl="0" algn="just" defTabSz="889000">
            <a:lnSpc>
              <a:spcPct val="90000"/>
            </a:lnSpc>
            <a:spcBef>
              <a:spcPct val="0"/>
            </a:spcBef>
            <a:spcAft>
              <a:spcPct val="35000"/>
            </a:spcAft>
          </a:pPr>
          <a:r>
            <a:rPr lang="en-IN" sz="2000" kern="1200" dirty="0" smtClean="0">
              <a:solidFill>
                <a:schemeClr val="tx1"/>
              </a:solidFill>
            </a:rPr>
            <a:t>- India is among six countries that joined this taking the number to 60. </a:t>
          </a:r>
        </a:p>
        <a:p>
          <a:pPr lvl="0" algn="just" defTabSz="889000">
            <a:lnSpc>
              <a:spcPct val="90000"/>
            </a:lnSpc>
            <a:spcBef>
              <a:spcPct val="0"/>
            </a:spcBef>
            <a:spcAft>
              <a:spcPct val="35000"/>
            </a:spcAft>
          </a:pPr>
          <a:r>
            <a:rPr lang="en-IN" sz="2000" kern="1200" dirty="0" smtClean="0">
              <a:solidFill>
                <a:schemeClr val="tx1"/>
              </a:solidFill>
            </a:rPr>
            <a:t>- The target is to reach 94 countries by 2017.</a:t>
          </a:r>
          <a:endParaRPr lang="en-GB" sz="2000" kern="1200" dirty="0">
            <a:solidFill>
              <a:schemeClr val="tx1"/>
            </a:solidFill>
          </a:endParaRPr>
        </a:p>
      </dsp:txBody>
      <dsp:txXfrm>
        <a:off x="0" y="656386"/>
        <a:ext cx="8206831" cy="1784793"/>
      </dsp:txXfrm>
    </dsp:sp>
    <dsp:sp modelId="{1A59179B-EF3A-474D-81FE-673B6EA114DF}">
      <dsp:nvSpPr>
        <dsp:cNvPr id="0" name=""/>
        <dsp:cNvSpPr/>
      </dsp:nvSpPr>
      <dsp:spPr>
        <a:xfrm>
          <a:off x="0" y="2454567"/>
          <a:ext cx="8206831" cy="3274080"/>
        </a:xfrm>
        <a:prstGeom prst="roundRect">
          <a:avLst/>
        </a:prstGeom>
        <a:solidFill>
          <a:schemeClr val="accent5">
            <a:lumMod val="60000"/>
            <a:lumOff val="40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n-US" sz="2000" b="1" kern="1200" dirty="0" smtClean="0">
              <a:solidFill>
                <a:schemeClr val="tx1"/>
              </a:solidFill>
            </a:rPr>
            <a:t>Recently Switzerland’s Official Gazette revealed publicly names of seven Indians on the list for tax evasion</a:t>
          </a:r>
          <a:endParaRPr lang="en-US" sz="2000" kern="1200" dirty="0" smtClean="0">
            <a:solidFill>
              <a:schemeClr val="tx1"/>
            </a:solidFill>
          </a:endParaRPr>
        </a:p>
        <a:p>
          <a:pPr lvl="0" algn="just" defTabSz="889000">
            <a:lnSpc>
              <a:spcPct val="90000"/>
            </a:lnSpc>
            <a:spcBef>
              <a:spcPct val="0"/>
            </a:spcBef>
            <a:spcAft>
              <a:spcPct val="35000"/>
            </a:spcAft>
          </a:pPr>
          <a:r>
            <a:rPr lang="en-US" sz="2000" kern="1200" dirty="0" smtClean="0">
              <a:solidFill>
                <a:schemeClr val="tx1"/>
              </a:solidFill>
            </a:rPr>
            <a:t>Swiss Federal Tax Administration </a:t>
          </a:r>
          <a:r>
            <a:rPr lang="en-IN" sz="2000" kern="1200" dirty="0" smtClean="0">
              <a:solidFill>
                <a:schemeClr val="tx1"/>
              </a:solidFill>
            </a:rPr>
            <a:t>has asked to file an appeal within 30 days if they do not want their details to be shared with the Indian authorities. </a:t>
          </a:r>
          <a:endParaRPr lang="en-US" sz="2000" kern="1200" dirty="0" smtClean="0">
            <a:solidFill>
              <a:schemeClr val="tx1"/>
            </a:solidFill>
          </a:endParaRPr>
        </a:p>
        <a:p>
          <a:pPr lvl="0" algn="just" defTabSz="889000">
            <a:lnSpc>
              <a:spcPct val="90000"/>
            </a:lnSpc>
            <a:spcBef>
              <a:spcPct val="0"/>
            </a:spcBef>
            <a:spcAft>
              <a:spcPct val="35000"/>
            </a:spcAft>
          </a:pPr>
          <a:r>
            <a:rPr lang="en-US" sz="2000" u="sng" kern="1200" dirty="0" smtClean="0">
              <a:solidFill>
                <a:schemeClr val="tx1"/>
              </a:solidFill>
            </a:rPr>
            <a:t>The names of the seven persons are </a:t>
          </a:r>
        </a:p>
        <a:p>
          <a:pPr lvl="0" algn="just" defTabSz="889000">
            <a:lnSpc>
              <a:spcPct val="90000"/>
            </a:lnSpc>
            <a:spcBef>
              <a:spcPct val="0"/>
            </a:spcBef>
            <a:spcAft>
              <a:spcPct val="35000"/>
            </a:spcAft>
          </a:pPr>
          <a:r>
            <a:rPr lang="en-US" sz="2000" kern="1200" dirty="0" smtClean="0">
              <a:solidFill>
                <a:schemeClr val="tx1"/>
              </a:solidFill>
            </a:rPr>
            <a:t>- </a:t>
          </a:r>
          <a:r>
            <a:rPr lang="en-US" sz="2000" kern="1200" dirty="0" err="1" smtClean="0">
              <a:solidFill>
                <a:schemeClr val="tx1"/>
              </a:solidFill>
            </a:rPr>
            <a:t>Yash</a:t>
          </a:r>
          <a:r>
            <a:rPr lang="en-US" sz="2000" kern="1200" dirty="0" smtClean="0">
              <a:solidFill>
                <a:schemeClr val="tx1"/>
              </a:solidFill>
            </a:rPr>
            <a:t> Birla, </a:t>
          </a:r>
        </a:p>
        <a:p>
          <a:pPr lvl="0" algn="just" defTabSz="889000">
            <a:lnSpc>
              <a:spcPct val="90000"/>
            </a:lnSpc>
            <a:spcBef>
              <a:spcPct val="0"/>
            </a:spcBef>
            <a:spcAft>
              <a:spcPct val="35000"/>
            </a:spcAft>
          </a:pPr>
          <a:r>
            <a:rPr lang="en-US" sz="2000" kern="1200" dirty="0" smtClean="0">
              <a:solidFill>
                <a:schemeClr val="tx1"/>
              </a:solidFill>
            </a:rPr>
            <a:t>- </a:t>
          </a:r>
          <a:r>
            <a:rPr lang="en-US" sz="2000" kern="1200" dirty="0" err="1" smtClean="0">
              <a:solidFill>
                <a:schemeClr val="tx1"/>
              </a:solidFill>
            </a:rPr>
            <a:t>Gurjit</a:t>
          </a:r>
          <a:r>
            <a:rPr lang="en-US" sz="2000" kern="1200" dirty="0" smtClean="0">
              <a:solidFill>
                <a:schemeClr val="tx1"/>
              </a:solidFill>
            </a:rPr>
            <a:t> Singh </a:t>
          </a:r>
          <a:r>
            <a:rPr lang="en-US" sz="2000" kern="1200" dirty="0" err="1" smtClean="0">
              <a:solidFill>
                <a:schemeClr val="tx1"/>
              </a:solidFill>
            </a:rPr>
            <a:t>Kochar</a:t>
          </a:r>
          <a:r>
            <a:rPr lang="en-US" sz="2000" kern="1200" dirty="0" smtClean="0">
              <a:solidFill>
                <a:schemeClr val="tx1"/>
              </a:solidFill>
            </a:rPr>
            <a:t>, </a:t>
          </a:r>
        </a:p>
        <a:p>
          <a:pPr lvl="0" algn="just" defTabSz="889000">
            <a:lnSpc>
              <a:spcPct val="90000"/>
            </a:lnSpc>
            <a:spcBef>
              <a:spcPct val="0"/>
            </a:spcBef>
            <a:spcAft>
              <a:spcPct val="35000"/>
            </a:spcAft>
          </a:pPr>
          <a:r>
            <a:rPr lang="en-US" sz="2000" kern="1200" dirty="0" smtClean="0">
              <a:solidFill>
                <a:schemeClr val="tx1"/>
              </a:solidFill>
            </a:rPr>
            <a:t>- </a:t>
          </a:r>
          <a:r>
            <a:rPr lang="en-US" sz="2000" kern="1200" dirty="0" err="1" smtClean="0">
              <a:solidFill>
                <a:schemeClr val="tx1"/>
              </a:solidFill>
            </a:rPr>
            <a:t>Ritika</a:t>
          </a:r>
          <a:r>
            <a:rPr lang="en-US" sz="2000" kern="1200" dirty="0" smtClean="0">
              <a:solidFill>
                <a:schemeClr val="tx1"/>
              </a:solidFill>
            </a:rPr>
            <a:t> Sharma</a:t>
          </a:r>
          <a:r>
            <a:rPr lang="en-US" sz="2000" kern="1200" smtClean="0">
              <a:solidFill>
                <a:schemeClr val="tx1"/>
              </a:solidFill>
            </a:rPr>
            <a:t>, Sneh</a:t>
          </a:r>
          <a:r>
            <a:rPr lang="en-US" sz="2000" kern="1200" dirty="0" smtClean="0">
              <a:solidFill>
                <a:schemeClr val="tx1"/>
              </a:solidFill>
            </a:rPr>
            <a:t> </a:t>
          </a:r>
          <a:r>
            <a:rPr lang="en-US" sz="2000" kern="1200" dirty="0" err="1" smtClean="0">
              <a:solidFill>
                <a:schemeClr val="tx1"/>
              </a:solidFill>
            </a:rPr>
            <a:t>Lata</a:t>
          </a:r>
          <a:r>
            <a:rPr lang="en-US" sz="2000" kern="1200" dirty="0" smtClean="0">
              <a:solidFill>
                <a:schemeClr val="tx1"/>
              </a:solidFill>
            </a:rPr>
            <a:t> </a:t>
          </a:r>
          <a:r>
            <a:rPr lang="en-US" sz="2000" kern="1200" dirty="0" err="1" smtClean="0">
              <a:solidFill>
                <a:schemeClr val="tx1"/>
              </a:solidFill>
            </a:rPr>
            <a:t>Sawhney</a:t>
          </a:r>
          <a:r>
            <a:rPr lang="en-US" sz="2000" kern="1200" dirty="0" smtClean="0">
              <a:solidFill>
                <a:schemeClr val="tx1"/>
              </a:solidFill>
            </a:rPr>
            <a:t> and </a:t>
          </a:r>
          <a:r>
            <a:rPr lang="en-US" sz="2000" kern="1200" dirty="0" err="1" smtClean="0">
              <a:solidFill>
                <a:schemeClr val="tx1"/>
              </a:solidFill>
            </a:rPr>
            <a:t>Sangita</a:t>
          </a:r>
          <a:r>
            <a:rPr lang="en-US" sz="2000" kern="1200" dirty="0" smtClean="0">
              <a:solidFill>
                <a:schemeClr val="tx1"/>
              </a:solidFill>
            </a:rPr>
            <a:t> </a:t>
          </a:r>
          <a:r>
            <a:rPr lang="en-US" sz="2000" kern="1200" dirty="0" err="1" smtClean="0">
              <a:solidFill>
                <a:schemeClr val="tx1"/>
              </a:solidFill>
            </a:rPr>
            <a:t>Sawhney</a:t>
          </a:r>
          <a:r>
            <a:rPr lang="en-US" sz="2000" kern="1200" dirty="0" smtClean="0">
              <a:solidFill>
                <a:schemeClr val="tx1"/>
              </a:solidFill>
            </a:rPr>
            <a:t>, </a:t>
          </a:r>
        </a:p>
        <a:p>
          <a:pPr lvl="0" algn="just" defTabSz="889000">
            <a:lnSpc>
              <a:spcPct val="90000"/>
            </a:lnSpc>
            <a:spcBef>
              <a:spcPct val="0"/>
            </a:spcBef>
            <a:spcAft>
              <a:spcPct val="35000"/>
            </a:spcAft>
          </a:pPr>
          <a:r>
            <a:rPr lang="en-US" sz="2000" kern="1200" dirty="0" smtClean="0">
              <a:solidFill>
                <a:schemeClr val="tx1"/>
              </a:solidFill>
            </a:rPr>
            <a:t>- </a:t>
          </a:r>
          <a:r>
            <a:rPr lang="en-US" sz="2000" kern="1200" dirty="0" err="1" smtClean="0">
              <a:solidFill>
                <a:schemeClr val="tx1"/>
              </a:solidFill>
            </a:rPr>
            <a:t>Sayed</a:t>
          </a:r>
          <a:r>
            <a:rPr lang="en-US" sz="2000" kern="1200" dirty="0" smtClean="0">
              <a:solidFill>
                <a:schemeClr val="tx1"/>
              </a:solidFill>
            </a:rPr>
            <a:t> Mohamed </a:t>
          </a:r>
          <a:r>
            <a:rPr lang="en-US" sz="2000" kern="1200" dirty="0" err="1" smtClean="0">
              <a:solidFill>
                <a:schemeClr val="tx1"/>
              </a:solidFill>
            </a:rPr>
            <a:t>Masood</a:t>
          </a:r>
          <a:r>
            <a:rPr lang="en-US" sz="2000" kern="1200" dirty="0" smtClean="0">
              <a:solidFill>
                <a:schemeClr val="tx1"/>
              </a:solidFill>
            </a:rPr>
            <a:t> and his wife </a:t>
          </a:r>
          <a:r>
            <a:rPr lang="en-US" sz="2000" kern="1200" dirty="0" err="1" smtClean="0">
              <a:solidFill>
                <a:schemeClr val="tx1"/>
              </a:solidFill>
            </a:rPr>
            <a:t>Chaud</a:t>
          </a:r>
          <a:r>
            <a:rPr lang="en-US" sz="2000" kern="1200" dirty="0" smtClean="0">
              <a:solidFill>
                <a:schemeClr val="tx1"/>
              </a:solidFill>
            </a:rPr>
            <a:t> </a:t>
          </a:r>
          <a:r>
            <a:rPr lang="en-US" sz="2000" kern="1200" dirty="0" err="1" smtClean="0">
              <a:solidFill>
                <a:schemeClr val="tx1"/>
              </a:solidFill>
            </a:rPr>
            <a:t>Kauser</a:t>
          </a:r>
          <a:r>
            <a:rPr lang="en-US" sz="2000" kern="1200" dirty="0" smtClean="0">
              <a:solidFill>
                <a:schemeClr val="tx1"/>
              </a:solidFill>
            </a:rPr>
            <a:t> Mohamed </a:t>
          </a:r>
          <a:r>
            <a:rPr lang="en-US" sz="2000" kern="1200" dirty="0" err="1" smtClean="0">
              <a:solidFill>
                <a:schemeClr val="tx1"/>
              </a:solidFill>
            </a:rPr>
            <a:t>Masood</a:t>
          </a:r>
          <a:endParaRPr lang="en-US" sz="2000" kern="1200" dirty="0" smtClean="0">
            <a:solidFill>
              <a:schemeClr val="tx1"/>
            </a:solidFill>
          </a:endParaRPr>
        </a:p>
      </dsp:txBody>
      <dsp:txXfrm>
        <a:off x="0" y="2454567"/>
        <a:ext cx="8206831" cy="327408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5AABDB2-8940-4B7F-951D-ECDC1F0AF36B}">
      <dsp:nvSpPr>
        <dsp:cNvPr id="0" name=""/>
        <dsp:cNvSpPr/>
      </dsp:nvSpPr>
      <dsp:spPr>
        <a:xfrm>
          <a:off x="0" y="2336128"/>
          <a:ext cx="2046762" cy="2046762"/>
        </a:xfrm>
        <a:prstGeom prst="ellipse">
          <a:avLst/>
        </a:prstGeom>
        <a:solidFill>
          <a:schemeClr val="accent2">
            <a:alpha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2640" tIns="24130" rIns="112640" bIns="24130" numCol="1" spcCol="1270" anchor="ctr" anchorCtr="0">
          <a:noAutofit/>
        </a:bodyPr>
        <a:lstStyle/>
        <a:p>
          <a:pPr lvl="0" algn="ctr" defTabSz="844550">
            <a:lnSpc>
              <a:spcPct val="90000"/>
            </a:lnSpc>
            <a:spcBef>
              <a:spcPct val="0"/>
            </a:spcBef>
            <a:spcAft>
              <a:spcPct val="35000"/>
            </a:spcAft>
          </a:pPr>
          <a:r>
            <a:rPr lang="en-IN" sz="1900" kern="1200" dirty="0" smtClean="0"/>
            <a:t>Preliminary</a:t>
          </a:r>
          <a:endParaRPr lang="en-US" sz="1900" kern="1200" dirty="0"/>
        </a:p>
      </dsp:txBody>
      <dsp:txXfrm>
        <a:off x="0" y="2336128"/>
        <a:ext cx="2046762" cy="2046762"/>
      </dsp:txXfrm>
    </dsp:sp>
    <dsp:sp modelId="{E76ABE39-B166-4A67-8A54-A602659EBFF7}">
      <dsp:nvSpPr>
        <dsp:cNvPr id="0" name=""/>
        <dsp:cNvSpPr/>
      </dsp:nvSpPr>
      <dsp:spPr>
        <a:xfrm>
          <a:off x="1639149" y="2336128"/>
          <a:ext cx="2046762" cy="2046762"/>
        </a:xfrm>
        <a:prstGeom prst="ellipse">
          <a:avLst/>
        </a:prstGeom>
        <a:solidFill>
          <a:schemeClr val="accent3">
            <a:alpha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2640" tIns="24130" rIns="112640" bIns="24130" numCol="1" spcCol="1270" anchor="ctr" anchorCtr="0">
          <a:noAutofit/>
        </a:bodyPr>
        <a:lstStyle/>
        <a:p>
          <a:pPr lvl="0" algn="ctr" defTabSz="844550">
            <a:lnSpc>
              <a:spcPct val="90000"/>
            </a:lnSpc>
            <a:spcBef>
              <a:spcPct val="0"/>
            </a:spcBef>
            <a:spcAft>
              <a:spcPct val="35000"/>
            </a:spcAft>
          </a:pPr>
          <a:r>
            <a:rPr lang="en-IN" sz="1900" kern="1200" dirty="0" smtClean="0"/>
            <a:t>Basis of charge</a:t>
          </a:r>
          <a:endParaRPr lang="en-US" sz="1900" kern="1200" dirty="0"/>
        </a:p>
      </dsp:txBody>
      <dsp:txXfrm>
        <a:off x="1639149" y="2336128"/>
        <a:ext cx="2046762" cy="2046762"/>
      </dsp:txXfrm>
    </dsp:sp>
    <dsp:sp modelId="{BE5AC9A9-9D3C-46D0-8754-FD6C09481F78}">
      <dsp:nvSpPr>
        <dsp:cNvPr id="0" name=""/>
        <dsp:cNvSpPr/>
      </dsp:nvSpPr>
      <dsp:spPr>
        <a:xfrm>
          <a:off x="3276559" y="2336128"/>
          <a:ext cx="2046762" cy="2046762"/>
        </a:xfrm>
        <a:prstGeom prst="ellipse">
          <a:avLst/>
        </a:prstGeom>
        <a:solidFill>
          <a:schemeClr val="accent4">
            <a:alpha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2640" tIns="20320" rIns="112640" bIns="20320" numCol="1" spcCol="1270" anchor="ctr" anchorCtr="0">
          <a:noAutofit/>
        </a:bodyPr>
        <a:lstStyle/>
        <a:p>
          <a:pPr lvl="0" algn="ctr" defTabSz="711200">
            <a:lnSpc>
              <a:spcPct val="90000"/>
            </a:lnSpc>
            <a:spcBef>
              <a:spcPct val="0"/>
            </a:spcBef>
            <a:spcAft>
              <a:spcPct val="35000"/>
            </a:spcAft>
          </a:pPr>
          <a:r>
            <a:rPr lang="en-IN" sz="1600" kern="1200" dirty="0" smtClean="0"/>
            <a:t>Tax Management </a:t>
          </a:r>
          <a:endParaRPr lang="en-US" sz="1600" kern="1200" dirty="0" smtClean="0"/>
        </a:p>
      </dsp:txBody>
      <dsp:txXfrm>
        <a:off x="3276559" y="2336128"/>
        <a:ext cx="2046762" cy="2046762"/>
      </dsp:txXfrm>
    </dsp:sp>
    <dsp:sp modelId="{26E0E040-0179-4971-B4E9-D8B3800A8C6E}">
      <dsp:nvSpPr>
        <dsp:cNvPr id="0" name=""/>
        <dsp:cNvSpPr/>
      </dsp:nvSpPr>
      <dsp:spPr>
        <a:xfrm>
          <a:off x="4913970" y="2336128"/>
          <a:ext cx="2046762" cy="2046762"/>
        </a:xfrm>
        <a:prstGeom prst="ellipse">
          <a:avLst/>
        </a:prstGeom>
        <a:solidFill>
          <a:schemeClr val="accent5">
            <a:alpha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2640" tIns="20320" rIns="112640" bIns="20320" numCol="1" spcCol="1270" anchor="ctr" anchorCtr="0">
          <a:noAutofit/>
        </a:bodyPr>
        <a:lstStyle/>
        <a:p>
          <a:pPr lvl="0" algn="ctr" defTabSz="711200">
            <a:lnSpc>
              <a:spcPct val="90000"/>
            </a:lnSpc>
            <a:spcBef>
              <a:spcPct val="0"/>
            </a:spcBef>
            <a:spcAft>
              <a:spcPct val="35000"/>
            </a:spcAft>
          </a:pPr>
          <a:r>
            <a:rPr lang="en-IN" sz="1600" kern="1200" dirty="0" smtClean="0"/>
            <a:t>Penalties</a:t>
          </a:r>
          <a:endParaRPr lang="en-US" sz="1600" kern="1200" dirty="0"/>
        </a:p>
      </dsp:txBody>
      <dsp:txXfrm>
        <a:off x="4913970" y="2336128"/>
        <a:ext cx="2046762" cy="2046762"/>
      </dsp:txXfrm>
    </dsp:sp>
    <dsp:sp modelId="{5081A5F0-B048-45C5-AE92-F4A600064403}">
      <dsp:nvSpPr>
        <dsp:cNvPr id="0" name=""/>
        <dsp:cNvSpPr/>
      </dsp:nvSpPr>
      <dsp:spPr>
        <a:xfrm>
          <a:off x="6551380" y="2336128"/>
          <a:ext cx="2046762" cy="2046762"/>
        </a:xfrm>
        <a:prstGeom prst="ellipse">
          <a:avLst/>
        </a:prstGeom>
        <a:solidFill>
          <a:schemeClr val="accent6">
            <a:alpha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2640" tIns="24130" rIns="112640" bIns="24130" numCol="1" spcCol="1270" anchor="ctr" anchorCtr="0">
          <a:noAutofit/>
        </a:bodyPr>
        <a:lstStyle/>
        <a:p>
          <a:pPr lvl="0" algn="ctr" defTabSz="844550">
            <a:lnSpc>
              <a:spcPct val="90000"/>
            </a:lnSpc>
            <a:spcBef>
              <a:spcPct val="0"/>
            </a:spcBef>
            <a:spcAft>
              <a:spcPct val="35000"/>
            </a:spcAft>
          </a:pPr>
          <a:r>
            <a:rPr lang="en-IN" sz="1900" kern="1200" dirty="0" smtClean="0"/>
            <a:t>Offences and Prosecution</a:t>
          </a:r>
          <a:endParaRPr lang="en-US" sz="1900" kern="1200" dirty="0"/>
        </a:p>
      </dsp:txBody>
      <dsp:txXfrm>
        <a:off x="6551380" y="2336128"/>
        <a:ext cx="2046762" cy="2046762"/>
      </dsp:txXfrm>
    </dsp:sp>
    <dsp:sp modelId="{70B310F2-F05B-4FDB-A27E-ECBA06605C58}">
      <dsp:nvSpPr>
        <dsp:cNvPr id="0" name=""/>
        <dsp:cNvSpPr/>
      </dsp:nvSpPr>
      <dsp:spPr>
        <a:xfrm>
          <a:off x="8188790" y="2336128"/>
          <a:ext cx="2046762" cy="2046762"/>
        </a:xfrm>
        <a:prstGeom prst="ellipse">
          <a:avLst/>
        </a:prstGeom>
        <a:solidFill>
          <a:schemeClr val="accent2">
            <a:alpha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2640" tIns="24130" rIns="112640" bIns="24130" numCol="1" spcCol="1270" anchor="ctr" anchorCtr="0">
          <a:noAutofit/>
        </a:bodyPr>
        <a:lstStyle/>
        <a:p>
          <a:pPr lvl="0" algn="ctr" defTabSz="844550">
            <a:lnSpc>
              <a:spcPct val="90000"/>
            </a:lnSpc>
            <a:spcBef>
              <a:spcPct val="0"/>
            </a:spcBef>
            <a:spcAft>
              <a:spcPct val="35000"/>
            </a:spcAft>
          </a:pPr>
          <a:r>
            <a:rPr lang="en-IN" sz="1900" kern="1200" dirty="0" smtClean="0"/>
            <a:t>Onetime disclosure window</a:t>
          </a:r>
          <a:endParaRPr lang="en-US" sz="1900" kern="1200" dirty="0"/>
        </a:p>
      </dsp:txBody>
      <dsp:txXfrm>
        <a:off x="8188790" y="2336128"/>
        <a:ext cx="2046762" cy="2046762"/>
      </dsp:txXfrm>
    </dsp:sp>
    <dsp:sp modelId="{29E1FC6F-8DF5-4C49-97BC-6F570878E239}">
      <dsp:nvSpPr>
        <dsp:cNvPr id="0" name=""/>
        <dsp:cNvSpPr/>
      </dsp:nvSpPr>
      <dsp:spPr>
        <a:xfrm>
          <a:off x="9826200" y="2336128"/>
          <a:ext cx="2046762" cy="2046762"/>
        </a:xfrm>
        <a:prstGeom prst="ellipse">
          <a:avLst/>
        </a:prstGeom>
        <a:solidFill>
          <a:schemeClr val="accent3">
            <a:alpha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2640" tIns="24130" rIns="112640" bIns="24130" numCol="1" spcCol="1270" anchor="ctr" anchorCtr="0">
          <a:noAutofit/>
        </a:bodyPr>
        <a:lstStyle/>
        <a:p>
          <a:pPr lvl="0" algn="ctr" defTabSz="844550">
            <a:lnSpc>
              <a:spcPct val="90000"/>
            </a:lnSpc>
            <a:spcBef>
              <a:spcPct val="0"/>
            </a:spcBef>
            <a:spcAft>
              <a:spcPct val="35000"/>
            </a:spcAft>
          </a:pPr>
          <a:r>
            <a:rPr lang="en-US" sz="1900" kern="1200" dirty="0" smtClean="0"/>
            <a:t>General Provisions</a:t>
          </a:r>
          <a:endParaRPr lang="en-US" sz="1900" kern="1200" dirty="0"/>
        </a:p>
      </dsp:txBody>
      <dsp:txXfrm>
        <a:off x="9826200" y="2336128"/>
        <a:ext cx="2046762" cy="2046762"/>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80C8D8-BF70-49D3-AF84-708AB60CA617}" type="datetimeFigureOut">
              <a:rPr lang="en-US"/>
              <a:pPr/>
              <a:t>29/06/2015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884E1F-9938-49EC-A8D4-C92594D8B9A2}" type="slidenum">
              <a:rPr lang="en-US"/>
              <a:pPr/>
              <a:t>‹#›</a:t>
            </a:fld>
            <a:endParaRPr lang="en-US"/>
          </a:p>
        </p:txBody>
      </p:sp>
    </p:spTree>
    <p:extLst>
      <p:ext uri="{BB962C8B-B14F-4D97-AF65-F5344CB8AC3E}">
        <p14:creationId xmlns="" xmlns:p14="http://schemas.microsoft.com/office/powerpoint/2010/main" val="1321554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C34CF8F1-E900-481D-8042-AE917B181D18}" type="slidenum">
              <a:rPr lang="en-US" smtClean="0"/>
              <a:pPr/>
              <a:t>1</a:t>
            </a:fld>
            <a:endParaRPr lang="en-US" dirty="0"/>
          </a:p>
        </p:txBody>
      </p:sp>
    </p:spTree>
    <p:extLst>
      <p:ext uri="{BB962C8B-B14F-4D97-AF65-F5344CB8AC3E}">
        <p14:creationId xmlns="" xmlns:p14="http://schemas.microsoft.com/office/powerpoint/2010/main" val="701532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i="1" kern="1200" dirty="0" smtClean="0">
                <a:solidFill>
                  <a:schemeClr val="tx1"/>
                </a:solidFill>
                <a:latin typeface="+mn-lt"/>
                <a:ea typeface="+mn-ea"/>
                <a:cs typeface="+mn-cs"/>
              </a:rPr>
              <a:t>Section 2  </a:t>
            </a:r>
            <a:endParaRPr lang="en-US" sz="1200" kern="1200" dirty="0" smtClean="0">
              <a:solidFill>
                <a:schemeClr val="tx1"/>
              </a:solidFill>
              <a:latin typeface="+mn-lt"/>
              <a:ea typeface="+mn-ea"/>
              <a:cs typeface="+mn-cs"/>
            </a:endParaRPr>
          </a:p>
          <a:p>
            <a:r>
              <a:rPr lang="en-IN" sz="1200" b="1" i="1" kern="1200" dirty="0" smtClean="0">
                <a:solidFill>
                  <a:schemeClr val="tx1"/>
                </a:solidFill>
                <a:latin typeface="+mn-lt"/>
                <a:ea typeface="+mn-ea"/>
                <a:cs typeface="+mn-cs"/>
              </a:rPr>
              <a:t>Section 42, 43, 49 and 50</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pPr/>
              <a:t>43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pPr/>
              <a:t>45</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Rot="1" noChangeAspect="1" noTextEdit="1"/>
          </p:cNvSpPr>
          <p:nvPr>
            <p:ph type="sldImg"/>
          </p:nvPr>
        </p:nvSpPr>
        <p:spPr bwMode="auto">
          <a:noFill/>
          <a:ln>
            <a:solidFill>
              <a:srgbClr val="000000"/>
            </a:solidFill>
            <a:miter lim="800000"/>
            <a:headEnd/>
            <a:tailEnd/>
          </a:ln>
        </p:spPr>
      </p:sp>
      <p:sp>
        <p:nvSpPr>
          <p:cNvPr id="23552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3552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latin typeface="Arial" pitchFamily="34" charset="0"/>
                <a:cs typeface="Arial" pitchFamily="34" charset="0"/>
              </a:rPr>
              <a:t>T. P. Ostwal &amp; Associates</a:t>
            </a:r>
          </a:p>
        </p:txBody>
      </p:sp>
    </p:spTree>
    <p:extLst>
      <p:ext uri="{BB962C8B-B14F-4D97-AF65-F5344CB8AC3E}">
        <p14:creationId xmlns="" xmlns:p14="http://schemas.microsoft.com/office/powerpoint/2010/main" val="2329061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IN" sz="1200" dirty="0" smtClean="0"/>
              <a:t>The new system, dubbed the Common Reporting Standards (CRS) on Automatic Exchange of Information, is very wide in scope and obliges the treaty partners to exchange a wide range of financial information, including that about the ultimate controlling persons and beneficial owners of entities.</a:t>
            </a:r>
          </a:p>
          <a:p>
            <a:pPr algn="just"/>
            <a:endParaRPr lang="en-IN" sz="1200" dirty="0" smtClean="0"/>
          </a:p>
          <a:p>
            <a:pPr algn="just"/>
            <a:r>
              <a:rPr lang="en-IN" sz="1200" dirty="0" smtClean="0"/>
              <a:t>To be able to comply with the new system, amendments have been made to section 285BA of the Income Tax Act, 1961. Necessary rules and guidelines are being formulated in consultation with financial institutions.</a:t>
            </a:r>
          </a:p>
          <a:p>
            <a:pPr algn="just"/>
            <a:endParaRPr lang="en-IN" sz="1200" dirty="0" smtClean="0"/>
          </a:p>
          <a:p>
            <a:pPr algn="just"/>
            <a:r>
              <a:rPr lang="en-IN" sz="1200" dirty="0" smtClean="0"/>
              <a:t>Previously, information was exchanged between countries on the basis of specific requests relating to cases of tax evasion and other financial crimes. </a:t>
            </a:r>
          </a:p>
          <a:p>
            <a:pPr algn="just"/>
            <a:endParaRPr lang="en-IN" sz="1200" dirty="0" smtClean="0"/>
          </a:p>
          <a:p>
            <a:pPr algn="just"/>
            <a:r>
              <a:rPr lang="en-IN" sz="1200" dirty="0" smtClean="0"/>
              <a:t>AEOI, when fully implemented, sets up a system wherein bulk taxpayer information will periodically be sent by the source country of income to the country of residence of the taxpayer.</a:t>
            </a:r>
          </a:p>
          <a:p>
            <a:endParaRPr lang="en-IN" dirty="0"/>
          </a:p>
        </p:txBody>
      </p:sp>
      <p:sp>
        <p:nvSpPr>
          <p:cNvPr id="4" name="Slide Number Placeholder 3"/>
          <p:cNvSpPr>
            <a:spLocks noGrp="1"/>
          </p:cNvSpPr>
          <p:nvPr>
            <p:ph type="sldNum" sz="quarter" idx="10"/>
          </p:nvPr>
        </p:nvSpPr>
        <p:spPr/>
        <p:txBody>
          <a:bodyPr/>
          <a:lstStyle/>
          <a:p>
            <a:fld id="{01F2A70B-78F2-4DCF-B53B-C990D2FAFB8A}" type="slidenum">
              <a:rPr lang="en-IN" smtClean="0"/>
              <a:pPr/>
              <a:t>4</a:t>
            </a:fld>
            <a:endParaRPr lang="en-IN"/>
          </a:p>
        </p:txBody>
      </p:sp>
    </p:spTree>
    <p:extLst>
      <p:ext uri="{BB962C8B-B14F-4D97-AF65-F5344CB8AC3E}">
        <p14:creationId xmlns="" xmlns:p14="http://schemas.microsoft.com/office/powerpoint/2010/main" val="3006417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01F2A70B-78F2-4DCF-B53B-C990D2FAFB8A}" type="slidenum">
              <a:rPr lang="en-IN" smtClean="0"/>
              <a:pPr/>
              <a:t>5</a:t>
            </a:fld>
            <a:endParaRPr lang="en-IN"/>
          </a:p>
        </p:txBody>
      </p:sp>
    </p:spTree>
    <p:extLst>
      <p:ext uri="{BB962C8B-B14F-4D97-AF65-F5344CB8AC3E}">
        <p14:creationId xmlns="" xmlns:p14="http://schemas.microsoft.com/office/powerpoint/2010/main" val="3006417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kern="1200" dirty="0" smtClean="0">
                <a:solidFill>
                  <a:schemeClr val="tx1"/>
                </a:solidFill>
                <a:latin typeface="+mn-lt"/>
                <a:ea typeface="+mn-ea"/>
                <a:cs typeface="+mn-cs"/>
              </a:rPr>
              <a:t>A clue can be taken from the Instructions to the Income Tax Returns: </a:t>
            </a:r>
            <a:br>
              <a:rPr lang="en-IN" sz="1200" kern="1200" dirty="0" smtClean="0">
                <a:solidFill>
                  <a:schemeClr val="tx1"/>
                </a:solidFill>
                <a:latin typeface="+mn-lt"/>
                <a:ea typeface="+mn-ea"/>
                <a:cs typeface="+mn-cs"/>
              </a:rPr>
            </a:br>
            <a:r>
              <a:rPr lang="en-IN" sz="1200" kern="1200" dirty="0" smtClean="0">
                <a:solidFill>
                  <a:schemeClr val="tx1"/>
                </a:solidFill>
                <a:latin typeface="+mn-lt"/>
                <a:ea typeface="+mn-ea"/>
                <a:cs typeface="+mn-cs"/>
              </a:rPr>
              <a:t>“Financial interest would include, but would not be limited to, any of the following:-(1) if the resident assessee is the owner of record or holder of legal title of any financial account, irrespective of whether he is the beneficiary or not.</a:t>
            </a:r>
          </a:p>
          <a:p>
            <a:r>
              <a:rPr lang="en-IN" sz="1200" kern="1200" dirty="0" smtClean="0">
                <a:solidFill>
                  <a:schemeClr val="tx1"/>
                </a:solidFill>
                <a:latin typeface="+mn-lt"/>
                <a:ea typeface="+mn-ea"/>
                <a:cs typeface="+mn-cs"/>
              </a:rPr>
              <a:t>(2) if the owner of record or holder of title is one of the following:-</a:t>
            </a:r>
            <a:br>
              <a:rPr lang="en-IN" sz="1200" kern="1200" dirty="0" smtClean="0">
                <a:solidFill>
                  <a:schemeClr val="tx1"/>
                </a:solidFill>
                <a:latin typeface="+mn-lt"/>
                <a:ea typeface="+mn-ea"/>
                <a:cs typeface="+mn-cs"/>
              </a:rPr>
            </a:br>
            <a:r>
              <a:rPr lang="en-IN" sz="1200" kern="1200" dirty="0" smtClean="0">
                <a:solidFill>
                  <a:schemeClr val="tx1"/>
                </a:solidFill>
                <a:latin typeface="+mn-lt"/>
                <a:ea typeface="+mn-ea"/>
                <a:cs typeface="+mn-cs"/>
              </a:rPr>
              <a:t>(i) an agent, nominee, attorney or a person acting in some other capacity on behalf of the resident assessee with respect to the entity. </a:t>
            </a:r>
            <a:br>
              <a:rPr lang="en-IN" sz="1200" kern="1200" dirty="0" smtClean="0">
                <a:solidFill>
                  <a:schemeClr val="tx1"/>
                </a:solidFill>
                <a:latin typeface="+mn-lt"/>
                <a:ea typeface="+mn-ea"/>
                <a:cs typeface="+mn-cs"/>
              </a:rPr>
            </a:br>
            <a:r>
              <a:rPr lang="en-IN" sz="1200" kern="1200" dirty="0" smtClean="0">
                <a:solidFill>
                  <a:schemeClr val="tx1"/>
                </a:solidFill>
                <a:latin typeface="+mn-lt"/>
                <a:ea typeface="+mn-ea"/>
                <a:cs typeface="+mn-cs"/>
              </a:rPr>
              <a:t>(ii) a corporation in which the resident owns, directly or indirectly, any share or voting power.</a:t>
            </a:r>
          </a:p>
          <a:p>
            <a:r>
              <a:rPr lang="en-IN" sz="1200" kern="1200" dirty="0" smtClean="0">
                <a:solidFill>
                  <a:schemeClr val="tx1"/>
                </a:solidFill>
                <a:latin typeface="+mn-lt"/>
                <a:ea typeface="+mn-ea"/>
                <a:cs typeface="+mn-cs"/>
              </a:rPr>
              <a:t>(iii) a partnership in which the resident assessee owns, directly or indirectly, an interest in partnership profits or an interest in partnership capital.</a:t>
            </a:r>
          </a:p>
          <a:p>
            <a:r>
              <a:rPr lang="en-IN" sz="1200" kern="1200" dirty="0" smtClean="0">
                <a:solidFill>
                  <a:schemeClr val="tx1"/>
                </a:solidFill>
                <a:latin typeface="+mn-lt"/>
                <a:ea typeface="+mn-ea"/>
                <a:cs typeface="+mn-cs"/>
              </a:rPr>
              <a:t>(iv) a trust of which the resident has beneficial or ownership interest.</a:t>
            </a:r>
          </a:p>
          <a:p>
            <a:r>
              <a:rPr lang="en-IN" sz="1200" kern="1200" dirty="0" smtClean="0">
                <a:solidFill>
                  <a:schemeClr val="tx1"/>
                </a:solidFill>
                <a:latin typeface="+mn-lt"/>
                <a:ea typeface="+mn-ea"/>
                <a:cs typeface="+mn-cs"/>
              </a:rPr>
              <a:t>(v) any other entity in which the resident owns, directly or indirectly, any voting power or equity interest or assets or interest in profits.”</a:t>
            </a:r>
          </a:p>
          <a:p>
            <a:r>
              <a:rPr lang="en-GB" sz="1200" kern="1200" dirty="0" smtClean="0">
                <a:solidFill>
                  <a:schemeClr val="tx1"/>
                </a:solidFill>
                <a:latin typeface="+mn-lt"/>
                <a:ea typeface="+mn-ea"/>
                <a:cs typeface="+mn-cs"/>
              </a:rPr>
              <a:t> </a:t>
            </a:r>
            <a:endParaRPr lang="en-IN" sz="1200" kern="1200" dirty="0" smtClean="0">
              <a:solidFill>
                <a:schemeClr val="tx1"/>
              </a:solidFill>
              <a:latin typeface="+mn-lt"/>
              <a:ea typeface="+mn-ea"/>
              <a:cs typeface="+mn-cs"/>
            </a:endParaRPr>
          </a:p>
          <a:p>
            <a:endParaRPr lang="en-IN" dirty="0"/>
          </a:p>
        </p:txBody>
      </p:sp>
      <p:sp>
        <p:nvSpPr>
          <p:cNvPr id="4" name="Slide Number Placeholder 3"/>
          <p:cNvSpPr>
            <a:spLocks noGrp="1"/>
          </p:cNvSpPr>
          <p:nvPr>
            <p:ph type="sldNum" sz="quarter" idx="10"/>
          </p:nvPr>
        </p:nvSpPr>
        <p:spPr/>
        <p:txBody>
          <a:bodyPr/>
          <a:lstStyle/>
          <a:p>
            <a:fld id="{01F2A70B-78F2-4DCF-B53B-C990D2FAFB8A}" type="slidenum">
              <a:rPr lang="en-IN" smtClean="0"/>
              <a:pPr/>
              <a:t>12</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 </a:t>
            </a:r>
            <a:endParaRPr lang="en-IN" sz="1200" kern="1200" dirty="0" smtClean="0">
              <a:solidFill>
                <a:schemeClr val="tx1"/>
              </a:solidFill>
              <a:latin typeface="+mn-lt"/>
              <a:ea typeface="+mn-ea"/>
              <a:cs typeface="+mn-cs"/>
            </a:endParaRPr>
          </a:p>
          <a:p>
            <a:endParaRPr lang="en-IN" dirty="0"/>
          </a:p>
        </p:txBody>
      </p:sp>
      <p:sp>
        <p:nvSpPr>
          <p:cNvPr id="4" name="Slide Number Placeholder 3"/>
          <p:cNvSpPr>
            <a:spLocks noGrp="1"/>
          </p:cNvSpPr>
          <p:nvPr>
            <p:ph type="sldNum" sz="quarter" idx="10"/>
          </p:nvPr>
        </p:nvSpPr>
        <p:spPr/>
        <p:txBody>
          <a:bodyPr/>
          <a:lstStyle/>
          <a:p>
            <a:fld id="{01F2A70B-78F2-4DCF-B53B-C990D2FAFB8A}" type="slidenum">
              <a:rPr lang="en-IN" smtClean="0"/>
              <a:pPr/>
              <a:t>13</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 </a:t>
            </a:r>
            <a:endParaRPr lang="en-IN" sz="1200" kern="1200" dirty="0" smtClean="0">
              <a:solidFill>
                <a:schemeClr val="tx1"/>
              </a:solidFill>
              <a:latin typeface="+mn-lt"/>
              <a:ea typeface="+mn-ea"/>
              <a:cs typeface="+mn-cs"/>
            </a:endParaRPr>
          </a:p>
          <a:p>
            <a:endParaRPr lang="en-IN" dirty="0"/>
          </a:p>
        </p:txBody>
      </p:sp>
      <p:sp>
        <p:nvSpPr>
          <p:cNvPr id="4" name="Slide Number Placeholder 3"/>
          <p:cNvSpPr>
            <a:spLocks noGrp="1"/>
          </p:cNvSpPr>
          <p:nvPr>
            <p:ph type="sldNum" sz="quarter" idx="10"/>
          </p:nvPr>
        </p:nvSpPr>
        <p:spPr/>
        <p:txBody>
          <a:bodyPr/>
          <a:lstStyle/>
          <a:p>
            <a:fld id="{01F2A70B-78F2-4DCF-B53B-C990D2FAFB8A}" type="slidenum">
              <a:rPr lang="en-IN" smtClean="0"/>
              <a:pPr/>
              <a:t>14</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 </a:t>
            </a:r>
            <a:endParaRPr lang="en-IN" sz="1200" kern="1200" dirty="0" smtClean="0">
              <a:solidFill>
                <a:schemeClr val="tx1"/>
              </a:solidFill>
              <a:latin typeface="+mn-lt"/>
              <a:ea typeface="+mn-ea"/>
              <a:cs typeface="+mn-cs"/>
            </a:endParaRPr>
          </a:p>
          <a:p>
            <a:endParaRPr lang="en-IN" dirty="0"/>
          </a:p>
        </p:txBody>
      </p:sp>
      <p:sp>
        <p:nvSpPr>
          <p:cNvPr id="4" name="Slide Number Placeholder 3"/>
          <p:cNvSpPr>
            <a:spLocks noGrp="1"/>
          </p:cNvSpPr>
          <p:nvPr>
            <p:ph type="sldNum" sz="quarter" idx="10"/>
          </p:nvPr>
        </p:nvSpPr>
        <p:spPr/>
        <p:txBody>
          <a:bodyPr/>
          <a:lstStyle/>
          <a:p>
            <a:fld id="{01F2A70B-78F2-4DCF-B53B-C990D2FAFB8A}" type="slidenum">
              <a:rPr lang="en-IN" smtClean="0"/>
              <a:pPr/>
              <a:t>15</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b="1" i="1" dirty="0" smtClean="0">
                <a:latin typeface="Calibri" pitchFamily="34" charset="0"/>
              </a:rPr>
              <a:t>Section 43 - </a:t>
            </a:r>
            <a:r>
              <a:rPr lang="en-IN" i="1" dirty="0" smtClean="0">
                <a:latin typeface="Calibri" pitchFamily="34" charset="0"/>
              </a:rPr>
              <a:t>If </a:t>
            </a:r>
            <a:r>
              <a:rPr lang="en-IN" b="1" i="1" dirty="0" smtClean="0">
                <a:solidFill>
                  <a:srgbClr val="FF0000"/>
                </a:solidFill>
                <a:latin typeface="Calibri" pitchFamily="34" charset="0"/>
              </a:rPr>
              <a:t>any person, being a resident other than not ordinarily resident </a:t>
            </a:r>
            <a:r>
              <a:rPr lang="en-IN" i="1" dirty="0" smtClean="0">
                <a:latin typeface="Calibri" pitchFamily="34" charset="0"/>
              </a:rPr>
              <a:t>in India within the meaning of clause (6) of section 6 of the Income-tax Act, </a:t>
            </a:r>
            <a:r>
              <a:rPr lang="en-IN" i="1" dirty="0" smtClean="0">
                <a:solidFill>
                  <a:srgbClr val="FF0000"/>
                </a:solidFill>
                <a:latin typeface="Calibri" pitchFamily="34" charset="0"/>
              </a:rPr>
              <a:t>who has furnished the return of income </a:t>
            </a:r>
            <a:r>
              <a:rPr lang="en-IN" i="1" dirty="0" smtClean="0">
                <a:latin typeface="Calibri" pitchFamily="34" charset="0"/>
              </a:rPr>
              <a:t>for any previous year under sub-section (1) or sub-section (4) or sub-section (5) of section 139 of the said Act, </a:t>
            </a:r>
            <a:r>
              <a:rPr lang="en-IN" i="1" dirty="0" smtClean="0">
                <a:solidFill>
                  <a:srgbClr val="FF0000"/>
                </a:solidFill>
                <a:latin typeface="Calibri" pitchFamily="34" charset="0"/>
              </a:rPr>
              <a:t>fails to furnish any information or furnishes inaccurate particulars in such return relating to any asset (including financial interest in any entity) located outside India</a:t>
            </a:r>
            <a:r>
              <a:rPr lang="en-IN" i="1" dirty="0" smtClean="0">
                <a:latin typeface="Calibri" pitchFamily="34" charset="0"/>
              </a:rPr>
              <a:t>, held by him as a beneficial owner or otherwise, or in respect of which he was a beneficiary, or relating to any income from a source located outside India, at any time during such previous year, </a:t>
            </a:r>
            <a:r>
              <a:rPr lang="en-IN" i="1" dirty="0" smtClean="0">
                <a:solidFill>
                  <a:srgbClr val="FF0000"/>
                </a:solidFill>
                <a:latin typeface="Calibri" pitchFamily="34" charset="0"/>
              </a:rPr>
              <a:t>the Assessing Officer </a:t>
            </a:r>
            <a:r>
              <a:rPr lang="en-IN" b="1" i="1" dirty="0" smtClean="0">
                <a:solidFill>
                  <a:schemeClr val="tx2"/>
                </a:solidFill>
                <a:latin typeface="Calibri" pitchFamily="34" charset="0"/>
              </a:rPr>
              <a:t>may</a:t>
            </a:r>
            <a:r>
              <a:rPr lang="en-IN" i="1" dirty="0" smtClean="0">
                <a:solidFill>
                  <a:srgbClr val="FF0000"/>
                </a:solidFill>
                <a:latin typeface="Calibri" pitchFamily="34" charset="0"/>
              </a:rPr>
              <a:t> direct that such person shall pay, by way of penalty, a sum of ten lakh rupees:</a:t>
            </a:r>
          </a:p>
          <a:p>
            <a:endParaRPr lang="en-IN" dirty="0"/>
          </a:p>
        </p:txBody>
      </p:sp>
      <p:sp>
        <p:nvSpPr>
          <p:cNvPr id="4" name="Slide Number Placeholder 3"/>
          <p:cNvSpPr>
            <a:spLocks noGrp="1"/>
          </p:cNvSpPr>
          <p:nvPr>
            <p:ph type="sldNum" sz="quarter" idx="10"/>
          </p:nvPr>
        </p:nvSpPr>
        <p:spPr/>
        <p:txBody>
          <a:bodyPr/>
          <a:lstStyle/>
          <a:p>
            <a:fld id="{01F2A70B-78F2-4DCF-B53B-C990D2FAFB8A}" type="slidenum">
              <a:rPr lang="en-IN" smtClean="0"/>
              <a:pPr/>
              <a:t>25</a:t>
            </a:fld>
            <a:endParaRPr lang="en-IN"/>
          </a:p>
        </p:txBody>
      </p:sp>
    </p:spTree>
    <p:extLst>
      <p:ext uri="{BB962C8B-B14F-4D97-AF65-F5344CB8AC3E}">
        <p14:creationId xmlns="" xmlns:p14="http://schemas.microsoft.com/office/powerpoint/2010/main" val="1795397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i="1" kern="1200" dirty="0" smtClean="0">
                <a:solidFill>
                  <a:schemeClr val="tx1"/>
                </a:solidFill>
                <a:latin typeface="+mn-lt"/>
                <a:ea typeface="+mn-ea"/>
                <a:cs typeface="+mn-cs"/>
              </a:rPr>
              <a:t>Section 2 (11) and 2(12)</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pPr/>
              <a:t>42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r>
              <a:rPr lang="en-US" smtClean="0"/>
              <a:t>July 2015</a:t>
            </a:r>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r>
              <a:rPr lang="en-US" smtClean="0"/>
              <a:t>T P Ostwal &amp; Associates</a:t>
            </a:r>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 xmlns:p14="http://schemas.microsoft.com/office/powerpoint/2010/main" val="4279889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smtClean="0"/>
              <a:t>July 2015</a:t>
            </a:r>
            <a:endParaRPr lang="en-US" dirty="0"/>
          </a:p>
        </p:txBody>
      </p:sp>
      <p:sp>
        <p:nvSpPr>
          <p:cNvPr id="5" name="Footer Placeholder 4"/>
          <p:cNvSpPr>
            <a:spLocks noGrp="1"/>
          </p:cNvSpPr>
          <p:nvPr>
            <p:ph type="ftr" sz="quarter" idx="11"/>
          </p:nvPr>
        </p:nvSpPr>
        <p:spPr/>
        <p:txBody>
          <a:bodyPr/>
          <a:lstStyle/>
          <a:p>
            <a:r>
              <a:rPr lang="en-US" smtClean="0"/>
              <a:t>T P Ostwal &amp; Associates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 xmlns:p14="http://schemas.microsoft.com/office/powerpoint/2010/main" val="2314628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r>
              <a:rPr lang="en-US" smtClean="0"/>
              <a:t>July 2015</a:t>
            </a:r>
            <a:endParaRPr lang="en-US" dirty="0"/>
          </a:p>
        </p:txBody>
      </p:sp>
      <p:sp>
        <p:nvSpPr>
          <p:cNvPr id="5" name="Footer Placeholder 4"/>
          <p:cNvSpPr>
            <a:spLocks noGrp="1"/>
          </p:cNvSpPr>
          <p:nvPr>
            <p:ph type="ftr" sz="quarter" idx="11"/>
          </p:nvPr>
        </p:nvSpPr>
        <p:spPr>
          <a:xfrm>
            <a:off x="774923" y="5951811"/>
            <a:ext cx="7896279" cy="365125"/>
          </a:xfrm>
        </p:spPr>
        <p:txBody>
          <a:bodyPr/>
          <a:lstStyle/>
          <a:p>
            <a:r>
              <a:rPr lang="en-US" smtClean="0"/>
              <a:t>T P Ostwal &amp; Associates</a:t>
            </a:r>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 xmlns:p14="http://schemas.microsoft.com/office/powerpoint/2010/main" val="3948788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dirty="0"/>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smtClean="0"/>
              <a:t>July 2015</a:t>
            </a:r>
            <a:endParaRPr lang="en-US" dirty="0"/>
          </a:p>
        </p:txBody>
      </p:sp>
      <p:sp>
        <p:nvSpPr>
          <p:cNvPr id="5" name="Footer Placeholder 4"/>
          <p:cNvSpPr>
            <a:spLocks noGrp="1"/>
          </p:cNvSpPr>
          <p:nvPr>
            <p:ph type="ftr" sz="quarter" idx="11"/>
          </p:nvPr>
        </p:nvSpPr>
        <p:spPr/>
        <p:txBody>
          <a:bodyPr/>
          <a:lstStyle/>
          <a:p>
            <a:r>
              <a:rPr lang="en-US" smtClean="0"/>
              <a:t>T P Ostwal &amp; Associates</a:t>
            </a:r>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extLst>
      <p:ext uri="{BB962C8B-B14F-4D97-AF65-F5344CB8AC3E}">
        <p14:creationId xmlns="" xmlns:p14="http://schemas.microsoft.com/office/powerpoint/2010/main" val="3744370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r>
              <a:rPr lang="en-US" smtClean="0"/>
              <a:t>July 2015</a:t>
            </a:r>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r>
              <a:rPr lang="en-US" smtClean="0"/>
              <a:t>T P Ostwal &amp; Associates</a:t>
            </a:r>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 xmlns:p14="http://schemas.microsoft.com/office/powerpoint/2010/main" val="3731717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dirty="0"/>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r>
              <a:rPr lang="en-US" smtClean="0"/>
              <a:t>July 2015</a:t>
            </a:r>
            <a:endParaRPr lang="en-US" dirty="0"/>
          </a:p>
        </p:txBody>
      </p:sp>
      <p:sp>
        <p:nvSpPr>
          <p:cNvPr id="6" name="Footer Placeholder 5"/>
          <p:cNvSpPr>
            <a:spLocks noGrp="1"/>
          </p:cNvSpPr>
          <p:nvPr>
            <p:ph type="ftr" sz="quarter" idx="11"/>
          </p:nvPr>
        </p:nvSpPr>
        <p:spPr/>
        <p:txBody>
          <a:bodyPr/>
          <a:lstStyle/>
          <a:p>
            <a:r>
              <a:rPr lang="en-US" smtClean="0"/>
              <a:t>T P Ostwal &amp; Associates</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 xmlns:p14="http://schemas.microsoft.com/office/powerpoint/2010/main" val="1734717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dirty="0"/>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r>
              <a:rPr lang="en-US" smtClean="0"/>
              <a:t>July 2015</a:t>
            </a:r>
            <a:endParaRPr lang="en-US" dirty="0"/>
          </a:p>
        </p:txBody>
      </p:sp>
      <p:sp>
        <p:nvSpPr>
          <p:cNvPr id="8" name="Footer Placeholder 7"/>
          <p:cNvSpPr>
            <a:spLocks noGrp="1"/>
          </p:cNvSpPr>
          <p:nvPr>
            <p:ph type="ftr" sz="quarter" idx="11"/>
          </p:nvPr>
        </p:nvSpPr>
        <p:spPr/>
        <p:txBody>
          <a:bodyPr/>
          <a:lstStyle/>
          <a:p>
            <a:r>
              <a:rPr lang="en-US" smtClean="0"/>
              <a:t>T P Ostwal &amp; Associates</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 xmlns:p14="http://schemas.microsoft.com/office/powerpoint/2010/main" val="449048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July 2015</a:t>
            </a:r>
            <a:endParaRPr lang="en-US" dirty="0"/>
          </a:p>
        </p:txBody>
      </p:sp>
      <p:sp>
        <p:nvSpPr>
          <p:cNvPr id="4" name="Footer Placeholder 3"/>
          <p:cNvSpPr>
            <a:spLocks noGrp="1"/>
          </p:cNvSpPr>
          <p:nvPr>
            <p:ph type="ftr" sz="quarter" idx="11"/>
          </p:nvPr>
        </p:nvSpPr>
        <p:spPr/>
        <p:txBody>
          <a:bodyPr/>
          <a:lstStyle/>
          <a:p>
            <a:r>
              <a:rPr lang="en-US" smtClean="0"/>
              <a:t>T P Ostwal &amp; Associates</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dirty="0"/>
              <a:t>Click to edit Master title style</a:t>
            </a:r>
          </a:p>
        </p:txBody>
      </p:sp>
    </p:spTree>
    <p:extLst>
      <p:ext uri="{BB962C8B-B14F-4D97-AF65-F5344CB8AC3E}">
        <p14:creationId xmlns="" xmlns:p14="http://schemas.microsoft.com/office/powerpoint/2010/main" val="436697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July 2015</a:t>
            </a:r>
            <a:endParaRPr lang="en-US" dirty="0"/>
          </a:p>
        </p:txBody>
      </p:sp>
      <p:sp>
        <p:nvSpPr>
          <p:cNvPr id="3" name="Footer Placeholder 2"/>
          <p:cNvSpPr>
            <a:spLocks noGrp="1"/>
          </p:cNvSpPr>
          <p:nvPr>
            <p:ph type="ftr" sz="quarter" idx="11"/>
          </p:nvPr>
        </p:nvSpPr>
        <p:spPr/>
        <p:txBody>
          <a:bodyPr/>
          <a:lstStyle/>
          <a:p>
            <a:r>
              <a:rPr lang="en-US" smtClean="0"/>
              <a:t>T P Ostwal &amp; Associates</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 xmlns:p14="http://schemas.microsoft.com/office/powerpoint/2010/main" val="2116441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dirty="0"/>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r>
              <a:rPr lang="en-US" smtClean="0"/>
              <a:t>July 2015</a:t>
            </a:r>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r>
              <a:rPr lang="en-US" smtClean="0"/>
              <a:t>T P Ostwal &amp; Associates</a:t>
            </a:r>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 xmlns:p14="http://schemas.microsoft.com/office/powerpoint/2010/main" val="4193838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dirty="0"/>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p>
            <a:r>
              <a:rPr lang="en-US" smtClean="0"/>
              <a:t>July 2015</a:t>
            </a:r>
            <a:endParaRPr lang="en-US" dirty="0"/>
          </a:p>
        </p:txBody>
      </p:sp>
      <p:sp>
        <p:nvSpPr>
          <p:cNvPr id="6" name="Footer Placeholder 5"/>
          <p:cNvSpPr>
            <a:spLocks noGrp="1"/>
          </p:cNvSpPr>
          <p:nvPr>
            <p:ph type="ftr" sz="quarter" idx="11"/>
          </p:nvPr>
        </p:nvSpPr>
        <p:spPr/>
        <p:txBody>
          <a:bodyPr/>
          <a:lstStyle/>
          <a:p>
            <a:r>
              <a:rPr lang="en-US" smtClean="0"/>
              <a:t>T P Ostwal &amp; Associates</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 xmlns:p14="http://schemas.microsoft.com/office/powerpoint/2010/main" val="4277650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r>
              <a:rPr lang="en-US" smtClean="0"/>
              <a:t>July 2015</a:t>
            </a:r>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r>
              <a:rPr lang="en-US" smtClean="0"/>
              <a:t>T P Ostwal &amp; Associates</a:t>
            </a:r>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 xmlns:p14="http://schemas.microsoft.com/office/powerpoint/2010/main" val="12594231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xml"/><Relationship Id="rId7"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7.jpeg"/><Relationship Id="rId4" Type="http://schemas.openxmlformats.org/officeDocument/2006/relationships/diagramQuickStyle" Target="../diagrams/quickStyle1.xml"/><Relationship Id="rId9"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21.jpeg"/><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xml.rels><?xml version="1.0" encoding="UTF-8" standalone="yes"?>
<Relationships xmlns="http://schemas.openxmlformats.org/package/2006/relationships"><Relationship Id="rId3" Type="http://schemas.openxmlformats.org/officeDocument/2006/relationships/image" Target="cid:image001.png@01D09962.23C03C30" TargetMode="External"/><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7.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7.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1.jpe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40524" y="1354757"/>
            <a:ext cx="10562898" cy="1220847"/>
          </a:xfrm>
          <a:prstGeom prst="rect">
            <a:avLst/>
          </a:prstGeom>
          <a:noFill/>
        </p:spPr>
        <p:txBody>
          <a:bodyPr wrap="square" lIns="0">
            <a:spAutoFit/>
          </a:bodyPr>
          <a:lstStyle/>
          <a:p>
            <a:pPr algn="ctr">
              <a:lnSpc>
                <a:spcPts val="4404"/>
              </a:lnSpc>
              <a:defRPr/>
            </a:pPr>
            <a:r>
              <a:rPr lang="en-US" sz="3600" b="1" dirty="0">
                <a:latin typeface="Book Antiqua" panose="02040602050305030304" pitchFamily="18" charset="0"/>
              </a:rPr>
              <a:t>The Black Money (Undisclosed Foreign Income and Assets) and Imposition of Tax </a:t>
            </a:r>
            <a:r>
              <a:rPr lang="en-US" sz="3600" b="1" dirty="0" smtClean="0">
                <a:latin typeface="Book Antiqua" panose="02040602050305030304" pitchFamily="18" charset="0"/>
              </a:rPr>
              <a:t>Act, </a:t>
            </a:r>
            <a:r>
              <a:rPr lang="en-US" sz="3600" b="1" dirty="0">
                <a:latin typeface="Book Antiqua" panose="02040602050305030304" pitchFamily="18" charset="0"/>
              </a:rPr>
              <a:t>2015</a:t>
            </a:r>
          </a:p>
        </p:txBody>
      </p:sp>
      <p:sp>
        <p:nvSpPr>
          <p:cNvPr id="11" name="Slide Number Placeholder 10"/>
          <p:cNvSpPr>
            <a:spLocks noGrp="1"/>
          </p:cNvSpPr>
          <p:nvPr>
            <p:ph type="sldNum" sz="quarter" idx="12"/>
          </p:nvPr>
        </p:nvSpPr>
        <p:spPr>
          <a:prstGeom prst="rect">
            <a:avLst/>
          </a:prstGeom>
        </p:spPr>
        <p:txBody>
          <a:bodyPr/>
          <a:lstStyle/>
          <a:p>
            <a:fld id="{B82CCC60-E8CD-4174-8B1A-7DF615B22EEF}" type="slidenum">
              <a:rPr lang="en-US" smtClean="0"/>
              <a:pPr/>
              <a:t>1</a:t>
            </a:fld>
            <a:endParaRPr lang="en-US" dirty="0"/>
          </a:p>
        </p:txBody>
      </p:sp>
      <p:sp>
        <p:nvSpPr>
          <p:cNvPr id="12" name="TextBox 11"/>
          <p:cNvSpPr txBox="1"/>
          <p:nvPr/>
        </p:nvSpPr>
        <p:spPr>
          <a:xfrm>
            <a:off x="595744" y="424175"/>
            <a:ext cx="10640291" cy="1220847"/>
          </a:xfrm>
          <a:prstGeom prst="rect">
            <a:avLst/>
          </a:prstGeom>
          <a:noFill/>
        </p:spPr>
        <p:txBody>
          <a:bodyPr wrap="square" lIns="0">
            <a:spAutoFit/>
          </a:bodyPr>
          <a:lstStyle/>
          <a:p>
            <a:pPr algn="ctr">
              <a:lnSpc>
                <a:spcPts val="4404"/>
              </a:lnSpc>
              <a:defRPr/>
            </a:pPr>
            <a:r>
              <a:rPr lang="en-IN" sz="2800" b="1" cap="small" dirty="0" smtClean="0">
                <a:solidFill>
                  <a:srgbClr val="1515FF"/>
                </a:solidFill>
                <a:latin typeface="Copperplate Gothic Light" pitchFamily="34" charset="0"/>
              </a:rPr>
              <a:t>International Fiscal Association (IFA)</a:t>
            </a:r>
          </a:p>
          <a:p>
            <a:pPr algn="ctr">
              <a:lnSpc>
                <a:spcPts val="4404"/>
              </a:lnSpc>
              <a:defRPr/>
            </a:pPr>
            <a:r>
              <a:rPr lang="en-IN" sz="2800" b="1" cap="small" dirty="0" smtClean="0">
                <a:solidFill>
                  <a:srgbClr val="1515FF"/>
                </a:solidFill>
                <a:latin typeface="Copperplate Gothic Light" pitchFamily="34" charset="0"/>
              </a:rPr>
              <a:t>Eastern Region Chapter </a:t>
            </a:r>
            <a:endParaRPr lang="en-IN" sz="2800" b="1" cap="small" dirty="0">
              <a:solidFill>
                <a:srgbClr val="1515FF"/>
              </a:solidFill>
              <a:latin typeface="Copperplate Gothic Light" pitchFamily="34" charset="0"/>
            </a:endParaRPr>
          </a:p>
        </p:txBody>
      </p:sp>
      <p:sp>
        <p:nvSpPr>
          <p:cNvPr id="13" name="Rectangle 12"/>
          <p:cNvSpPr/>
          <p:nvPr/>
        </p:nvSpPr>
        <p:spPr>
          <a:xfrm>
            <a:off x="8751900" y="2334575"/>
            <a:ext cx="2618024" cy="656590"/>
          </a:xfrm>
          <a:prstGeom prst="rect">
            <a:avLst/>
          </a:prstGeom>
        </p:spPr>
        <p:txBody>
          <a:bodyPr wrap="none">
            <a:spAutoFit/>
          </a:bodyPr>
          <a:lstStyle/>
          <a:p>
            <a:pPr algn="just">
              <a:lnSpc>
                <a:spcPts val="4404"/>
              </a:lnSpc>
              <a:defRPr/>
            </a:pPr>
            <a:r>
              <a:rPr lang="en-GB" sz="2800" b="1" dirty="0" smtClean="0">
                <a:latin typeface="Book Antiqua" panose="02040602050305030304" pitchFamily="18" charset="0"/>
              </a:rPr>
              <a:t>T</a:t>
            </a:r>
            <a:r>
              <a:rPr lang="en-GB" sz="2800" b="1" dirty="0">
                <a:latin typeface="Book Antiqua" panose="02040602050305030304" pitchFamily="18" charset="0"/>
              </a:rPr>
              <a:t>. P. OSTWAL</a:t>
            </a:r>
            <a:endParaRPr lang="en-IN" sz="2800" b="1" dirty="0">
              <a:latin typeface="Book Antiqua" panose="02040602050305030304" pitchFamily="18" charset="0"/>
            </a:endParaRPr>
          </a:p>
        </p:txBody>
      </p:sp>
      <p:sp>
        <p:nvSpPr>
          <p:cNvPr id="59394" name="AutoShape 2" descr="data:image/jpeg;base64,/9j/4AAQSkZJRgABAQAAAQABAAD/2wCEAAkGBxQTEhUSExQWFRMXFRYbFhgYFxkYGBgaGRgcHxgbGx0aHCghHh0mHBcZITQhJyksLi46FyAzODMtNygtLi0BCgoKDg0OGxAQGywlICQsLCwsLiwsNDQsNC8vLCwyNC8sNCwsLDQsLCwvLyw0LCwtLCwsLCwsLCwsLCwsLCwsLP/AABEIAOEA4AMBEQACEQEDEQH/xAAcAAABBQEBAQAAAAAAAAAAAAAAAwQFBgcBAgj/xABGEAACAQIEBAIHBAYJBAEFAAABAhEAAwQSITEFIkFRE2EGByMycYGRQlJysRQzYpKh8CRTg6KywcLR4QhDc4JjNLPS4vH/xAAaAQACAwEBAAAAAAAAAAAAAAAABAIDBQEG/8QAPBEAAQMBBgIIBAQGAwEBAQAAAQACEQMEEiExQVFhcRMiMoGRobHwBVLB0RRCYuEjM3KCkrKiwvGjBmP/2gAMAwEAAhEDEQA/ANxoQihCKEIoQihCKEIoQihCKEIoQg0IURc4q9wkYdQVG91zFsRvHVqXNYu/ljvOStFMDteGqhsTxNZIbFXbra8uHWAIEnm2IgEzPSkX2tmV8u/pH1/dOMsdQ43Q3+opA4hSYGHvvrHPeymcmfv9zWodOCYFNx5u4TvsrPwoGdQdw4x6rlvELp/R76zljJfzHmXMvX7oJobXGH8N2MZO3E77Lpsn/wDQa5jYx6pfDcUTTLib1okAgYhcykHUc2wBHWamy10zEPc3+ofX91W+xVR+UO/pKmU4q9uPHUZDEXbZlNdpG4+NOis5vbGG4ySRpg5Z7FS6mdRqKZVS7QhFCEUIRQhFCEUIRQhFCEUIRQhFCEUIRQhFCEUIRQhFCFF3uMgkpZU3nG+XRB8WOlUGuJhgk+XirBT1dgorF8UMxdxSof6uwpdvm2pBpSpaQDD3gHZuJTVOyVHCWsw3OCbDHYfdrmMUac7Fo5hKnQdRqNKq/FUMyXjiZ1Vv4KtpdPCU44leuJbCeL4tm9AW5pmUEiQSN5E6/Gr6jnBoAdLXapUNF7EQRovHGE8S8uG93D2/DVlBIzNcDZCY3AIX61RaR0lUUjgwRI3JmPOE7Zop0ulHaMweAifqkMCAfDAAGY2WIAgA3MPcttp+JKhSA6sD5T4sLfUKyqe1Ol4eDw70K7hXkWz38E/XBXB/prtM9k73T/8AM/ZDxF4f1D/6D7rzZuQFP3ch/dwDH/VUWPgA7R5UpXXNkkbz51Qgwo1AKpEg6gizgpiOvNcFdwaIOIb6Np/coxJwzP8A2qfYJTgoNq8MPvYuShUyYdLSM7CehLMIrtmBo1RS/KcI4hoJPfJULVFakan5hjPAuIA7k44fcuEPZW54dmyzhrnXKCYAJ2gA6/CmqbnQWzDWzikCBIMSTompx+HnluYx9SM6liJAk7x012pf8VQ/KXniJTX4Kt+a6OBKcYTiusWsUGOkJiFKkztDaSasp2ppMMqdzsFXUslRolzO8YqWtcZCkLfQ2WOxOqH4MNPrTYrwYeI9PFKGnq3FSgNMKtdoQihCKEIoQihCKEIoQihCKEIoQihCRxeKW0pdzCj+YHnUXvDBJXQCTAVb4pj8wBv5kRv1eHU+0u9s/YeX+e+fXrgAdJrk0ZnmnKFnc89TTMnIJhce5cEXPZ2RJ8C1pKoxF5WOhLqIaNjShNSr28G/KOBhwOsjOMin2Mp0+xi75jxHVI4HKdF7sWfDhbYXMpAWIAa5bBa2fhetFgfOptZ0eDBiPMjEf5t81xz7+Lsj6HA/4Og8l7t2iwy2gSMoCafZ1u4Vj2CkPbNdDS4QzHbl2mE8sWqJcG4v7+fZeO/By6+H9lirEZfDZbyL91XEsojtzD51NjYbUpREQ4cjp3Yqmub3R1ZmZaeY1709t2/FvWLpVil2yM5Ewr2mDqSRtqI86su36zHwYc3Hm0ghQbUu0HNnFpw5OEFTVrh9pdkGkR12YsN+zMxHxp0UWDIe5n6pR1aocz7iPQJRMKgiEUREQo0gEDp0BI+ZqQpsGQCiajzmT4obCIdCikfhH3cvb7unw0oNNhwIHh3eiBUeNT49/qk73DrTSCg1DAxpOYANt3CqPkKi6hTdMjP6x9gpNr1GxB9j/wBKiL1nJiXuZSLdqzccEzBuXCS0E76CPKlCy7XLowaCe8nFNdJNnDZxcQO4DBR1qxNjD2TqcReLuPvImpHzAX61Q9t5jKXzmTyGP2U6Bul9X5RA5nD7rr2GAy3BkzAhugXxPaYgjyW0q2wR3iolpGD8Jz78XdwEAK8PBxZjGXdg3xdJK8XbfiaMozMdiNBcuryA+VqwMxHc1xzRUzGJ33Iw/wAG5qTXXMjgPQHH/N2ASVtntqfCOeyRm8G7LKUJC246h7hzFQKgC+kJpGW53TtkI4u0C65rKpioIdlI3zPc3CSn/C8aVzeBJyE+LhnMukHU2z1E9P8AM03Qrgz0embTmOSRr2csguyOThkeasmCxiXUDoZH8QeoI6Gn2PDxISTmlpgpepriKEIoQihCKEIoQihCKEIoQuExrQhVbG4+R+kuMwzZMLbOgZpjO386R8Kza1aB0pxxho47p2hQvuuDm48Ews2TJe5Ny6+YODu0D2tiJ5WUAOhG8dqTYwyXPxcZnwxZwIzbutBzhAazBoiOGzuIOTtk4sqzHkOZ+Vg0HUgHwbx/ZdQbT+Yq4Bzj1TJzn/V3IjquVbi1o62AxEereYPWapjB8EUQWmBGVQfdAYPbBI1JRswBEaGKcp2UDteHfI/xMxwSVS1k9nx7oP8AkInipa3bCiFAA7AQO/502GgCAlC4uMlIXktoWvPlU5IZ2IACgzqTpE1wU2l94DHJSvuu3JwmVUeMetTh1iQtxr7DpZXMP32IQ/JqcZZKrtI5qCqmN9dxmLOD06G5d1/dVD/iq8WDd3kiFE3fXPjieW1hVHYpdY/XxR+VWCw09Sffcuwi1658cDzWsKw7BLqn6+KfyoNhp6E++5EKWwXruMxewenU27uv7rIP8VVmwbO8lyFa+D+tTh1+A1xsOx6Xlyj99SUHzYVQ+yVW6TyQrdaS1cKXlytCkI6kEZTvBGkUmaYvXiMQph7g0tnApe7bDAqwDKdCCJB+Irrmhwg5KLXFpkZqLxvBFaSpInNmG8h2m7B3DMAFnoNopWrZA6Y1+px7zlwGSap2tzc9PoMO4Z8Tmoa6jq3NCPJaSOUPkGZ9d7dm3CjoWNJODmnHA58JjPkwYDcp1pa4YYjLjE5c3nE7BNb9mYZM1t0C+Gd2QGfCSPtXbrNmYHYHWqajJhzcCMtxsOLnkyZ0zVrXZh2IOex3PBrRgI1yUhhcaROJUQ6NkxdsagwYzr+f113lyjWJBqajB4+oSFejcIbocWlWhHBAIMgiQe4NaIM4hIr1XUIoQihCKEIoQihCKELhNCFEcY4laNm6q3ULlGAAYdtQPOlq1VhYQCJhWsYbwJCh+MJJwbDKbfhsqhvcLFRyN2zCRPQ/CkbUOtSOkECcpIyPMea0LGepUGsg4ZxuOSXwPD2u9WC6AsdH5ZyT2vWnEZtmHep0qJqct9cMv7mnXUIq1hT57aY5/wBrhpmCrHh8OqCFECSfmSSf4kn51pMY1ggLNe9zzJStSUFnfpz60rWELWMMFv4gSGM+ytkdGI1Zgfsjzkg6U5Qsjn4uwHmhYvx70gxOMbPibzXNZCnRF/Cg5R8YnuTWkym2mIaF1MsJhmuNkSC2VmAmJCKWMecCq7RaGUG3nbwpATgkQavXEUIRQhBNCEti8M1p8jwGyqxEzAdQwnzg/nVFntDK7bzd4XSIMFPeA+kGJwbZ8Nea3rJUao34kPKfjE9iKsfTa8Q4KK2j0G9aVrFlbGJC2MQYCmfZXCeik6qx+6fKCTpWbXsjmYtxHmuLRKTQksRh1cZXAYaaHyIP0kDSovY14hwUmPcwy0qvcQwDWubMxWTziC4LQHaPtXnJCLAhR9KzqtE08Zw31xzPFxyboB4LSpVm1MIx20wyHBozOpKR4IkXcQSFW0tkK6r7qETCT9oqsye5NV2QfxX5QGgEDIcOMDPiu2sjombkkgnM8eEnIbKR4DxK2ti2r3UD5diw01MT20inaFVopgOIlZ9RhLiQFNgzqNqaVS7QhFCEUIRQhFCEji8SttC7mFG/896i94aJK6ASYCrnEcYCA+JLBDrbw6e+wH2nj69APzQrVmgXquWjRmeacoUHPMU+8nJIDiS6q2CQWwoY5WQvkP21AHMO5U6dap/FaOpYZ4ETG437jgmDYx+WpjliMJ2O3fmukLbTK3tsDd2O5Qn+IM/l33shlyD1qbvL37xS4L2PkYPCn+EYa5bUpccOoPs2+1kjTN5jb5U3Z6b2NuvMxkdY4qq0VGVHXmCCc9p4J/TCXWUet308a0TgMK2W4R7e4p1QEaW1PRiNSegIjUyH7JZw7ru7kLFgK0l1LYXDtcYIgknuQAANySdAAOtVVqzKLL78l0CVoHo7gUteAAFlltF2GuZimJzGeo7eQFeStNZ1VznHjHKQmWACPe6ze17o+Ar2DOyOSVXupLqKELxd90/A1F/ZPJcWkekWBS744IWVW6UY6ZWCYbKZ6Dv5E14+y1nUnNcOE8pKaeAZ97LP8Th2tsUYQR2IIIOxBGhBHWvW0azKzL7MksRCRIq1cW0+qL08a6RgMU2a4B7C4x1cAa22PVgNQeoBnUSc212cN67e9cWr0ghMuK2LrpktOEJIDNrmC9cv7VUWhlR7brDE5nWOHFX0H02OvPExkOPHgq+ttbim1b9lg7X6xzoXI336/wD97ClA1t243qsbmVc5z3vvOxccl5HEV5VtYJWtsCVzMoZlG7kEGF/aY66VV+KyDKUg5SYJG/LiUx+DEG/UgjOBInbieASvDMYNXwuaAJuYZ94P2rf/ABvI8hVtCu1wvUu9p9QqK9nfTMVO4j6qyYLFrdQOhkH6g9QfOtBjw8SEk5paYKXqS4ihCKEIoQqtxPiQab7DNattlsJ/W3PvfhH89qzrRaAB0hxAwaNynbPQL3XBhudgmFi22bxHJa8+oZSATEwcO/utAMG028Uoxrr192LjjI/6HI8WnNPuc27caIaND/3GY4OGSf8ACsH4rCIyKxJKyozd0E5rVydGtnQzTFCn0h4Dbfhq0/M3JUV6vRjid9uOjh8rs1MYLhS2ndkJFt4JtwMgefeHbpp/xDlKztpvJacDppO6Sq2g1GAOGI11jZSFMJdR3pFxQYXC3sSRPhW2YDuQOVfmYHzqdNl9wbuhfKuIvtcdrlxizuxZ2O7Mxlj8ya3QABAUl6wWGa7cW0gBdtgTA2mT2Ghqm0WhlBhc7w1XQJMBXLg3DksJbfRmPis7RBi2wZFGpgexY/XvXmbVaX2h5Jywge+ava0NClnxDAl3IzIrFiNB7NcQP8x9aUjQe5hSn34rL7YgAeQr28QlV6rqEUIXm4JBHka5EoWoLiGkOhGZ1UqTqPaLhx/kfpXiI0PuJTc+/BRPGeHJfS4+isPCZGiTFxizqdRI9sp+nam7LaX2d4Iyxke+Sg5ocFTcZhmtXGtOAHXcAyPiD1Gor01ntDK7A5vhqqCCDBXnD32tutxGKujBkYbqymVPyIq4gEQVxfVXo7xQYrC2cSBHi21YjsSOYfIyPlWFUZccW7KKkaghR/EOFLeZM5PhqSTb0yu06Fu8a6dZ+q9aziq4XjgNNCeP2TFG0Gk03RiddQOCieL4PwySYNtjJLyVkbeJrmuRMJaURpSlopXDOhxxy/u1d+lowTlnq3xGo2z7tB+pxxUdiLLFs6kreTmzMRnE/avt7tq3G1oa6/EUq9hcbwMOGM683aNb+n90wxwAukS04Rpybq47u/ZPOHcTA/pCjKrELiUGyMdrg8j/AJ9TTVC0Bw6QYaOGx35FI2izmm65/iforWDWmkV2hCKEKM47eOVbKGHunKPJftt8h+dUV3GAwZnD7qymMZOirTuHugrpat+zw4zG2WI957dz3M8j3W94VkucH1bwyGDcY5kHKeBzWuxnR0rupxdhPIEZxxGSWS0XYoBJYjOCkAk7G9a3Qz/3renWrA0uN0DPPD/Zuh/U3molwaA46ZY/6u1H6HK2YawEUKJPckyT5k7kwAJPatdjA0Qsl7y4ylakoKN4zx7DYRQ2IvW7QOwZuZvwru3yFTZTc/siULMvWR6w8HisDdw2Hd2d2tQTbdVIW4rHVgOi09Z7NUZUDnD3CFk+AwT3nFu2JY+cAdJJ+JH1pi0WllBt56mGkmAr3wDBC1aw4EElnLGIkm6i/wABp8q8taazqtRzj7wTDBAC7btsLVslTkUJmP3luKxbL94+0Zco1JIqskSfeSNEcfC28PfIYtmtXGJPfE3FVNuygj5VZZQX1mCNR5ZodgD7zVBweEe64S2pdj0H5k7AeZr1davTotvPMJcAnAK6YH0Ywlrw7eKcNiLnurnZR8FykE/E79I2rztf4naKhLqWDR7xV4ptGDs13jPoMmUthiVYfYY5lbyBOoPxJHw3qdm+MVGmKuI31Q6iNFRCI0OhGhB3BG4Neka4OAIyS60TgKrcw9gliuW1bYEd8NcZX37qQPnXj7UCys8cT55JluIHvJFy2xtXCFORg+U/dW2qlc33T7NVynUEGqwRI95o0Xn0gwQu2sRMAhrZUxsRddf4iR86ss1Y0qjXD3gh4kFUXH4J7Lm3cEMPOQRtIPxBHyr1NntLK7bzEuQQYK1j1b+sPBYXA2sNiLjq6Ndk+G7KA1xmGqg9Gpe0Wao+oXNHuFBadwfjmHxS5sPet3QN8rAlfxLuvzFIvpuZ2hCFI1BCTxFkOpUyJ6jQjzB6HzqLmhwhSY4tMqp37JQhCAIY5RlLLm727fvXn73H0FZL23CGnu/YZuO7jgFrtffF4d+OPecmj9IxTdrnh3fEaSjcmIBY3GytoGusORWBiEXYVUXdFV6Q5HB2uB1ccgeA0UyzpafR65t0HJozI4nVWTgVwqHsMZa0YB+8h1Q/TT5CtWgSJYdPTRY9QfmGqlaYVaKEKr8YxRDYi6N7aLat/jubkeYkVnWmoWh7xmBdHMp2y0w57WnKZPIJhhbOQeEo1CwyheYj/wCTD3DFwftoZNKU2XBcG2IAx72Htc247J97rxvnuM4dzhlycIU76P4YR4hggSE1LBRs2XOudJOhQnTLT9kYCL/h9YkSOI0hIWuoZueP7wYPPWVM06klmXrK9ZX6MWwuDIbEDS5c0K2fIA6Nc+Oi9ZOgds1lv9Z+XqiFiWKxL3Xa5cdnuMZZmJZj8Sa0wABAXV3BYVrtxbSQXaYnTZSx/gpqm0V20KZe5SAkwr1wHhy2EtRBZmOdx9rLiEVInYZX266V5a1Wh1d7nHuG2CYY2PfFOsMvskDZ18NGcso6clzQkFdwV76GqD2jx/8AF0ZJwl0qQGAzohW2gnKrqQBHxS5bOY6gZtta5E5e/eK6ob0vbLg17XLlsL/47akp9cub/wB6f+FtvWocAT78VCpg1V7h3pHcw6BLK216uzKWZ27kyNOgHSN9a1qvw1td5fVcZ0jIDRVCoWiAtC4FixibNrEMi5+bpOUhirZSdQDlrzdppGhVdTnJMtN4SpSl1JZf6b4QW8W8aC4qv8zIb+Kk/OvV/CKpfZ4OhhK1RDlOeiDZsG3a3cuK3/juKC/0z5v/AErK+KNu2o8QD78FZTxaph7pYkKBndAtxDOVnYka/BLdw5hqRl30pACM/fvBTTfEr7JwudvERXDMOnPc1IAXche+oro7Q4f+LhyTXj3DlvrdmAysMjke7OIdXmNxlTbprV9ltDqD2uHeN8Fx7Z98VRcbhWtXGtPAdYmNd1DD+DCvU2eu2vTD2pciDCMHintOt207W7i+6ykqw+Y6eWxq4gEQVFbh6tfWSMWRhcWQuJ+w40W9HSNlueQ0PSNqzLTZbnWbl6Li0mkkKI4/huXxBppD65Ay9MzKpcgGeVSJzUpaqeF4d+mHGBPcM05ZKmNw92uPAEx3nJQN+0GHhsIkEKpQggHraw6GR+O4ZFIPaHNuO7hH+rB6uyT7XEG+O8z/ALPPo1O+EYgj9GuNo3Nh7veVJyT56VfZXm6xzs+ye5J2tgFRwbkesO9WutNIIoQqZxMf0e6xiBjSXkZhGaNR1G2lZFq/kknK/j4rTsX86NbphdtJ4kIsMJGgJuopOxKOVvWfkYFRaL/VGPmB3GHN7sArnG51jh5E94lru/Eq320ygKJgADUknTuTqT5mtgCBCx3GTKpvrS9Lv0HDZbZjE3pW1+wB79z5SAPNh0Bpqy0ekdjkFxfOhM6kkk6knUknck9TWwuooXVa/Q/Bm2RfaOYIVkageKQx+aJcPwArzfxSv0jzTGQ9Y+8K6mIxVhFsqsD7DCJ0HKcn0FyzbYnoHJrMmT795FWJa/ccoba6D2+ddGcA+6vKSAwFzNA1IQDrXABMnh78l07JWPFcSkBwCSYPIFGeCJENKJPUBiNq52R794IzUB6y7ulhO5uN9Ao/1Gtb4I3+I93BV1tFSFUkgASSQAOpJMAfM16Fzgxpc7IKhbDwfBeDYt2tyigE923Y/Mk14etVNWo551Mp1ogQnlVLqoPrKT2tlu6OP3WH/wCVeh+BnB45fVL1swnHq0uaX17G2fqGH+kVV8bb/EY7h9V2jqp+PCcwkhASIgchU5JJgQsOk9AVJ3rJ7QVmSSsXHCC22o9hkXRXIHvLzEAsRbzQdQHI6V0gTI4+/NAyhIm2WWD9tjMajmOT6G5euMD1CA12YPv3kFxV70wwZcm+scoYtA1IN2FPyV7Z+DVqfC6/Rv6M5H1j/wBVdQTiqpXo1SuqxBBBIIIIIMEEaggjYg9aFxfR3qx9Lf0/C+0I/SLMLe/a05bkdmAPzVukVjWmj0bsMjkuK3ssgjXUdDB+o2pYiRC6DBlVG/a8MlDCgk6T4KP+6WvXj8wDWQ5vRm7kPAH1c4+RWu13SAOGPmR6NaPMJLh4/ozsIj9MBSFKjdRyqdQN9PKiyj+C4jK/hhG2Q0Vdt/mtBzu44zurrWwstcJjU7UIVWbG2xcvKEa9h7ur5VJCtsxB6g7zPw21zy9hLhF5pzTTbzYcDDhkkcMglTYxVtinuJiEGZekB9G20gVS2mQQaVQGMg4fXNMmu1wIqMInMtP0yVqwpfIviZQ8c2Wcs+U1qMvXRez4LOfdvG5lxXzP6wOP/puOu3gZtqfDs9vDQkAj8RzN/wC1btCn0bANdVwKu1cuorhIAkoV+4XYKWbaNB5AN5UMNYJ6KwuHzjEHYKa8dVfeeXDeffvTimWiBHv390+BBOVy/MtzaAzQvOp0IGZUAYCIZAR74NVcR796cOS6uu5/W2wdy2gLMrGWKMB9r2jxsGFwcw5WojQo4hSWBs5LjKTJ8NSDED9ZdJAEmAMwHzFVuMj3wUgIKhPWDw4vZW8N7RMj9h4DH5EKfhNaPwm0CnWunJ2HfooVWyJTL0H9HfdxV0edpfj9s/LYfPtF/wAUt9+aLMtT9FGkz8xV3rDV6KEKr+sDh5uYcXV3tMSfwNo30IU/AGtT4TXFOvBydh36Kqq2RK8+r7hxt2GvNvdIgfsrIU/Mkn4RXfi1oFStdGTcO/VFJsCVN46znuKoMezYkxI/WWiARIkHIR8jWc0wPfFTIkqNRz+tuA7htQVZmEMEUH7Xs0ncKEPMeZqsjQKPErhIByoX5Vt7wWWV5FGgByq5CgzLOSfcJo4n3714c0JjxSwXs3EWByEbwpY6wD1VRbHyw43DiraT7tRrjvPv3rwXHCRCoNexBBEhLIrqFZ/Vvx84PH2nJi1cItXe2VyAGP4WytPYN3qi0U79MjUYrhX0piC2VskF4OUHYnpMdKw3Xrpu5rrLt4XstVVcSvMzX8Vbts2jrh0Gc9AC+rbaVlupuJJqVACc7gx8cStEV2NAFNhMZXjh4ZL2MVbzWbeRrOGtkFSykZmHu69BJJk79atBYLrALrQlnFziXEy4q1gzqNq0UqojjD+I64eYTKXvHbkGwnzNLVjecGaZnkraYgTrkFEJxS/d/UeysCQhS2lxjBjmQsCo+ApAWmtVM0uqzSACfCZHgtL8NRpCKmLtZJA7jEHxTyzavXcpu2bN5CYLFWtXFEwSVcT8hvV7BWfF9rXDfEHwKXqCg2briDtgR4hHrC4qcNw7E3VMN4eRCNw1whFI+BaflWvZ2X6gCQXzCBW2pLtCE54Zl8a3nAK51kNoDrsT0Hn0pS3kizuj3iutzV+VokNmiYbTmUyYaO8kyNjmZNR4c+U5e/f77plObYca22UPHKIzC4AR7pJAaFBABIZZgmINRMa+/fgu8l6wTnMgUZWBAiQpFsHmRlaGKgHMhAkBlkCTmHDAz796oC9HFXAyZ1U3VJHLy5wRzBQxMqcoYENoQoYATHLrYMZIkp3xNluYa7Goe26jpqwKgHqDmMRuKjTlrwdiuuxCe20CgKNgAB8BtUJlSXquIRQhebtsMCrCVYEEdwRBroMGQhMuGstvDW50CW0U9dVAWB1JkRG5qb5c8ncqIwCaDFXCz5FUXWIHNzZAByhgpEKMxYktqSwUERMrrYE5Lkleca5zOGGZiSIkMTbJ5UVVlgpAzOSJIVoDQCvWjDD370QV5uBzrcZS8cwjKLYJPvEEhZUgEAlmiAYk0CNPfvwRzTZmmAuaJhdOZjIlo7yBA2GVU0HiRLn79/vsuKg8SC+NcyABc7QF1A12B6jz616uwkmztlLOzTam1xcYTpQuL6j9BuKnFYDDXyZZrYDn9tOV/wC8prDrsuVC1cSV+1etljas2bKAkBgrXbjCYBCoJ+R2rKf0zZLGtaN8SfAJ+mKDoDiSdsAPEpo/FL1r/wCo9rYOjl7aWmEmOVAxLDXtS5tNakZq9ZmpIAPhMnwTH4ajVEU8HaQSR3mIHipbg7+G7YeZTKHsnfkO4nyNP0TdcWaZjks2oJF7XIqG4vflMQwMG7fWwDIEKo5tToAROvnSVrf1H/qcG+/NO2Jk1AflBcvH6NIA8MsAABmtYW7AHnbdWqvo5EXZ5hh9CCmOkg9qORePUEK18Ot5bSCI5RpBWJ12JJHwk1rUhDAFk1nXnk+/os69fWLK4OxaB/WYgE+aojH/ABFT8q0bCOuTwVYWG1qKSKELquVIYTIIIiJkGRE6T8arrMv03N3BQtHcaK0yCB4dxdQykaDrIjTLqw2i4s143UjxHv3yKaXMI4DqCpILrorNlLKwgrBiQROUzAG6jkodl79+9c0BOsVh2JIukDX3gtxQwHunOjQrR1Khh0J3qII/Kukbrt55KsWuKbhIy5rxWU05SrKRmGokawTG5oG23JC8XMOugbPnN6ywB8QCFu2xrmYhyNNW1EiIigE6bH0KIU/VCmihCKEIoQoFMOuoXPnF28xA8QiGu3BplYBCTOq6mDMzV5cddh6BQherLwWYNcY2yBlzXgsvpzFmYnKNTA0kGNjQdt+SFzC4dgQLRB194rcYKD7xzu0M0dQpY9SN6CR+ZAGya4twXYBSAHbRmbKGZjJaTEkmcoiQd2HJUm5e/fvTNcKEGjNOgB8S42gVQNR0gRpl0Y7RbWKNQPAe/fMoWcs5YljMkkmYmSZMxpPwr2VJlym1uwSq5ViEUIW7+ojFlsBctn/t4hwPwsqN/iLVl24RUB3CitA4jbzWnETynSC0xrsCCfhIrOqiWEKyi668H39VVP0bKCPDKAgg5bWFtSD53HZqyujujsxyDB6kla3ST+aeZefQAJThN/kw7TJtX2sEyDKt7uo0IAjWp2V/UZ+lxb9vol7ayKhPzAOTfEElcNE817ENpkmRP9Zy/WoViT0YGrnHTTnh4qyygRUJ2A1+mPglblid7Zb8VrBN+Tig05zbPMM+4VgfGTo5F/2Kt2GWEUAQAoEQBGnYaCtdghoAWO8y4nish/6gn5sEvSMSf/sgf5/WtOwDB3d9VHVZFWgpIoQihCsXobjirtZzwriVUkZWPVYaVkztAmPeHXC+LWcYVQOf3VtJ2itGJwU6G2ZIgjJdAjtyrcAHkrgVih3H0/b0VpCUQMzTc5MqABgL0NB0DK67CTzZ5PWjADD6e/JHNKW5Im2EvowYHJHhggiZVrhlp8161E8cPX0XeSTVguYFbakMhGRMsC3cVrgYyRpGwJAjUyQKln73XFYKXViKEIoQihCr7sGygLbYlnJzpmkXXZkCmQNZ2JAM6GQRV+XvZQSlyQJuBLCKFAzx4ZJJiFW4IafNulcHDH19Ec0m4ZWm3z5kILEXoWTqFVF2MDmzyOlSwIx+nvyXOSTw2CjQWzIEAZLpEduZbYI8mcigu4+n7+iAFV/TLHFnWznlUElQRlU9FhYWRG0GJ949Nr4TZxjVI5fdVVXaKu1uqpFCEUIWw/8AT7e5canY2G/eFwf6BWdbx2TzXCtaxKyjAiQVIiAZ07HQ1mvEtIK6ww4HiqjbsRtbK/htYJfzc1kCnGTY5Bn3K2C+c3TzL/sElhyQuJmeW9h21yTJj+r5fpRRJHSA6OadNY2w8FXagIpkbEa/XHxRiLfLhtJy3sQsZVbUzGjkKdutcrt/l4T1nDQ+uCLK7CpyBzI9MUpdtAbrl+KYFfzY0PYBmI7qf1VrXTkZ76h+it+GMop/ZHbt5afTSthhloWM/BxWQf8AUEnNgm6RiR/GyR/n9K07Bk7u+qjqsjrQUkUIRQhcImuIUnwji5smGGe2dwQrMPwFtB8NtOm9Zts+HtqCaeB8iptfCuGDxOHu62xnMA5ctgET3FpGuD6V5+pTqUzD8PH64K4EHJOlJzDUgqQfDF64TprqFNxiPLKnYiNKr0/b/wA+q6nHDXS4blsqoDo0EFmLKSQ+pBULLaAN9o6CovkQdl0YqTwN0silve2b8SmG+WYGq3CCpDJI8ax/gWLl6JyroDoCxICj6kVZQpGrUbTGpXHGBK9cJxwv2bd0CM6gkbwdmHyII+VcrUjSqOYdDC60yJSmNulUYr7x0X8TGF+UkVBokoOSjOJXEQogVSEQSSWUqoICagBSsrqC32RoasYCZO6icE3YnMdSSxJ8M3rgOuugY22A8sr9gI0qWn7f+/RcTXGYnD2tbgyGCcuWwSY7C6i3D9Ksp06lQwzHx+mC4S0Zqn8X4ubxhRktjYAKrH8eXQ/DbXrvXoLH8PbTbNTE+QVLnyowCK0lBdrqEUIRQhbD/wBPtnTGv0JsL+6Lh/1is63nsjmuFa1iTCMf2T27een10rNeYaV1naCqFq0Dsub4JgW/JhWOxgOQnup/RbLnRmY76g+iTw6cuJ0jNew6xlVdRE6ISo36UUG/zMIxaNB6YKq1HCnyJzJ9cUvxexyYhYBNrELegjMCr76HcQTI8qstbP4bv0uDu73KrsT4qAfMCF4MKAY8NSNDlwdkQdjzZm/hVeDcchyYB9SmMXGM+97vSArVw27mtIQQeUahg0xpuAAdugFatF16mDw5/b0WVWbdqEcVnfr7whbB2LoHuYgA+QdGH+IKPnWlYT1yOCqWG1qKSKEIoXEr+jPE5HjvlaPrFVdPSm7eE7SJVnRPibpjkUkDVqrXIqLmNeIcJXVN8N9I7iAW7pa5ZkSsgMI7E7jyby1G9Zdp+F03dalg7y/ZWNqEYFWvhvGbV6RbaGP2Dc8NiehuOxFxo25JA7nSMOrZ6tLtjy9NFaHA5Kasezui2Wk3EzawCWQKrtHZgV20BU96WPWbOynkYUL6xMRlwyp9+6o+Sgt+YWtD4Qy9aZ2BP0+qhWPVXfV3iM2GZPuXWHyYBvzY0fF2XbTO4B+n0RRPVUzePiXTbDQbaZtIJDXAyq0dlAbfQlh2rPGDZ3+inmYUJxHjNmzAuNLD7AueIwPU23Um4s7c8A+Wss0rPVq9geXrooFwGaqvEvSO44Nu0Wt2ZMLILGe5G3wXTU771u2b4XTZ1quLvL91S6oTgFCRWm1jWCGiFBdqSE4/QbsT4VyO+Ro/KlvxlnvXekbO14fdW9BVibjvApvTKqRQhFCFu3qIwhXAXLh/7mIYj8Koi/4g1ZduM1ANgorQOJXMtpySBynUkLE6bkEDfqDWbWddpk8OX39FbRbeqAcVVdGBaPEUCScuDvCBueXK38KysHCcxyYR9CtXFpjI83t9ZC9cHscmHWADdxDXoAgBU20GwgCB51OyM/ht/U4u7kvbXzUI+UAKZ4wnh3FvkTbKm3eG/KdmjyO/xp6sLrr5yyPJJUyYgZ5hQw4TesmLK+JZOqNb8FbmpkBmdCTvuD/tWcLNVomKYluhF0HvJBnmFqfiqVYTUMO1m8R3AFSWGu4hMguNas251Fy4bl1hOozaDy8qapm0Ni9DRxMnxStT8OZuyTwEDwSfrD4UcTw7E2gJfw86DqWtkOoHxKx861rO+5UBSC+Yga21JSHBeEXMTc8O3E6fHUwIG5M0lbbayytBcCSTAA1P0V9ns7qxMEADEk7LWOBerWxhlF7GXFU9JIJny6D4LJ86wrTaK9Zs133GfKD6nXkME3SNNjrtnZfduR6DTmVLcD4R44sr+jwiMxuXjIF1dYCgwxnTXpHyrKs1mFUNFzAZnflz8k7abSaJeb+JGDdjx0+6jfTr1Yoytew2jDUjc/8A7D+92J2rXpVa1ixpkuZq05j+k/RINq07V1akNdo4ZH+ofVYzisO1tijiGH8gjuK9FQr069MVKZkH34pKrSdScWPEEJKrlBcIoQp/0Hf+m2/NXHyCEgfwrJ+LMaLNgIxCspHrKS9ZN+blm3PuozEfiIA/wH60t8DZ238h78lKscgvfq1v819O6ow+RYH81rnxxmLHcwu0Tmo308P9Mb/xoPkRqPhTHwhrXWbET1j6BQq9pV0CthVrtCEtg8K11wiCWP0A6k9hVFotFOz0zUqGAPcDirKVJ1V4YwYravQT1aW0Vb2I5mPTY/Mj3R+yNe56V52o+rbcapus0YD/ALHU8NE46syy9Wji7Vx/6/dSXHODGyLwXDK9u4VKXVEtZGkjKAWgQdR31nasy02Y07wFMEHI7d32TtmtQqlhdUIIzHzd+XvBRPGfV7hcYpu4O4C0aiYb+P5MPmKfstapRbNlfeb8rsu7VqWrOBddtTLp+YfXQrJOO8GfC3DbuEEydtxBgyOmvmdq37Dbm2ppIaQWmCDvwOqTtFnNEjEEHEHh9FGsY1p5LL6i9BOFHC8Pw1giGW2C47O/O/8AeY1h1336hcuLmJu4l8/htavW50Fu4bd1RMgZtR5edZVQ2h03YcOBg+Kfp/hxF6QeIkeCjW4TevGLy+HZGrtc8FrmhkhWRAR8Sf8AalTZqtYxUEN1Juk9xAEd6a/FUqIlhl2kXgO8EqZ4OniXGvgRbCi3ZG3KNz8zt8K0aIvOvjLIclmVCYg55lTDKCCCJB3B2NMkSqVVnwU3Li2bj2bNv9Y2c5QdyFEiI6kn/lAs6xDTdaM8cEyCSBIknJNrFuwTNmxexR++3JbJ/EYB+YNLtfTd/LY5/E4DxKZNBzf5rw3hmfAK3YZmKqXXKxAzKDIB6ietarCS0FwgrPeGhxDTIXzL6fcA/QsddsgRbJ8Sz28NySAPwnMn/pW7QqdIwHxXAojhePaxdW6u69JiR2np0PyFV2yyttNE0yY1B2IyKvoVjReHjHcbjZWrhHp7cGKF7EBXE/alo+JadPMRG9Y9o+C3AKtIlzxne14DY7J2nbg4Gk8XWn5cI578Vst70hF1bdywxEq2bUaTAykEFZBg5thKEyrMQg61XwCyRnP2M7eRicCVFljLCW1Mco+4jfbXGOsAmGIxL3DzsW6RBjUkRk33zDLueZCc622NLnud2j75eOHNvaDSWGMazsiPY18McsndkuApPp1wJL1vxVKi4J1zAgmJ1PWQQZ6gq++cCdjtpslW9m1xhwGPeOP+wxzmLKlDp2XTmMQcu48P9ThlE5XXtFhJ1Y4dcbZYHdtP+f4UrUttGnmZ5YpOrb6FPAuk8Mf281OejeBFnE27ly6qhQ5M6AypWAxMTzT8FNZNutorUSxrTp7hSsVuZXedANzj4J76WYK3dxObOTyKpyxClSdCSCD706edL2K11KFO6AM5x/8AVD4nbTQcLl0nUHMeBXj0as28PfNxrjAeGRqM2aSNBlXcQD/JI7bLVUtDA0gZ6fuVD4f8RFQuNUtbHP6lJelGHXEYg3LbjLkVZymCRMweo1Gu1WWC1/h6dxzdZzUrb8Tp06t0C9yKgL3C7i9Mw/ZM/wAN616dvovwmOa5S+I2ephMc/cJmacGKenVar6C8Gt2bYuFlNxo1zQBpIhvhOo2ALe8UB8Xa7YbVWLnYBpIaDhHE/qP/EcYnep0Ohp3W4kiSRjPAcP9jwvRdLF5kPISp0GggaEADKD3Crl6QtsGfFaq2uc3L33eUcmj8xVbmteOt77/ABM83nC4E8tekQspcuXmZuVcpzCDEwBsNdTn+1DHRQk3MtVwEuk5Rx2AHHfXE5XVQ+x9IQGQM5+55baYDtXljXHPTq8+KN+zC67gZZ+BEEDz3O57VpUPgoe01LQSHn5TF3hxO8/uh9uuRTpCWD5sZ+3BVniWOa9ca6+585gdv8/ma17JZW2akKTcdzuTqkq9Y1nl5/8ABspz1ccAOMx9q2RNpD4t3tlQghT+Jsqx2J7VK0VLlMnuVJX0riWYKxRczQcoJgE9BPSsN5IaS0SV1gaXAOMBVG/bsgzesXsMfvrz2wfxCQPoKynPpt/mMcziMR4haAoOd/KeHcMj4FOUwMXLa3rj3rNz9Wc5yk7gMJMz0IP/AAwGdYBxvNOWOCWJIBgQRmrSqgAACANgNhT4EJZdoQqXxEn9GKa+0xpV4iTLE6TpPKN9Kx7Uf4N35nwfFaliA6Uu2aSEphbkOHEMU3IPilR1BusVtWtNCEE0MdDrwxjv/wCRhreICse2Wlpwnu/4iXO5lW224YBgQQQCCNiDsRWuCCJGSyCCDBVL9anoicdhs9oTibMtb/bB9+384BHmo6E01Za3RuxyK4vnYj5HqDoR5GthdRQuq2ehHpKbDi1cPsyQFOnKdgNdOpAnTUqeViKwPivw+SbTSGP5gNeI4jXcTxnSsdoBHQ1Dh+U7cOR8jEaRpRvteOWzEaBrh0AzCFUT1OULmP8A8YPMgavO3zVwp9556egk8JxAK0bgpY1O4cte7OB+qMCQmfpH6I/pFhlsZ84BzbkvB1zDpcBMNbMTuvamrM38NVFem28RMg67kbPG3gqKlbpWGlUdAMQdvu06HuO6zyxwkWTqJf7x/wAu1aFT4gbUJaYbt914T4sbXSqmlWF0aAZEbzr7wBTiqFjooQuKI0GlC6TOa7QuIoQihCSu8NF7SOb7w3H89qsZbnWUXpw23/danwttrqVRTs4ncHIDc7c/XJaB6NeiH6PZVb2fM0EbgrmP2BOtwwcqDRdWbsU7SDaaprVG3ZyGoGnN58tcgF76nWFJnR0nTGZ0P2YNTrkNSnnjNZ5bsFYhbg1BgZSDEHSSmYRMOBGdmpS86lg/LQ+/CdcQMyUxdbVxZnqPP940wJ7ICzP019JWxDm0hPhqSD+0eo006CY7ACFUCvR/Cvh5bForDrHsg6A6/wBR8hgNhm2y0iOhp5anfhyHmcTrNVreWcuqpJAAJJIAAEkk7AAbknpQuL6M9V/ol+gYWbg/pN6Gu7cunLbkfdkz5s3SKx7TW6R2GQyXFcLjhQWJAABJJ2AG5NKkhok5LoBJgKpYq5LlzCl9iT4RYdALqlrV0RoA4msh7pdeynu/5CWu4ArXY2G3RjHf/wATDm8wvGAJ/Rgmvs8aFSYkQwOsaTzHbSiyn+Dd+V8Dx95Kq2AdKHbtBKudbCzEUIVS4zhzlxVoAEgriEB1Bj9Zp12I+dZdrYSyo0cHD6rQsb4qsJ16v2SCvny7sSAUBC3HAOxSyvsrQ7M81SDfg56jU9zR1W8ymiLk6b5gd7j1ncgp/gOLzoVJkqd8xffoXgKzAzIXQaCtCy1LzY27/OIJ3jALPtVO66d+EeUyBtOalKaSqzD1l+rT9IZsXgwBfOty1oFun7yk6Lc7zo3kZJes1qu9V+SJWJ4mw1t2t3FZHUwysCrKfMHUVpAgiQpLuExBturrEqZE6iq69Ftam6m7IiMFOnUNN4eMwtm9DePW8TbVFgONMmkyRDAA8pzAQyHR4DCHGvj32d9mf0DxyOhHCf8Ak055jHPYc9tVvTN7+B4xjh+VwyyMty0rB4dbKSSJCy7b7DudSANBJJjrT7Gim3HvPv6rIqPNV2HcPe/BVzjHo5YxuZgPCvj3tNG1MEjTeNGEGCJHSk3UG1SXs6r/AF57z4q95b0fRWhoezTccjoR+yzzjfolfw5OZDl+8NV/e/3iqzVfSwrNjiMR+yxK/wD+ev8AWsb736XYO+x8lBPaYbgirWVGP7JlYNosdezmKrC3mF4qaWRQhe0tMdgTUH1GM7RhM2ex17QYpMLuQU1wn0XvXoaMqdXY5UH/ALHT5CTVHTuf/KGG5wH7rfs3/wCcLTNrfd/S3F32HmtH9EvR3DWWMMt28ka6QugMqJPeMx10MRV9mo075c515w8uQWzU/g0hTosuMPif6jqVZcdhRcQr1gwddPoQYPUAiRpTtRl9se/e6XpVCx0+/eyzP0y49bw1tkaC50ycpIIEDNHLmA0CjltiTq0EZzLO+0v6Fnfs0cdJ+VowHPEbLXtpN6V2WnHlOMfM44nlgcZxeINx2uNEsZMbV6+hRbRptptyAjFY9Soajy92ZXMJhnuutu2jPcYwqqCzH4AVaSAJKrW3+rT1bfopXFYsBsRvbt6FbM9SdmueY0HSd6zLTar/AFWZeq4tLpJCi+PYvIgUGCx3zFNugeCqsTEBtDBFK2qpdbAwnu84gHacCmrLTvOnbhPlMkbxkoAvkzbqQCXAC23IG5ey3sro7skVnk3JOWp0Pe09V3MLQi/Gu2ZHc4dZvIpfg2HMYW0QASWxDgCAJJ8PTpuB8qusjCGU2ni4/RK2x81XkadXwzVtrUWeihCiOOpkKYgCfDMOO9ttG+Mb/Wl64iKg0z5K2mZ6qrYti0zWCR4fv28xi2yMdCwUZ7zScoWYMVkBoouNI5ZiciDyxcdIyK2LxqtFUZ5GM5G04NGsp7YvMlwNBLqNmyhwnmP1eHtf3jHemGvLHTrxzjjoxvmVS5ocyNDtlPq93kFarF4OoZTKkSD3BrVa4OAcMispzS0lpzC91JRUZxv0ewuLEYmwl2Niw5l/Cwhl+RqbKj2dkwhZj6x/V3g8JgbuJw63FdGtwDcZlAa4qnRpOzd6es9pe94a73ghZTgca9pw6GD/AAI7EdqZtNmp2in0dQSPMcRsVdSrPpOvMOPvNbN6D+s1LgFnEzMRJ1b5/fHmNe4O9eerU61iwq9Znzaj+ofVNmlTtPWo9V/y6f2n6LQLVtDYfwGBDByGBBkkd/LQDtAHSuBreiPRnOcffsJdxd0o6UZRh79lNlv3Ua2o50uHlzSYBkxmOohFLHNJJMDrFV+oxzQMQcp+/ACTMycFaWU3tcTgRt9uJMCIgYlIcX4dg85W5ZAOUsSnKY6khCGO3ao16VmvQ9uOeH7Y+SnQrWq71XYZQf3EeaisV6JYIjN7XKGIaBosbnmtnQf79qqdZqQEtc8DgT9QuT0hh9KmTxaErgfQ3AliFZ2I31A6xuEHUR8qkyyUXmL7j3qBf0QkUabeTQnQwmEsR4eGzvBK5tTyqx2clh7pE5d9K5cs9Lssk+eR3xGW2av6S0VRDnwOGWm2Gu+SeYm5ddhpAVpt5QYZggYcxHusviITAjTvVr3VHHLI4RqYnPY4jTzVLBTaM8xjPOMtxgdU4bDJabxmcIo110gMOZSSYgmG0AMjc1aabWHpCYHvD6891WHuqDowJPvH6ctlQfTn1nLbBtYcnNHvbMfh9weZ5uwG9So061t/ldVmrjmf6R9VeKVOzY1es75dB/V9ljOOxr3XLuZP8AOwHavQ2azU7PT6OmIHmeJ3KUq1n1XXnnH3ktW9W/q7weLwNrE4hbjO7XJAuMqwtxlGiwdl70taLS9jy1qpWn8F4BhsIpXDWUtA7lRzN+JjzN8zSL6jn9oyhSVQQvF+8EUsxhQJJ7AVFzg0FxyCk1pcQ0ZlVW/eZ7haCHYbLlLlPIfq8Ra/vCe9ZTnlzp14Zxw0e3zC1WtDGRoN8p9WO8imRti6y2AR4fv3Mpm2qKdSoYZ7LSMpWYE0uWis4URlmYyAHPFp0jIK68aTTVOeQnOTvGDhrKsnAkzl8QRHiGEHa2ui/Cd/pWvQEzU3y5LHqGOqpemFUihC46gggiQRBHcUEShVPG4BgRYDFbiZmwtyYkH3rZP89Ky61Bx6jTDhiw/RP2euGmXCWnBw+qZ2LoZSICZW5kYEqjk6SpOa/eMSJ0HypZjw4bQcRoDyze46aJ5zSDnMjPcc8mN5YqW4Vj/DYq5OUsMxZsxVjtnaYNxjA8NBCinaFYsJDsvQ8TuflGSTr0b4Bbnw1HAbD5jmpfD8QR7j2lJJSMxA5QT9mfvDt/sYaZXY95Y3TPblzSb6D2MD3a5b8+Sd1cqlG+knChisLfwxMeLbZQezEcp+TQflU6b7jg7ZC+Vb1lkZkcFXVirKd1ZTDA/Agit2QcQpLxXUKy+j3pticKeVyw666/OZDfMT51kV/hFMkvoG47h2TzH2TjbYSLtYXxxz7itL4J63LLwL6gHv7p+jHLPwakH0rZR7dO8N2Y+RxXehs9T+W+7wd9xgrHiPSTDXwClxQxEe0zAaMrCYBUiV7yJMb0lWtNJxiYP6pGoPvbRXUrHWZpI/TB0I9+af4p8JdBi/aEhx76EDONSATAMw0iNvM1ZU/D1QReGuo1VLBaaZ7B00OnuFyzxCwl9n8S0qlWkm6hk5pBAzk6y3QUNq0mVSZAEbjfnz0XXUaz6QbdJM7Hbly1SGM9IcAhLl8xmeXMRMgmPsiSAT361w2izXurieEn09lSbZLUW4iBxgfv8AZVTjHrasW1yYdBoIX7UAaQApyj975UzTo2uoAKdO4N3YeQxUTSs7DNWpeOzfuVm3pD6b4nFHmcqOmuvyiAvyE+daFD4RTBD65vu49kch91F1sIF2iLg4Z95VZrXSa92bLOyogLOzBVUbszGFA+JIFckDEri+qvRvhQwuFsYYGfCtqpPdgOY/NpPzrCqPvvLt1xSVQQmmI4giXEtMSC85SRykj7M/ePb/AHE0vrsY8Mdrlty5q5lB72F7dM9+fJRHFcf4jBUJyhjlKtlLMN8jTAuKZHhuIYUrXrF5Abl6ngdx8pzTdCjcBLs+Og4jY/MMlEX7wVQID5m5UUEK7g6woOaxeEyY0PzpJ7w0bycBoTyzY4cME41pcc4gZ7Dnk9vPFPcFgGJNgsWuPlbFXJmAPdtg/wA9aZo0HDqOMuOLz9EjaK4cZaIaMGj6q2IoAAAgAQB2FagEJBdoQihCKEJrxHAreTK2hmVYbqw2IqupTDxBUmuLTKrmMw2ZwLreBiQCEvrotwRGvYx8CNPIVn1qN53WN1+QcNU9RtBY27F5mx0QnB8QPeexbRRCuub2an3igOgZtZcknXeoCyV9S0DcTgOA3OpOPFXG1UIwDidQYxPHgNAMOCLBDDw7JNnCWjL3JguRrM9/+PIVawNDbrOqxuZSr3PqPl2LjkFP8Jx5vKXyFUnkJ3dfvR0kzTdnrdK29EDTiN1VXoik67MnXgdk9q9ULJPW/wCgjXC2Pwylmj+kW1GrADS4o6kDQjqADuDOhZLQB1HdyFjQNaK6u0LqKEL1buFdVJU+RI/Koua1whwnmhpLcRgnK8TvDa7c/fY/maWdYLK7Ok3/ABH2VwtNYZPPiUNxO8f+7c/fYfkaG2CytypN/wAR9kG01jm8+JTa5cLasSx8yT+dMtaGiGiOSpcS7E4rzUkIoQuE0Li2X1QegjWyuPxKlWj+j22GqgjW4w6EjQDoCTuRGda7QD1G964tbrPQmXFcebKh8hZJ5yu6L96OsGKotFbom3oka8Bur6FEVXXZg6cTsoC+Qo8O8Tewl0ylyZKk6zPf/nzFKPDS26/rMdkVaxz6b5bg4ZhD8HxJ917FxGEM7ZvaKPdLgaFl0hwZ03qo2W0aFpG5nEceI0Ix4pptqs8YhwOgGh4cDqDhwRgsNlci03j4kgB77apbERp3MfEnXzFTo0bruqbz9XHRU1rQXtuxdZsNVY+HYFbKZV1MyzHdmO5NaFOmGCAkXOLjKdVYoooQihCKEIoQk79hXGV1DKehEiuOaHCCugkZKB4xwSylm46IZCkgZmIHnE0pWs7GsJAVzKji4ApnxdQDhsOq5rfhlwuyOwiDcP3Rqx70rau1TpASIJjQnjwGZT1kEMfUmDIE6gcOJyCd8P4tkEOSyRmzEHNlk85HQO5CpbAmBVtG03R1sRnPDf8AuODW7KutZrx6uByjSdu4YudurAjg6gg6kadxoR8ZrQBByWeQRmvVdXFm/pz6q7WJLX8IVsXzJZD+quHqdPcY9wCD1EmadoWss6r8R5oWMcb4HiMI+TE2mtGdCRyt+Fhyt8jWiyo14lpldlR9TXUUIRQhFCEUIRQhSHBOB4jFvkw1prpnUgcq/iY8q/M1B9RrBLjC5K2f0G9VdrDFb+LK374gqg/VWz0OvvsO5AA6CRNZ1e1l/VZgPNcWkUkheXcDUkDUDXudAPjNcJAzXQCclX+IcWziEJVIzZgDmyyOcDqEcFXtkTBrPrWm8OrgM54b/wBpwc3ZaFGzXT1sTlGk7d4xa7dNOEKCcTYZctvww5XdEYzJtn7p0Ydqqso61SkRAgGNAeHA5hWWvFjKkyZInUjjxGRTzg/BLL2bbuhkqCRmYA+cTTVGzscwEhIvqODiAp6xYVBlRQqjoBAptrQ0QFSSTmlK6uIoQihCKEIoQihCKELxdthlKnUEEEeR3rhAIgoBhVTGYEsow7Qb1klrBba7b6ofiBBHl2msyvRL2hn5m4t4jbv1WhZq4puJ/K7A8Dv3JrhsTn1nLcBJbMNVcL7S646JbXlRT1panUv6wdZ0MYuI2aMGjdOPp3MMxpGo0aOLji47J1hMU9v9XI0WLZ/anwbZn7bljddtwKvp1HM7HhzyHMzeccwqqlNr+1xx5do8h2WjIlTuE4vbbQnKdYJ90jMEDA9AzmFnUxT1O0sdh7zie85bpCpZnty94THcM9lIUwl0hibNu6DauKlxSOZGAYEHup6UB0HA4rsGJVL4x6puH3iSivh2P9U3L+44ZQPIAU0y2VG5481xVTG+pK4CfCxikdBctFT82VjP0FMC3jVvmuyol/U3xAbPhT/aXP8AO1Vn42lx9965JQnqb4gd3wo/tLn+Vqj8bS4++9ElS2C9SVwkeNjEA6i3aLH5MzCPoarNvGjfNdlWvg/qm4fZgur4hh/Wty/uIFUjyINLvtlR2WHJcV0w1m3aC2rapbUDlRQFAA7KOlKl0nE4rsGJS9C4o/F8XtroDmOkke6BmKFieoVxDRqJpepaWNw95xPcc9kxTsz3Z+8JjvGW6gsXinufrJOjTbH7MeNbEfbQqLqNuRSNSo5/b8OWY5iLzTmU/TptZ2eGPPsnkey4ZApricTk1nNcJBXKNWcr7O6g6pcXldR1ql9S5rJ0jUxg4DZwwcN1axl/DIazoNWnYtOLTsneEwRVTh1gXrxzXyvu2rfRB8AYA8z0imKNEsaWfmdi7gNu7RJ2muKjr35W4Did+9Wq1bCqFGgAAA8htWmAAICzyZXuuoRQhFCEUIRQhFCEUIRQhFCE04jgFurBkMDKsPeU9warqUw8QVJri0qt8SwksPGIt3tAt4D2V4Aghbo26Dft2is6vQvGXYO30PByfs9pLBGbdtRxCa3LrowS+DaZiYuTKE3CfFuhh9rwwFVek0s57mG7V6pOumObp3jBo0TjWteL1LrDbXDJsbTiTqllJMFAATkKL0DMMuFt/BEzXWHczVgJOLRsQOJwYP7R1jxxUCAMHcZPAYvP9x6o4JXD4xrY9kxKgHIDqGUeysj+0ulnkakKKmyq5g6hw05dlv8Ak6TOyg+k1564x159p3+LYELl3FHLi8ROrMtlCNPcEMV8iST8qk15PS1eIaO7OO+VVWbdbTpcLx791I2MW63rNlnhVsg3S0HM7sFQEnWc23xq8VXNrNpk4BsnmTAVQpA0HPjEnDkBJU1bvK2zA/Ag/wA7H6U6HA5FKFpGYXuuqKKELxcvKu7AfEgfzuPrXC4DMqQaTkFC38W7Xr1lXlWsk2isDK6MVcAjWc2/wpI1XOrOpg4FsjmDBTZpAUGvjEHHkRIUdbxRy4TETqrNZcnX3xClvIEA/OqHPI6KrxLT35T3wraLbzalLheHdsu4jGPcHtWIUgZwNAqn2V4f2d0K8nUBjUX1XPHXOGvLsu/xdBnZWspNYeoMdOfab/k2RCRYkSXAJGcuvQsoy4q38HTLdUdxNQJIxcNyRxGDx/cOsOOKmADg07QeBxYf7T1TwSVu67sUsA3WUibkwgNsjwrpY/a8MlWXrFVte55u0usRrphk6d4wcNVNzWsF6r1Rtrjm2NpxB0TrhuEhiLJFy9qGvEeysgkkraG3U7d+00zQoXTLcXb6Dg1J2i0l4jJu2p4lWTh2AW0sCSxMsx95j3JrRp0wwQEg5xcU7qxRRQhFCEUIRQhFCEUIRQhFCEUIRQheLtoMCrAFTuCJFcIBEFdBjJRF3g7ICLLAod7N0Z7Z+HUUs6gQIZlscQrW1cZOe4zUPdwFtDLW7+GMkzaOe3JBBPWNCRp3pJ1mptMw5nLEfVOttlQiDDueaSXD2CObGsV5NFTI0IIQSFnQE9OveodBTOdUxhkIyy0U/wAW4ZUxOOZnPPxS+Og27fh2ymEtMp1BBaWgkA6kanXrmphwAYAwQxsJQuLnFzjLiu8XueFii7x4Vw23D/Z9ijkLPctlNU2h3RWi87sugzp1QcPGE5Zx0tnutzbIj+ojHwlJ4dcuQHdPCB/s8K9w/wB65XGC7dnSB4MJ9SpvN6Y1k+LwPQLloFQq9sq/u4Bj+bUNkADaB4UkOgkneT41Qi6CwZe+Zf3sAp/NaHSQRvI8aSGwCDtB8KpXb6584G7+KB/aYVLg/vW6Hi9ejWR4sB9QhhuxOkHweR6FK8IfxcUHSPCtm45ce77ZEJWe4bMTXbOeltF5vZbJnTrAYeMqFoHR2e67MwI/pJx8IXnBQLdzxLZfCXWYyASVhoBIGoGg16ZRVzQCwh4ljpSYcWuDmmHBN2w1gDlxrBOfRredocQ4mJ1AHTpS5oUxlVMY5iTjnomxaycXUxOGRjLLwStrh9tzK27+JJIM3TktyAAD0nQAa9qm2y03GYc/ngFB1sqAQIbyzUza4OzgC8wCDazaGS2Pj1NOtoEiH5bDAJJ1XGRnuc1L2rQUBVACjYAQKZAAEBVEzmvddXEUIRQhFCEUIRQhFCEUIRQhFCEUIRQhFCEUIRQhecg3gTRCEXLYYFWEgiCD1BrhAIgoBhQd/hty2pRVW/YP/bcwy/hY9vOlH0SG3YvN2KvZVg3gYO4ULewdpZAe/hpzctxC6cy5THxXSZpF1mY0Q1zmcCJGUenFPttjj22h3EYHAz6oKMTIxWHOpPMGXe14e34f40GnUJkVG75R+W7vspC0UtWO9uveqAjAycVhxqDyhm2teHt+H+NAp1AZNRu+U/lu77INopaMd4/qveqLOEtNAL38TGXltoUTlXKJ66LpM11tnYRDnOfyEDKPTioOtjh2GhvPE4mfXgpqzw25cUIyrYsD/toZZvxMNIPlTzKLi27F1uwSL6sm8TJ3KnLdsKAqiABAA6AU0AAICoJlGQbwJrsIXqhCKEIoQihCKEIoQihCKEIoQihCKEIoQihCKEIoQihCKEIoQihCKEIoQuNtQUKq8T96kamaYYucM96inmh6ta7U8Euu0IRQhFCEUIRQhFCEUIRQhFCEUIRQhFCF/9k="/>
          <p:cNvSpPr>
            <a:spLocks noChangeAspect="1" noChangeArrowheads="1"/>
          </p:cNvSpPr>
          <p:nvPr/>
        </p:nvSpPr>
        <p:spPr bwMode="auto">
          <a:xfrm>
            <a:off x="155575" y="-1790700"/>
            <a:ext cx="3724275" cy="3743325"/>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59396" name="AutoShape 4" descr="data:image/jpeg;base64,/9j/4AAQSkZJRgABAQAAAQABAAD/2wCEAAkGBxQTEhUSExQWFRMXFRYbFhgYFxkYGBgaGRgcHxgbGx0aHCghHh0mHBcZITQhJyksLi46FyAzODMtNygtLi0BCgoKDg0OGxAQGywlICQsLCwsLiwsNDQsNC8vLCwyNC8sNCwsLDQsLCwvLyw0LCwtLCwsLCwsLCwsLCwsLCwsLP/AABEIAOEA4AMBEQACEQEDEQH/xAAcAAABBQEBAQAAAAAAAAAAAAAAAwQFBgcBAgj/xABGEAACAQIEBAIHBAYJBAEFAAABAhEAAwQSITEFIkFRE2EGByMycYGRQlJysRQzYpKh8CRTg6KywcLR4QhDc4JjNLPS4vH/xAAaAQACAwEBAAAAAAAAAAAAAAAABAIDBQEG/8QAPBEAAQMBBgIIBAQGAwEBAQAAAQACEQMEEiExQVFhcRMiMoGRobHwBVLB0RRCYuEjM3KCkrKiwvGjBmP/2gAMAwEAAhEDEQA/ANxoQihCKEIoQihCKEIoQihCKEIoQg0IURc4q9wkYdQVG91zFsRvHVqXNYu/ljvOStFMDteGqhsTxNZIbFXbra8uHWAIEnm2IgEzPSkX2tmV8u/pH1/dOMsdQ43Q3+opA4hSYGHvvrHPeymcmfv9zWodOCYFNx5u4TvsrPwoGdQdw4x6rlvELp/R76zljJfzHmXMvX7oJobXGH8N2MZO3E77Lpsn/wDQa5jYx6pfDcUTTLib1okAgYhcykHUc2wBHWamy10zEPc3+ofX91W+xVR+UO/pKmU4q9uPHUZDEXbZlNdpG4+NOis5vbGG4ySRpg5Z7FS6mdRqKZVS7QhFCEUIRQhFCEUIRQhFCEUIRQhFCEUIRQhFCEUIRQhFCFF3uMgkpZU3nG+XRB8WOlUGuJhgk+XirBT1dgorF8UMxdxSof6uwpdvm2pBpSpaQDD3gHZuJTVOyVHCWsw3OCbDHYfdrmMUac7Fo5hKnQdRqNKq/FUMyXjiZ1Vv4KtpdPCU44leuJbCeL4tm9AW5pmUEiQSN5E6/Gr6jnBoAdLXapUNF7EQRovHGE8S8uG93D2/DVlBIzNcDZCY3AIX61RaR0lUUjgwRI3JmPOE7Zop0ulHaMweAifqkMCAfDAAGY2WIAgA3MPcttp+JKhSA6sD5T4sLfUKyqe1Ol4eDw70K7hXkWz38E/XBXB/prtM9k73T/8AM/ZDxF4f1D/6D7rzZuQFP3ch/dwDH/VUWPgA7R5UpXXNkkbz51Qgwo1AKpEg6gizgpiOvNcFdwaIOIb6Np/coxJwzP8A2qfYJTgoNq8MPvYuShUyYdLSM7CehLMIrtmBo1RS/KcI4hoJPfJULVFakan5hjPAuIA7k44fcuEPZW54dmyzhrnXKCYAJ2gA6/CmqbnQWzDWzikCBIMSTompx+HnluYx9SM6liJAk7x012pf8VQ/KXniJTX4Kt+a6OBKcYTiusWsUGOkJiFKkztDaSasp2ppMMqdzsFXUslRolzO8YqWtcZCkLfQ2WOxOqH4MNPrTYrwYeI9PFKGnq3FSgNMKtdoQihCKEIoQihCKEIoQihCKEIoQihCRxeKW0pdzCj+YHnUXvDBJXQCTAVb4pj8wBv5kRv1eHU+0u9s/YeX+e+fXrgAdJrk0ZnmnKFnc89TTMnIJhce5cEXPZ2RJ8C1pKoxF5WOhLqIaNjShNSr28G/KOBhwOsjOMin2Mp0+xi75jxHVI4HKdF7sWfDhbYXMpAWIAa5bBa2fhetFgfOptZ0eDBiPMjEf5t81xz7+Lsj6HA/4Og8l7t2iwy2gSMoCafZ1u4Vj2CkPbNdDS4QzHbl2mE8sWqJcG4v7+fZeO/By6+H9lirEZfDZbyL91XEsojtzD51NjYbUpREQ4cjp3Yqmub3R1ZmZaeY1709t2/FvWLpVil2yM5Ewr2mDqSRtqI86su36zHwYc3Hm0ghQbUu0HNnFpw5OEFTVrh9pdkGkR12YsN+zMxHxp0UWDIe5n6pR1aocz7iPQJRMKgiEUREQo0gEDp0BI+ZqQpsGQCiajzmT4obCIdCikfhH3cvb7unw0oNNhwIHh3eiBUeNT49/qk73DrTSCg1DAxpOYANt3CqPkKi6hTdMjP6x9gpNr1GxB9j/wBKiL1nJiXuZSLdqzccEzBuXCS0E76CPKlCy7XLowaCe8nFNdJNnDZxcQO4DBR1qxNjD2TqcReLuPvImpHzAX61Q9t5jKXzmTyGP2U6Bul9X5RA5nD7rr2GAy3BkzAhugXxPaYgjyW0q2wR3iolpGD8Jz78XdwEAK8PBxZjGXdg3xdJK8XbfiaMozMdiNBcuryA+VqwMxHc1xzRUzGJ33Iw/wAG5qTXXMjgPQHH/N2ASVtntqfCOeyRm8G7LKUJC246h7hzFQKgC+kJpGW53TtkI4u0C65rKpioIdlI3zPc3CSn/C8aVzeBJyE+LhnMukHU2z1E9P8AM03Qrgz0embTmOSRr2csguyOThkeasmCxiXUDoZH8QeoI6Gn2PDxISTmlpgpepriKEIoQihCKEIoQihCKEIoQuExrQhVbG4+R+kuMwzZMLbOgZpjO386R8Kza1aB0pxxho47p2hQvuuDm48Ews2TJe5Ny6+YODu0D2tiJ5WUAOhG8dqTYwyXPxcZnwxZwIzbutBzhAazBoiOGzuIOTtk4sqzHkOZ+Vg0HUgHwbx/ZdQbT+Yq4Bzj1TJzn/V3IjquVbi1o62AxEereYPWapjB8EUQWmBGVQfdAYPbBI1JRswBEaGKcp2UDteHfI/xMxwSVS1k9nx7oP8AkInipa3bCiFAA7AQO/502GgCAlC4uMlIXktoWvPlU5IZ2IACgzqTpE1wU2l94DHJSvuu3JwmVUeMetTh1iQtxr7DpZXMP32IQ/JqcZZKrtI5qCqmN9dxmLOD06G5d1/dVD/iq8WDd3kiFE3fXPjieW1hVHYpdY/XxR+VWCw09Sffcuwi1658cDzWsKw7BLqn6+KfyoNhp6E++5EKWwXruMxewenU27uv7rIP8VVmwbO8lyFa+D+tTh1+A1xsOx6Xlyj99SUHzYVQ+yVW6TyQrdaS1cKXlytCkI6kEZTvBGkUmaYvXiMQph7g0tnApe7bDAqwDKdCCJB+Irrmhwg5KLXFpkZqLxvBFaSpInNmG8h2m7B3DMAFnoNopWrZA6Y1+px7zlwGSap2tzc9PoMO4Z8Tmoa6jq3NCPJaSOUPkGZ9d7dm3CjoWNJODmnHA58JjPkwYDcp1pa4YYjLjE5c3nE7BNb9mYZM1t0C+Gd2QGfCSPtXbrNmYHYHWqajJhzcCMtxsOLnkyZ0zVrXZh2IOex3PBrRgI1yUhhcaROJUQ6NkxdsagwYzr+f113lyjWJBqajB4+oSFejcIbocWlWhHBAIMgiQe4NaIM4hIr1XUIoQihCKEIoQihCKELhNCFEcY4laNm6q3ULlGAAYdtQPOlq1VhYQCJhWsYbwJCh+MJJwbDKbfhsqhvcLFRyN2zCRPQ/CkbUOtSOkECcpIyPMea0LGepUGsg4ZxuOSXwPD2u9WC6AsdH5ZyT2vWnEZtmHep0qJqct9cMv7mnXUIq1hT57aY5/wBrhpmCrHh8OqCFECSfmSSf4kn51pMY1ggLNe9zzJStSUFnfpz60rWELWMMFv4gSGM+ytkdGI1Zgfsjzkg6U5Qsjn4uwHmhYvx70gxOMbPibzXNZCnRF/Cg5R8YnuTWkym2mIaF1MsJhmuNkSC2VmAmJCKWMecCq7RaGUG3nbwpATgkQavXEUIRQhBNCEti8M1p8jwGyqxEzAdQwnzg/nVFntDK7bzd4XSIMFPeA+kGJwbZ8Nea3rJUao34kPKfjE9iKsfTa8Q4KK2j0G9aVrFlbGJC2MQYCmfZXCeik6qx+6fKCTpWbXsjmYtxHmuLRKTQksRh1cZXAYaaHyIP0kDSovY14hwUmPcwy0qvcQwDWubMxWTziC4LQHaPtXnJCLAhR9KzqtE08Zw31xzPFxyboB4LSpVm1MIx20wyHBozOpKR4IkXcQSFW0tkK6r7qETCT9oqsye5NV2QfxX5QGgEDIcOMDPiu2sjombkkgnM8eEnIbKR4DxK2ti2r3UD5diw01MT20inaFVopgOIlZ9RhLiQFNgzqNqaVS7QhFCEUIRQhFCEji8SttC7mFG/896i94aJK6ASYCrnEcYCA+JLBDrbw6e+wH2nj69APzQrVmgXquWjRmeacoUHPMU+8nJIDiS6q2CQWwoY5WQvkP21AHMO5U6dap/FaOpYZ4ETG437jgmDYx+WpjliMJ2O3fmukLbTK3tsDd2O5Qn+IM/l33shlyD1qbvL37xS4L2PkYPCn+EYa5bUpccOoPs2+1kjTN5jb5U3Z6b2NuvMxkdY4qq0VGVHXmCCc9p4J/TCXWUet308a0TgMK2W4R7e4p1QEaW1PRiNSegIjUyH7JZw7ru7kLFgK0l1LYXDtcYIgknuQAANySdAAOtVVqzKLL78l0CVoHo7gUteAAFlltF2GuZimJzGeo7eQFeStNZ1VznHjHKQmWACPe6ze17o+Ar2DOyOSVXupLqKELxd90/A1F/ZPJcWkekWBS744IWVW6UY6ZWCYbKZ6Dv5E14+y1nUnNcOE8pKaeAZ97LP8Th2tsUYQR2IIIOxBGhBHWvW0azKzL7MksRCRIq1cW0+qL08a6RgMU2a4B7C4x1cAa22PVgNQeoBnUSc212cN67e9cWr0ghMuK2LrpktOEJIDNrmC9cv7VUWhlR7brDE5nWOHFX0H02OvPExkOPHgq+ttbim1b9lg7X6xzoXI336/wD97ClA1t243qsbmVc5z3vvOxccl5HEV5VtYJWtsCVzMoZlG7kEGF/aY66VV+KyDKUg5SYJG/LiUx+DEG/UgjOBInbieASvDMYNXwuaAJuYZ94P2rf/ABvI8hVtCu1wvUu9p9QqK9nfTMVO4j6qyYLFrdQOhkH6g9QfOtBjw8SEk5paYKXqS4ihCKEIoQqtxPiQab7DNattlsJ/W3PvfhH89qzrRaAB0hxAwaNynbPQL3XBhudgmFi22bxHJa8+oZSATEwcO/utAMG028Uoxrr192LjjI/6HI8WnNPuc27caIaND/3GY4OGSf8ACsH4rCIyKxJKyozd0E5rVydGtnQzTFCn0h4Dbfhq0/M3JUV6vRjid9uOjh8rs1MYLhS2ndkJFt4JtwMgefeHbpp/xDlKztpvJacDppO6Sq2g1GAOGI11jZSFMJdR3pFxQYXC3sSRPhW2YDuQOVfmYHzqdNl9wbuhfKuIvtcdrlxizuxZ2O7Mxlj8ya3QABAUl6wWGa7cW0gBdtgTA2mT2Ghqm0WhlBhc7w1XQJMBXLg3DksJbfRmPis7RBi2wZFGpgexY/XvXmbVaX2h5Jywge+ava0NClnxDAl3IzIrFiNB7NcQP8x9aUjQe5hSn34rL7YgAeQr28QlV6rqEUIXm4JBHka5EoWoLiGkOhGZ1UqTqPaLhx/kfpXiI0PuJTc+/BRPGeHJfS4+isPCZGiTFxizqdRI9sp+nam7LaX2d4Iyxke+Sg5ocFTcZhmtXGtOAHXcAyPiD1Gor01ntDK7A5vhqqCCDBXnD32tutxGKujBkYbqymVPyIq4gEQVxfVXo7xQYrC2cSBHi21YjsSOYfIyPlWFUZccW7KKkaghR/EOFLeZM5PhqSTb0yu06Fu8a6dZ+q9aziq4XjgNNCeP2TFG0Gk03RiddQOCieL4PwySYNtjJLyVkbeJrmuRMJaURpSlopXDOhxxy/u1d+lowTlnq3xGo2z7tB+pxxUdiLLFs6kreTmzMRnE/avt7tq3G1oa6/EUq9hcbwMOGM683aNb+n90wxwAukS04Rpybq47u/ZPOHcTA/pCjKrELiUGyMdrg8j/AJ9TTVC0Bw6QYaOGx35FI2izmm65/iforWDWmkV2hCKEKM47eOVbKGHunKPJftt8h+dUV3GAwZnD7qymMZOirTuHugrpat+zw4zG2WI957dz3M8j3W94VkucH1bwyGDcY5kHKeBzWuxnR0rupxdhPIEZxxGSWS0XYoBJYjOCkAk7G9a3Qz/3renWrA0uN0DPPD/Zuh/U3molwaA46ZY/6u1H6HK2YawEUKJPckyT5k7kwAJPatdjA0Qsl7y4ylakoKN4zx7DYRQ2IvW7QOwZuZvwru3yFTZTc/siULMvWR6w8HisDdw2Hd2d2tQTbdVIW4rHVgOi09Z7NUZUDnD3CFk+AwT3nFu2JY+cAdJJ+JH1pi0WllBt56mGkmAr3wDBC1aw4EElnLGIkm6i/wABp8q8taazqtRzj7wTDBAC7btsLVslTkUJmP3luKxbL94+0Zco1JIqskSfeSNEcfC28PfIYtmtXGJPfE3FVNuygj5VZZQX1mCNR5ZodgD7zVBweEe64S2pdj0H5k7AeZr1davTotvPMJcAnAK6YH0Ywlrw7eKcNiLnurnZR8FykE/E79I2rztf4naKhLqWDR7xV4ptGDs13jPoMmUthiVYfYY5lbyBOoPxJHw3qdm+MVGmKuI31Q6iNFRCI0OhGhB3BG4Neka4OAIyS60TgKrcw9gliuW1bYEd8NcZX37qQPnXj7UCys8cT55JluIHvJFy2xtXCFORg+U/dW2qlc33T7NVynUEGqwRI95o0Xn0gwQu2sRMAhrZUxsRddf4iR86ss1Y0qjXD3gh4kFUXH4J7Lm3cEMPOQRtIPxBHyr1NntLK7bzEuQQYK1j1b+sPBYXA2sNiLjq6Ndk+G7KA1xmGqg9Gpe0Wao+oXNHuFBadwfjmHxS5sPet3QN8rAlfxLuvzFIvpuZ2hCFI1BCTxFkOpUyJ6jQjzB6HzqLmhwhSY4tMqp37JQhCAIY5RlLLm727fvXn73H0FZL23CGnu/YZuO7jgFrtffF4d+OPecmj9IxTdrnh3fEaSjcmIBY3GytoGusORWBiEXYVUXdFV6Q5HB2uB1ccgeA0UyzpafR65t0HJozI4nVWTgVwqHsMZa0YB+8h1Q/TT5CtWgSJYdPTRY9QfmGqlaYVaKEKr8YxRDYi6N7aLat/jubkeYkVnWmoWh7xmBdHMp2y0w57WnKZPIJhhbOQeEo1CwyheYj/wCTD3DFwftoZNKU2XBcG2IAx72Htc247J97rxvnuM4dzhlycIU76P4YR4hggSE1LBRs2XOudJOhQnTLT9kYCL/h9YkSOI0hIWuoZueP7wYPPWVM06klmXrK9ZX6MWwuDIbEDS5c0K2fIA6Nc+Oi9ZOgds1lv9Z+XqiFiWKxL3Xa5cdnuMZZmJZj8Sa0wABAXV3BYVrtxbSQXaYnTZSx/gpqm0V20KZe5SAkwr1wHhy2EtRBZmOdx9rLiEVInYZX266V5a1Wh1d7nHuG2CYY2PfFOsMvskDZ18NGcso6clzQkFdwV76GqD2jx/8AF0ZJwl0qQGAzohW2gnKrqQBHxS5bOY6gZtta5E5e/eK6ob0vbLg17XLlsL/47akp9cub/wB6f+FtvWocAT78VCpg1V7h3pHcw6BLK216uzKWZ27kyNOgHSN9a1qvw1td5fVcZ0jIDRVCoWiAtC4FixibNrEMi5+bpOUhirZSdQDlrzdppGhVdTnJMtN4SpSl1JZf6b4QW8W8aC4qv8zIb+Kk/OvV/CKpfZ4OhhK1RDlOeiDZsG3a3cuK3/juKC/0z5v/AErK+KNu2o8QD78FZTxaph7pYkKBndAtxDOVnYka/BLdw5hqRl30pACM/fvBTTfEr7JwudvERXDMOnPc1IAXche+oro7Q4f+LhyTXj3DlvrdmAysMjke7OIdXmNxlTbprV9ltDqD2uHeN8Fx7Z98VRcbhWtXGtPAdYmNd1DD+DCvU2eu2vTD2pciDCMHintOt207W7i+6ykqw+Y6eWxq4gEQVFbh6tfWSMWRhcWQuJ+w40W9HSNlueQ0PSNqzLTZbnWbl6Li0mkkKI4/huXxBppD65Ay9MzKpcgGeVSJzUpaqeF4d+mHGBPcM05ZKmNw92uPAEx3nJQN+0GHhsIkEKpQggHraw6GR+O4ZFIPaHNuO7hH+rB6uyT7XEG+O8z/ALPPo1O+EYgj9GuNo3Nh7veVJyT56VfZXm6xzs+ye5J2tgFRwbkesO9WutNIIoQqZxMf0e6xiBjSXkZhGaNR1G2lZFq/kknK/j4rTsX86NbphdtJ4kIsMJGgJuopOxKOVvWfkYFRaL/VGPmB3GHN7sArnG51jh5E94lru/Eq320ygKJgADUknTuTqT5mtgCBCx3GTKpvrS9Lv0HDZbZjE3pW1+wB79z5SAPNh0Bpqy0ekdjkFxfOhM6kkk6knUknck9TWwuooXVa/Q/Bm2RfaOYIVkageKQx+aJcPwArzfxSv0jzTGQ9Y+8K6mIxVhFsqsD7DCJ0HKcn0FyzbYnoHJrMmT795FWJa/ccoba6D2+ddGcA+6vKSAwFzNA1IQDrXABMnh78l07JWPFcSkBwCSYPIFGeCJENKJPUBiNq52R794IzUB6y7ulhO5uN9Ao/1Gtb4I3+I93BV1tFSFUkgASSQAOpJMAfM16Fzgxpc7IKhbDwfBeDYt2tyigE923Y/Mk14etVNWo551Mp1ogQnlVLqoPrKT2tlu6OP3WH/wCVeh+BnB45fVL1swnHq0uaX17G2fqGH+kVV8bb/EY7h9V2jqp+PCcwkhASIgchU5JJgQsOk9AVJ3rJ7QVmSSsXHCC22o9hkXRXIHvLzEAsRbzQdQHI6V0gTI4+/NAyhIm2WWD9tjMajmOT6G5euMD1CA12YPv3kFxV70wwZcm+scoYtA1IN2FPyV7Z+DVqfC6/Rv6M5H1j/wBVdQTiqpXo1SuqxBBBIIIIIMEEaggjYg9aFxfR3qx9Lf0/C+0I/SLMLe/a05bkdmAPzVukVjWmj0bsMjkuK3ssgjXUdDB+o2pYiRC6DBlVG/a8MlDCgk6T4KP+6WvXj8wDWQ5vRm7kPAH1c4+RWu13SAOGPmR6NaPMJLh4/ozsIj9MBSFKjdRyqdQN9PKiyj+C4jK/hhG2Q0Vdt/mtBzu44zurrWwstcJjU7UIVWbG2xcvKEa9h7ur5VJCtsxB6g7zPw21zy9hLhF5pzTTbzYcDDhkkcMglTYxVtinuJiEGZekB9G20gVS2mQQaVQGMg4fXNMmu1wIqMInMtP0yVqwpfIviZQ8c2Wcs+U1qMvXRez4LOfdvG5lxXzP6wOP/puOu3gZtqfDs9vDQkAj8RzN/wC1btCn0bANdVwKu1cuorhIAkoV+4XYKWbaNB5AN5UMNYJ6KwuHzjEHYKa8dVfeeXDeffvTimWiBHv390+BBOVy/MtzaAzQvOp0IGZUAYCIZAR74NVcR796cOS6uu5/W2wdy2gLMrGWKMB9r2jxsGFwcw5WojQo4hSWBs5LjKTJ8NSDED9ZdJAEmAMwHzFVuMj3wUgIKhPWDw4vZW8N7RMj9h4DH5EKfhNaPwm0CnWunJ2HfooVWyJTL0H9HfdxV0edpfj9s/LYfPtF/wAUt9+aLMtT9FGkz8xV3rDV6KEKr+sDh5uYcXV3tMSfwNo30IU/AGtT4TXFOvBydh36Kqq2RK8+r7hxt2GvNvdIgfsrIU/Mkn4RXfi1oFStdGTcO/VFJsCVN46znuKoMezYkxI/WWiARIkHIR8jWc0wPfFTIkqNRz+tuA7htQVZmEMEUH7Xs0ncKEPMeZqsjQKPErhIByoX5Vt7wWWV5FGgByq5CgzLOSfcJo4n3714c0JjxSwXs3EWByEbwpY6wD1VRbHyw43DiraT7tRrjvPv3rwXHCRCoNexBBEhLIrqFZ/Vvx84PH2nJi1cItXe2VyAGP4WytPYN3qi0U79MjUYrhX0piC2VskF4OUHYnpMdKw3Xrpu5rrLt4XstVVcSvMzX8Vbts2jrh0Gc9AC+rbaVlupuJJqVACc7gx8cStEV2NAFNhMZXjh4ZL2MVbzWbeRrOGtkFSykZmHu69BJJk79atBYLrALrQlnFziXEy4q1gzqNq0UqojjD+I64eYTKXvHbkGwnzNLVjecGaZnkraYgTrkFEJxS/d/UeysCQhS2lxjBjmQsCo+ApAWmtVM0uqzSACfCZHgtL8NRpCKmLtZJA7jEHxTyzavXcpu2bN5CYLFWtXFEwSVcT8hvV7BWfF9rXDfEHwKXqCg2briDtgR4hHrC4qcNw7E3VMN4eRCNw1whFI+BaflWvZ2X6gCQXzCBW2pLtCE54Zl8a3nAK51kNoDrsT0Hn0pS3kizuj3iutzV+VokNmiYbTmUyYaO8kyNjmZNR4c+U5e/f77plObYca22UPHKIzC4AR7pJAaFBABIZZgmINRMa+/fgu8l6wTnMgUZWBAiQpFsHmRlaGKgHMhAkBlkCTmHDAz796oC9HFXAyZ1U3VJHLy5wRzBQxMqcoYENoQoYATHLrYMZIkp3xNluYa7Goe26jpqwKgHqDmMRuKjTlrwdiuuxCe20CgKNgAB8BtUJlSXquIRQhebtsMCrCVYEEdwRBroMGQhMuGstvDW50CW0U9dVAWB1JkRG5qb5c8ncqIwCaDFXCz5FUXWIHNzZAByhgpEKMxYktqSwUERMrrYE5Lkleca5zOGGZiSIkMTbJ5UVVlgpAzOSJIVoDQCvWjDD370QV5uBzrcZS8cwjKLYJPvEEhZUgEAlmiAYk0CNPfvwRzTZmmAuaJhdOZjIlo7yBA2GVU0HiRLn79/vsuKg8SC+NcyABc7QF1A12B6jz616uwkmztlLOzTam1xcYTpQuL6j9BuKnFYDDXyZZrYDn9tOV/wC8prDrsuVC1cSV+1etljas2bKAkBgrXbjCYBCoJ+R2rKf0zZLGtaN8SfAJ+mKDoDiSdsAPEpo/FL1r/wCo9rYOjl7aWmEmOVAxLDXtS5tNakZq9ZmpIAPhMnwTH4ajVEU8HaQSR3mIHipbg7+G7YeZTKHsnfkO4nyNP0TdcWaZjks2oJF7XIqG4vflMQwMG7fWwDIEKo5tToAROvnSVrf1H/qcG+/NO2Jk1AflBcvH6NIA8MsAABmtYW7AHnbdWqvo5EXZ5hh9CCmOkg9qORePUEK18Ot5bSCI5RpBWJ12JJHwk1rUhDAFk1nXnk+/os69fWLK4OxaB/WYgE+aojH/ABFT8q0bCOuTwVYWG1qKSKELquVIYTIIIiJkGRE6T8arrMv03N3BQtHcaK0yCB4dxdQykaDrIjTLqw2i4s143UjxHv3yKaXMI4DqCpILrorNlLKwgrBiQROUzAG6jkodl79+9c0BOsVh2JIukDX3gtxQwHunOjQrR1Khh0J3qII/Kukbrt55KsWuKbhIy5rxWU05SrKRmGokawTG5oG23JC8XMOugbPnN6ywB8QCFu2xrmYhyNNW1EiIigE6bH0KIU/VCmihCKEIoQoFMOuoXPnF28xA8QiGu3BplYBCTOq6mDMzV5cddh6BQherLwWYNcY2yBlzXgsvpzFmYnKNTA0kGNjQdt+SFzC4dgQLRB194rcYKD7xzu0M0dQpY9SN6CR+ZAGya4twXYBSAHbRmbKGZjJaTEkmcoiQd2HJUm5e/fvTNcKEGjNOgB8S42gVQNR0gRpl0Y7RbWKNQPAe/fMoWcs5YljMkkmYmSZMxpPwr2VJlym1uwSq5ViEUIW7+ojFlsBctn/t4hwPwsqN/iLVl24RUB3CitA4jbzWnETynSC0xrsCCfhIrOqiWEKyi668H39VVP0bKCPDKAgg5bWFtSD53HZqyujujsxyDB6kla3ST+aeZefQAJThN/kw7TJtX2sEyDKt7uo0IAjWp2V/UZ+lxb9vol7ayKhPzAOTfEElcNE817ENpkmRP9Zy/WoViT0YGrnHTTnh4qyygRUJ2A1+mPglblid7Zb8VrBN+Tig05zbPMM+4VgfGTo5F/2Kt2GWEUAQAoEQBGnYaCtdghoAWO8y4nish/6gn5sEvSMSf/sgf5/WtOwDB3d9VHVZFWgpIoQihCsXobjirtZzwriVUkZWPVYaVkztAmPeHXC+LWcYVQOf3VtJ2itGJwU6G2ZIgjJdAjtyrcAHkrgVih3H0/b0VpCUQMzTc5MqABgL0NB0DK67CTzZ5PWjADD6e/JHNKW5Im2EvowYHJHhggiZVrhlp8161E8cPX0XeSTVguYFbakMhGRMsC3cVrgYyRpGwJAjUyQKln73XFYKXViKEIoQihCr7sGygLbYlnJzpmkXXZkCmQNZ2JAM6GQRV+XvZQSlyQJuBLCKFAzx4ZJJiFW4IafNulcHDH19Ec0m4ZWm3z5kILEXoWTqFVF2MDmzyOlSwIx+nvyXOSTw2CjQWzIEAZLpEduZbYI8mcigu4+n7+iAFV/TLHFnWznlUElQRlU9FhYWRG0GJ949Nr4TZxjVI5fdVVXaKu1uqpFCEUIWw/8AT7e5canY2G/eFwf6BWdbx2TzXCtaxKyjAiQVIiAZ07HQ1mvEtIK6ww4HiqjbsRtbK/htYJfzc1kCnGTY5Bn3K2C+c3TzL/sElhyQuJmeW9h21yTJj+r5fpRRJHSA6OadNY2w8FXagIpkbEa/XHxRiLfLhtJy3sQsZVbUzGjkKdutcrt/l4T1nDQ+uCLK7CpyBzI9MUpdtAbrl+KYFfzY0PYBmI7qf1VrXTkZ76h+it+GMop/ZHbt5afTSthhloWM/BxWQf8AUEnNgm6RiR/GyR/n9K07Bk7u+qjqsjrQUkUIRQhcImuIUnwji5smGGe2dwQrMPwFtB8NtOm9Zts+HtqCaeB8iptfCuGDxOHu62xnMA5ctgET3FpGuD6V5+pTqUzD8PH64K4EHJOlJzDUgqQfDF64TprqFNxiPLKnYiNKr0/b/wA+q6nHDXS4blsqoDo0EFmLKSQ+pBULLaAN9o6CovkQdl0YqTwN0silve2b8SmG+WYGq3CCpDJI8ax/gWLl6JyroDoCxICj6kVZQpGrUbTGpXHGBK9cJxwv2bd0CM6gkbwdmHyII+VcrUjSqOYdDC60yJSmNulUYr7x0X8TGF+UkVBokoOSjOJXEQogVSEQSSWUqoICagBSsrqC32RoasYCZO6icE3YnMdSSxJ8M3rgOuugY22A8sr9gI0qWn7f+/RcTXGYnD2tbgyGCcuWwSY7C6i3D9Ksp06lQwzHx+mC4S0Zqn8X4ubxhRktjYAKrH8eXQ/DbXrvXoLH8PbTbNTE+QVLnyowCK0lBdrqEUIRQhbD/wBPtnTGv0JsL+6Lh/1is63nsjmuFa1iTCMf2T27een10rNeYaV1naCqFq0Dsub4JgW/JhWOxgOQnup/RbLnRmY76g+iTw6cuJ0jNew6xlVdRE6ISo36UUG/zMIxaNB6YKq1HCnyJzJ9cUvxexyYhYBNrELegjMCr76HcQTI8qstbP4bv0uDu73KrsT4qAfMCF4MKAY8NSNDlwdkQdjzZm/hVeDcchyYB9SmMXGM+97vSArVw27mtIQQeUahg0xpuAAdugFatF16mDw5/b0WVWbdqEcVnfr7whbB2LoHuYgA+QdGH+IKPnWlYT1yOCqWG1qKSKEIoXEr+jPE5HjvlaPrFVdPSm7eE7SJVnRPibpjkUkDVqrXIqLmNeIcJXVN8N9I7iAW7pa5ZkSsgMI7E7jyby1G9Zdp+F03dalg7y/ZWNqEYFWvhvGbV6RbaGP2Dc8NiehuOxFxo25JA7nSMOrZ6tLtjy9NFaHA5Kasezui2Wk3EzawCWQKrtHZgV20BU96WPWbOynkYUL6xMRlwyp9+6o+Sgt+YWtD4Qy9aZ2BP0+qhWPVXfV3iM2GZPuXWHyYBvzY0fF2XbTO4B+n0RRPVUzePiXTbDQbaZtIJDXAyq0dlAbfQlh2rPGDZ3+inmYUJxHjNmzAuNLD7AueIwPU23Um4s7c8A+Wss0rPVq9geXrooFwGaqvEvSO44Nu0Wt2ZMLILGe5G3wXTU771u2b4XTZ1quLvL91S6oTgFCRWm1jWCGiFBdqSE4/QbsT4VyO+Ro/KlvxlnvXekbO14fdW9BVibjvApvTKqRQhFCFu3qIwhXAXLh/7mIYj8Koi/4g1ZduM1ANgorQOJXMtpySBynUkLE6bkEDfqDWbWddpk8OX39FbRbeqAcVVdGBaPEUCScuDvCBueXK38KysHCcxyYR9CtXFpjI83t9ZC9cHscmHWADdxDXoAgBU20GwgCB51OyM/ht/U4u7kvbXzUI+UAKZ4wnh3FvkTbKm3eG/KdmjyO/xp6sLrr5yyPJJUyYgZ5hQw4TesmLK+JZOqNb8FbmpkBmdCTvuD/tWcLNVomKYluhF0HvJBnmFqfiqVYTUMO1m8R3AFSWGu4hMguNas251Fy4bl1hOozaDy8qapm0Ni9DRxMnxStT8OZuyTwEDwSfrD4UcTw7E2gJfw86DqWtkOoHxKx861rO+5UBSC+Yga21JSHBeEXMTc8O3E6fHUwIG5M0lbbayytBcCSTAA1P0V9ns7qxMEADEk7LWOBerWxhlF7GXFU9JIJny6D4LJ86wrTaK9Zs133GfKD6nXkME3SNNjrtnZfduR6DTmVLcD4R44sr+jwiMxuXjIF1dYCgwxnTXpHyrKs1mFUNFzAZnflz8k7abSaJeb+JGDdjx0+6jfTr1Yoytew2jDUjc/8A7D+92J2rXpVa1ixpkuZq05j+k/RINq07V1akNdo4ZH+ofVYzisO1tijiGH8gjuK9FQr069MVKZkH34pKrSdScWPEEJKrlBcIoQp/0Hf+m2/NXHyCEgfwrJ+LMaLNgIxCspHrKS9ZN+blm3PuozEfiIA/wH60t8DZ238h78lKscgvfq1v819O6ow+RYH81rnxxmLHcwu0Tmo308P9Mb/xoPkRqPhTHwhrXWbET1j6BQq9pV0CthVrtCEtg8K11wiCWP0A6k9hVFotFOz0zUqGAPcDirKVJ1V4YwYravQT1aW0Vb2I5mPTY/Mj3R+yNe56V52o+rbcapus0YD/ALHU8NE46syy9Wji7Vx/6/dSXHODGyLwXDK9u4VKXVEtZGkjKAWgQdR31nasy02Y07wFMEHI7d32TtmtQqlhdUIIzHzd+XvBRPGfV7hcYpu4O4C0aiYb+P5MPmKfstapRbNlfeb8rsu7VqWrOBddtTLp+YfXQrJOO8GfC3DbuEEydtxBgyOmvmdq37Dbm2ppIaQWmCDvwOqTtFnNEjEEHEHh9FGsY1p5LL6i9BOFHC8Pw1giGW2C47O/O/8AeY1h1336hcuLmJu4l8/htavW50Fu4bd1RMgZtR5edZVQ2h03YcOBg+Kfp/hxF6QeIkeCjW4TevGLy+HZGrtc8FrmhkhWRAR8Sf8AalTZqtYxUEN1Juk9xAEd6a/FUqIlhl2kXgO8EqZ4OniXGvgRbCi3ZG3KNz8zt8K0aIvOvjLIclmVCYg55lTDKCCCJB3B2NMkSqVVnwU3Li2bj2bNv9Y2c5QdyFEiI6kn/lAs6xDTdaM8cEyCSBIknJNrFuwTNmxexR++3JbJ/EYB+YNLtfTd/LY5/E4DxKZNBzf5rw3hmfAK3YZmKqXXKxAzKDIB6ietarCS0FwgrPeGhxDTIXzL6fcA/QsddsgRbJ8Sz28NySAPwnMn/pW7QqdIwHxXAojhePaxdW6u69JiR2np0PyFV2yyttNE0yY1B2IyKvoVjReHjHcbjZWrhHp7cGKF7EBXE/alo+JadPMRG9Y9o+C3AKtIlzxne14DY7J2nbg4Gk8XWn5cI578Vst70hF1bdywxEq2bUaTAykEFZBg5thKEyrMQg61XwCyRnP2M7eRicCVFljLCW1Mco+4jfbXGOsAmGIxL3DzsW6RBjUkRk33zDLueZCc622NLnud2j75eOHNvaDSWGMazsiPY18McsndkuApPp1wJL1vxVKi4J1zAgmJ1PWQQZ6gq++cCdjtpslW9m1xhwGPeOP+wxzmLKlDp2XTmMQcu48P9ThlE5XXtFhJ1Y4dcbZYHdtP+f4UrUttGnmZ5YpOrb6FPAuk8Mf281OejeBFnE27ly6qhQ5M6AypWAxMTzT8FNZNutorUSxrTp7hSsVuZXedANzj4J76WYK3dxObOTyKpyxClSdCSCD706edL2K11KFO6AM5x/8AVD4nbTQcLl0nUHMeBXj0as28PfNxrjAeGRqM2aSNBlXcQD/JI7bLVUtDA0gZ6fuVD4f8RFQuNUtbHP6lJelGHXEYg3LbjLkVZymCRMweo1Gu1WWC1/h6dxzdZzUrb8Tp06t0C9yKgL3C7i9Mw/ZM/wAN616dvovwmOa5S+I2ephMc/cJmacGKenVar6C8Gt2bYuFlNxo1zQBpIhvhOo2ALe8UB8Xa7YbVWLnYBpIaDhHE/qP/EcYnep0Ohp3W4kiSRjPAcP9jwvRdLF5kPISp0GggaEADKD3Crl6QtsGfFaq2uc3L33eUcmj8xVbmteOt77/ABM83nC4E8tekQspcuXmZuVcpzCDEwBsNdTn+1DHRQk3MtVwEuk5Rx2AHHfXE5XVQ+x9IQGQM5+55baYDtXljXHPTq8+KN+zC67gZZ+BEEDz3O57VpUPgoe01LQSHn5TF3hxO8/uh9uuRTpCWD5sZ+3BVniWOa9ca6+585gdv8/ma17JZW2akKTcdzuTqkq9Y1nl5/8ABspz1ccAOMx9q2RNpD4t3tlQghT+Jsqx2J7VK0VLlMnuVJX0riWYKxRczQcoJgE9BPSsN5IaS0SV1gaXAOMBVG/bsgzesXsMfvrz2wfxCQPoKynPpt/mMcziMR4haAoOd/KeHcMj4FOUwMXLa3rj3rNz9Wc5yk7gMJMz0IP/AAwGdYBxvNOWOCWJIBgQRmrSqgAACANgNhT4EJZdoQqXxEn9GKa+0xpV4iTLE6TpPKN9Kx7Uf4N35nwfFaliA6Uu2aSEphbkOHEMU3IPilR1BusVtWtNCEE0MdDrwxjv/wCRhreICse2Wlpwnu/4iXO5lW224YBgQQQCCNiDsRWuCCJGSyCCDBVL9anoicdhs9oTibMtb/bB9+384BHmo6E01Za3RuxyK4vnYj5HqDoR5GthdRQuq2ehHpKbDi1cPsyQFOnKdgNdOpAnTUqeViKwPivw+SbTSGP5gNeI4jXcTxnSsdoBHQ1Dh+U7cOR8jEaRpRvteOWzEaBrh0AzCFUT1OULmP8A8YPMgavO3zVwp9556egk8JxAK0bgpY1O4cte7OB+qMCQmfpH6I/pFhlsZ84BzbkvB1zDpcBMNbMTuvamrM38NVFem28RMg67kbPG3gqKlbpWGlUdAMQdvu06HuO6zyxwkWTqJf7x/wAu1aFT4gbUJaYbt914T4sbXSqmlWF0aAZEbzr7wBTiqFjooQuKI0GlC6TOa7QuIoQihCSu8NF7SOb7w3H89qsZbnWUXpw23/danwttrqVRTs4ncHIDc7c/XJaB6NeiH6PZVb2fM0EbgrmP2BOtwwcqDRdWbsU7SDaaprVG3ZyGoGnN58tcgF76nWFJnR0nTGZ0P2YNTrkNSnnjNZ5bsFYhbg1BgZSDEHSSmYRMOBGdmpS86lg/LQ+/CdcQMyUxdbVxZnqPP940wJ7ICzP019JWxDm0hPhqSD+0eo006CY7ACFUCvR/Cvh5bForDrHsg6A6/wBR8hgNhm2y0iOhp5anfhyHmcTrNVreWcuqpJAAJJIAAEkk7AAbknpQuL6M9V/ol+gYWbg/pN6Gu7cunLbkfdkz5s3SKx7TW6R2GQyXFcLjhQWJAABJJ2AG5NKkhok5LoBJgKpYq5LlzCl9iT4RYdALqlrV0RoA4msh7pdeynu/5CWu4ArXY2G3RjHf/wATDm8wvGAJ/Rgmvs8aFSYkQwOsaTzHbSiyn+Dd+V8Dx95Kq2AdKHbtBKudbCzEUIVS4zhzlxVoAEgriEB1Bj9Zp12I+dZdrYSyo0cHD6rQsb4qsJ16v2SCvny7sSAUBC3HAOxSyvsrQ7M81SDfg56jU9zR1W8ymiLk6b5gd7j1ncgp/gOLzoVJkqd8xffoXgKzAzIXQaCtCy1LzY27/OIJ3jALPtVO66d+EeUyBtOalKaSqzD1l+rT9IZsXgwBfOty1oFun7yk6Lc7zo3kZJes1qu9V+SJWJ4mw1t2t3FZHUwysCrKfMHUVpAgiQpLuExBturrEqZE6iq69Ftam6m7IiMFOnUNN4eMwtm9DePW8TbVFgONMmkyRDAA8pzAQyHR4DCHGvj32d9mf0DxyOhHCf8Ak055jHPYc9tVvTN7+B4xjh+VwyyMty0rB4dbKSSJCy7b7DudSANBJJjrT7Gim3HvPv6rIqPNV2HcPe/BVzjHo5YxuZgPCvj3tNG1MEjTeNGEGCJHSk3UG1SXs6r/AF57z4q95b0fRWhoezTccjoR+yzzjfolfw5OZDl+8NV/e/3iqzVfSwrNjiMR+yxK/wD+ev8AWsb736XYO+x8lBPaYbgirWVGP7JlYNosdezmKrC3mF4qaWRQhe0tMdgTUH1GM7RhM2ex17QYpMLuQU1wn0XvXoaMqdXY5UH/ALHT5CTVHTuf/KGG5wH7rfs3/wCcLTNrfd/S3F32HmtH9EvR3DWWMMt28ka6QugMqJPeMx10MRV9mo075c515w8uQWzU/g0hTosuMPif6jqVZcdhRcQr1gwddPoQYPUAiRpTtRl9se/e6XpVCx0+/eyzP0y49bw1tkaC50ycpIIEDNHLmA0CjltiTq0EZzLO+0v6Fnfs0cdJ+VowHPEbLXtpN6V2WnHlOMfM44nlgcZxeINx2uNEsZMbV6+hRbRptptyAjFY9Soajy92ZXMJhnuutu2jPcYwqqCzH4AVaSAJKrW3+rT1bfopXFYsBsRvbt6FbM9SdmueY0HSd6zLTar/AFWZeq4tLpJCi+PYvIgUGCx3zFNugeCqsTEBtDBFK2qpdbAwnu84gHacCmrLTvOnbhPlMkbxkoAvkzbqQCXAC23IG5ey3sro7skVnk3JOWp0Pe09V3MLQi/Gu2ZHc4dZvIpfg2HMYW0QASWxDgCAJJ8PTpuB8qusjCGU2ni4/RK2x81XkadXwzVtrUWeihCiOOpkKYgCfDMOO9ttG+Mb/Wl64iKg0z5K2mZ6qrYti0zWCR4fv28xi2yMdCwUZ7zScoWYMVkBoouNI5ZiciDyxcdIyK2LxqtFUZ5GM5G04NGsp7YvMlwNBLqNmyhwnmP1eHtf3jHemGvLHTrxzjjoxvmVS5ocyNDtlPq93kFarF4OoZTKkSD3BrVa4OAcMispzS0lpzC91JRUZxv0ewuLEYmwl2Niw5l/Cwhl+RqbKj2dkwhZj6x/V3g8JgbuJw63FdGtwDcZlAa4qnRpOzd6es9pe94a73ghZTgca9pw6GD/AAI7EdqZtNmp2in0dQSPMcRsVdSrPpOvMOPvNbN6D+s1LgFnEzMRJ1b5/fHmNe4O9eerU61iwq9Znzaj+ofVNmlTtPWo9V/y6f2n6LQLVtDYfwGBDByGBBkkd/LQDtAHSuBreiPRnOcffsJdxd0o6UZRh79lNlv3Ua2o50uHlzSYBkxmOohFLHNJJMDrFV+oxzQMQcp+/ACTMycFaWU3tcTgRt9uJMCIgYlIcX4dg85W5ZAOUsSnKY6khCGO3ao16VmvQ9uOeH7Y+SnQrWq71XYZQf3EeaisV6JYIjN7XKGIaBosbnmtnQf79qqdZqQEtc8DgT9QuT0hh9KmTxaErgfQ3AliFZ2I31A6xuEHUR8qkyyUXmL7j3qBf0QkUabeTQnQwmEsR4eGzvBK5tTyqx2clh7pE5d9K5cs9Lssk+eR3xGW2av6S0VRDnwOGWm2Gu+SeYm5ddhpAVpt5QYZggYcxHusviITAjTvVr3VHHLI4RqYnPY4jTzVLBTaM8xjPOMtxgdU4bDJabxmcIo110gMOZSSYgmG0AMjc1aabWHpCYHvD6891WHuqDowJPvH6ctlQfTn1nLbBtYcnNHvbMfh9weZ5uwG9So061t/ldVmrjmf6R9VeKVOzY1es75dB/V9ljOOxr3XLuZP8AOwHavQ2azU7PT6OmIHmeJ3KUq1n1XXnnH3ktW9W/q7weLwNrE4hbjO7XJAuMqwtxlGiwdl70taLS9jy1qpWn8F4BhsIpXDWUtA7lRzN+JjzN8zSL6jn9oyhSVQQvF+8EUsxhQJJ7AVFzg0FxyCk1pcQ0ZlVW/eZ7haCHYbLlLlPIfq8Ra/vCe9ZTnlzp14Zxw0e3zC1WtDGRoN8p9WO8imRti6y2AR4fv3Mpm2qKdSoYZ7LSMpWYE0uWis4URlmYyAHPFp0jIK68aTTVOeQnOTvGDhrKsnAkzl8QRHiGEHa2ui/Cd/pWvQEzU3y5LHqGOqpemFUihC46gggiQRBHcUEShVPG4BgRYDFbiZmwtyYkH3rZP89Ky61Bx6jTDhiw/RP2euGmXCWnBw+qZ2LoZSICZW5kYEqjk6SpOa/eMSJ0HypZjw4bQcRoDyze46aJ5zSDnMjPcc8mN5YqW4Vj/DYq5OUsMxZsxVjtnaYNxjA8NBCinaFYsJDsvQ8TuflGSTr0b4Bbnw1HAbD5jmpfD8QR7j2lJJSMxA5QT9mfvDt/sYaZXY95Y3TPblzSb6D2MD3a5b8+Sd1cqlG+knChisLfwxMeLbZQezEcp+TQflU6b7jg7ZC+Vb1lkZkcFXVirKd1ZTDA/Agit2QcQpLxXUKy+j3pticKeVyw666/OZDfMT51kV/hFMkvoG47h2TzH2TjbYSLtYXxxz7itL4J63LLwL6gHv7p+jHLPwakH0rZR7dO8N2Y+RxXehs9T+W+7wd9xgrHiPSTDXwClxQxEe0zAaMrCYBUiV7yJMb0lWtNJxiYP6pGoPvbRXUrHWZpI/TB0I9+af4p8JdBi/aEhx76EDONSATAMw0iNvM1ZU/D1QReGuo1VLBaaZ7B00OnuFyzxCwl9n8S0qlWkm6hk5pBAzk6y3QUNq0mVSZAEbjfnz0XXUaz6QbdJM7Hbly1SGM9IcAhLl8xmeXMRMgmPsiSAT361w2izXurieEn09lSbZLUW4iBxgfv8AZVTjHrasW1yYdBoIX7UAaQApyj975UzTo2uoAKdO4N3YeQxUTSs7DNWpeOzfuVm3pD6b4nFHmcqOmuvyiAvyE+daFD4RTBD65vu49kch91F1sIF2iLg4Z95VZrXSa92bLOyogLOzBVUbszGFA+JIFckDEri+qvRvhQwuFsYYGfCtqpPdgOY/NpPzrCqPvvLt1xSVQQmmI4giXEtMSC85SRykj7M/ePb/AHE0vrsY8Mdrlty5q5lB72F7dM9+fJRHFcf4jBUJyhjlKtlLMN8jTAuKZHhuIYUrXrF5Abl6ngdx8pzTdCjcBLs+Og4jY/MMlEX7wVQID5m5UUEK7g6woOaxeEyY0PzpJ7w0bycBoTyzY4cME41pcc4gZ7Dnk9vPFPcFgGJNgsWuPlbFXJmAPdtg/wA9aZo0HDqOMuOLz9EjaK4cZaIaMGj6q2IoAAAgAQB2FagEJBdoQihCKEJrxHAreTK2hmVYbqw2IqupTDxBUmuLTKrmMw2ZwLreBiQCEvrotwRGvYx8CNPIVn1qN53WN1+QcNU9RtBY27F5mx0QnB8QPeexbRRCuub2an3igOgZtZcknXeoCyV9S0DcTgOA3OpOPFXG1UIwDidQYxPHgNAMOCLBDDw7JNnCWjL3JguRrM9/+PIVawNDbrOqxuZSr3PqPl2LjkFP8Jx5vKXyFUnkJ3dfvR0kzTdnrdK29EDTiN1VXoik67MnXgdk9q9ULJPW/wCgjXC2Pwylmj+kW1GrADS4o6kDQjqADuDOhZLQB1HdyFjQNaK6u0LqKEL1buFdVJU+RI/Koua1whwnmhpLcRgnK8TvDa7c/fY/maWdYLK7Ok3/ABH2VwtNYZPPiUNxO8f+7c/fYfkaG2CytypN/wAR9kG01jm8+JTa5cLasSx8yT+dMtaGiGiOSpcS7E4rzUkIoQuE0Li2X1QegjWyuPxKlWj+j22GqgjW4w6EjQDoCTuRGda7QD1G964tbrPQmXFcebKh8hZJ5yu6L96OsGKotFbom3oka8Bur6FEVXXZg6cTsoC+Qo8O8Tewl0ylyZKk6zPf/nzFKPDS26/rMdkVaxz6b5bg4ZhD8HxJ917FxGEM7ZvaKPdLgaFl0hwZ03qo2W0aFpG5nEceI0Ix4pptqs8YhwOgGh4cDqDhwRgsNlci03j4kgB77apbERp3MfEnXzFTo0bruqbz9XHRU1rQXtuxdZsNVY+HYFbKZV1MyzHdmO5NaFOmGCAkXOLjKdVYoooQihCKEIoQk79hXGV1DKehEiuOaHCCugkZKB4xwSylm46IZCkgZmIHnE0pWs7GsJAVzKji4ApnxdQDhsOq5rfhlwuyOwiDcP3Rqx70rau1TpASIJjQnjwGZT1kEMfUmDIE6gcOJyCd8P4tkEOSyRmzEHNlk85HQO5CpbAmBVtG03R1sRnPDf8AuODW7KutZrx6uByjSdu4YudurAjg6gg6kadxoR8ZrQBByWeQRmvVdXFm/pz6q7WJLX8IVsXzJZD+quHqdPcY9wCD1EmadoWss6r8R5oWMcb4HiMI+TE2mtGdCRyt+Fhyt8jWiyo14lpldlR9TXUUIRQhFCEUIRQhSHBOB4jFvkw1prpnUgcq/iY8q/M1B9RrBLjC5K2f0G9VdrDFb+LK374gqg/VWz0OvvsO5AA6CRNZ1e1l/VZgPNcWkUkheXcDUkDUDXudAPjNcJAzXQCclX+IcWziEJVIzZgDmyyOcDqEcFXtkTBrPrWm8OrgM54b/wBpwc3ZaFGzXT1sTlGk7d4xa7dNOEKCcTYZctvww5XdEYzJtn7p0Ydqqso61SkRAgGNAeHA5hWWvFjKkyZInUjjxGRTzg/BLL2bbuhkqCRmYA+cTTVGzscwEhIvqODiAp6xYVBlRQqjoBAptrQ0QFSSTmlK6uIoQihCKEIoQihCKELxdthlKnUEEEeR3rhAIgoBhVTGYEsow7Qb1klrBba7b6ofiBBHl2msyvRL2hn5m4t4jbv1WhZq4puJ/K7A8Dv3JrhsTn1nLcBJbMNVcL7S646JbXlRT1panUv6wdZ0MYuI2aMGjdOPp3MMxpGo0aOLji47J1hMU9v9XI0WLZ/anwbZn7bljddtwKvp1HM7HhzyHMzeccwqqlNr+1xx5do8h2WjIlTuE4vbbQnKdYJ90jMEDA9AzmFnUxT1O0sdh7zie85bpCpZnty94THcM9lIUwl0hibNu6DauKlxSOZGAYEHup6UB0HA4rsGJVL4x6puH3iSivh2P9U3L+44ZQPIAU0y2VG5481xVTG+pK4CfCxikdBctFT82VjP0FMC3jVvmuyol/U3xAbPhT/aXP8AO1Vn42lx9965JQnqb4gd3wo/tLn+Vqj8bS4++9ElS2C9SVwkeNjEA6i3aLH5MzCPoarNvGjfNdlWvg/qm4fZgur4hh/Wty/uIFUjyINLvtlR2WHJcV0w1m3aC2rapbUDlRQFAA7KOlKl0nE4rsGJS9C4o/F8XtroDmOkke6BmKFieoVxDRqJpepaWNw95xPcc9kxTsz3Z+8JjvGW6gsXinufrJOjTbH7MeNbEfbQqLqNuRSNSo5/b8OWY5iLzTmU/TptZ2eGPPsnkey4ZApricTk1nNcJBXKNWcr7O6g6pcXldR1ql9S5rJ0jUxg4DZwwcN1axl/DIazoNWnYtOLTsneEwRVTh1gXrxzXyvu2rfRB8AYA8z0imKNEsaWfmdi7gNu7RJ2muKjr35W4Did+9Wq1bCqFGgAAA8htWmAAICzyZXuuoRQhFCEUIRQhFCEUIRQhFCE04jgFurBkMDKsPeU9warqUw8QVJri0qt8SwksPGIt3tAt4D2V4Aghbo26Dft2is6vQvGXYO30PByfs9pLBGbdtRxCa3LrowS+DaZiYuTKE3CfFuhh9rwwFVek0s57mG7V6pOumObp3jBo0TjWteL1LrDbXDJsbTiTqllJMFAATkKL0DMMuFt/BEzXWHczVgJOLRsQOJwYP7R1jxxUCAMHcZPAYvP9x6o4JXD4xrY9kxKgHIDqGUeysj+0ulnkakKKmyq5g6hw05dlv8Ak6TOyg+k1564x159p3+LYELl3FHLi8ROrMtlCNPcEMV8iST8qk15PS1eIaO7OO+VVWbdbTpcLx791I2MW63rNlnhVsg3S0HM7sFQEnWc23xq8VXNrNpk4BsnmTAVQpA0HPjEnDkBJU1bvK2zA/Ag/wA7H6U6HA5FKFpGYXuuqKKELxcvKu7AfEgfzuPrXC4DMqQaTkFC38W7Xr1lXlWsk2isDK6MVcAjWc2/wpI1XOrOpg4FsjmDBTZpAUGvjEHHkRIUdbxRy4TETqrNZcnX3xClvIEA/OqHPI6KrxLT35T3wraLbzalLheHdsu4jGPcHtWIUgZwNAqn2V4f2d0K8nUBjUX1XPHXOGvLsu/xdBnZWspNYeoMdOfab/k2RCRYkSXAJGcuvQsoy4q38HTLdUdxNQJIxcNyRxGDx/cOsOOKmADg07QeBxYf7T1TwSVu67sUsA3WUibkwgNsjwrpY/a8MlWXrFVte55u0usRrphk6d4wcNVNzWsF6r1Rtrjm2NpxB0TrhuEhiLJFy9qGvEeysgkkraG3U7d+00zQoXTLcXb6Dg1J2i0l4jJu2p4lWTh2AW0sCSxMsx95j3JrRp0wwQEg5xcU7qxRRQhFCEUIRQhFCEUIRQhFCEUIRQheLtoMCrAFTuCJFcIBEFdBjJRF3g7ICLLAod7N0Z7Z+HUUs6gQIZlscQrW1cZOe4zUPdwFtDLW7+GMkzaOe3JBBPWNCRp3pJ1mptMw5nLEfVOttlQiDDueaSXD2CObGsV5NFTI0IIQSFnQE9OveodBTOdUxhkIyy0U/wAW4ZUxOOZnPPxS+Og27fh2ymEtMp1BBaWgkA6kanXrmphwAYAwQxsJQuLnFzjLiu8XueFii7x4Vw23D/Z9ijkLPctlNU2h3RWi87sugzp1QcPGE5Zx0tnutzbIj+ojHwlJ4dcuQHdPCB/s8K9w/wB65XGC7dnSB4MJ9SpvN6Y1k+LwPQLloFQq9sq/u4Bj+bUNkADaB4UkOgkneT41Qi6CwZe+Zf3sAp/NaHSQRvI8aSGwCDtB8KpXb6584G7+KB/aYVLg/vW6Hi9ejWR4sB9QhhuxOkHweR6FK8IfxcUHSPCtm45ce77ZEJWe4bMTXbOeltF5vZbJnTrAYeMqFoHR2e67MwI/pJx8IXnBQLdzxLZfCXWYyASVhoBIGoGg16ZRVzQCwh4ljpSYcWuDmmHBN2w1gDlxrBOfRredocQ4mJ1AHTpS5oUxlVMY5iTjnomxaycXUxOGRjLLwStrh9tzK27+JJIM3TktyAAD0nQAa9qm2y03GYc/ngFB1sqAQIbyzUza4OzgC8wCDazaGS2Pj1NOtoEiH5bDAJJ1XGRnuc1L2rQUBVACjYAQKZAAEBVEzmvddXEUIRQhFCEUIRQhFCEUIRQhFCEUIRQhFCEUIRQhecg3gTRCEXLYYFWEgiCD1BrhAIgoBhQd/hty2pRVW/YP/bcwy/hY9vOlH0SG3YvN2KvZVg3gYO4ULewdpZAe/hpzctxC6cy5THxXSZpF1mY0Q1zmcCJGUenFPttjj22h3EYHAz6oKMTIxWHOpPMGXe14e34f40GnUJkVG75R+W7vspC0UtWO9uveqAjAycVhxqDyhm2teHt+H+NAp1AZNRu+U/lu77INopaMd4/qveqLOEtNAL38TGXltoUTlXKJ66LpM11tnYRDnOfyEDKPTioOtjh2GhvPE4mfXgpqzw25cUIyrYsD/toZZvxMNIPlTzKLi27F1uwSL6sm8TJ3KnLdsKAqiABAA6AU0AAICoJlGQbwJrsIXqhCKEIoQihCKEIoQihCKEIoQihCKEIoQihCKEIoQihCKEIoQihCKEIoQuNtQUKq8T96kamaYYucM96inmh6ta7U8Euu0IRQhFCEUIRQhFCEUIRQhFCEUIRQhFCF/9k="/>
          <p:cNvSpPr>
            <a:spLocks noChangeAspect="1" noChangeArrowheads="1"/>
          </p:cNvSpPr>
          <p:nvPr/>
        </p:nvSpPr>
        <p:spPr bwMode="auto">
          <a:xfrm>
            <a:off x="155575" y="-1790700"/>
            <a:ext cx="3724275" cy="3743325"/>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 name="Picture 2" descr="International Fiscal Association (IFA) - India Branch"/>
          <p:cNvPicPr>
            <a:picLocks noChangeAspect="1" noChangeArrowheads="1"/>
          </p:cNvPicPr>
          <p:nvPr/>
        </p:nvPicPr>
        <p:blipFill>
          <a:blip r:embed="rId3">
            <a:duotone>
              <a:prstClr val="black"/>
              <a:srgbClr val="1515FF">
                <a:tint val="45000"/>
                <a:satMod val="400000"/>
              </a:srgbClr>
            </a:duotone>
            <a:lum bright="-10000"/>
          </a:blip>
          <a:srcRect/>
          <a:stretch>
            <a:fillRect/>
          </a:stretch>
        </p:blipFill>
        <p:spPr bwMode="auto">
          <a:xfrm>
            <a:off x="265908" y="562359"/>
            <a:ext cx="1209675" cy="1095376"/>
          </a:xfrm>
          <a:prstGeom prst="rect">
            <a:avLst/>
          </a:prstGeom>
          <a:noFill/>
        </p:spPr>
      </p:pic>
      <p:sp>
        <p:nvSpPr>
          <p:cNvPr id="14" name="Date Placeholder 13"/>
          <p:cNvSpPr>
            <a:spLocks noGrp="1"/>
          </p:cNvSpPr>
          <p:nvPr>
            <p:ph type="dt" sz="half" idx="10"/>
          </p:nvPr>
        </p:nvSpPr>
        <p:spPr/>
        <p:txBody>
          <a:bodyPr/>
          <a:lstStyle/>
          <a:p>
            <a:r>
              <a:rPr lang="en-US" smtClean="0"/>
              <a:t>July 2015</a:t>
            </a:r>
            <a:endParaRPr lang="en-US" dirty="0"/>
          </a:p>
        </p:txBody>
      </p:sp>
      <p:sp>
        <p:nvSpPr>
          <p:cNvPr id="15" name="Footer Placeholder 14"/>
          <p:cNvSpPr>
            <a:spLocks noGrp="1"/>
          </p:cNvSpPr>
          <p:nvPr>
            <p:ph type="ftr" sz="quarter" idx="11"/>
          </p:nvPr>
        </p:nvSpPr>
        <p:spPr/>
        <p:txBody>
          <a:bodyPr/>
          <a:lstStyle/>
          <a:p>
            <a:r>
              <a:rPr lang="en-US" smtClean="0"/>
              <a:t>T P Ostwal &amp; Associates</a:t>
            </a:r>
            <a:endParaRPr lang="en-US" dirty="0"/>
          </a:p>
        </p:txBody>
      </p:sp>
      <p:pic>
        <p:nvPicPr>
          <p:cNvPr id="1026" name="Picture 2" descr="C:\Users\t\Downloads\cartoon-on-black-money.jpg"/>
          <p:cNvPicPr>
            <a:picLocks noChangeAspect="1" noChangeArrowheads="1"/>
          </p:cNvPicPr>
          <p:nvPr/>
        </p:nvPicPr>
        <p:blipFill>
          <a:blip r:embed="rId4"/>
          <a:srcRect/>
          <a:stretch>
            <a:fillRect/>
          </a:stretch>
        </p:blipFill>
        <p:spPr bwMode="auto">
          <a:xfrm>
            <a:off x="0" y="2869324"/>
            <a:ext cx="12192000" cy="3988677"/>
          </a:xfrm>
          <a:prstGeom prst="rect">
            <a:avLst/>
          </a:prstGeom>
          <a:noFill/>
        </p:spPr>
      </p:pic>
      <p:sp>
        <p:nvSpPr>
          <p:cNvPr id="1028" name="AutoShape 4" descr="data:image/png;base64,iVBORw0KGgoAAAANSUhEUgAAANAAAADzCAMAAADAQmjeAAAAh1BMVEUAAAD///8BAQH+/v4FBQX7+/vS0tJnZ2cSEhLy8vJUVFTl5eX29vbX19fv7+/FxcWCgoK1tbV6enohISGioqLd3d2pqaliYmK+vr5vb29OTk40NDQnJyfJyclAQEDV1dWOjo6Xl5dDQ0MYGBh7e3uMjIxbW1swMDCenp5ISEiwsLA5OTlQUFDg0rfbAAAVi0lEQVR4nNVdCZujLAwGj15aex/OtN12OtOd4/v/v+8jXIKKIuJuN7tPp9OpwmtCSEIICA9EISH6Jk3mo8Xi+2P8cpqgIECUAnR/We8Xqf92kf9bMgpxmO22+Wx2ITgkCTwc2NJ/u4MBwniJFCAEQRBJIAEjNAm9tzoYoKToOOULfxeoeBA6em93UEAUAAPEMAmZCxgohBby+0REvbTrHZDQBYkcMAYCQPcpvYRdF+PYQ/ueAcXyMSdIqjQzoFd2UTLfZfDGB498c0gwyA7QGM/3y/zxGt3fDvln9oyAJLUCAomc6J9kHtrtDUgM5nCaJbv5r8WK074dEFd5iOkN8vPWtzO4PyAqYcnquh7/97Np7H8LAbr3JwBEaKGLkTOg6EkAfcj5swccQlHwFIDiK+KjoScguMXHEwCaosIa6EVE4tDuCQDFs95QBCIvEtd/DN16Dp0CzyR5CkArb4A+n8P0yXygAZrE8TMAivGhP4eoybDH4TMAwng3ae1wKx6C6A0/ByDixbz3V9nU1YufAhAZyP1HEQF0IGieAhD4P7e+eBDMqTLu9fcBZXfUz1IgDAL2eAkqeAAELApafJ8WPBMfRg8jD/5QjLPXXrNrgJaeQj7YjwseUhfCHRBCyRMBosop7QfoE3sxEih5CZLEeO0IiDmGfhQ2Iy+AQnx25A3VjlvyRJ6LQ6RDM0dAxK17S33NQUB+OOTMIhC4I8XzVIAIpS+OiNAshrD2cwGC3uxRFHWfXckFIx89KMgTIIIIuZgLAXr40weU/KhtMBdubpr7l5dFlIL8jCFgUbKhOqsj5fgZATEt9dkWnS8TfHuE/Sk4Sv6WU0Ki6LoAokbCI3xiQHjUiT8QzCZzkB/HuyCPgEKcdxI4MuJ+4/B5AUF04XcnRMxI8GdoU/LKIfzdumynAXqZ+rTiGPldY41fOs2ue8+TKpDnReNRFxYhPwv5OvleBR9T5WUncdsB8HgHtJtYT0abzLORQMl3Jgm+sqffknMBr2vfcyol75kkUzDpWjRDAHMQmv8LgEgP9xRQ8/ABwLN0CDz+k5dCfOGxnGZEsGDnK6VMJd8cimNIxGjRCwROhFJP+WQl8g0InvmhFRFR7TMeo/RNQ2RjJa3mQjBEciajQdLL8laZQ69ekuNqaABAoZbOZBhDa//tMhqCQyF+a0HkJwumloYB9N2G5790IIkbCFCrp7cdQmNTGgQQXQFrpHQIQ5vSQIBalvpfh5iBGA2h5cBGGzcC2mM/iT01NFSaM9XcdbMRnXNH2HdsRNJgeds/YHQbAMES11CDaDBAK0N0AXy/HKzyfw1QEpkBHYeIjnAabodXbhhDxFfNBtNxQ6ltvqRXZQ51/Q7xIM43o6EAwVRUFjmRr/4xT7wHTCUNY/rQ3lbMH+GZv40RJA4OQ0NNrKtT/d6OTb5KicO0GAzRQKbPr9Moq+YF3t+OCVVw1+s/ZcvFMc6/MZ4et+tTgeZyO1KmAP+uH/8UINLnfMfGUZxOGWVpDHFVgpXYPMl9+q+JXH4W9rR4jcMY/oMJl822w+ntQZRCjL/HXHvHnNKYgcHZ+Ru9+1/nkjQQh/Dv7ZS9F4ggOSNZjC8wqu75IAsPlAbY9gl4Fq/osv74PM5lv+fH26EwHTa3mMph7D3Y6H05Bfq3myl2XPSWH6SyE3vbycuNpmp7N7u9x7ZDPL1NmJUTKUH7IJCWj4C0WSd0wD1hakxB5Gmff6gZGjFAjBsSDgcU8SWx95GnLRwFeQBEeyQ80PkB8eoJgcAh7Dh13yEsP9D3v7/ZLvDQV46Mj8x6OhJgwpye87th5cG88/B1uQtBGXpKwejPoVBkjM5vp2LcV/AIiQvKn5PXHJYiYj/J2x44RLN1dqsTl6R6x1sj7eOIZtltEzohPwMg8pKexyfRP0PiBVcLvAqGSnyF+ZTv/uLuFLY6ygfxccl33TM4puBViUOq4uOC+Jhjnr/aA5orh0KuDUZrqy14EktUANIR0pf3BLOp1h2RI4d4WljysEGjMoSMmKjgkCKkDNdpH7Jh+YcB0UZx/IlqxkQLjyKa3h2USc5dbyPca0ZyBASPcPdb9NOWSRxQJDFIDjFATD/csj4KvDMgMWjDK++mXbJSMYgEniqLxNP5j7m7bqC6c4jNO+e7HVvKeMyAiu8idAVn3W1WcgBE5vTpe9ctXQUL6hBp4xB+vyxcrVYnkVu8Om10kKOolkXydiw//+pYqs1BKUzH4jm6AEJGoStcJ/IV8nM1PCA64+1eO2gCWdwrQEjU/goqeGqhE5s1c1AMXQHhbWQ9fIrush/amFGlz/Aw0IvDYnk3QDgbI5YTb48nkJNVRcbEnGS4FqGf7sWluo2h0RcymZ91j1iIXKCLnIqHI6qA4hbrrDOiToCO8rl3YFCJUXWA6jQM//Sr62xkAUj42Glz7oEOpUbAaiUuithAMt7skXZLAbADBOpgerHEgyoOTyDESlhtBRzBJfPd1riTaWcDiEI6n8xtalhEwMdEqt1thSi3R2MHKAaW7+2UdeF+VlAgOfaFa2QFiPzl1kV5W4kcmX2Q3S4NMf7NHBJROx1SwygiXkWXkkwtgFiIylIdyC5rgCIVSREKriBqYNEM2yuGZkCg3mKctGdciodZClGxTmtSp/+5ANTwlFgRI0vjux0Q80yt8BQcEL8Vc2chcjraQua4PqkkNwBY+83irSKH5whZ7rjV8CClu/WAUFD/lcptUYTG1oGgRkDAn5Gtp1Ce8JXuyq4WLkIRBhIiZ+QQvetRrAm4A6Lhdzyy3g3t4B/VUGQQhtOULW/2AQTmzsje1Y7QZtyX8rz+uURQyii2EjsjIKpVzp0e/KJYIXak0LCfHD7b2iEyA4pZXQ57QFvHsIZy0W5iaA+CdjtsEwiqBRQyZ3th62vTYbt2wlNcQ96kG2SYYeHTu5X/Wg+ITmNHW9ZQQPe4Z6YvaXHdvH1vbZNPUwcolnisgwcomvfMDiF9hbzbRt9oZZGuUQcIljxp4nWHAhbf/DE4U4x/3Wlw29goeWoWBVnqlULIhqe9glvLtUlnCi+07kwDoABd3ACBfX3qFOt9NSHhs7sN0JyHII2GNzzgdWuE2ACoU6kHorHno9GvEs13NH0pruFcGCbwffWa+RUpYW8ji+hs1IioXuS23QyZ+u9uXvKPBZsMK11IahJSI4oIGdUCPQoDnVtmoyqgbgpONFWxKcWb//Y1/maMd6g29ABBIDOH6CUtxfVqAOHMNF+bKKoGH4PC+L6v5zWNqLvatMCJeRAxp2nTvH2vRuTCl66LP6bi4ZJvyxTrBYnIQ+ZqJ9CCKpqvUXc38vlP0rQKWwZEZP69G5hWsFQRf2vaKWQF3AJFB6iAIrk6WXM3wqOkQTOUAIXtm1BdEAWlIxBA8cUzlmVWLAshgSiq5RAj8AU3Z7PyrgK6eKmfXTjUEXvg6KoxKGalp6pxBhobNmtvJnUNi2FlQIRBXjzPGlIRQdAjrX0QPNiNzCLHbHuT7lYB0aj8waWvvO37pIlA4arjKJ1FNV9So0Dm5gL0mNbHvJEGB+NfnTWcbAUtib3QREmsZZCBuVCi+Q1py0YNgNDrtHYg6YBCPOtkk0oscM3YIASlForfqt/IfgSHWoKpoDq/ah0+TeRiFkRwYBG55ncCadgGkulbmu7GyjfAP8QHxHQCp8YHaKiGiNQGYvxwwwM0b97KKbqv8kudTSBEtQUXTFmTMEl/wOfjuoUWTeTAwnIZQiz83I9iGqNVY4/Nq0b0wS9xRXSRestw3R0Mp7xvfmWMk58KoMaHyLyJ8lDU5qGdIxpiX/XOf4Xt44qJ2oqIKQYoIWgERG/pCCnpv9vkEwkTzpZFdIydsUnkiAw7n+Dw3RcNL+RWZlEzIDqOJiXfhAFiO2XzLmEejWyfxEJ5nJUilbqjJ7RCo8wEzONTq1tzDoFCzTrFrbT7Wn5vstMA7av3KS+ytN6Z6PYXrcgW4nhiKLvhPAcp6QcNhE66TlIOy6I3qbKonUPcjq8Cgq2LLqVxZVcqG79rAL1rAY50o3v68mv2gECPRFSSwxIg0tAn29bjBqgShKiiCVhFOS5umGYOBYWQ0Yu4Q64Cam6YeY+btOCR5FBolSnSAaMOB/qWy2mdZs8fNDmtXMpNbpu2wGIQm/mEUqiOUK+AaM+mck0x5K5+4AMQ82CFncg5BJFlzyTzRUCKImrtyR2EoIMuTAfJBAbZ9WJ6tWQQqJtMLOaIeejsPAcZW6lohMLYjiGYGYnAVIlH4vcugOA0mVgdQz4OrqqDJJmE8pRP38yNyDZi55D8mrywXhLNRHXZnnsvfAx1WO22R4RkhI3gEbM594LkUR7a6BG/FXise3XfMXOSAxp7SjNQKWCI6Ay1l7FO5uV9cKtEY4N835FD9BIidAqH2k+DdQEEyoD60Y9E0QcgGcppgFIpqCF/KYld2psrY+hzIED0nm/nmC0TyTn8hsRqt8qKgiPF4OvQGD+5EcEDi9/64QnEBiAxwIvbbW58gxNfJQJYSx7dD7SJtYBTiqjadgHBuk2IqBnnGOsp7lbnudy/xrdE3ZJBd9/iLC8uQ0EhclLCKhOTXRd4hSrERLrj86i522lxzR+Xn83pdPr5Oqy3izM9GluPWxH27C6oLilVYUl3jQAXESUzmRMwKGbRxV5aG9r+wVUK9aV+qN5xrRk+pRHkJi4s1BmDyIHr3ZNDKKBF/UQskb/G5VyM5JOucgn5VERO/CZv2B0P3IXMRQDou7eKC2SVQjZdq2FSuYlzTre8KqqjZmpVOti5CwGcIUw59NMPDeKASuLG8Ij5Z77doGIe1caIAZDLM/6agtqe9kBSUBkQ1LzhtX2y3cfLRKpj1t0CRv3wdZOZTQZazoMnVOWQmEZ/fd/Gd/aVQGeM7Hn5w+4qrqCMcCjumDVSRzWAwsXmJDwSumOaGnVmX738iVtHdsT0yTwY2gFoubikov9jf+K70qpQCi2nf2ReAm+nbwLo2N+MC5jhoaloMjZ/UF3KtnJR5Q/mb1vSkgA6eAAED/mkRhGpVZD9ZvX4mwDpjRdoHLt0wAgMU2ckakfQW6IjCmklzahkr/HvozIW7Q/OHZlhlJyc44t6N4j1o1mi1HCboKhsVbMLmsXQuSeXFEHE3Et8hHRjlumVUkI8YlZVZACg30CdTZ34BJlNyFsmDKjlUsFPGtxB+u7v2iv5Dw2QG6PO6NjT0i66BaNlpgGC93v2lyYGKYDozz6ae4Fu3gDRLuTqUji1S7dIJC8bmylcO/6bu2r4RobtE92JP9J3DRCwaylcIFM7ha6QvzrqhgB9oIvX8EhAM551uWMLT7KLxdumyda1+QOa+BI53iHqlKibBgi4pWafqS5d9QaGCcqyffQbdUs4b7shvdVVDyUQzfdAagac+ka9ttYa6tY8mYFevIbkmE39ifWBhNMHUtJ9i/4azLgej/iC1j45hBArrKTlyVAj6Et7bIbZqGwhdaaIwNmbtuy4EbUL+AKUmouR8WRoWy3gxCZyxYrMRH45FDAenfVMZHZca1CtKe4XEFgKZ+TBwdM6AilvKDhrCZRsP2ykO3o1Dl6/zkBeCZrfva4MBWwFJUKRdrZvjEM1+YV/s447fcQlAGs7+/E7s9JBRGPdiXamVcgN1QIQ0vklr+/TPPGHaJZpn3toVDz1CBLgS0mZe8ZB2utKm4qWc6c1AbT0PIRKiFT9zdehatWAj1kookGSkefVVR7lBc0wybTaxjGmZp15Z2d/DiUsjDUA0ZGELlkpzBDnJsfAi51AA42pUy59G/GO/WS4tDfmwEaQoujkFb04RC+8TGGN1fHI9Zb7885+0er0qqn6oGWCFU/CX4NoiUOE/e+vEfennT2kpd1L6ZcwA/rKl0psYCawnBLjARgkFUOAHnr5DWJ6v3JEnhkUEQbBCh7GVz/3rDTBIkForW3HAtP7FbFUuNr5yL21E6RDIKJMR3XesJdWmDe8pOt6oeAQVsqCqBpB2A9uTZHL4XQMAoi08BgIEGsKRKG0O3de0x+p+NxaIYZpzFNj6CG3Xg06vSlEi0HpmmFVsqp7cwghfog1ooXJkOEEMS8EA+mzHGZYlb+jhFCcGkGIJwDy5KgBRY7e+qbtnw7LiNQJ1rEdvs8Q0WYyr5GSCsG9v9mCBE+iZedt+9Jx8DSgQKWSAHgdFBClveJMUJv1w2PMlm3qUAAltvWvnNsURTGknUp3K/lAJIweHBeAwmEMOqVRuP1CMYJoAsOLn3sTfXZKS4BC/2nOGjGnXKb0s3wgnPpBhFjprFAdQyHOLs5LGBbEFh/uZ909wqnFoeg2tC7uKzhE7BH3zRzWdN/pOVt4F/WfMAI4+hBXAFGTbuCBVK3uML37UHWruu02PMzkod9GAgE4fSxVyiMPk9FBLT7BtwowRJ43dJSpJhRsLihnT6dEdSHVbZ8xr/459BTrh3isDE6rVUnfmEvr+Qxnpnol7u8eptgECDL20tznCuWgxPgz1iIwJUB0Rceyhu7fJzo0lk17wfnq9crrMvJQFND/22pZhkpdnxCPNsi26vlfIhEuOpY7XwcIjuKaPbnYsfD4W20JpkoZHHq+mHsZgj9ClD3r+kMUyhyiioGuezwxEe0WfRvqSVU4FLIVkPMGyT0xT0VMYX0lNDPcZgxxXLQCXMSVyRMR0wYf5gqhhsKtENt6F6s8z0Q8fmBdG0tFhM+vwwaDHGmcNFUgNRc/JgKavT+hZXdjZYA6A2JBodGTMEnqp59RuYKTNYcYpVf0BB6F2G+AbtOG4n8WgGCW3Z3+PpP40vnXL7ZtzB0QWwTZ/l00iIvIfcVd645lQXVEVFx33uJnrgQLgUlNwbDOgFhIEMeSSSzA9ockMJD/0GZBe4OLV0dAmOu7eA/HRhY1O/8QHtHY1s8xCQUgovbTUU7PkP2DgHia6n28a9NtXQFxwc22r6yhP8Yh8nq/JTTfzrLcuuUJUdIKn+d+q8u00XghqgdaVhOzHUNFUeZk9cOfnkjh9ZzNVeQFbq47scnf+ggil7Mk8fzG9gyLFBfPaLiFP1vFDVa1N0CsNEJ8zjeyC/4AFWdWX5ZJaPBJPQPCYs/TbsExec3BpbB+9qOMxQm7n2HqIHJ0Iz5rKVvdrE81tqSX2zHlzYQux9P3Prk9nu5u4zf2eAOesYR4NlydM8UTYNjb0jz9la+mjqeWegPEnmB2PiobsHmSVSDzT5X/CgT5KUfzPYK4e+dB4x+QEAsif9f32avOj+puB5GLWXz+trytMn6zfmdHeAHEJj0xkafTLNutbuvH7Ot367HHk8tsvU8yMWZwuy09PCCWCidnczVBKZmfF8f9+2Om0SN/v37ujwtC5zlf2ynqfvQH9D9bsvqN5mIkgAAAAABJRU5ErkJggg=="/>
          <p:cNvSpPr>
            <a:spLocks noChangeAspect="1" noChangeArrowheads="1"/>
          </p:cNvSpPr>
          <p:nvPr/>
        </p:nvSpPr>
        <p:spPr bwMode="auto">
          <a:xfrm>
            <a:off x="155575" y="-1790700"/>
            <a:ext cx="3200400" cy="3743325"/>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9220" name="Picture 4" descr="https://encrypted-tbn2.gstatic.com/images?q=tbn:ANd9GcRdNlst6WL51PaQMDb1tMe15PK8ZKQnNKBAYxGGIY5fg9iWlFhPVA"/>
          <p:cNvPicPr>
            <a:picLocks noChangeAspect="1" noChangeArrowheads="1"/>
          </p:cNvPicPr>
          <p:nvPr/>
        </p:nvPicPr>
        <p:blipFill>
          <a:blip r:embed="rId5"/>
          <a:srcRect/>
          <a:stretch>
            <a:fillRect/>
          </a:stretch>
        </p:blipFill>
        <p:spPr bwMode="auto">
          <a:xfrm>
            <a:off x="5707118" y="2837798"/>
            <a:ext cx="3783724" cy="1277002"/>
          </a:xfrm>
          <a:prstGeom prst="rect">
            <a:avLst/>
          </a:prstGeom>
          <a:noFill/>
        </p:spPr>
      </p:pic>
    </p:spTree>
    <p:extLst>
      <p:ext uri="{BB962C8B-B14F-4D97-AF65-F5344CB8AC3E}">
        <p14:creationId xmlns="" xmlns:p14="http://schemas.microsoft.com/office/powerpoint/2010/main" val="177385237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July 2015</a:t>
            </a:r>
            <a:endParaRPr lang="en-US" dirty="0"/>
          </a:p>
        </p:txBody>
      </p:sp>
      <p:sp>
        <p:nvSpPr>
          <p:cNvPr id="4" name="Slide Number Placeholder 3"/>
          <p:cNvSpPr>
            <a:spLocks noGrp="1"/>
          </p:cNvSpPr>
          <p:nvPr>
            <p:ph type="sldNum" sz="quarter" idx="12"/>
          </p:nvPr>
        </p:nvSpPr>
        <p:spPr/>
        <p:txBody>
          <a:bodyPr/>
          <a:lstStyle/>
          <a:p>
            <a:fld id="{25BA54BD-C84D-46CE-8B72-31BFB26ABA43}" type="slidenum">
              <a:rPr lang="en-US" smtClean="0"/>
              <a:pPr/>
              <a:t>10</a:t>
            </a:fld>
            <a:endParaRPr lang="en-US" dirty="0"/>
          </a:p>
        </p:txBody>
      </p:sp>
      <p:graphicFrame>
        <p:nvGraphicFramePr>
          <p:cNvPr id="5" name="Table 4"/>
          <p:cNvGraphicFramePr>
            <a:graphicFrameLocks noGrp="1"/>
          </p:cNvGraphicFramePr>
          <p:nvPr/>
        </p:nvGraphicFramePr>
        <p:xfrm>
          <a:off x="436179" y="1103000"/>
          <a:ext cx="8646860" cy="3657600"/>
        </p:xfrm>
        <a:graphic>
          <a:graphicData uri="http://schemas.openxmlformats.org/drawingml/2006/table">
            <a:tbl>
              <a:tblPr firstRow="1" bandRow="1">
                <a:tableStyleId>{9DCAF9ED-07DC-4A11-8D7F-57B35C25682E}</a:tableStyleId>
              </a:tblPr>
              <a:tblGrid>
                <a:gridCol w="2161715"/>
                <a:gridCol w="2161715"/>
                <a:gridCol w="2161715"/>
                <a:gridCol w="2161715"/>
              </a:tblGrid>
              <a:tr h="370840">
                <a:tc>
                  <a:txBody>
                    <a:bodyPr/>
                    <a:lstStyle/>
                    <a:p>
                      <a:endParaRPr lang="en-US" dirty="0"/>
                    </a:p>
                  </a:txBody>
                  <a:tcPr marL="91464" marR="91464"/>
                </a:tc>
                <a:tc>
                  <a:txBody>
                    <a:bodyPr/>
                    <a:lstStyle/>
                    <a:p>
                      <a:r>
                        <a:rPr lang="en-US" dirty="0" smtClean="0"/>
                        <a:t>Resident &amp; Ordinary</a:t>
                      </a:r>
                      <a:r>
                        <a:rPr lang="en-US" baseline="0" dirty="0" smtClean="0"/>
                        <a:t> Resident (ROR)</a:t>
                      </a:r>
                      <a:endParaRPr lang="en-US" dirty="0"/>
                    </a:p>
                  </a:txBody>
                  <a:tcPr marL="91464" marR="91464"/>
                </a:tc>
                <a:tc>
                  <a:txBody>
                    <a:bodyPr/>
                    <a:lstStyle/>
                    <a:p>
                      <a:r>
                        <a:rPr lang="en-US" dirty="0" smtClean="0"/>
                        <a:t>Resident</a:t>
                      </a:r>
                      <a:r>
                        <a:rPr lang="en-US" baseline="0" dirty="0" smtClean="0"/>
                        <a:t> but Not Ordinary Resident (RNOR)</a:t>
                      </a:r>
                      <a:endParaRPr lang="en-US" dirty="0"/>
                    </a:p>
                  </a:txBody>
                  <a:tcPr marL="91464" marR="91464"/>
                </a:tc>
                <a:tc>
                  <a:txBody>
                    <a:bodyPr/>
                    <a:lstStyle/>
                    <a:p>
                      <a:r>
                        <a:rPr lang="en-US" dirty="0" smtClean="0"/>
                        <a:t>Non Resident</a:t>
                      </a:r>
                      <a:endParaRPr lang="en-US" dirty="0"/>
                    </a:p>
                  </a:txBody>
                  <a:tcPr marL="91464" marR="91464"/>
                </a:tc>
              </a:tr>
              <a:tr h="370840">
                <a:tc>
                  <a:txBody>
                    <a:bodyPr/>
                    <a:lstStyle/>
                    <a:p>
                      <a:r>
                        <a:rPr lang="en-US" dirty="0" smtClean="0"/>
                        <a:t>Whether resident in previous</a:t>
                      </a:r>
                      <a:r>
                        <a:rPr lang="en-US" baseline="0" dirty="0" smtClean="0"/>
                        <a:t> year?</a:t>
                      </a:r>
                      <a:endParaRPr lang="en-US" dirty="0"/>
                    </a:p>
                  </a:txBody>
                  <a:tcPr marL="91464" marR="91464"/>
                </a:tc>
                <a:tc>
                  <a:txBody>
                    <a:bodyPr/>
                    <a:lstStyle/>
                    <a:p>
                      <a:r>
                        <a:rPr lang="en-US" dirty="0" smtClean="0"/>
                        <a:t>Yes</a:t>
                      </a:r>
                      <a:endParaRPr lang="en-US" dirty="0"/>
                    </a:p>
                  </a:txBody>
                  <a:tcPr marL="91464" marR="91464"/>
                </a:tc>
                <a:tc>
                  <a:txBody>
                    <a:bodyPr/>
                    <a:lstStyle/>
                    <a:p>
                      <a:r>
                        <a:rPr lang="en-US" dirty="0" smtClean="0"/>
                        <a:t>Yes</a:t>
                      </a:r>
                      <a:endParaRPr lang="en-US" dirty="0"/>
                    </a:p>
                  </a:txBody>
                  <a:tcPr marL="91464" marR="91464"/>
                </a:tc>
                <a:tc>
                  <a:txBody>
                    <a:bodyPr/>
                    <a:lstStyle/>
                    <a:p>
                      <a:r>
                        <a:rPr lang="en-US" dirty="0" smtClean="0"/>
                        <a:t>No</a:t>
                      </a:r>
                      <a:endParaRPr lang="en-US" dirty="0"/>
                    </a:p>
                  </a:txBody>
                  <a:tcPr marL="91464" marR="91464"/>
                </a:tc>
              </a:tr>
              <a:tr h="370840">
                <a:tc>
                  <a:txBody>
                    <a:bodyPr/>
                    <a:lstStyle/>
                    <a:p>
                      <a:r>
                        <a:rPr lang="en-US" dirty="0" smtClean="0"/>
                        <a:t>Whether</a:t>
                      </a:r>
                      <a:r>
                        <a:rPr lang="en-US" baseline="0" dirty="0" smtClean="0"/>
                        <a:t> satisfies conditions prescribed u/s 6 of ITA?</a:t>
                      </a:r>
                      <a:endParaRPr lang="en-US" dirty="0"/>
                    </a:p>
                  </a:txBody>
                  <a:tcPr marL="91464" marR="91464"/>
                </a:tc>
                <a:tc>
                  <a:txBody>
                    <a:bodyPr/>
                    <a:lstStyle/>
                    <a:p>
                      <a:r>
                        <a:rPr lang="en-US" dirty="0" smtClean="0"/>
                        <a:t>Yes</a:t>
                      </a:r>
                      <a:endParaRPr lang="en-US" dirty="0"/>
                    </a:p>
                  </a:txBody>
                  <a:tcPr marL="91464" marR="91464"/>
                </a:tc>
                <a:tc>
                  <a:txBody>
                    <a:bodyPr/>
                    <a:lstStyle/>
                    <a:p>
                      <a:r>
                        <a:rPr lang="en-US" dirty="0" smtClean="0"/>
                        <a:t>No</a:t>
                      </a:r>
                      <a:endParaRPr lang="en-US" dirty="0"/>
                    </a:p>
                  </a:txBody>
                  <a:tcPr marL="91464" marR="91464"/>
                </a:tc>
                <a:tc>
                  <a:txBody>
                    <a:bodyPr/>
                    <a:lstStyle/>
                    <a:p>
                      <a:r>
                        <a:rPr lang="en-US" dirty="0" smtClean="0"/>
                        <a:t>No</a:t>
                      </a:r>
                      <a:endParaRPr lang="en-US" dirty="0"/>
                    </a:p>
                  </a:txBody>
                  <a:tcPr marL="91464" marR="91464"/>
                </a:tc>
              </a:tr>
              <a:tr h="370840">
                <a:tc>
                  <a:txBody>
                    <a:bodyPr/>
                    <a:lstStyle/>
                    <a:p>
                      <a:r>
                        <a:rPr lang="en-US" dirty="0" smtClean="0"/>
                        <a:t>Whether Black</a:t>
                      </a:r>
                      <a:r>
                        <a:rPr lang="en-US" baseline="0" dirty="0" smtClean="0"/>
                        <a:t> Money Act is attracted?</a:t>
                      </a:r>
                      <a:endParaRPr lang="en-US" dirty="0"/>
                    </a:p>
                  </a:txBody>
                  <a:tcPr marL="91464" marR="91464"/>
                </a:tc>
                <a:tc>
                  <a:txBody>
                    <a:bodyPr/>
                    <a:lstStyle/>
                    <a:p>
                      <a:r>
                        <a:rPr lang="en-US" dirty="0" smtClean="0"/>
                        <a:t>Yes</a:t>
                      </a:r>
                      <a:endParaRPr lang="en-US" dirty="0"/>
                    </a:p>
                  </a:txBody>
                  <a:tcPr marL="91464" marR="91464"/>
                </a:tc>
                <a:tc>
                  <a:txBody>
                    <a:bodyPr/>
                    <a:lstStyle/>
                    <a:p>
                      <a:r>
                        <a:rPr lang="en-US" dirty="0" smtClean="0"/>
                        <a:t>No</a:t>
                      </a:r>
                      <a:endParaRPr lang="en-US" dirty="0"/>
                    </a:p>
                  </a:txBody>
                  <a:tcPr marL="91464" marR="91464"/>
                </a:tc>
                <a:tc>
                  <a:txBody>
                    <a:bodyPr/>
                    <a:lstStyle/>
                    <a:p>
                      <a:r>
                        <a:rPr lang="en-US" dirty="0" smtClean="0"/>
                        <a:t>No</a:t>
                      </a:r>
                      <a:endParaRPr lang="en-US" dirty="0"/>
                    </a:p>
                  </a:txBody>
                  <a:tcPr marL="91464" marR="91464"/>
                </a:tc>
              </a:tr>
            </a:tbl>
          </a:graphicData>
        </a:graphic>
      </p:graphicFrame>
      <p:sp>
        <p:nvSpPr>
          <p:cNvPr id="6" name="Rectangle 5"/>
          <p:cNvSpPr/>
          <p:nvPr/>
        </p:nvSpPr>
        <p:spPr>
          <a:xfrm>
            <a:off x="1" y="42280"/>
            <a:ext cx="12192000" cy="461665"/>
          </a:xfrm>
          <a:prstGeom prst="rect">
            <a:avLst/>
          </a:prstGeom>
        </p:spPr>
        <p:txBody>
          <a:bodyPr wrap="square">
            <a:spAutoFit/>
          </a:bodyPr>
          <a:lstStyle/>
          <a:p>
            <a:pPr algn="ctr"/>
            <a:r>
              <a:rPr lang="en-US" sz="2400" b="1" cap="small" dirty="0" smtClean="0">
                <a:solidFill>
                  <a:srgbClr val="0070C0"/>
                </a:solidFill>
                <a:latin typeface="Book Antiqua" pitchFamily="18" charset="0"/>
              </a:rPr>
              <a:t>APPLICABILITY OF THE BLACK MONEY Act FOR INDIVIDUALS  </a:t>
            </a:r>
            <a:endParaRPr lang="en-US" sz="2400" b="1" cap="small" dirty="0">
              <a:solidFill>
                <a:srgbClr val="0070C0"/>
              </a:solidFill>
              <a:latin typeface="Book Antiqua" pitchFamily="18" charset="0"/>
            </a:endParaRPr>
          </a:p>
        </p:txBody>
      </p:sp>
      <p:sp>
        <p:nvSpPr>
          <p:cNvPr id="7" name="Cloud Callout 6"/>
          <p:cNvSpPr/>
          <p:nvPr/>
        </p:nvSpPr>
        <p:spPr>
          <a:xfrm>
            <a:off x="9098280" y="1219200"/>
            <a:ext cx="3063240" cy="4023360"/>
          </a:xfrm>
          <a:prstGeom prst="cloud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200" dirty="0" smtClean="0">
                <a:solidFill>
                  <a:schemeClr val="tx1"/>
                </a:solidFill>
              </a:rPr>
              <a:t>What would be the consequence where a person is resident more than one Country (Dual Residence Cases)?</a:t>
            </a:r>
            <a:endParaRPr lang="en-US" sz="2200" dirty="0">
              <a:solidFill>
                <a:schemeClr val="tx1"/>
              </a:solidFill>
            </a:endParaRPr>
          </a:p>
        </p:txBody>
      </p:sp>
      <p:sp>
        <p:nvSpPr>
          <p:cNvPr id="8" name="Footer Placeholder 7"/>
          <p:cNvSpPr>
            <a:spLocks noGrp="1"/>
          </p:cNvSpPr>
          <p:nvPr>
            <p:ph type="ftr" sz="quarter" idx="11"/>
          </p:nvPr>
        </p:nvSpPr>
        <p:spPr/>
        <p:txBody>
          <a:bodyPr/>
          <a:lstStyle/>
          <a:p>
            <a:r>
              <a:rPr lang="en-US" smtClean="0"/>
              <a:t>T P Ostwal &amp; Associates</a:t>
            </a:r>
            <a:endParaRPr lang="en-US" dirty="0"/>
          </a:p>
        </p:txBody>
      </p:sp>
    </p:spTree>
    <p:extLst>
      <p:ext uri="{BB962C8B-B14F-4D97-AF65-F5344CB8AC3E}">
        <p14:creationId xmlns="" xmlns:p14="http://schemas.microsoft.com/office/powerpoint/2010/main" val="416399295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2CCC60-E8CD-4174-8B1A-7DF615B22EEF}" type="slidenum">
              <a:rPr lang="en-US" smtClean="0"/>
              <a:pPr/>
              <a:t>11</a:t>
            </a:fld>
            <a:endParaRPr lang="en-US"/>
          </a:p>
        </p:txBody>
      </p:sp>
      <p:sp>
        <p:nvSpPr>
          <p:cNvPr id="7" name="Shape 58"/>
          <p:cNvSpPr txBox="1">
            <a:spLocks/>
          </p:cNvSpPr>
          <p:nvPr/>
        </p:nvSpPr>
        <p:spPr>
          <a:xfrm>
            <a:off x="982100" y="1268759"/>
            <a:ext cx="10443880" cy="5127465"/>
          </a:xfrm>
          <a:prstGeom prst="rect">
            <a:avLst/>
          </a:prstGeom>
        </p:spPr>
        <p:txBody>
          <a:bodyPr vert="horz" lIns="0" tIns="0" rIns="0" bIns="0" rtlCol="0">
            <a:noAutofit/>
          </a:bodyPr>
          <a:lstStyle/>
          <a:p>
            <a:pPr marL="317293" lvl="1" indent="-317293" algn="just" defTabSz="722376">
              <a:lnSpc>
                <a:spcPct val="90000"/>
              </a:lnSpc>
              <a:spcBef>
                <a:spcPts val="300"/>
              </a:spcBef>
              <a:buFont typeface="Helvetica"/>
              <a:buChar char="–"/>
              <a:defRPr sz="1800">
                <a:solidFill>
                  <a:srgbClr val="000000"/>
                </a:solidFill>
              </a:defRPr>
            </a:pPr>
            <a:endParaRPr lang="en-US" sz="2000" dirty="0">
              <a:solidFill>
                <a:srgbClr val="FFFFFF"/>
              </a:solidFill>
            </a:endParaRPr>
          </a:p>
          <a:p>
            <a:pPr marL="317293" lvl="1" indent="-317293" algn="just" defTabSz="722376">
              <a:lnSpc>
                <a:spcPct val="90000"/>
              </a:lnSpc>
              <a:spcBef>
                <a:spcPts val="300"/>
              </a:spcBef>
              <a:buFont typeface="Helvetica"/>
              <a:buChar char="–"/>
              <a:defRPr sz="1800">
                <a:solidFill>
                  <a:srgbClr val="000000"/>
                </a:solidFill>
              </a:defRPr>
            </a:pPr>
            <a:endParaRPr lang="en-US" sz="2000" dirty="0">
              <a:solidFill>
                <a:srgbClr val="FFFFFF"/>
              </a:solidFill>
            </a:endParaRPr>
          </a:p>
          <a:p>
            <a:pPr marL="317293" lvl="1" indent="-317293" algn="just" defTabSz="722376">
              <a:lnSpc>
                <a:spcPct val="90000"/>
              </a:lnSpc>
              <a:spcBef>
                <a:spcPts val="300"/>
              </a:spcBef>
              <a:buFont typeface="Helvetica"/>
              <a:buChar char="–"/>
              <a:defRPr sz="1800">
                <a:solidFill>
                  <a:srgbClr val="000000"/>
                </a:solidFill>
              </a:defRPr>
            </a:pPr>
            <a:endParaRPr lang="en-US" sz="2000" dirty="0">
              <a:solidFill>
                <a:srgbClr val="FFFFFF"/>
              </a:solidFill>
            </a:endParaRPr>
          </a:p>
          <a:p>
            <a:pPr marL="317293" lvl="1" indent="-317293" algn="just" defTabSz="722376">
              <a:lnSpc>
                <a:spcPct val="90000"/>
              </a:lnSpc>
              <a:spcBef>
                <a:spcPts val="300"/>
              </a:spcBef>
              <a:buFont typeface="Helvetica"/>
              <a:buChar char="–"/>
              <a:defRPr sz="1800">
                <a:solidFill>
                  <a:srgbClr val="000000"/>
                </a:solidFill>
              </a:defRPr>
            </a:pPr>
            <a:endParaRPr lang="en-US" sz="2000" dirty="0">
              <a:solidFill>
                <a:srgbClr val="FFFFFF"/>
              </a:solidFill>
            </a:endParaRPr>
          </a:p>
          <a:p>
            <a:pPr marL="285564" lvl="1" indent="-285564" algn="just" defTabSz="722376">
              <a:lnSpc>
                <a:spcPct val="90000"/>
              </a:lnSpc>
              <a:spcBef>
                <a:spcPts val="300"/>
              </a:spcBef>
              <a:buFont typeface="Helvetica"/>
              <a:buChar char="–"/>
              <a:defRPr sz="1800">
                <a:solidFill>
                  <a:srgbClr val="000000"/>
                </a:solidFill>
              </a:defRPr>
            </a:pPr>
            <a:endParaRPr lang="en-US" sz="2000" dirty="0">
              <a:solidFill>
                <a:srgbClr val="FFFFFF"/>
              </a:solidFill>
            </a:endParaRPr>
          </a:p>
          <a:p>
            <a:pPr marL="317293" lvl="1" indent="-317293" algn="just" defTabSz="722376">
              <a:lnSpc>
                <a:spcPct val="90000"/>
              </a:lnSpc>
              <a:spcBef>
                <a:spcPts val="300"/>
              </a:spcBef>
              <a:buFont typeface="Helvetica"/>
              <a:buChar char="–"/>
              <a:defRPr sz="1800">
                <a:solidFill>
                  <a:srgbClr val="000000"/>
                </a:solidFill>
              </a:defRPr>
            </a:pPr>
            <a:endParaRPr lang="en-US" dirty="0">
              <a:solidFill>
                <a:srgbClr val="717171"/>
              </a:solidFill>
            </a:endParaRPr>
          </a:p>
          <a:p>
            <a:pPr marL="317293" lvl="1" indent="-317293" algn="just" defTabSz="722376">
              <a:lnSpc>
                <a:spcPct val="90000"/>
              </a:lnSpc>
              <a:spcBef>
                <a:spcPts val="300"/>
              </a:spcBef>
              <a:buFont typeface="Helvetica"/>
              <a:buChar char="–"/>
              <a:defRPr sz="1800">
                <a:solidFill>
                  <a:srgbClr val="000000"/>
                </a:solidFill>
              </a:defRPr>
            </a:pPr>
            <a:endParaRPr lang="en-US" dirty="0">
              <a:solidFill>
                <a:srgbClr val="717171"/>
              </a:solidFill>
            </a:endParaRPr>
          </a:p>
          <a:p>
            <a:pPr marL="317293" lvl="1" indent="-317293" algn="just" defTabSz="722376">
              <a:lnSpc>
                <a:spcPct val="90000"/>
              </a:lnSpc>
              <a:spcBef>
                <a:spcPts val="300"/>
              </a:spcBef>
              <a:buFont typeface="Helvetica"/>
              <a:buChar char="–"/>
              <a:defRPr sz="1800">
                <a:solidFill>
                  <a:srgbClr val="000000"/>
                </a:solidFill>
              </a:defRPr>
            </a:pPr>
            <a:endParaRPr lang="en-US" dirty="0">
              <a:solidFill>
                <a:srgbClr val="717171"/>
              </a:solidFill>
            </a:endParaRPr>
          </a:p>
          <a:p>
            <a:pPr marL="317293" lvl="1" indent="-317293" algn="just" defTabSz="722376">
              <a:lnSpc>
                <a:spcPct val="90000"/>
              </a:lnSpc>
              <a:spcBef>
                <a:spcPts val="300"/>
              </a:spcBef>
              <a:buFont typeface="Helvetica"/>
              <a:buChar char="–"/>
              <a:defRPr sz="1800">
                <a:solidFill>
                  <a:srgbClr val="000000"/>
                </a:solidFill>
              </a:defRPr>
            </a:pPr>
            <a:endParaRPr lang="en-US" dirty="0">
              <a:solidFill>
                <a:srgbClr val="717171"/>
              </a:solidFill>
            </a:endParaRPr>
          </a:p>
          <a:p>
            <a:pPr marL="317293" lvl="1" indent="-317293" algn="just" defTabSz="722376">
              <a:lnSpc>
                <a:spcPct val="90000"/>
              </a:lnSpc>
              <a:spcBef>
                <a:spcPts val="300"/>
              </a:spcBef>
              <a:buFont typeface="Helvetica"/>
              <a:buChar char="–"/>
              <a:defRPr sz="1800">
                <a:solidFill>
                  <a:srgbClr val="000000"/>
                </a:solidFill>
              </a:defRPr>
            </a:pPr>
            <a:endParaRPr lang="en-US" sz="600" dirty="0">
              <a:solidFill>
                <a:srgbClr val="717171"/>
              </a:solidFill>
            </a:endParaRPr>
          </a:p>
          <a:p>
            <a:pPr marL="317293" lvl="1" indent="-317293" algn="just" defTabSz="722376">
              <a:lnSpc>
                <a:spcPct val="90000"/>
              </a:lnSpc>
              <a:spcBef>
                <a:spcPts val="300"/>
              </a:spcBef>
              <a:buFont typeface="Helvetica"/>
              <a:buChar char="–"/>
              <a:defRPr sz="1800">
                <a:solidFill>
                  <a:srgbClr val="000000"/>
                </a:solidFill>
              </a:defRPr>
            </a:pPr>
            <a:endParaRPr lang="en-US" sz="600" dirty="0">
              <a:solidFill>
                <a:srgbClr val="717171"/>
              </a:solidFill>
            </a:endParaRPr>
          </a:p>
          <a:p>
            <a:pPr marL="317293" lvl="1" indent="-317293" algn="just" defTabSz="722376">
              <a:lnSpc>
                <a:spcPct val="90000"/>
              </a:lnSpc>
              <a:spcBef>
                <a:spcPts val="300"/>
              </a:spcBef>
              <a:buFont typeface="Helvetica"/>
              <a:buChar char="–"/>
              <a:defRPr sz="1800">
                <a:solidFill>
                  <a:srgbClr val="000000"/>
                </a:solidFill>
              </a:defRPr>
            </a:pPr>
            <a:endParaRPr lang="en-US" sz="600" dirty="0">
              <a:solidFill>
                <a:srgbClr val="717171"/>
              </a:solidFill>
            </a:endParaRPr>
          </a:p>
          <a:p>
            <a:pPr marL="317293" lvl="1" indent="-317293" algn="just" defTabSz="722376">
              <a:lnSpc>
                <a:spcPct val="90000"/>
              </a:lnSpc>
              <a:spcBef>
                <a:spcPts val="300"/>
              </a:spcBef>
              <a:buFont typeface="Helvetica"/>
              <a:buChar char="–"/>
              <a:defRPr sz="1800">
                <a:solidFill>
                  <a:srgbClr val="000000"/>
                </a:solidFill>
              </a:defRPr>
            </a:pPr>
            <a:endParaRPr lang="en-US" sz="600" dirty="0">
              <a:solidFill>
                <a:srgbClr val="717171"/>
              </a:solidFill>
            </a:endParaRPr>
          </a:p>
          <a:p>
            <a:pPr marL="317293" lvl="1" indent="-317293" algn="just" defTabSz="722376">
              <a:lnSpc>
                <a:spcPct val="90000"/>
              </a:lnSpc>
              <a:spcBef>
                <a:spcPts val="300"/>
              </a:spcBef>
              <a:buFont typeface="Helvetica"/>
              <a:buChar char="❑"/>
              <a:defRPr sz="1800">
                <a:solidFill>
                  <a:srgbClr val="000000"/>
                </a:solidFill>
              </a:defRPr>
            </a:pPr>
            <a:endParaRPr lang="en-US" sz="600" dirty="0">
              <a:solidFill>
                <a:srgbClr val="717171"/>
              </a:solidFill>
            </a:endParaRPr>
          </a:p>
          <a:p>
            <a:pPr marL="317293" lvl="1" indent="-317293" algn="just" defTabSz="722376">
              <a:lnSpc>
                <a:spcPct val="90000"/>
              </a:lnSpc>
              <a:defRPr sz="1800">
                <a:solidFill>
                  <a:srgbClr val="000000"/>
                </a:solidFill>
              </a:defRPr>
            </a:pPr>
            <a:r>
              <a:rPr lang="en-US" sz="600" dirty="0">
                <a:solidFill>
                  <a:srgbClr val="717171"/>
                </a:solidFill>
              </a:rPr>
              <a:t> </a:t>
            </a:r>
          </a:p>
        </p:txBody>
      </p:sp>
      <p:graphicFrame>
        <p:nvGraphicFramePr>
          <p:cNvPr id="6" name="Diagram 5"/>
          <p:cNvGraphicFramePr/>
          <p:nvPr>
            <p:extLst>
              <p:ext uri="{D42A27DB-BD31-4B8C-83A1-F6EECF244321}">
                <p14:modId xmlns="" xmlns:p14="http://schemas.microsoft.com/office/powerpoint/2010/main" val="593569042"/>
              </p:ext>
            </p:extLst>
          </p:nvPr>
        </p:nvGraphicFramePr>
        <p:xfrm>
          <a:off x="339935" y="475428"/>
          <a:ext cx="11451732" cy="58571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Date Placeholder 7"/>
          <p:cNvSpPr>
            <a:spLocks noGrp="1"/>
          </p:cNvSpPr>
          <p:nvPr>
            <p:ph type="dt" sz="half" idx="10"/>
          </p:nvPr>
        </p:nvSpPr>
        <p:spPr/>
        <p:txBody>
          <a:bodyPr/>
          <a:lstStyle/>
          <a:p>
            <a:r>
              <a:rPr lang="en-US" smtClean="0"/>
              <a:t>July 2015</a:t>
            </a:r>
            <a:endParaRPr lang="en-US" dirty="0"/>
          </a:p>
        </p:txBody>
      </p:sp>
      <p:sp>
        <p:nvSpPr>
          <p:cNvPr id="5" name="Rectangle 4"/>
          <p:cNvSpPr/>
          <p:nvPr/>
        </p:nvSpPr>
        <p:spPr>
          <a:xfrm>
            <a:off x="2124635" y="99365"/>
            <a:ext cx="8095472" cy="646331"/>
          </a:xfrm>
          <a:prstGeom prst="rect">
            <a:avLst/>
          </a:prstGeom>
        </p:spPr>
        <p:txBody>
          <a:bodyPr wrap="square">
            <a:spAutoFit/>
          </a:bodyPr>
          <a:lstStyle/>
          <a:p>
            <a:pPr algn="ctr"/>
            <a:r>
              <a:rPr lang="en-US" sz="2400" b="1" cap="small" dirty="0">
                <a:solidFill>
                  <a:srgbClr val="0070C0"/>
                </a:solidFill>
                <a:latin typeface="Book Antiqua" pitchFamily="18" charset="0"/>
              </a:rPr>
              <a:t>IMPACT </a:t>
            </a:r>
            <a:r>
              <a:rPr lang="en-US" sz="2400" b="1" cap="small" dirty="0" smtClean="0">
                <a:solidFill>
                  <a:srgbClr val="0070C0"/>
                </a:solidFill>
                <a:latin typeface="Book Antiqua" pitchFamily="18" charset="0"/>
              </a:rPr>
              <a:t> OF </a:t>
            </a:r>
            <a:r>
              <a:rPr lang="en-US" sz="2400" b="1" cap="small" dirty="0" smtClean="0">
                <a:solidFill>
                  <a:srgbClr val="005696"/>
                </a:solidFill>
                <a:latin typeface="Book Antiqua" pitchFamily="18" charset="0"/>
              </a:rPr>
              <a:t>POEM</a:t>
            </a:r>
            <a:r>
              <a:rPr lang="en-US" sz="2400" b="1" cap="small" dirty="0" smtClean="0">
                <a:solidFill>
                  <a:srgbClr val="0070C0"/>
                </a:solidFill>
                <a:latin typeface="Book Antiqua" pitchFamily="18" charset="0"/>
              </a:rPr>
              <a:t> ON CERTAIN COMPANIES</a:t>
            </a:r>
          </a:p>
          <a:p>
            <a:pPr algn="ctr"/>
            <a:r>
              <a:rPr lang="en-US" sz="1050" b="1" cap="small" dirty="0">
                <a:solidFill>
                  <a:srgbClr val="0070C0"/>
                </a:solidFill>
                <a:latin typeface="Book Antiqua" pitchFamily="18" charset="0"/>
              </a:rPr>
              <a:t>(AMENDMENT IN SEC. 6 OF THE ITA BY FINANCE ACT, </a:t>
            </a:r>
            <a:r>
              <a:rPr lang="en-US" sz="1050" b="1" cap="small" dirty="0" smtClean="0">
                <a:solidFill>
                  <a:srgbClr val="0070C0"/>
                </a:solidFill>
                <a:latin typeface="Book Antiqua" pitchFamily="18" charset="0"/>
              </a:rPr>
              <a:t>2015)</a:t>
            </a:r>
            <a:endParaRPr lang="en-US" sz="1050" cap="small" dirty="0">
              <a:solidFill>
                <a:srgbClr val="0070C0"/>
              </a:solidFill>
              <a:latin typeface="Book Antiqua" pitchFamily="18" charset="0"/>
            </a:endParaRPr>
          </a:p>
        </p:txBody>
      </p:sp>
      <p:sp>
        <p:nvSpPr>
          <p:cNvPr id="10" name="Footer Placeholder 9"/>
          <p:cNvSpPr>
            <a:spLocks noGrp="1"/>
          </p:cNvSpPr>
          <p:nvPr>
            <p:ph type="ftr" sz="quarter" idx="11"/>
          </p:nvPr>
        </p:nvSpPr>
        <p:spPr/>
        <p:txBody>
          <a:bodyPr/>
          <a:lstStyle/>
          <a:p>
            <a:r>
              <a:rPr lang="en-US" smtClean="0"/>
              <a:t>T P Ostwal &amp; Associates</a:t>
            </a:r>
            <a:endParaRPr lang="en-US" dirty="0"/>
          </a:p>
        </p:txBody>
      </p:sp>
    </p:spTree>
    <p:extLst>
      <p:ext uri="{BB962C8B-B14F-4D97-AF65-F5344CB8AC3E}">
        <p14:creationId xmlns="" xmlns:p14="http://schemas.microsoft.com/office/powerpoint/2010/main" val="142880086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2CCC60-E8CD-4174-8B1A-7DF615B22EEF}" type="slidenum">
              <a:rPr lang="en-US" smtClean="0"/>
              <a:pPr/>
              <a:t>12</a:t>
            </a:fld>
            <a:endParaRPr lang="en-US"/>
          </a:p>
        </p:txBody>
      </p:sp>
      <p:sp>
        <p:nvSpPr>
          <p:cNvPr id="5" name="Shape 60"/>
          <p:cNvSpPr txBox="1">
            <a:spLocks/>
          </p:cNvSpPr>
          <p:nvPr/>
        </p:nvSpPr>
        <p:spPr>
          <a:xfrm>
            <a:off x="1126153" y="0"/>
            <a:ext cx="9590448" cy="990600"/>
          </a:xfrm>
          <a:prstGeom prst="rect">
            <a:avLst/>
          </a:prstGeom>
        </p:spPr>
        <p:txBody>
          <a:bodyPr vert="horz" lIns="0" tIns="0" rIns="0" bIns="0" rtlCol="0" anchor="b">
            <a:normAutofit/>
          </a:bodyPr>
          <a:lstStyle>
            <a:lvl1pPr algn="ctr">
              <a:defRPr sz="2800" b="1">
                <a:solidFill>
                  <a:srgbClr val="A6A6A6"/>
                </a:solidFill>
              </a:defRPr>
            </a:lvl1pPr>
          </a:lstStyle>
          <a:p>
            <a:pPr lvl="0">
              <a:lnSpc>
                <a:spcPct val="90000"/>
              </a:lnSpc>
              <a:spcBef>
                <a:spcPct val="0"/>
              </a:spcBef>
              <a:defRPr sz="1800" b="0">
                <a:solidFill>
                  <a:srgbClr val="000000"/>
                </a:solidFill>
              </a:defRPr>
            </a:pPr>
            <a:endParaRPr lang="en-IN" sz="2400" cap="all" dirty="0">
              <a:solidFill>
                <a:srgbClr val="FF66FF"/>
              </a:solidFill>
              <a:latin typeface="+mj-lt"/>
              <a:ea typeface="+mj-ea"/>
              <a:cs typeface="+mj-cs"/>
            </a:endParaRPr>
          </a:p>
        </p:txBody>
      </p:sp>
      <p:sp>
        <p:nvSpPr>
          <p:cNvPr id="6" name="Shape 61"/>
          <p:cNvSpPr txBox="1">
            <a:spLocks/>
          </p:cNvSpPr>
          <p:nvPr/>
        </p:nvSpPr>
        <p:spPr>
          <a:xfrm>
            <a:off x="1630340" y="1196752"/>
            <a:ext cx="9360816" cy="4648200"/>
          </a:xfrm>
          <a:prstGeom prst="rect">
            <a:avLst/>
          </a:prstGeom>
        </p:spPr>
        <p:txBody>
          <a:bodyPr vert="horz" lIns="0" tIns="0" rIns="0" bIns="0" rtlCol="0">
            <a:noAutofit/>
          </a:bodyPr>
          <a:lstStyle/>
          <a:p>
            <a:pPr marL="332555" marR="0" lvl="1" indent="-332555" algn="just" defTabSz="841247" rtl="0" eaLnBrk="1" fontAlgn="auto" latinLnBrk="0" hangingPunct="1">
              <a:lnSpc>
                <a:spcPct val="90000"/>
              </a:lnSpc>
              <a:spcBef>
                <a:spcPts val="300"/>
              </a:spcBef>
              <a:spcAft>
                <a:spcPts val="0"/>
              </a:spcAft>
              <a:buClrTx/>
              <a:buSzPct val="100000"/>
              <a:buFont typeface="Helvetica"/>
              <a:buChar char="–"/>
              <a:tabLst/>
              <a:defRPr sz="1800">
                <a:solidFill>
                  <a:srgbClr val="000000"/>
                </a:solidFill>
              </a:defRPr>
            </a:pPr>
            <a:r>
              <a:rPr kumimoji="0" lang="en-IN" sz="2000" b="0" i="0" u="none" strike="noStrike" kern="1200" cap="none" spc="0" normalizeH="0" baseline="0" noProof="0" dirty="0" smtClean="0">
                <a:ln>
                  <a:noFill/>
                </a:ln>
                <a:solidFill>
                  <a:srgbClr val="FFFFFF"/>
                </a:solidFill>
                <a:effectLst/>
                <a:uLnTx/>
                <a:uFillTx/>
                <a:latin typeface="+mn-lt"/>
                <a:ea typeface="+mn-ea"/>
                <a:cs typeface="+mn-cs"/>
              </a:rPr>
              <a:t/>
            </a:r>
            <a:br>
              <a:rPr kumimoji="0" lang="en-IN" sz="2000" b="0" i="0" u="none" strike="noStrike" kern="1200" cap="none" spc="0" normalizeH="0" baseline="0" noProof="0" dirty="0" smtClean="0">
                <a:ln>
                  <a:noFill/>
                </a:ln>
                <a:solidFill>
                  <a:srgbClr val="FFFFFF"/>
                </a:solidFill>
                <a:effectLst/>
                <a:uLnTx/>
                <a:uFillTx/>
                <a:latin typeface="+mn-lt"/>
                <a:ea typeface="+mn-ea"/>
                <a:cs typeface="+mn-cs"/>
              </a:rPr>
            </a:br>
            <a:endParaRPr lang="en-IN" sz="2000" dirty="0" smtClean="0">
              <a:solidFill>
                <a:srgbClr val="FFFFFF"/>
              </a:solidFill>
            </a:endParaRPr>
          </a:p>
        </p:txBody>
      </p:sp>
      <p:graphicFrame>
        <p:nvGraphicFramePr>
          <p:cNvPr id="7" name="Diagram 6"/>
          <p:cNvGraphicFramePr/>
          <p:nvPr>
            <p:extLst>
              <p:ext uri="{D42A27DB-BD31-4B8C-83A1-F6EECF244321}">
                <p14:modId xmlns="" xmlns:p14="http://schemas.microsoft.com/office/powerpoint/2010/main" val="511188355"/>
              </p:ext>
            </p:extLst>
          </p:nvPr>
        </p:nvGraphicFramePr>
        <p:xfrm>
          <a:off x="549939" y="412200"/>
          <a:ext cx="11236174" cy="5832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1342234" y="44625"/>
            <a:ext cx="10762883" cy="481029"/>
          </a:xfrm>
          <a:prstGeom prst="rect">
            <a:avLst/>
          </a:prstGeom>
        </p:spPr>
        <p:txBody>
          <a:bodyPr wrap="none">
            <a:spAutoFit/>
          </a:bodyPr>
          <a:lstStyle/>
          <a:p>
            <a:pPr lvl="0">
              <a:lnSpc>
                <a:spcPct val="90000"/>
              </a:lnSpc>
              <a:spcBef>
                <a:spcPct val="0"/>
              </a:spcBef>
              <a:defRPr sz="1800" b="0">
                <a:solidFill>
                  <a:srgbClr val="000000"/>
                </a:solidFill>
              </a:defRPr>
            </a:pPr>
            <a:r>
              <a:rPr lang="en-IN" sz="2800" cap="all" dirty="0">
                <a:solidFill>
                  <a:srgbClr val="0070C0"/>
                </a:solidFill>
                <a:latin typeface="Book Antiqua" pitchFamily="18" charset="0"/>
              </a:rPr>
              <a:t>WHAT IS UNDISCLOSED ASSETS Located Outside India ?</a:t>
            </a:r>
          </a:p>
        </p:txBody>
      </p:sp>
      <p:sp>
        <p:nvSpPr>
          <p:cNvPr id="9" name="Action Button: Forward or Next 8">
            <a:hlinkClick r:id="rId8" action="ppaction://hlinksldjump" highlightClick="1"/>
          </p:cNvPr>
          <p:cNvSpPr/>
          <p:nvPr/>
        </p:nvSpPr>
        <p:spPr>
          <a:xfrm>
            <a:off x="10536640" y="1310187"/>
            <a:ext cx="777355" cy="423077"/>
          </a:xfrm>
          <a:prstGeom prst="actionButtonForwardNex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IN"/>
          </a:p>
        </p:txBody>
      </p:sp>
      <p:sp>
        <p:nvSpPr>
          <p:cNvPr id="10" name="Date Placeholder 9"/>
          <p:cNvSpPr>
            <a:spLocks noGrp="1"/>
          </p:cNvSpPr>
          <p:nvPr>
            <p:ph type="dt" sz="half" idx="10"/>
          </p:nvPr>
        </p:nvSpPr>
        <p:spPr/>
        <p:txBody>
          <a:bodyPr/>
          <a:lstStyle/>
          <a:p>
            <a:r>
              <a:rPr lang="en-US" smtClean="0"/>
              <a:t>July 2015</a:t>
            </a:r>
            <a:endParaRPr lang="en-US" dirty="0"/>
          </a:p>
        </p:txBody>
      </p:sp>
      <p:sp>
        <p:nvSpPr>
          <p:cNvPr id="12" name="Footer Placeholder 11"/>
          <p:cNvSpPr>
            <a:spLocks noGrp="1"/>
          </p:cNvSpPr>
          <p:nvPr>
            <p:ph type="ftr" sz="quarter" idx="11"/>
          </p:nvPr>
        </p:nvSpPr>
        <p:spPr/>
        <p:txBody>
          <a:bodyPr/>
          <a:lstStyle/>
          <a:p>
            <a:r>
              <a:rPr lang="en-US" smtClean="0"/>
              <a:t>T P Ostwal &amp; Associates</a:t>
            </a:r>
            <a:endParaRPr lang="en-US" dirty="0"/>
          </a:p>
        </p:txBody>
      </p:sp>
    </p:spTree>
    <p:extLst>
      <p:ext uri="{BB962C8B-B14F-4D97-AF65-F5344CB8AC3E}">
        <p14:creationId xmlns="" xmlns:p14="http://schemas.microsoft.com/office/powerpoint/2010/main" val="1658023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2CCC60-E8CD-4174-8B1A-7DF615B22EEF}" type="slidenum">
              <a:rPr lang="en-US" smtClean="0"/>
              <a:pPr/>
              <a:t>13</a:t>
            </a:fld>
            <a:endParaRPr lang="en-US"/>
          </a:p>
        </p:txBody>
      </p:sp>
      <p:graphicFrame>
        <p:nvGraphicFramePr>
          <p:cNvPr id="8" name="Diagram 7"/>
          <p:cNvGraphicFramePr/>
          <p:nvPr>
            <p:extLst>
              <p:ext uri="{D42A27DB-BD31-4B8C-83A1-F6EECF244321}">
                <p14:modId xmlns="" xmlns:p14="http://schemas.microsoft.com/office/powerpoint/2010/main" val="2554583185"/>
              </p:ext>
            </p:extLst>
          </p:nvPr>
        </p:nvGraphicFramePr>
        <p:xfrm>
          <a:off x="632990" y="-387424"/>
          <a:ext cx="10216776" cy="72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Date Placeholder 5"/>
          <p:cNvSpPr>
            <a:spLocks noGrp="1"/>
          </p:cNvSpPr>
          <p:nvPr>
            <p:ph type="dt" sz="half" idx="10"/>
          </p:nvPr>
        </p:nvSpPr>
        <p:spPr/>
        <p:txBody>
          <a:bodyPr/>
          <a:lstStyle/>
          <a:p>
            <a:r>
              <a:rPr lang="en-US" smtClean="0"/>
              <a:t>July 2015</a:t>
            </a:r>
            <a:endParaRPr lang="en-US" dirty="0"/>
          </a:p>
        </p:txBody>
      </p:sp>
      <p:sp>
        <p:nvSpPr>
          <p:cNvPr id="9" name="Footer Placeholder 8"/>
          <p:cNvSpPr>
            <a:spLocks noGrp="1"/>
          </p:cNvSpPr>
          <p:nvPr>
            <p:ph type="ftr" sz="quarter" idx="11"/>
          </p:nvPr>
        </p:nvSpPr>
        <p:spPr/>
        <p:txBody>
          <a:bodyPr/>
          <a:lstStyle/>
          <a:p>
            <a:r>
              <a:rPr lang="en-US" smtClean="0"/>
              <a:t>T P Ostwal &amp; Associates</a:t>
            </a:r>
            <a:endParaRPr lang="en-US" dirty="0"/>
          </a:p>
        </p:txBody>
      </p:sp>
    </p:spTree>
    <p:extLst>
      <p:ext uri="{BB962C8B-B14F-4D97-AF65-F5344CB8AC3E}">
        <p14:creationId xmlns="" xmlns:p14="http://schemas.microsoft.com/office/powerpoint/2010/main" val="351263595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2CCC60-E8CD-4174-8B1A-7DF615B22EEF}" type="slidenum">
              <a:rPr lang="en-US" smtClean="0"/>
              <a:pPr/>
              <a:t>14</a:t>
            </a:fld>
            <a:endParaRPr lang="en-US"/>
          </a:p>
        </p:txBody>
      </p:sp>
      <p:sp>
        <p:nvSpPr>
          <p:cNvPr id="5" name="Cloud Callout 4"/>
          <p:cNvSpPr/>
          <p:nvPr/>
        </p:nvSpPr>
        <p:spPr>
          <a:xfrm>
            <a:off x="621966" y="572208"/>
            <a:ext cx="10371853" cy="4968552"/>
          </a:xfrm>
          <a:prstGeom prst="cloudCallout">
            <a:avLst/>
          </a:prstGeom>
          <a:ln/>
        </p:spPr>
        <p:style>
          <a:lnRef idx="1">
            <a:schemeClr val="accent2"/>
          </a:lnRef>
          <a:fillRef idx="2">
            <a:schemeClr val="accent2"/>
          </a:fillRef>
          <a:effectRef idx="1">
            <a:schemeClr val="accent2"/>
          </a:effectRef>
          <a:fontRef idx="minor">
            <a:schemeClr val="dk1"/>
          </a:fontRef>
        </p:style>
        <p:txBody>
          <a:bodyPr rtlCol="0" anchor="ctr"/>
          <a:lstStyle/>
          <a:p>
            <a:pPr lvl="0"/>
            <a:r>
              <a:rPr lang="en-IN" sz="4000" b="1" i="1" dirty="0" smtClean="0">
                <a:solidFill>
                  <a:srgbClr val="7030A0"/>
                </a:solidFill>
              </a:rPr>
              <a:t>An </a:t>
            </a:r>
            <a:r>
              <a:rPr lang="en-IN" sz="4000" b="1" i="1" dirty="0">
                <a:solidFill>
                  <a:srgbClr val="7030A0"/>
                </a:solidFill>
              </a:rPr>
              <a:t>undefined </a:t>
            </a:r>
            <a:r>
              <a:rPr lang="en-IN" sz="4000" b="1" i="1" dirty="0" smtClean="0">
                <a:solidFill>
                  <a:srgbClr val="7030A0"/>
                </a:solidFill>
              </a:rPr>
              <a:t>term</a:t>
            </a:r>
            <a:r>
              <a:rPr lang="en-IN" sz="4000" b="1" i="1" dirty="0">
                <a:solidFill>
                  <a:srgbClr val="7030A0"/>
                </a:solidFill>
              </a:rPr>
              <a:t> </a:t>
            </a:r>
            <a:r>
              <a:rPr lang="en-IN" sz="4000" b="1" i="1" dirty="0" smtClean="0">
                <a:solidFill>
                  <a:srgbClr val="7030A0"/>
                </a:solidFill>
              </a:rPr>
              <a:t>under ITA &amp; UFIA</a:t>
            </a:r>
          </a:p>
          <a:p>
            <a:pPr lvl="0" algn="ctr"/>
            <a:endParaRPr lang="en-US" sz="4000" b="1" i="1" dirty="0">
              <a:solidFill>
                <a:srgbClr val="7030A0"/>
              </a:solidFill>
            </a:endParaRPr>
          </a:p>
          <a:p>
            <a:pPr lvl="0" algn="ctr"/>
            <a:endParaRPr lang="en-US" sz="4000" b="1" i="1" dirty="0" smtClean="0">
              <a:solidFill>
                <a:srgbClr val="7030A0"/>
              </a:solidFill>
            </a:endParaRPr>
          </a:p>
          <a:p>
            <a:pPr lvl="0" algn="ctr"/>
            <a:endParaRPr lang="en-US" sz="4000" b="1" i="1" dirty="0">
              <a:solidFill>
                <a:srgbClr val="7030A0"/>
              </a:solidFill>
            </a:endParaRPr>
          </a:p>
          <a:p>
            <a:pPr lvl="0" algn="ctr"/>
            <a:endParaRPr lang="en-IN" sz="4000" b="1" i="1" dirty="0">
              <a:solidFill>
                <a:srgbClr val="7030A0"/>
              </a:solidFill>
            </a:endParaRPr>
          </a:p>
        </p:txBody>
      </p:sp>
      <p:pic>
        <p:nvPicPr>
          <p:cNvPr id="1026" name="Picture 2" descr="C:\Users\vaio\Desktop\1365193232_Guy-with-Question-Mark-over-his-headFotolia_102829_XS.jpeg"/>
          <p:cNvPicPr>
            <a:picLocks noChangeAspect="1" noChangeArrowheads="1"/>
          </p:cNvPicPr>
          <p:nvPr/>
        </p:nvPicPr>
        <p:blipFill>
          <a:blip r:embed="rId3" cstate="print">
            <a:clrChange>
              <a:clrFrom>
                <a:srgbClr val="FFFFFF"/>
              </a:clrFrom>
              <a:clrTo>
                <a:srgbClr val="FFFFFF">
                  <a:alpha val="0"/>
                </a:srgbClr>
              </a:clrTo>
            </a:clrChange>
            <a:duotone>
              <a:prstClr val="black"/>
              <a:srgbClr val="00FFFF">
                <a:tint val="45000"/>
                <a:satMod val="400000"/>
              </a:srgbClr>
            </a:duotone>
            <a:extLst>
              <a:ext uri="{28A0092B-C50C-407E-A947-70E740481C1C}">
                <a14:useLocalDpi xmlns="" xmlns:a14="http://schemas.microsoft.com/office/drawing/2010/main" val="0"/>
              </a:ext>
            </a:extLst>
          </a:blip>
          <a:srcRect/>
          <a:stretch>
            <a:fillRect/>
          </a:stretch>
        </p:blipFill>
        <p:spPr bwMode="auto">
          <a:xfrm>
            <a:off x="3863170" y="1556792"/>
            <a:ext cx="5257953" cy="3240360"/>
          </a:xfrm>
          <a:prstGeom prst="rect">
            <a:avLst/>
          </a:prstGeom>
          <a:noFill/>
          <a:ln>
            <a:noFill/>
          </a:ln>
          <a:extLst>
            <a:ext uri="{909E8E84-426E-40DD-AFC4-6F175D3DCCD1}">
              <a14:hiddenFill xmlns="" xmlns:a14="http://schemas.microsoft.com/office/drawing/2010/main">
                <a:solidFill>
                  <a:srgbClr val="FFFFFF"/>
                </a:solidFill>
              </a14:hiddenFill>
            </a:ext>
          </a:extLst>
        </p:spPr>
      </p:pic>
      <p:sp>
        <p:nvSpPr>
          <p:cNvPr id="7" name="Date Placeholder 6"/>
          <p:cNvSpPr>
            <a:spLocks noGrp="1"/>
          </p:cNvSpPr>
          <p:nvPr>
            <p:ph type="dt" sz="half" idx="10"/>
          </p:nvPr>
        </p:nvSpPr>
        <p:spPr/>
        <p:txBody>
          <a:bodyPr/>
          <a:lstStyle/>
          <a:p>
            <a:r>
              <a:rPr lang="en-US" smtClean="0"/>
              <a:t>July 2015</a:t>
            </a:r>
            <a:endParaRPr lang="en-US" dirty="0"/>
          </a:p>
        </p:txBody>
      </p:sp>
      <p:sp>
        <p:nvSpPr>
          <p:cNvPr id="9" name="Footer Placeholder 8"/>
          <p:cNvSpPr>
            <a:spLocks noGrp="1"/>
          </p:cNvSpPr>
          <p:nvPr>
            <p:ph type="ftr" sz="quarter" idx="11"/>
          </p:nvPr>
        </p:nvSpPr>
        <p:spPr/>
        <p:txBody>
          <a:bodyPr/>
          <a:lstStyle/>
          <a:p>
            <a:r>
              <a:rPr lang="en-US" smtClean="0"/>
              <a:t>T P Ostwal &amp; Associates</a:t>
            </a:r>
            <a:endParaRPr lang="en-US" dirty="0"/>
          </a:p>
        </p:txBody>
      </p:sp>
    </p:spTree>
    <p:extLst>
      <p:ext uri="{BB962C8B-B14F-4D97-AF65-F5344CB8AC3E}">
        <p14:creationId xmlns="" xmlns:p14="http://schemas.microsoft.com/office/powerpoint/2010/main" val="314958512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2CCC60-E8CD-4174-8B1A-7DF615B22EEF}" type="slidenum">
              <a:rPr lang="en-US" smtClean="0"/>
              <a:pPr/>
              <a:t>15</a:t>
            </a:fld>
            <a:endParaRPr lang="en-US"/>
          </a:p>
        </p:txBody>
      </p:sp>
      <p:sp>
        <p:nvSpPr>
          <p:cNvPr id="6" name="Shape 61"/>
          <p:cNvSpPr txBox="1">
            <a:spLocks/>
          </p:cNvSpPr>
          <p:nvPr/>
        </p:nvSpPr>
        <p:spPr>
          <a:xfrm>
            <a:off x="217101" y="-500376"/>
            <a:ext cx="11369849" cy="5454513"/>
          </a:xfrm>
          <a:prstGeom prst="rect">
            <a:avLst/>
          </a:prstGeom>
        </p:spPr>
        <p:txBody>
          <a:bodyPr vert="horz" lIns="0" tIns="0" rIns="0" bIns="0" rtlCol="0">
            <a:noAutofit/>
          </a:bodyPr>
          <a:lstStyle/>
          <a:p>
            <a:pPr marL="0" marR="0" lvl="1" algn="just" defTabSz="841247" rtl="0" eaLnBrk="1" fontAlgn="auto" latinLnBrk="0" hangingPunct="1">
              <a:lnSpc>
                <a:spcPct val="150000"/>
              </a:lnSpc>
              <a:spcBef>
                <a:spcPts val="300"/>
              </a:spcBef>
              <a:spcAft>
                <a:spcPts val="0"/>
              </a:spcAft>
              <a:buClrTx/>
              <a:buSzPct val="100000"/>
              <a:tabLst/>
              <a:defRPr sz="1800">
                <a:solidFill>
                  <a:srgbClr val="000000"/>
                </a:solidFill>
              </a:defRPr>
            </a:pPr>
            <a:endParaRPr kumimoji="0" lang="en-IN" sz="1900" b="1" i="1" u="none" strike="noStrike" kern="1200" cap="none" spc="0" normalizeH="0" baseline="0" noProof="0" dirty="0" smtClean="0">
              <a:ln>
                <a:noFill/>
              </a:ln>
              <a:effectLst/>
              <a:uLnTx/>
              <a:uFillTx/>
            </a:endParaRPr>
          </a:p>
          <a:p>
            <a:pPr marL="0" lvl="1" algn="ctr" defTabSz="841247">
              <a:lnSpc>
                <a:spcPct val="150000"/>
              </a:lnSpc>
              <a:spcBef>
                <a:spcPts val="400"/>
              </a:spcBef>
              <a:buSzPct val="100000"/>
              <a:defRPr sz="1800">
                <a:solidFill>
                  <a:srgbClr val="000000"/>
                </a:solidFill>
              </a:defRPr>
            </a:pPr>
            <a:r>
              <a:rPr lang="en-IN" sz="2100" dirty="0" smtClean="0">
                <a:solidFill>
                  <a:srgbClr val="0070C0"/>
                </a:solidFill>
              </a:rPr>
              <a:t>Refer to </a:t>
            </a:r>
            <a:r>
              <a:rPr lang="en-IN" sz="2100" dirty="0">
                <a:solidFill>
                  <a:srgbClr val="0070C0"/>
                </a:solidFill>
              </a:rPr>
              <a:t>the Instructions </a:t>
            </a:r>
            <a:r>
              <a:rPr lang="en-IN" sz="2100" dirty="0" smtClean="0">
                <a:solidFill>
                  <a:srgbClr val="0070C0"/>
                </a:solidFill>
              </a:rPr>
              <a:t>in the form of Return of Income: </a:t>
            </a:r>
            <a:r>
              <a:rPr lang="en-IN" sz="2100" dirty="0">
                <a:solidFill>
                  <a:srgbClr val="0070C0"/>
                </a:solidFill>
              </a:rPr>
              <a:t/>
            </a:r>
            <a:br>
              <a:rPr lang="en-IN" sz="2100" dirty="0">
                <a:solidFill>
                  <a:srgbClr val="0070C0"/>
                </a:solidFill>
              </a:rPr>
            </a:br>
            <a:r>
              <a:rPr lang="en-IN" sz="2100" dirty="0">
                <a:solidFill>
                  <a:srgbClr val="0070C0"/>
                </a:solidFill>
              </a:rPr>
              <a:t>“Financial interest would include, but would not be limited to, any of the following</a:t>
            </a:r>
            <a:r>
              <a:rPr lang="en-IN" sz="2100" dirty="0" smtClean="0">
                <a:solidFill>
                  <a:srgbClr val="0070C0"/>
                </a:solidFill>
              </a:rPr>
              <a:t>:-</a:t>
            </a:r>
          </a:p>
          <a:p>
            <a:pPr marL="0" lvl="1" algn="just" defTabSz="841247">
              <a:lnSpc>
                <a:spcPct val="150000"/>
              </a:lnSpc>
              <a:spcBef>
                <a:spcPts val="400"/>
              </a:spcBef>
              <a:buSzPct val="100000"/>
              <a:defRPr sz="1800">
                <a:solidFill>
                  <a:srgbClr val="000000"/>
                </a:solidFill>
              </a:defRPr>
            </a:pPr>
            <a:r>
              <a:rPr lang="en-IN" sz="2000" dirty="0" smtClean="0"/>
              <a:t>(1) if the resident assessee is the owner of record or holder of legal title of any financial account, irrespective of whether he is the beneficiary or not.</a:t>
            </a:r>
          </a:p>
          <a:p>
            <a:pPr marL="0" lvl="1" defTabSz="841247">
              <a:lnSpc>
                <a:spcPct val="150000"/>
              </a:lnSpc>
              <a:spcBef>
                <a:spcPts val="400"/>
              </a:spcBef>
              <a:buSzPct val="100000"/>
              <a:defRPr sz="1800">
                <a:solidFill>
                  <a:srgbClr val="000000"/>
                </a:solidFill>
              </a:defRPr>
            </a:pPr>
            <a:r>
              <a:rPr lang="en-IN" sz="2000" dirty="0" smtClean="0"/>
              <a:t>(</a:t>
            </a:r>
            <a:r>
              <a:rPr lang="en-IN" sz="2000" dirty="0"/>
              <a:t>2) if the owner of record or holder of title is one of the following</a:t>
            </a:r>
            <a:r>
              <a:rPr lang="en-IN" sz="2000" dirty="0" smtClean="0"/>
              <a:t>:-</a:t>
            </a:r>
          </a:p>
          <a:p>
            <a:pPr marL="355600" lvl="1" defTabSz="841247">
              <a:lnSpc>
                <a:spcPct val="150000"/>
              </a:lnSpc>
              <a:spcBef>
                <a:spcPts val="400"/>
              </a:spcBef>
              <a:buSzPct val="100000"/>
              <a:defRPr sz="1800">
                <a:solidFill>
                  <a:srgbClr val="000000"/>
                </a:solidFill>
              </a:defRPr>
            </a:pPr>
            <a:r>
              <a:rPr lang="en-IN" sz="2000" dirty="0" smtClean="0"/>
              <a:t>(</a:t>
            </a:r>
            <a:r>
              <a:rPr lang="en-IN" sz="2000" dirty="0" err="1"/>
              <a:t>i</a:t>
            </a:r>
            <a:r>
              <a:rPr lang="en-IN" sz="2000" dirty="0"/>
              <a:t>) an agent, nominee, attorney or a person acting in some other capacity on behalf of the resident assessee with respect to </a:t>
            </a:r>
            <a:r>
              <a:rPr lang="en-IN" sz="2000" dirty="0" smtClean="0"/>
              <a:t>the entity.</a:t>
            </a:r>
            <a:r>
              <a:rPr lang="en-IN" sz="2000" dirty="0"/>
              <a:t/>
            </a:r>
            <a:br>
              <a:rPr lang="en-IN" sz="2000" dirty="0"/>
            </a:br>
            <a:r>
              <a:rPr lang="en-IN" sz="2000" dirty="0" smtClean="0"/>
              <a:t>(</a:t>
            </a:r>
            <a:r>
              <a:rPr lang="en-IN" sz="2000" dirty="0"/>
              <a:t>ii) a corporation in which the resident owns, directly or indirectly, any share or voting power.</a:t>
            </a:r>
          </a:p>
          <a:p>
            <a:pPr marL="355600" lvl="1" algn="just" defTabSz="841247">
              <a:lnSpc>
                <a:spcPct val="150000"/>
              </a:lnSpc>
              <a:spcBef>
                <a:spcPts val="400"/>
              </a:spcBef>
              <a:buSzPct val="100000"/>
              <a:defRPr sz="1800">
                <a:solidFill>
                  <a:srgbClr val="000000"/>
                </a:solidFill>
              </a:defRPr>
            </a:pPr>
            <a:r>
              <a:rPr lang="en-IN" sz="2000" dirty="0"/>
              <a:t>(iii) a partnership in which the resident assessee owns, directly or indirectly, an interest in partnership profits or an interest in partnership capital.</a:t>
            </a:r>
          </a:p>
          <a:p>
            <a:pPr marL="355600" lvl="1" algn="just" defTabSz="841247">
              <a:lnSpc>
                <a:spcPct val="150000"/>
              </a:lnSpc>
              <a:spcBef>
                <a:spcPts val="400"/>
              </a:spcBef>
              <a:buSzPct val="100000"/>
              <a:defRPr sz="1800">
                <a:solidFill>
                  <a:srgbClr val="000000"/>
                </a:solidFill>
              </a:defRPr>
            </a:pPr>
            <a:r>
              <a:rPr lang="en-IN" sz="2000" dirty="0"/>
              <a:t>(iv) a trust of which the resident has beneficial or ownership interest.</a:t>
            </a:r>
          </a:p>
          <a:p>
            <a:pPr marL="355600" lvl="1" algn="just" defTabSz="841247">
              <a:lnSpc>
                <a:spcPct val="150000"/>
              </a:lnSpc>
              <a:spcBef>
                <a:spcPts val="400"/>
              </a:spcBef>
              <a:buSzPct val="100000"/>
              <a:defRPr sz="1800">
                <a:solidFill>
                  <a:srgbClr val="000000"/>
                </a:solidFill>
              </a:defRPr>
            </a:pPr>
            <a:r>
              <a:rPr lang="en-IN" sz="2000" dirty="0"/>
              <a:t>(v) any other entity in which the resident owns, directly or indirectly, any voting power or equity interest or assets or interest in profits</a:t>
            </a:r>
            <a:r>
              <a:rPr lang="en-IN" sz="2000" dirty="0" smtClean="0"/>
              <a:t>.”</a:t>
            </a:r>
            <a:endParaRPr kumimoji="0" lang="en-IN" sz="2000" b="0" i="0" u="none" strike="noStrike" kern="1200" cap="none" spc="0" normalizeH="0" baseline="0" noProof="0" dirty="0">
              <a:ln>
                <a:noFill/>
              </a:ln>
              <a:effectLst/>
              <a:uLnTx/>
              <a:uFillTx/>
            </a:endParaRPr>
          </a:p>
        </p:txBody>
      </p:sp>
      <p:sp>
        <p:nvSpPr>
          <p:cNvPr id="5" name="Action Button: Beginning 4">
            <a:hlinkClick r:id="rId3" action="ppaction://hlinksldjump" highlightClick="1"/>
          </p:cNvPr>
          <p:cNvSpPr/>
          <p:nvPr/>
        </p:nvSpPr>
        <p:spPr>
          <a:xfrm>
            <a:off x="10702295" y="5805264"/>
            <a:ext cx="936348" cy="576064"/>
          </a:xfrm>
          <a:prstGeom prst="actionButtonBeginning">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IN"/>
          </a:p>
        </p:txBody>
      </p:sp>
      <p:sp>
        <p:nvSpPr>
          <p:cNvPr id="7" name="Date Placeholder 6"/>
          <p:cNvSpPr>
            <a:spLocks noGrp="1"/>
          </p:cNvSpPr>
          <p:nvPr>
            <p:ph type="dt" sz="half" idx="10"/>
          </p:nvPr>
        </p:nvSpPr>
        <p:spPr/>
        <p:txBody>
          <a:bodyPr/>
          <a:lstStyle/>
          <a:p>
            <a:r>
              <a:rPr lang="en-US" smtClean="0"/>
              <a:t>July 2015</a:t>
            </a:r>
            <a:endParaRPr lang="en-US" dirty="0"/>
          </a:p>
        </p:txBody>
      </p:sp>
      <p:sp>
        <p:nvSpPr>
          <p:cNvPr id="8" name="Footer Placeholder 7"/>
          <p:cNvSpPr>
            <a:spLocks noGrp="1"/>
          </p:cNvSpPr>
          <p:nvPr>
            <p:ph type="ftr" sz="quarter" idx="11"/>
          </p:nvPr>
        </p:nvSpPr>
        <p:spPr/>
        <p:txBody>
          <a:bodyPr/>
          <a:lstStyle/>
          <a:p>
            <a:r>
              <a:rPr lang="en-US" smtClean="0"/>
              <a:t>T P Ostwal &amp; Associates</a:t>
            </a:r>
            <a:endParaRPr lang="en-US" dirty="0"/>
          </a:p>
        </p:txBody>
      </p:sp>
    </p:spTree>
    <p:extLst>
      <p:ext uri="{BB962C8B-B14F-4D97-AF65-F5344CB8AC3E}">
        <p14:creationId xmlns="" xmlns:p14="http://schemas.microsoft.com/office/powerpoint/2010/main" val="265164516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63"/>
          <p:cNvSpPr txBox="1">
            <a:spLocks/>
          </p:cNvSpPr>
          <p:nvPr/>
        </p:nvSpPr>
        <p:spPr>
          <a:xfrm>
            <a:off x="443027" y="-557312"/>
            <a:ext cx="11034792" cy="990600"/>
          </a:xfrm>
          <a:prstGeom prst="rect">
            <a:avLst/>
          </a:prstGeom>
        </p:spPr>
        <p:txBody>
          <a:bodyPr vert="horz" lIns="0" tIns="0" rIns="0" bIns="0" rtlCol="0" anchor="b">
            <a:normAutofit/>
          </a:bodyPr>
          <a:lstStyle>
            <a:lvl1pPr algn="ctr">
              <a:defRPr sz="3200" b="1">
                <a:solidFill>
                  <a:srgbClr val="A6A6A6"/>
                </a:solidFill>
              </a:defRPr>
            </a:lvl1pPr>
          </a:lstStyle>
          <a:p>
            <a:pPr marL="0" marR="0" lvl="0" indent="0" algn="ctr" defTabSz="914400" rtl="0" eaLnBrk="1" fontAlgn="auto" latinLnBrk="0" hangingPunct="1">
              <a:lnSpc>
                <a:spcPct val="90000"/>
              </a:lnSpc>
              <a:spcBef>
                <a:spcPct val="0"/>
              </a:spcBef>
              <a:spcAft>
                <a:spcPts val="0"/>
              </a:spcAft>
              <a:buClrTx/>
              <a:buSzTx/>
              <a:buFontTx/>
              <a:buNone/>
              <a:tabLst/>
              <a:defRPr sz="1800" b="0">
                <a:solidFill>
                  <a:srgbClr val="000000"/>
                </a:solidFill>
              </a:defRPr>
            </a:pPr>
            <a:r>
              <a:rPr kumimoji="0" lang="en-US" sz="2800" b="1" i="0" u="none" strike="noStrike" kern="1200" cap="small" spc="0" normalizeH="0" noProof="0" dirty="0" smtClean="0">
                <a:ln>
                  <a:noFill/>
                </a:ln>
                <a:solidFill>
                  <a:srgbClr val="0070C0"/>
                </a:solidFill>
                <a:effectLst/>
                <a:uLnTx/>
                <a:uFillTx/>
                <a:latin typeface="Book Antiqua" pitchFamily="18" charset="0"/>
                <a:ea typeface="+mj-ea"/>
                <a:cs typeface="+mj-cs"/>
              </a:rPr>
              <a:t>SECTION 3- BASIS OF CHARGE</a:t>
            </a:r>
            <a:endParaRPr kumimoji="0" lang="en-US" sz="2800" b="1" i="0" u="none" strike="noStrike" kern="1200" cap="small" spc="0" normalizeH="0" noProof="0" dirty="0">
              <a:ln>
                <a:noFill/>
              </a:ln>
              <a:solidFill>
                <a:srgbClr val="0070C0"/>
              </a:solidFill>
              <a:effectLst/>
              <a:uLnTx/>
              <a:uFillTx/>
              <a:latin typeface="Book Antiqua" pitchFamily="18" charset="0"/>
              <a:ea typeface="+mj-ea"/>
              <a:cs typeface="+mj-cs"/>
            </a:endParaRPr>
          </a:p>
        </p:txBody>
      </p:sp>
      <p:sp>
        <p:nvSpPr>
          <p:cNvPr id="3" name="Shape 64"/>
          <p:cNvSpPr txBox="1">
            <a:spLocks/>
          </p:cNvSpPr>
          <p:nvPr/>
        </p:nvSpPr>
        <p:spPr>
          <a:xfrm>
            <a:off x="1126153" y="1196752"/>
            <a:ext cx="10523921" cy="4876800"/>
          </a:xfrm>
          <a:prstGeom prst="rect">
            <a:avLst/>
          </a:prstGeom>
        </p:spPr>
        <p:txBody>
          <a:bodyPr vert="horz" lIns="0" tIns="0" rIns="0" bIns="0" rtlCol="0">
            <a:normAutofit/>
          </a:bodyPr>
          <a:lstStyle/>
          <a:p>
            <a:pPr marL="182563" marR="0" lvl="1" algn="l" defTabSz="914400" rtl="0" eaLnBrk="1" fontAlgn="auto" latinLnBrk="0" hangingPunct="1">
              <a:lnSpc>
                <a:spcPct val="110000"/>
              </a:lnSpc>
              <a:spcBef>
                <a:spcPts val="400"/>
              </a:spcBef>
              <a:spcAft>
                <a:spcPts val="0"/>
              </a:spcAft>
              <a:buClrTx/>
              <a:buSzPct val="100000"/>
              <a:tabLst>
                <a:tab pos="330200" algn="l"/>
              </a:tabLst>
              <a:defRPr sz="1800">
                <a:solidFill>
                  <a:srgbClr val="000000"/>
                </a:solidFill>
              </a:defRPr>
            </a:pPr>
            <a:r>
              <a:rPr kumimoji="0" lang="en-US" sz="2400" b="0" i="0" u="none" strike="noStrike" kern="1200" cap="none" spc="0" normalizeH="0" baseline="0" noProof="0" dirty="0" smtClean="0">
                <a:ln>
                  <a:noFill/>
                </a:ln>
                <a:solidFill>
                  <a:srgbClr val="FFFFFF"/>
                </a:solidFill>
                <a:effectLst/>
                <a:uLnTx/>
                <a:uFillTx/>
                <a:latin typeface="+mn-lt"/>
                <a:ea typeface="+mn-ea"/>
                <a:cs typeface="+mn-cs"/>
              </a:rPr>
              <a:t> </a:t>
            </a:r>
          </a:p>
          <a:p>
            <a:pPr marL="534987" marR="0" lvl="1" indent="-352425" algn="l" defTabSz="914400" rtl="0" eaLnBrk="1" fontAlgn="auto" latinLnBrk="0" hangingPunct="1">
              <a:lnSpc>
                <a:spcPct val="110000"/>
              </a:lnSpc>
              <a:spcBef>
                <a:spcPts val="400"/>
              </a:spcBef>
              <a:spcAft>
                <a:spcPts val="0"/>
              </a:spcAft>
              <a:buClrTx/>
              <a:buSzPct val="100000"/>
              <a:buFont typeface="Helvetica"/>
              <a:buChar char="–"/>
              <a:tabLst>
                <a:tab pos="330200" algn="l"/>
              </a:tabLst>
              <a:defRPr sz="1800">
                <a:solidFill>
                  <a:srgbClr val="000000"/>
                </a:solidFill>
              </a:defRPr>
            </a:pPr>
            <a:endParaRPr kumimoji="0" lang="en-US" sz="1100" b="0" i="0" u="none" strike="noStrike" kern="1200" cap="none" spc="0" normalizeH="0" baseline="0" noProof="0" dirty="0" smtClean="0">
              <a:ln>
                <a:noFill/>
              </a:ln>
              <a:solidFill>
                <a:srgbClr val="FFFFFF"/>
              </a:solidFill>
              <a:effectLst/>
              <a:uLnTx/>
              <a:uFillTx/>
              <a:latin typeface="+mn-lt"/>
              <a:ea typeface="+mn-ea"/>
              <a:cs typeface="+mn-cs"/>
            </a:endParaRPr>
          </a:p>
          <a:p>
            <a:pPr marL="534987" marR="0" lvl="1" indent="-352425" algn="l" defTabSz="914400" rtl="0" eaLnBrk="1" fontAlgn="auto" latinLnBrk="0" hangingPunct="1">
              <a:lnSpc>
                <a:spcPct val="110000"/>
              </a:lnSpc>
              <a:spcBef>
                <a:spcPts val="400"/>
              </a:spcBef>
              <a:spcAft>
                <a:spcPts val="0"/>
              </a:spcAft>
              <a:buClrTx/>
              <a:buSzPct val="100000"/>
              <a:buFont typeface="Helvetica"/>
              <a:buChar char="–"/>
              <a:tabLst>
                <a:tab pos="330200" algn="l"/>
              </a:tabLst>
              <a:defRPr sz="1800">
                <a:solidFill>
                  <a:srgbClr val="000000"/>
                </a:solidFill>
              </a:defRPr>
            </a:pPr>
            <a:endParaRPr kumimoji="0" lang="en-US" sz="1100" b="0" i="0" u="none" strike="noStrike" kern="1200" cap="none" spc="0" normalizeH="0" baseline="0" noProof="0" dirty="0" smtClean="0">
              <a:ln>
                <a:noFill/>
              </a:ln>
              <a:solidFill>
                <a:srgbClr val="FFFFFF"/>
              </a:solidFill>
              <a:effectLst/>
              <a:uLnTx/>
              <a:uFillTx/>
              <a:latin typeface="+mn-lt"/>
              <a:ea typeface="+mn-ea"/>
              <a:cs typeface="+mn-cs"/>
            </a:endParaRPr>
          </a:p>
          <a:p>
            <a:pPr marL="534987" marR="0" lvl="1" indent="-352425" algn="l" defTabSz="914400" rtl="0" eaLnBrk="1" fontAlgn="auto" latinLnBrk="0" hangingPunct="1">
              <a:lnSpc>
                <a:spcPct val="110000"/>
              </a:lnSpc>
              <a:spcBef>
                <a:spcPts val="400"/>
              </a:spcBef>
              <a:spcAft>
                <a:spcPts val="0"/>
              </a:spcAft>
              <a:buClrTx/>
              <a:buSzPct val="100000"/>
              <a:buFont typeface="Helvetica"/>
              <a:buChar char="–"/>
              <a:tabLst>
                <a:tab pos="330200" algn="l"/>
              </a:tabLst>
              <a:defRPr sz="1800">
                <a:solidFill>
                  <a:srgbClr val="000000"/>
                </a:solidFill>
              </a:defRPr>
            </a:pPr>
            <a:endParaRPr kumimoji="0" lang="en-US" sz="1100" b="0" i="0" u="none" strike="noStrike" kern="1200" cap="none" spc="0" normalizeH="0" baseline="0" noProof="0" dirty="0" smtClean="0">
              <a:ln>
                <a:noFill/>
              </a:ln>
              <a:solidFill>
                <a:srgbClr val="FFFFFF"/>
              </a:solidFill>
              <a:effectLst/>
              <a:uLnTx/>
              <a:uFillTx/>
              <a:latin typeface="+mn-lt"/>
              <a:ea typeface="+mn-ea"/>
              <a:cs typeface="+mn-cs"/>
            </a:endParaRPr>
          </a:p>
        </p:txBody>
      </p:sp>
      <p:sp>
        <p:nvSpPr>
          <p:cNvPr id="4" name="Cloud Callout 3"/>
          <p:cNvSpPr/>
          <p:nvPr/>
        </p:nvSpPr>
        <p:spPr>
          <a:xfrm>
            <a:off x="8616936" y="908720"/>
            <a:ext cx="3313231" cy="3744416"/>
          </a:xfrm>
          <a:prstGeom prst="cloudCallout">
            <a:avLst/>
          </a:prstGeom>
          <a:ln/>
        </p:spPr>
        <p:style>
          <a:lnRef idx="2">
            <a:schemeClr val="accent2">
              <a:shade val="50000"/>
            </a:schemeClr>
          </a:lnRef>
          <a:fillRef idx="1003">
            <a:schemeClr val="dk2"/>
          </a:fillRef>
          <a:effectRef idx="0">
            <a:schemeClr val="accent2"/>
          </a:effectRef>
          <a:fontRef idx="minor">
            <a:schemeClr val="lt1"/>
          </a:fontRef>
        </p:style>
        <p:txBody>
          <a:bodyPr rtlCol="0" anchor="ctr"/>
          <a:lstStyle/>
          <a:p>
            <a:pPr marL="0" lvl="1" algn="ctr"/>
            <a:r>
              <a:rPr lang="en-US" sz="2400" dirty="0">
                <a:solidFill>
                  <a:srgbClr val="FFFFFF"/>
                </a:solidFill>
              </a:rPr>
              <a:t>Exodus of people from </a:t>
            </a:r>
            <a:r>
              <a:rPr lang="en-US" sz="2400" b="1" dirty="0">
                <a:solidFill>
                  <a:srgbClr val="FFFFFF"/>
                </a:solidFill>
              </a:rPr>
              <a:t>India </a:t>
            </a:r>
            <a:r>
              <a:rPr lang="en-US" sz="2400" dirty="0">
                <a:solidFill>
                  <a:srgbClr val="FFFFFF"/>
                </a:solidFill>
              </a:rPr>
              <a:t>started (as it does not apply to Non Residents).</a:t>
            </a:r>
          </a:p>
          <a:p>
            <a:pPr algn="ctr"/>
            <a:endParaRPr lang="en-IN" dirty="0"/>
          </a:p>
        </p:txBody>
      </p:sp>
      <p:graphicFrame>
        <p:nvGraphicFramePr>
          <p:cNvPr id="5" name="Diagram 4"/>
          <p:cNvGraphicFramePr/>
          <p:nvPr>
            <p:extLst>
              <p:ext uri="{D42A27DB-BD31-4B8C-83A1-F6EECF244321}">
                <p14:modId xmlns="" xmlns:p14="http://schemas.microsoft.com/office/powerpoint/2010/main" val="3591742939"/>
              </p:ext>
            </p:extLst>
          </p:nvPr>
        </p:nvGraphicFramePr>
        <p:xfrm>
          <a:off x="443028" y="395785"/>
          <a:ext cx="8128000" cy="57163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p:cNvSpPr>
            <a:spLocks noGrp="1"/>
          </p:cNvSpPr>
          <p:nvPr>
            <p:ph type="sldNum" sz="quarter" idx="12"/>
          </p:nvPr>
        </p:nvSpPr>
        <p:spPr/>
        <p:txBody>
          <a:bodyPr/>
          <a:lstStyle/>
          <a:p>
            <a:fld id="{25BA54BD-C84D-46CE-8B72-31BFB26ABA43}" type="slidenum">
              <a:rPr lang="en-US" smtClean="0"/>
              <a:pPr/>
              <a:t>16</a:t>
            </a:fld>
            <a:endParaRPr lang="en-US" dirty="0"/>
          </a:p>
        </p:txBody>
      </p:sp>
      <p:sp>
        <p:nvSpPr>
          <p:cNvPr id="7" name="Date Placeholder 6"/>
          <p:cNvSpPr>
            <a:spLocks noGrp="1"/>
          </p:cNvSpPr>
          <p:nvPr>
            <p:ph type="dt" sz="half" idx="10"/>
          </p:nvPr>
        </p:nvSpPr>
        <p:spPr/>
        <p:txBody>
          <a:bodyPr/>
          <a:lstStyle/>
          <a:p>
            <a:r>
              <a:rPr lang="en-US" smtClean="0"/>
              <a:t>July 2015</a:t>
            </a:r>
            <a:endParaRPr lang="en-US" dirty="0"/>
          </a:p>
        </p:txBody>
      </p:sp>
      <p:sp>
        <p:nvSpPr>
          <p:cNvPr id="9" name="Footer Placeholder 8"/>
          <p:cNvSpPr>
            <a:spLocks noGrp="1"/>
          </p:cNvSpPr>
          <p:nvPr>
            <p:ph type="ftr" sz="quarter" idx="11"/>
          </p:nvPr>
        </p:nvSpPr>
        <p:spPr/>
        <p:txBody>
          <a:bodyPr/>
          <a:lstStyle/>
          <a:p>
            <a:r>
              <a:rPr lang="en-US" smtClean="0"/>
              <a:t>T P Ostwal &amp; Associates</a:t>
            </a:r>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64"/>
          <p:cNvSpPr txBox="1">
            <a:spLocks/>
          </p:cNvSpPr>
          <p:nvPr/>
        </p:nvSpPr>
        <p:spPr>
          <a:xfrm>
            <a:off x="1126153" y="1196752"/>
            <a:ext cx="10523921" cy="4876800"/>
          </a:xfrm>
          <a:prstGeom prst="rect">
            <a:avLst/>
          </a:prstGeom>
        </p:spPr>
        <p:txBody>
          <a:bodyPr vert="horz" lIns="0" tIns="0" rIns="0" bIns="0" rtlCol="0">
            <a:normAutofit/>
          </a:bodyPr>
          <a:lstStyle/>
          <a:p>
            <a:pPr marL="182563" marR="0" lvl="1" algn="l" defTabSz="914400" rtl="0" eaLnBrk="1" fontAlgn="auto" latinLnBrk="0" hangingPunct="1">
              <a:lnSpc>
                <a:spcPct val="110000"/>
              </a:lnSpc>
              <a:spcBef>
                <a:spcPts val="400"/>
              </a:spcBef>
              <a:spcAft>
                <a:spcPts val="0"/>
              </a:spcAft>
              <a:buClrTx/>
              <a:buSzPct val="100000"/>
              <a:tabLst>
                <a:tab pos="330200" algn="l"/>
              </a:tabLst>
              <a:defRPr sz="1800">
                <a:solidFill>
                  <a:srgbClr val="000000"/>
                </a:solidFill>
              </a:defRPr>
            </a:pPr>
            <a:r>
              <a:rPr kumimoji="0" lang="en-US" sz="2400" b="0" i="0" u="none" strike="noStrike" kern="1200" cap="none" spc="0" normalizeH="0" baseline="0" noProof="0" dirty="0" smtClean="0">
                <a:ln>
                  <a:noFill/>
                </a:ln>
                <a:solidFill>
                  <a:srgbClr val="FFFFFF"/>
                </a:solidFill>
                <a:effectLst/>
                <a:uLnTx/>
                <a:uFillTx/>
                <a:latin typeface="+mn-lt"/>
                <a:ea typeface="+mn-ea"/>
                <a:cs typeface="+mn-cs"/>
              </a:rPr>
              <a:t> </a:t>
            </a:r>
          </a:p>
          <a:p>
            <a:pPr marL="534987" marR="0" lvl="1" indent="-352425" algn="l" defTabSz="914400" rtl="0" eaLnBrk="1" fontAlgn="auto" latinLnBrk="0" hangingPunct="1">
              <a:lnSpc>
                <a:spcPct val="110000"/>
              </a:lnSpc>
              <a:spcBef>
                <a:spcPts val="400"/>
              </a:spcBef>
              <a:spcAft>
                <a:spcPts val="0"/>
              </a:spcAft>
              <a:buClrTx/>
              <a:buSzPct val="100000"/>
              <a:buFont typeface="Helvetica"/>
              <a:buChar char="–"/>
              <a:tabLst>
                <a:tab pos="330200" algn="l"/>
              </a:tabLst>
              <a:defRPr sz="1800">
                <a:solidFill>
                  <a:srgbClr val="000000"/>
                </a:solidFill>
              </a:defRPr>
            </a:pPr>
            <a:endParaRPr kumimoji="0" lang="en-US" sz="1100" b="0" i="0" u="none" strike="noStrike" kern="1200" cap="none" spc="0" normalizeH="0" baseline="0" noProof="0" dirty="0" smtClean="0">
              <a:ln>
                <a:noFill/>
              </a:ln>
              <a:solidFill>
                <a:srgbClr val="FFFFFF"/>
              </a:solidFill>
              <a:effectLst/>
              <a:uLnTx/>
              <a:uFillTx/>
              <a:latin typeface="+mn-lt"/>
              <a:ea typeface="+mn-ea"/>
              <a:cs typeface="+mn-cs"/>
            </a:endParaRPr>
          </a:p>
          <a:p>
            <a:pPr marL="534987" marR="0" lvl="1" indent="-352425" algn="l" defTabSz="914400" rtl="0" eaLnBrk="1" fontAlgn="auto" latinLnBrk="0" hangingPunct="1">
              <a:lnSpc>
                <a:spcPct val="110000"/>
              </a:lnSpc>
              <a:spcBef>
                <a:spcPts val="400"/>
              </a:spcBef>
              <a:spcAft>
                <a:spcPts val="0"/>
              </a:spcAft>
              <a:buClrTx/>
              <a:buSzPct val="100000"/>
              <a:buFont typeface="Helvetica"/>
              <a:buChar char="–"/>
              <a:tabLst>
                <a:tab pos="330200" algn="l"/>
              </a:tabLst>
              <a:defRPr sz="1800">
                <a:solidFill>
                  <a:srgbClr val="000000"/>
                </a:solidFill>
              </a:defRPr>
            </a:pPr>
            <a:endParaRPr kumimoji="0" lang="en-US" sz="1100" b="0" i="0" u="none" strike="noStrike" kern="1200" cap="none" spc="0" normalizeH="0" baseline="0" noProof="0" dirty="0" smtClean="0">
              <a:ln>
                <a:noFill/>
              </a:ln>
              <a:solidFill>
                <a:srgbClr val="FFFFFF"/>
              </a:solidFill>
              <a:effectLst/>
              <a:uLnTx/>
              <a:uFillTx/>
              <a:latin typeface="+mn-lt"/>
              <a:ea typeface="+mn-ea"/>
              <a:cs typeface="+mn-cs"/>
            </a:endParaRPr>
          </a:p>
          <a:p>
            <a:pPr marL="534987" marR="0" lvl="1" indent="-352425" algn="l" defTabSz="914400" rtl="0" eaLnBrk="1" fontAlgn="auto" latinLnBrk="0" hangingPunct="1">
              <a:lnSpc>
                <a:spcPct val="110000"/>
              </a:lnSpc>
              <a:spcBef>
                <a:spcPts val="400"/>
              </a:spcBef>
              <a:spcAft>
                <a:spcPts val="0"/>
              </a:spcAft>
              <a:buClrTx/>
              <a:buSzPct val="100000"/>
              <a:buFont typeface="Helvetica"/>
              <a:buChar char="–"/>
              <a:tabLst>
                <a:tab pos="330200" algn="l"/>
              </a:tabLst>
              <a:defRPr sz="1800">
                <a:solidFill>
                  <a:srgbClr val="000000"/>
                </a:solidFill>
              </a:defRPr>
            </a:pPr>
            <a:endParaRPr kumimoji="0" lang="en-US" sz="1100" b="0" i="0" u="none" strike="noStrike" kern="1200" cap="none" spc="0" normalizeH="0" baseline="0" noProof="0" dirty="0" smtClean="0">
              <a:ln>
                <a:noFill/>
              </a:ln>
              <a:solidFill>
                <a:srgbClr val="FFFFFF"/>
              </a:solidFill>
              <a:effectLst/>
              <a:uLnTx/>
              <a:uFillTx/>
              <a:latin typeface="+mn-lt"/>
              <a:ea typeface="+mn-ea"/>
              <a:cs typeface="+mn-cs"/>
            </a:endParaRPr>
          </a:p>
        </p:txBody>
      </p:sp>
      <p:graphicFrame>
        <p:nvGraphicFramePr>
          <p:cNvPr id="5" name="Diagram 4"/>
          <p:cNvGraphicFramePr/>
          <p:nvPr>
            <p:extLst>
              <p:ext uri="{D42A27DB-BD31-4B8C-83A1-F6EECF244321}">
                <p14:modId xmlns="" xmlns:p14="http://schemas.microsoft.com/office/powerpoint/2010/main" val="4093880136"/>
              </p:ext>
            </p:extLst>
          </p:nvPr>
        </p:nvGraphicFramePr>
        <p:xfrm>
          <a:off x="982100" y="653564"/>
          <a:ext cx="10262685" cy="5417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3"/>
          <p:cNvSpPr txBox="1">
            <a:spLocks/>
          </p:cNvSpPr>
          <p:nvPr/>
        </p:nvSpPr>
        <p:spPr>
          <a:xfrm>
            <a:off x="27296" y="14984"/>
            <a:ext cx="12191999" cy="990600"/>
          </a:xfrm>
          <a:prstGeom prst="rect">
            <a:avLst/>
          </a:prstGeom>
        </p:spPr>
        <p:txBody>
          <a:bodyP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defRPr/>
            </a:pPr>
            <a:r>
              <a:rPr lang="en-US" b="1" cap="small" dirty="0" smtClean="0">
                <a:solidFill>
                  <a:srgbClr val="0070C0"/>
                </a:solidFill>
                <a:latin typeface="Book Antiqua" pitchFamily="18" charset="0"/>
                <a:cs typeface="Arial" pitchFamily="34" charset="0"/>
              </a:rPr>
              <a:t>Scope of Total Undisclosed Foreign Income and Asset (S.4)</a:t>
            </a:r>
            <a:endParaRPr lang="en-US" b="1" cap="small" dirty="0">
              <a:solidFill>
                <a:srgbClr val="0070C0"/>
              </a:solidFill>
              <a:latin typeface="Book Antiqua" pitchFamily="18" charset="0"/>
              <a:cs typeface="Arial" pitchFamily="34" charset="0"/>
            </a:endParaRPr>
          </a:p>
        </p:txBody>
      </p:sp>
      <p:sp>
        <p:nvSpPr>
          <p:cNvPr id="7" name="Slide Number Placeholder 6"/>
          <p:cNvSpPr>
            <a:spLocks noGrp="1"/>
          </p:cNvSpPr>
          <p:nvPr>
            <p:ph type="sldNum" sz="quarter" idx="12"/>
          </p:nvPr>
        </p:nvSpPr>
        <p:spPr/>
        <p:txBody>
          <a:bodyPr/>
          <a:lstStyle/>
          <a:p>
            <a:fld id="{25BA54BD-C84D-46CE-8B72-31BFB26ABA43}" type="slidenum">
              <a:rPr lang="en-US" smtClean="0"/>
              <a:pPr/>
              <a:t>17</a:t>
            </a:fld>
            <a:endParaRPr lang="en-US" dirty="0"/>
          </a:p>
        </p:txBody>
      </p:sp>
      <p:sp>
        <p:nvSpPr>
          <p:cNvPr id="8" name="Date Placeholder 7"/>
          <p:cNvSpPr>
            <a:spLocks noGrp="1"/>
          </p:cNvSpPr>
          <p:nvPr>
            <p:ph type="dt" sz="half" idx="10"/>
          </p:nvPr>
        </p:nvSpPr>
        <p:spPr/>
        <p:txBody>
          <a:bodyPr/>
          <a:lstStyle/>
          <a:p>
            <a:r>
              <a:rPr lang="en-US" smtClean="0"/>
              <a:t>July 2015</a:t>
            </a:r>
            <a:endParaRPr lang="en-US" dirty="0"/>
          </a:p>
        </p:txBody>
      </p:sp>
      <p:sp>
        <p:nvSpPr>
          <p:cNvPr id="10" name="Footer Placeholder 9"/>
          <p:cNvSpPr>
            <a:spLocks noGrp="1"/>
          </p:cNvSpPr>
          <p:nvPr>
            <p:ph type="ftr" sz="quarter" idx="11"/>
          </p:nvPr>
        </p:nvSpPr>
        <p:spPr/>
        <p:txBody>
          <a:bodyPr/>
          <a:lstStyle/>
          <a:p>
            <a:r>
              <a:rPr lang="en-US" smtClean="0"/>
              <a:t>T P Ostwal &amp; Associates</a:t>
            </a:r>
            <a:endParaRPr lang="en-US" dirty="0"/>
          </a:p>
        </p:txBody>
      </p:sp>
    </p:spTree>
    <p:extLst>
      <p:ext uri="{BB962C8B-B14F-4D97-AF65-F5344CB8AC3E}">
        <p14:creationId xmlns="" xmlns:p14="http://schemas.microsoft.com/office/powerpoint/2010/main" val="187021725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2473968" y="-16080"/>
            <a:ext cx="8231744" cy="990600"/>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small" spc="0" normalizeH="0" baseline="0" noProof="0" dirty="0" smtClean="0">
                <a:ln>
                  <a:noFill/>
                </a:ln>
                <a:solidFill>
                  <a:srgbClr val="0070C0"/>
                </a:solidFill>
                <a:effectLst/>
                <a:uLnTx/>
                <a:uFillTx/>
                <a:latin typeface="Book Antiqua" pitchFamily="18" charset="0"/>
                <a:ea typeface="+mj-ea"/>
                <a:cs typeface="Arial" pitchFamily="34" charset="0"/>
              </a:rPr>
              <a:t>Section 5 - Computation Mechanism </a:t>
            </a:r>
            <a:endParaRPr kumimoji="0" lang="en-US" sz="3200" b="1" i="0" u="none" strike="noStrike" kern="1200" cap="small" spc="0" normalizeH="0" baseline="0" noProof="0" dirty="0">
              <a:ln>
                <a:noFill/>
              </a:ln>
              <a:solidFill>
                <a:srgbClr val="0070C0"/>
              </a:solidFill>
              <a:effectLst/>
              <a:uLnTx/>
              <a:uFillTx/>
              <a:latin typeface="Book Antiqua" pitchFamily="18" charset="0"/>
              <a:ea typeface="+mj-ea"/>
              <a:cs typeface="Arial" pitchFamily="34" charset="0"/>
            </a:endParaRPr>
          </a:p>
        </p:txBody>
      </p:sp>
      <p:sp>
        <p:nvSpPr>
          <p:cNvPr id="3" name="Content Placeholder 2"/>
          <p:cNvSpPr txBox="1">
            <a:spLocks/>
          </p:cNvSpPr>
          <p:nvPr/>
        </p:nvSpPr>
        <p:spPr>
          <a:xfrm>
            <a:off x="2397749" y="1524000"/>
            <a:ext cx="7850644" cy="4876800"/>
          </a:xfrm>
          <a:prstGeom prst="rect">
            <a:avLst/>
          </a:prstGeom>
        </p:spPr>
        <p:txBody>
          <a:bodyPr/>
          <a:lstStyle/>
          <a:p>
            <a:pPr marL="909638" marR="0" lvl="1" indent="-446088" algn="l" defTabSz="914400" rtl="0" eaLnBrk="1" fontAlgn="auto" latinLnBrk="0" hangingPunct="1">
              <a:lnSpc>
                <a:spcPct val="110000"/>
              </a:lnSpc>
              <a:spcBef>
                <a:spcPts val="600"/>
              </a:spcBef>
              <a:spcAft>
                <a:spcPts val="0"/>
              </a:spcAft>
              <a:buClrTx/>
              <a:buSzPct val="100000"/>
              <a:buFont typeface="Wingdings" pitchFamily="2" charset="2"/>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Arial" charset="0"/>
            </a:endParaRPr>
          </a:p>
          <a:p>
            <a:pPr marL="909638" marR="0" lvl="1" indent="-446088" algn="l" defTabSz="914400" rtl="0" eaLnBrk="1" fontAlgn="auto" latinLnBrk="0" hangingPunct="1">
              <a:lnSpc>
                <a:spcPct val="110000"/>
              </a:lnSpc>
              <a:spcBef>
                <a:spcPts val="600"/>
              </a:spcBef>
              <a:spcAft>
                <a:spcPts val="0"/>
              </a:spcAft>
              <a:buClrTx/>
              <a:buSzPct val="100000"/>
              <a:buFont typeface="Wingdings" pitchFamily="2" charset="2"/>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Arial" charset="0"/>
            </a:endParaRPr>
          </a:p>
          <a:p>
            <a:pPr marL="909638" marR="0" lvl="1" indent="-446088" algn="l" defTabSz="914400" rtl="0" eaLnBrk="1" fontAlgn="auto" latinLnBrk="0" hangingPunct="1">
              <a:lnSpc>
                <a:spcPct val="110000"/>
              </a:lnSpc>
              <a:spcBef>
                <a:spcPts val="600"/>
              </a:spcBef>
              <a:spcAft>
                <a:spcPts val="0"/>
              </a:spcAft>
              <a:buClrTx/>
              <a:buSzPct val="100000"/>
              <a:buFont typeface="Wingdings" pitchFamily="2" charset="2"/>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Arial" charset="0"/>
            </a:endParaRPr>
          </a:p>
          <a:p>
            <a:pPr marL="909638" marR="0" lvl="1" indent="-446088" algn="l" defTabSz="914400" rtl="0" eaLnBrk="1" fontAlgn="auto" latinLnBrk="0" hangingPunct="1">
              <a:lnSpc>
                <a:spcPct val="110000"/>
              </a:lnSpc>
              <a:spcBef>
                <a:spcPts val="600"/>
              </a:spcBef>
              <a:spcAft>
                <a:spcPts val="0"/>
              </a:spcAft>
              <a:buClrTx/>
              <a:buSzPct val="100000"/>
              <a:buFont typeface="Wingdings" pitchFamily="2" charset="2"/>
              <a:buChar char=""/>
              <a:tabLst/>
              <a:defRPr/>
            </a:pPr>
            <a:endParaRPr kumimoji="0" lang="en-US" sz="2000" b="0" i="1" u="none" strike="noStrike" kern="1200" cap="none" spc="0" normalizeH="0" baseline="0" noProof="0" dirty="0" smtClean="0">
              <a:ln>
                <a:noFill/>
              </a:ln>
              <a:solidFill>
                <a:srgbClr val="FF0000"/>
              </a:solidFill>
              <a:effectLst/>
              <a:uLnTx/>
              <a:uFillTx/>
              <a:latin typeface="+mn-lt"/>
              <a:ea typeface="+mn-ea"/>
              <a:cs typeface="Arial" charset="0"/>
            </a:endParaRPr>
          </a:p>
          <a:p>
            <a:pPr marL="909638" marR="0" lvl="1" indent="-446088" algn="l" defTabSz="914400" rtl="0" eaLnBrk="1" fontAlgn="auto" latinLnBrk="0" hangingPunct="1">
              <a:lnSpc>
                <a:spcPct val="110000"/>
              </a:lnSpc>
              <a:spcBef>
                <a:spcPts val="600"/>
              </a:spcBef>
              <a:spcAft>
                <a:spcPts val="0"/>
              </a:spcAft>
              <a:buClrTx/>
              <a:buSzPct val="100000"/>
              <a:buFont typeface="Wingdings" pitchFamily="2" charset="2"/>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Arial" charset="0"/>
            </a:endParaRPr>
          </a:p>
        </p:txBody>
      </p:sp>
      <p:graphicFrame>
        <p:nvGraphicFramePr>
          <p:cNvPr id="4" name="Diagram 3"/>
          <p:cNvGraphicFramePr/>
          <p:nvPr>
            <p:extLst>
              <p:ext uri="{D42A27DB-BD31-4B8C-83A1-F6EECF244321}">
                <p14:modId xmlns="" xmlns:p14="http://schemas.microsoft.com/office/powerpoint/2010/main" val="3655311042"/>
              </p:ext>
            </p:extLst>
          </p:nvPr>
        </p:nvGraphicFramePr>
        <p:xfrm>
          <a:off x="1683658" y="442436"/>
          <a:ext cx="9534794" cy="5417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25BA54BD-C84D-46CE-8B72-31BFB26ABA43}" type="slidenum">
              <a:rPr lang="en-US" smtClean="0"/>
              <a:pPr/>
              <a:t>18</a:t>
            </a:fld>
            <a:endParaRPr lang="en-US" dirty="0"/>
          </a:p>
        </p:txBody>
      </p:sp>
      <p:sp>
        <p:nvSpPr>
          <p:cNvPr id="6" name="Date Placeholder 5"/>
          <p:cNvSpPr>
            <a:spLocks noGrp="1"/>
          </p:cNvSpPr>
          <p:nvPr>
            <p:ph type="dt" sz="half" idx="10"/>
          </p:nvPr>
        </p:nvSpPr>
        <p:spPr/>
        <p:txBody>
          <a:bodyPr/>
          <a:lstStyle/>
          <a:p>
            <a:r>
              <a:rPr lang="en-US" smtClean="0"/>
              <a:t>July 2015</a:t>
            </a:r>
            <a:endParaRPr lang="en-US" dirty="0"/>
          </a:p>
        </p:txBody>
      </p:sp>
      <p:sp>
        <p:nvSpPr>
          <p:cNvPr id="8" name="Footer Placeholder 7"/>
          <p:cNvSpPr>
            <a:spLocks noGrp="1"/>
          </p:cNvSpPr>
          <p:nvPr>
            <p:ph type="ftr" sz="quarter" idx="11"/>
          </p:nvPr>
        </p:nvSpPr>
        <p:spPr/>
        <p:txBody>
          <a:bodyPr/>
          <a:lstStyle/>
          <a:p>
            <a:r>
              <a:rPr lang="en-US" smtClean="0"/>
              <a:t>T P Ostwal &amp; Associates</a:t>
            </a:r>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72177" y="-81976"/>
            <a:ext cx="5404043" cy="584775"/>
          </a:xfrm>
          <a:prstGeom prst="rect">
            <a:avLst/>
          </a:prstGeom>
        </p:spPr>
        <p:txBody>
          <a:bodyPr wrap="none">
            <a:spAutoFit/>
          </a:bodyPr>
          <a:lstStyle/>
          <a:p>
            <a:r>
              <a:rPr lang="en-US" sz="3200" dirty="0" smtClean="0">
                <a:solidFill>
                  <a:srgbClr val="0070C0"/>
                </a:solidFill>
                <a:latin typeface="Book Antiqua" pitchFamily="18" charset="0"/>
              </a:rPr>
              <a:t>Computation of tax on UFIA</a:t>
            </a:r>
            <a:endParaRPr lang="en-US" sz="3200" dirty="0">
              <a:solidFill>
                <a:srgbClr val="0070C0"/>
              </a:solidFill>
              <a:latin typeface="Book Antiqua" pitchFamily="18" charset="0"/>
            </a:endParaRPr>
          </a:p>
        </p:txBody>
      </p:sp>
      <p:graphicFrame>
        <p:nvGraphicFramePr>
          <p:cNvPr id="4" name="Table 3"/>
          <p:cNvGraphicFramePr>
            <a:graphicFrameLocks noGrp="1"/>
          </p:cNvGraphicFramePr>
          <p:nvPr/>
        </p:nvGraphicFramePr>
        <p:xfrm>
          <a:off x="1054127" y="583893"/>
          <a:ext cx="10371853" cy="5156897"/>
        </p:xfrm>
        <a:graphic>
          <a:graphicData uri="http://schemas.openxmlformats.org/drawingml/2006/table">
            <a:tbl>
              <a:tblPr firstRow="1" bandRow="1">
                <a:tableStyleId>{85BE263C-DBD7-4A20-BB59-AAB30ACAA65A}</a:tableStyleId>
              </a:tblPr>
              <a:tblGrid>
                <a:gridCol w="9138089"/>
                <a:gridCol w="1233764"/>
              </a:tblGrid>
              <a:tr h="391043">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baseline="0" dirty="0" smtClean="0"/>
                        <a:t>Computation of total UFIA	</a:t>
                      </a:r>
                      <a:endParaRPr lang="en-US" sz="1800" b="1" kern="1200" baseline="0" dirty="0" smtClean="0">
                        <a:solidFill>
                          <a:schemeClr val="lt1"/>
                        </a:solidFill>
                        <a:latin typeface="+mn-lt"/>
                        <a:ea typeface="+mn-ea"/>
                        <a:cs typeface="+mn-cs"/>
                      </a:endParaRPr>
                    </a:p>
                  </a:txBody>
                  <a:tcPr marL="91464" marR="91464"/>
                </a:tc>
                <a:tc hMerge="1">
                  <a:txBody>
                    <a:bodyPr/>
                    <a:lstStyle/>
                    <a:p>
                      <a:endParaRPr lang="en-US" dirty="0"/>
                    </a:p>
                  </a:txBody>
                  <a:tcPr/>
                </a:tc>
              </a:tr>
              <a:tr h="6749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smtClean="0"/>
                        <a:t>Income from source located outside India (foreign income or ‘ FI’ ) which has not been disclosed in IT Return	</a:t>
                      </a:r>
                      <a:endParaRPr lang="en-US" sz="1800" kern="1200" baseline="0" dirty="0" smtClean="0">
                        <a:solidFill>
                          <a:schemeClr val="dk1"/>
                        </a:solidFill>
                        <a:latin typeface="+mn-lt"/>
                        <a:ea typeface="+mn-ea"/>
                        <a:cs typeface="+mn-cs"/>
                      </a:endParaRPr>
                    </a:p>
                  </a:txBody>
                  <a:tcPr marL="91464" marR="91464"/>
                </a:tc>
                <a:tc>
                  <a:txBody>
                    <a:bodyPr/>
                    <a:lstStyle/>
                    <a:p>
                      <a:pPr algn="ctr"/>
                      <a:r>
                        <a:rPr lang="en-US" dirty="0" smtClean="0"/>
                        <a:t>XX</a:t>
                      </a:r>
                      <a:endParaRPr lang="en-US" dirty="0"/>
                    </a:p>
                  </a:txBody>
                  <a:tcPr marL="91464" marR="91464"/>
                </a:tc>
              </a:tr>
              <a:tr h="3910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smtClean="0"/>
                        <a:t>FI in respect of which no IT return has been filed	</a:t>
                      </a:r>
                      <a:endParaRPr lang="en-US" sz="1800" kern="1200" baseline="0" dirty="0" smtClean="0">
                        <a:solidFill>
                          <a:schemeClr val="dk1"/>
                        </a:solidFill>
                        <a:latin typeface="+mn-lt"/>
                        <a:ea typeface="+mn-ea"/>
                        <a:cs typeface="+mn-cs"/>
                      </a:endParaRPr>
                    </a:p>
                  </a:txBody>
                  <a:tcPr marL="91464" marR="91464"/>
                </a:tc>
                <a:tc>
                  <a:txBody>
                    <a:bodyPr/>
                    <a:lstStyle/>
                    <a:p>
                      <a:pPr algn="ctr"/>
                      <a:r>
                        <a:rPr lang="en-US" dirty="0" smtClean="0"/>
                        <a:t>XX</a:t>
                      </a:r>
                      <a:endParaRPr lang="en-US" dirty="0"/>
                    </a:p>
                  </a:txBody>
                  <a:tcPr marL="91464" marR="91464"/>
                </a:tc>
              </a:tr>
              <a:tr h="6749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smtClean="0"/>
                        <a:t>FMV of UFA (no explanation or unsatisfactory explanation about the source of income has been provided ) –manner of valuation to be provided	</a:t>
                      </a:r>
                      <a:endParaRPr lang="en-US" sz="1800" kern="1200" baseline="0" dirty="0" smtClean="0">
                        <a:solidFill>
                          <a:schemeClr val="dk1"/>
                        </a:solidFill>
                        <a:latin typeface="+mn-lt"/>
                        <a:ea typeface="+mn-ea"/>
                        <a:cs typeface="+mn-cs"/>
                      </a:endParaRPr>
                    </a:p>
                  </a:txBody>
                  <a:tcPr marL="91464" marR="91464"/>
                </a:tc>
                <a:tc>
                  <a:txBody>
                    <a:bodyPr/>
                    <a:lstStyle/>
                    <a:p>
                      <a:pPr algn="ctr"/>
                      <a:r>
                        <a:rPr lang="en-US" dirty="0" smtClean="0"/>
                        <a:t>XX</a:t>
                      </a:r>
                      <a:endParaRPr lang="en-US" dirty="0"/>
                    </a:p>
                  </a:txBody>
                  <a:tcPr marL="91464" marR="91464"/>
                </a:tc>
              </a:tr>
              <a:tr h="3910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u="sng" kern="1200" baseline="0" dirty="0" smtClean="0"/>
                        <a:t>Less</a:t>
                      </a:r>
                      <a:r>
                        <a:rPr lang="en-US" sz="1800" u="none" kern="1200" baseline="0" dirty="0" smtClean="0"/>
                        <a:t>	</a:t>
                      </a:r>
                      <a:endParaRPr lang="en-US" sz="1800" b="1" i="1" u="none" kern="1200" baseline="0" dirty="0" smtClean="0">
                        <a:solidFill>
                          <a:schemeClr val="dk1"/>
                        </a:solidFill>
                        <a:latin typeface="+mn-lt"/>
                        <a:ea typeface="+mn-ea"/>
                        <a:cs typeface="+mn-cs"/>
                      </a:endParaRPr>
                    </a:p>
                  </a:txBody>
                  <a:tcPr marL="91464" marR="91464"/>
                </a:tc>
                <a:tc>
                  <a:txBody>
                    <a:bodyPr/>
                    <a:lstStyle/>
                    <a:p>
                      <a:pPr algn="ctr"/>
                      <a:endParaRPr lang="en-US" dirty="0"/>
                    </a:p>
                  </a:txBody>
                  <a:tcPr marL="91464" marR="91464"/>
                </a:tc>
              </a:tr>
              <a:tr h="6749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smtClean="0"/>
                        <a:t>Income which has been assessed to tax for any assessment year under the ITA prior to relevant AY in which UFIA applies</a:t>
                      </a:r>
                      <a:endParaRPr lang="en-US" sz="1800" kern="1200" baseline="0" dirty="0" smtClean="0">
                        <a:solidFill>
                          <a:schemeClr val="dk1"/>
                        </a:solidFill>
                        <a:latin typeface="+mn-lt"/>
                        <a:ea typeface="+mn-ea"/>
                        <a:cs typeface="+mn-cs"/>
                      </a:endParaRPr>
                    </a:p>
                  </a:txBody>
                  <a:tcPr marL="91464" marR="91464"/>
                </a:tc>
                <a:tc>
                  <a:txBody>
                    <a:bodyPr/>
                    <a:lstStyle/>
                    <a:p>
                      <a:pPr algn="ctr"/>
                      <a:r>
                        <a:rPr lang="en-US" dirty="0" smtClean="0"/>
                        <a:t>XX</a:t>
                      </a:r>
                      <a:endParaRPr lang="en-US" dirty="0"/>
                    </a:p>
                  </a:txBody>
                  <a:tcPr marL="91464" marR="91464"/>
                </a:tc>
              </a:tr>
              <a:tr h="3910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smtClean="0"/>
                        <a:t>Income which is assessable or has been assessed to tax for any assessment year</a:t>
                      </a:r>
                      <a:endParaRPr lang="en-US" sz="1800" kern="1200" baseline="0" dirty="0" smtClean="0">
                        <a:solidFill>
                          <a:schemeClr val="dk1"/>
                        </a:solidFill>
                        <a:latin typeface="+mn-lt"/>
                        <a:ea typeface="+mn-ea"/>
                        <a:cs typeface="+mn-cs"/>
                      </a:endParaRPr>
                    </a:p>
                  </a:txBody>
                  <a:tcPr marL="91464" marR="91464"/>
                </a:tc>
                <a:tc>
                  <a:txBody>
                    <a:bodyPr/>
                    <a:lstStyle/>
                    <a:p>
                      <a:pPr algn="ctr"/>
                      <a:r>
                        <a:rPr lang="en-US" dirty="0" smtClean="0"/>
                        <a:t>XX</a:t>
                      </a:r>
                      <a:endParaRPr lang="en-US" dirty="0"/>
                    </a:p>
                  </a:txBody>
                  <a:tcPr marL="91464" marR="91464"/>
                </a:tc>
              </a:tr>
              <a:tr h="785786">
                <a:tc>
                  <a:txBody>
                    <a:bodyPr/>
                    <a:lstStyle/>
                    <a:p>
                      <a:r>
                        <a:rPr lang="en-US" sz="1800" kern="1200" baseline="0" dirty="0" smtClean="0"/>
                        <a:t>In case of immovable properties, the deduction will be:</a:t>
                      </a:r>
                    </a:p>
                    <a:p>
                      <a:r>
                        <a:rPr lang="en-US" sz="1800" kern="1200" baseline="0" dirty="0" smtClean="0"/>
                        <a:t>Value of UFA in the same proportion as assessed / assessable foreign income bears total cost</a:t>
                      </a:r>
                      <a:endParaRPr lang="en-US" sz="1800" b="1" kern="1200" baseline="0" dirty="0" smtClean="0">
                        <a:solidFill>
                          <a:schemeClr val="dk1"/>
                        </a:solidFill>
                        <a:latin typeface="+mn-lt"/>
                        <a:ea typeface="+mn-ea"/>
                        <a:cs typeface="+mn-cs"/>
                      </a:endParaRPr>
                    </a:p>
                  </a:txBody>
                  <a:tcPr marL="91464" marR="91464"/>
                </a:tc>
                <a:tc>
                  <a:txBody>
                    <a:bodyPr/>
                    <a:lstStyle/>
                    <a:p>
                      <a:pPr algn="ctr"/>
                      <a:r>
                        <a:rPr lang="en-US" dirty="0" smtClean="0"/>
                        <a:t>XX</a:t>
                      </a:r>
                      <a:endParaRPr lang="en-US" dirty="0"/>
                    </a:p>
                  </a:txBody>
                  <a:tcPr marL="91464" marR="91464"/>
                </a:tc>
              </a:tr>
              <a:tr h="391043">
                <a:tc>
                  <a:txBody>
                    <a:bodyPr/>
                    <a:lstStyle/>
                    <a:p>
                      <a:r>
                        <a:rPr lang="en-US" sz="1800" kern="1200" baseline="0" dirty="0" smtClean="0"/>
                        <a:t>Total value of UFIA</a:t>
                      </a:r>
                      <a:endParaRPr lang="en-US" sz="1800" b="1" kern="1200" baseline="0" dirty="0" smtClean="0">
                        <a:solidFill>
                          <a:schemeClr val="dk1"/>
                        </a:solidFill>
                        <a:latin typeface="+mn-lt"/>
                        <a:ea typeface="+mn-ea"/>
                        <a:cs typeface="+mn-cs"/>
                      </a:endParaRPr>
                    </a:p>
                  </a:txBody>
                  <a:tcPr marL="91464" marR="91464"/>
                </a:tc>
                <a:tc>
                  <a:txBody>
                    <a:bodyPr/>
                    <a:lstStyle/>
                    <a:p>
                      <a:pPr algn="ctr"/>
                      <a:r>
                        <a:rPr lang="en-US" dirty="0" smtClean="0"/>
                        <a:t>XX</a:t>
                      </a:r>
                      <a:endParaRPr lang="en-US" b="1" dirty="0"/>
                    </a:p>
                  </a:txBody>
                  <a:tcPr marL="91464" marR="91464"/>
                </a:tc>
              </a:tr>
              <a:tr h="3910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smtClean="0"/>
                        <a:t>Tax @ 30%	</a:t>
                      </a:r>
                      <a:endParaRPr lang="en-US" sz="1800" b="1" kern="1200" baseline="0" dirty="0" smtClean="0">
                        <a:solidFill>
                          <a:schemeClr val="dk1"/>
                        </a:solidFill>
                        <a:latin typeface="+mn-lt"/>
                        <a:ea typeface="+mn-ea"/>
                        <a:cs typeface="+mn-cs"/>
                      </a:endParaRPr>
                    </a:p>
                  </a:txBody>
                  <a:tcPr marL="91464" marR="91464"/>
                </a:tc>
                <a:tc>
                  <a:txBody>
                    <a:bodyPr/>
                    <a:lstStyle/>
                    <a:p>
                      <a:pPr algn="ctr"/>
                      <a:r>
                        <a:rPr lang="en-US" dirty="0" smtClean="0"/>
                        <a:t>XX</a:t>
                      </a:r>
                      <a:endParaRPr lang="en-US" b="1" dirty="0"/>
                    </a:p>
                  </a:txBody>
                  <a:tcPr marL="91464" marR="91464"/>
                </a:tc>
              </a:tr>
            </a:tbl>
          </a:graphicData>
        </a:graphic>
      </p:graphicFrame>
      <p:sp>
        <p:nvSpPr>
          <p:cNvPr id="5" name="Rectangle 4"/>
          <p:cNvSpPr/>
          <p:nvPr/>
        </p:nvSpPr>
        <p:spPr>
          <a:xfrm>
            <a:off x="1054127" y="5879014"/>
            <a:ext cx="10299826" cy="646331"/>
          </a:xfrm>
          <a:prstGeom prst="rect">
            <a:avLst/>
          </a:prstGeom>
        </p:spPr>
        <p:txBody>
          <a:bodyPr wrap="square">
            <a:spAutoFit/>
          </a:bodyPr>
          <a:lstStyle/>
          <a:p>
            <a:pPr algn="just"/>
            <a:r>
              <a:rPr lang="en-US" i="1" dirty="0" smtClean="0"/>
              <a:t>The quantum of penalty may vary between 100% to 300% of the tax amount, depending on whether voluntarily disclosures are made under one time disclosure window or UFIA is detected by Assessing officer</a:t>
            </a:r>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pPr/>
              <a:t>19</a:t>
            </a:fld>
            <a:endParaRPr lang="en-US" dirty="0"/>
          </a:p>
        </p:txBody>
      </p:sp>
      <p:sp>
        <p:nvSpPr>
          <p:cNvPr id="7" name="Date Placeholder 6"/>
          <p:cNvSpPr>
            <a:spLocks noGrp="1"/>
          </p:cNvSpPr>
          <p:nvPr>
            <p:ph type="dt" sz="half" idx="10"/>
          </p:nvPr>
        </p:nvSpPr>
        <p:spPr/>
        <p:txBody>
          <a:bodyPr/>
          <a:lstStyle/>
          <a:p>
            <a:r>
              <a:rPr lang="en-US" smtClean="0"/>
              <a:t>July 2015</a:t>
            </a:r>
            <a:endParaRPr lang="en-US" dirty="0"/>
          </a:p>
        </p:txBody>
      </p:sp>
      <p:sp>
        <p:nvSpPr>
          <p:cNvPr id="8" name="Footer Placeholder 7"/>
          <p:cNvSpPr>
            <a:spLocks noGrp="1"/>
          </p:cNvSpPr>
          <p:nvPr>
            <p:ph type="ftr" sz="quarter" idx="11"/>
          </p:nvPr>
        </p:nvSpPr>
        <p:spPr/>
        <p:txBody>
          <a:bodyPr/>
          <a:lstStyle/>
          <a:p>
            <a:r>
              <a:rPr lang="en-US" smtClean="0"/>
              <a:t>T P Ostwal &amp; Associates</a:t>
            </a:r>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r>
              <a:rPr lang="en-US" smtClean="0"/>
              <a:t>July 2015</a:t>
            </a:r>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2</a:t>
            </a:fld>
            <a:endParaRPr lang="en-US" dirty="0"/>
          </a:p>
        </p:txBody>
      </p:sp>
      <p:sp>
        <p:nvSpPr>
          <p:cNvPr id="7" name="Shape 43"/>
          <p:cNvSpPr txBox="1">
            <a:spLocks/>
          </p:cNvSpPr>
          <p:nvPr/>
        </p:nvSpPr>
        <p:spPr>
          <a:xfrm>
            <a:off x="1925329" y="-290580"/>
            <a:ext cx="8231744" cy="990600"/>
          </a:xfrm>
          <a:prstGeom prst="rect">
            <a:avLst/>
          </a:prstGeom>
        </p:spPr>
        <p:txBody>
          <a:bodyPr vert="horz" lIns="0" tIns="0" rIns="0" bIns="0" rtlCol="0" anchor="ctr">
            <a:normAutofit/>
          </a:bodyPr>
          <a:lstStyle>
            <a:lvl1pPr algn="ctr">
              <a:defRPr b="1">
                <a:solidFill>
                  <a:srgbClr val="A6A6A6"/>
                </a:solidFill>
              </a:defRPr>
            </a:lvl1pPr>
          </a:lstStyle>
          <a:p>
            <a:pPr>
              <a:spcBef>
                <a:spcPct val="0"/>
              </a:spcBef>
              <a:defRPr sz="1800" b="0">
                <a:solidFill>
                  <a:srgbClr val="000000"/>
                </a:solidFill>
              </a:defRPr>
            </a:pPr>
            <a:r>
              <a:rPr lang="en-US" sz="3200" dirty="0">
                <a:solidFill>
                  <a:srgbClr val="0070C0"/>
                </a:solidFill>
                <a:latin typeface="Book Antiqua" pitchFamily="18" charset="0"/>
                <a:ea typeface="+mj-ea"/>
                <a:cs typeface="Arial" pitchFamily="34" charset="0"/>
              </a:rPr>
              <a:t>INTRODUCTION </a:t>
            </a:r>
          </a:p>
        </p:txBody>
      </p:sp>
      <p:graphicFrame>
        <p:nvGraphicFramePr>
          <p:cNvPr id="10" name="Diagram 9"/>
          <p:cNvGraphicFramePr/>
          <p:nvPr>
            <p:extLst>
              <p:ext uri="{D42A27DB-BD31-4B8C-83A1-F6EECF244321}">
                <p14:modId xmlns="" xmlns:p14="http://schemas.microsoft.com/office/powerpoint/2010/main" val="2916705736"/>
              </p:ext>
            </p:extLst>
          </p:nvPr>
        </p:nvGraphicFramePr>
        <p:xfrm>
          <a:off x="2758525" y="559557"/>
          <a:ext cx="8874158" cy="54045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9154" name="Picture 2" descr="http://economictimes.indiatimes.com/thumb/msid-44948268,width-310,resizemode-4/black-money-bccl.jpg"/>
          <p:cNvPicPr>
            <a:picLocks noChangeAspect="1" noChangeArrowheads="1"/>
          </p:cNvPicPr>
          <p:nvPr/>
        </p:nvPicPr>
        <p:blipFill>
          <a:blip r:embed="rId7"/>
          <a:srcRect/>
          <a:stretch>
            <a:fillRect/>
          </a:stretch>
        </p:blipFill>
        <p:spPr bwMode="auto">
          <a:xfrm>
            <a:off x="0" y="651163"/>
            <a:ext cx="2660073" cy="2978727"/>
          </a:xfrm>
          <a:prstGeom prst="rect">
            <a:avLst/>
          </a:prstGeom>
          <a:noFill/>
        </p:spPr>
      </p:pic>
      <p:pic>
        <p:nvPicPr>
          <p:cNvPr id="49156" name="Picture 4" descr="http://www.indianheadlines.in/wp-content/uploads/2015/04/HSBC-Black-money-list-120-cases-filed-undeclared-income-soars-to-Rs.4700-crore.png"/>
          <p:cNvPicPr>
            <a:picLocks noChangeAspect="1" noChangeArrowheads="1"/>
          </p:cNvPicPr>
          <p:nvPr/>
        </p:nvPicPr>
        <p:blipFill>
          <a:blip r:embed="rId8"/>
          <a:srcRect/>
          <a:stretch>
            <a:fillRect/>
          </a:stretch>
        </p:blipFill>
        <p:spPr bwMode="auto">
          <a:xfrm>
            <a:off x="0" y="571500"/>
            <a:ext cx="2743200" cy="3071813"/>
          </a:xfrm>
          <a:prstGeom prst="rect">
            <a:avLst/>
          </a:prstGeom>
          <a:noFill/>
        </p:spPr>
      </p:pic>
      <p:pic>
        <p:nvPicPr>
          <p:cNvPr id="49162" name="Picture 10" descr="http://www.thehindubusinessline.com/multimedia/dynamic/00648/bl04tca_JPG_648721f.jpg"/>
          <p:cNvPicPr>
            <a:picLocks noChangeAspect="1" noChangeArrowheads="1"/>
          </p:cNvPicPr>
          <p:nvPr/>
        </p:nvPicPr>
        <p:blipFill>
          <a:blip r:embed="rId9"/>
          <a:srcRect l="18189" t="2835" r="3150"/>
          <a:stretch>
            <a:fillRect/>
          </a:stretch>
        </p:blipFill>
        <p:spPr bwMode="auto">
          <a:xfrm>
            <a:off x="0" y="1500187"/>
            <a:ext cx="2714625" cy="4460875"/>
          </a:xfrm>
          <a:prstGeom prst="rect">
            <a:avLst/>
          </a:prstGeom>
          <a:noFill/>
        </p:spPr>
      </p:pic>
      <p:pic>
        <p:nvPicPr>
          <p:cNvPr id="49164" name="Picture 12" descr="http://im.rediff.com/money/2011/jan/25divan5.jpg"/>
          <p:cNvPicPr>
            <a:picLocks noChangeAspect="1" noChangeArrowheads="1"/>
          </p:cNvPicPr>
          <p:nvPr/>
        </p:nvPicPr>
        <p:blipFill>
          <a:blip r:embed="rId10"/>
          <a:srcRect/>
          <a:stretch>
            <a:fillRect/>
          </a:stretch>
        </p:blipFill>
        <p:spPr bwMode="auto">
          <a:xfrm>
            <a:off x="0" y="3243263"/>
            <a:ext cx="2728913" cy="2390775"/>
          </a:xfrm>
          <a:prstGeom prst="rect">
            <a:avLst/>
          </a:prstGeom>
          <a:noFill/>
        </p:spPr>
      </p:pic>
      <p:sp>
        <p:nvSpPr>
          <p:cNvPr id="11" name="Footer Placeholder 10"/>
          <p:cNvSpPr>
            <a:spLocks noGrp="1"/>
          </p:cNvSpPr>
          <p:nvPr>
            <p:ph type="ftr" sz="quarter" idx="11"/>
          </p:nvPr>
        </p:nvSpPr>
        <p:spPr/>
        <p:txBody>
          <a:bodyPr/>
          <a:lstStyle/>
          <a:p>
            <a:r>
              <a:rPr lang="en-US" smtClean="0"/>
              <a:t>T P Ostwal &amp; Associates</a:t>
            </a:r>
            <a:endParaRPr lang="en-US" dirty="0"/>
          </a:p>
        </p:txBody>
      </p:sp>
    </p:spTree>
    <p:extLst>
      <p:ext uri="{BB962C8B-B14F-4D97-AF65-F5344CB8AC3E}">
        <p14:creationId xmlns="" xmlns:p14="http://schemas.microsoft.com/office/powerpoint/2010/main" val="51268026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graphicEl>
                                              <a:dgm id="{5C29937E-0C9F-4E80-BA46-4311D99BCBFA}"/>
                                            </p:graphicEl>
                                          </p:spTgt>
                                        </p:tgtEl>
                                        <p:attrNameLst>
                                          <p:attrName>style.visibility</p:attrName>
                                        </p:attrNameLst>
                                      </p:cBhvr>
                                      <p:to>
                                        <p:strVal val="visible"/>
                                      </p:to>
                                    </p:set>
                                    <p:animEffect transition="in" filter="blinds(horizontal)">
                                      <p:cBhvr>
                                        <p:cTn id="7" dur="500"/>
                                        <p:tgtEl>
                                          <p:spTgt spid="10">
                                            <p:graphicEl>
                                              <a:dgm id="{5C29937E-0C9F-4E80-BA46-4311D99BCBFA}"/>
                                            </p:graphic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9154"/>
                                        </p:tgtEl>
                                        <p:attrNameLst>
                                          <p:attrName>style.visibility</p:attrName>
                                        </p:attrNameLst>
                                      </p:cBhvr>
                                      <p:to>
                                        <p:strVal val="visible"/>
                                      </p:to>
                                    </p:set>
                                    <p:animEffect transition="in" filter="blinds(horizontal)">
                                      <p:cBhvr>
                                        <p:cTn id="10" dur="500"/>
                                        <p:tgtEl>
                                          <p:spTgt spid="49154"/>
                                        </p:tgtEl>
                                      </p:cBhvr>
                                    </p:animEffect>
                                  </p:childTnLst>
                                </p:cTn>
                              </p:par>
                            </p:childTnLst>
                          </p:cTn>
                        </p:par>
                        <p:par>
                          <p:cTn id="11" fill="hold">
                            <p:stCondLst>
                              <p:cond delay="500"/>
                            </p:stCondLst>
                            <p:childTnLst>
                              <p:par>
                                <p:cTn id="12" presetID="3" presetClass="entr" presetSubtype="10" fill="hold" grpId="0" nodeType="afterEffect">
                                  <p:stCondLst>
                                    <p:cond delay="0"/>
                                  </p:stCondLst>
                                  <p:childTnLst>
                                    <p:set>
                                      <p:cBhvr>
                                        <p:cTn id="13" dur="1" fill="hold">
                                          <p:stCondLst>
                                            <p:cond delay="0"/>
                                          </p:stCondLst>
                                        </p:cTn>
                                        <p:tgtEl>
                                          <p:spTgt spid="10">
                                            <p:graphicEl>
                                              <a:dgm id="{7129FB5E-9E70-40F8-89D0-7E341AB3B292}"/>
                                            </p:graphicEl>
                                          </p:spTgt>
                                        </p:tgtEl>
                                        <p:attrNameLst>
                                          <p:attrName>style.visibility</p:attrName>
                                        </p:attrNameLst>
                                      </p:cBhvr>
                                      <p:to>
                                        <p:strVal val="visible"/>
                                      </p:to>
                                    </p:set>
                                    <p:animEffect transition="in" filter="blinds(horizontal)">
                                      <p:cBhvr>
                                        <p:cTn id="14" dur="500"/>
                                        <p:tgtEl>
                                          <p:spTgt spid="10">
                                            <p:graphicEl>
                                              <a:dgm id="{7129FB5E-9E70-40F8-89D0-7E341AB3B292}"/>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0">
                                            <p:graphicEl>
                                              <a:dgm id="{4DC4044D-C8EF-4482-86AF-0C915B315CF8}"/>
                                            </p:graphicEl>
                                          </p:spTgt>
                                        </p:tgtEl>
                                        <p:attrNameLst>
                                          <p:attrName>style.visibility</p:attrName>
                                        </p:attrNameLst>
                                      </p:cBhvr>
                                      <p:to>
                                        <p:strVal val="visible"/>
                                      </p:to>
                                    </p:set>
                                    <p:animEffect transition="in" filter="blinds(horizontal)">
                                      <p:cBhvr>
                                        <p:cTn id="19" dur="500"/>
                                        <p:tgtEl>
                                          <p:spTgt spid="10">
                                            <p:graphicEl>
                                              <a:dgm id="{4DC4044D-C8EF-4482-86AF-0C915B315CF8}"/>
                                            </p:graphicEl>
                                          </p:spTgt>
                                        </p:tgtEl>
                                      </p:cBhvr>
                                    </p:animEffect>
                                  </p:childTnLst>
                                </p:cTn>
                              </p:par>
                              <p:par>
                                <p:cTn id="20" presetID="3" presetClass="exit" presetSubtype="10" fill="hold" nodeType="withEffect">
                                  <p:stCondLst>
                                    <p:cond delay="0"/>
                                  </p:stCondLst>
                                  <p:childTnLst>
                                    <p:animEffect transition="out" filter="blinds(horizontal)">
                                      <p:cBhvr>
                                        <p:cTn id="21" dur="500"/>
                                        <p:tgtEl>
                                          <p:spTgt spid="49154"/>
                                        </p:tgtEl>
                                      </p:cBhvr>
                                    </p:animEffect>
                                    <p:set>
                                      <p:cBhvr>
                                        <p:cTn id="22" dur="1" fill="hold">
                                          <p:stCondLst>
                                            <p:cond delay="499"/>
                                          </p:stCondLst>
                                        </p:cTn>
                                        <p:tgtEl>
                                          <p:spTgt spid="49154"/>
                                        </p:tgtEl>
                                        <p:attrNameLst>
                                          <p:attrName>style.visibility</p:attrName>
                                        </p:attrNameLst>
                                      </p:cBhvr>
                                      <p:to>
                                        <p:strVal val="hidden"/>
                                      </p:to>
                                    </p:set>
                                  </p:childTnLst>
                                </p:cTn>
                              </p:par>
                              <p:par>
                                <p:cTn id="23" presetID="2" presetClass="entr" presetSubtype="4" fill="hold" nodeType="withEffect">
                                  <p:stCondLst>
                                    <p:cond delay="0"/>
                                  </p:stCondLst>
                                  <p:childTnLst>
                                    <p:set>
                                      <p:cBhvr>
                                        <p:cTn id="24" dur="1" fill="hold">
                                          <p:stCondLst>
                                            <p:cond delay="0"/>
                                          </p:stCondLst>
                                        </p:cTn>
                                        <p:tgtEl>
                                          <p:spTgt spid="49156"/>
                                        </p:tgtEl>
                                        <p:attrNameLst>
                                          <p:attrName>style.visibility</p:attrName>
                                        </p:attrNameLst>
                                      </p:cBhvr>
                                      <p:to>
                                        <p:strVal val="visible"/>
                                      </p:to>
                                    </p:set>
                                    <p:anim calcmode="lin" valueType="num">
                                      <p:cBhvr additive="base">
                                        <p:cTn id="25" dur="500" fill="hold"/>
                                        <p:tgtEl>
                                          <p:spTgt spid="49156"/>
                                        </p:tgtEl>
                                        <p:attrNameLst>
                                          <p:attrName>ppt_x</p:attrName>
                                        </p:attrNameLst>
                                      </p:cBhvr>
                                      <p:tavLst>
                                        <p:tav tm="0">
                                          <p:val>
                                            <p:strVal val="#ppt_x"/>
                                          </p:val>
                                        </p:tav>
                                        <p:tav tm="100000">
                                          <p:val>
                                            <p:strVal val="#ppt_x"/>
                                          </p:val>
                                        </p:tav>
                                      </p:tavLst>
                                    </p:anim>
                                    <p:anim calcmode="lin" valueType="num">
                                      <p:cBhvr additive="base">
                                        <p:cTn id="26" dur="500" fill="hold"/>
                                        <p:tgtEl>
                                          <p:spTgt spid="49156"/>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3" presetClass="entr" presetSubtype="10" fill="hold" grpId="0" nodeType="afterEffect">
                                  <p:stCondLst>
                                    <p:cond delay="0"/>
                                  </p:stCondLst>
                                  <p:childTnLst>
                                    <p:set>
                                      <p:cBhvr>
                                        <p:cTn id="29" dur="1" fill="hold">
                                          <p:stCondLst>
                                            <p:cond delay="0"/>
                                          </p:stCondLst>
                                        </p:cTn>
                                        <p:tgtEl>
                                          <p:spTgt spid="10">
                                            <p:graphicEl>
                                              <a:dgm id="{FB783BA1-4D3E-448C-BB13-A5742D528797}"/>
                                            </p:graphicEl>
                                          </p:spTgt>
                                        </p:tgtEl>
                                        <p:attrNameLst>
                                          <p:attrName>style.visibility</p:attrName>
                                        </p:attrNameLst>
                                      </p:cBhvr>
                                      <p:to>
                                        <p:strVal val="visible"/>
                                      </p:to>
                                    </p:set>
                                    <p:animEffect transition="in" filter="blinds(horizontal)">
                                      <p:cBhvr>
                                        <p:cTn id="30" dur="500"/>
                                        <p:tgtEl>
                                          <p:spTgt spid="10">
                                            <p:graphicEl>
                                              <a:dgm id="{FB783BA1-4D3E-448C-BB13-A5742D528797}"/>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0">
                                            <p:graphicEl>
                                              <a:dgm id="{9CDB8A31-C6D1-436F-9F53-566666587BB9}"/>
                                            </p:graphicEl>
                                          </p:spTgt>
                                        </p:tgtEl>
                                        <p:attrNameLst>
                                          <p:attrName>style.visibility</p:attrName>
                                        </p:attrNameLst>
                                      </p:cBhvr>
                                      <p:to>
                                        <p:strVal val="visible"/>
                                      </p:to>
                                    </p:set>
                                    <p:animEffect transition="in" filter="blinds(horizontal)">
                                      <p:cBhvr>
                                        <p:cTn id="35" dur="500"/>
                                        <p:tgtEl>
                                          <p:spTgt spid="10">
                                            <p:graphicEl>
                                              <a:dgm id="{9CDB8A31-C6D1-436F-9F53-566666587BB9}"/>
                                            </p:graphicEl>
                                          </p:spTgt>
                                        </p:tgtEl>
                                      </p:cBhvr>
                                    </p:animEffect>
                                  </p:childTnLst>
                                </p:cTn>
                              </p:par>
                              <p:par>
                                <p:cTn id="36" presetID="3" presetClass="exit" presetSubtype="10" fill="hold" nodeType="withEffect">
                                  <p:stCondLst>
                                    <p:cond delay="0"/>
                                  </p:stCondLst>
                                  <p:childTnLst>
                                    <p:animEffect transition="out" filter="blinds(horizontal)">
                                      <p:cBhvr>
                                        <p:cTn id="37" dur="500"/>
                                        <p:tgtEl>
                                          <p:spTgt spid="49156"/>
                                        </p:tgtEl>
                                      </p:cBhvr>
                                    </p:animEffect>
                                    <p:set>
                                      <p:cBhvr>
                                        <p:cTn id="38" dur="1" fill="hold">
                                          <p:stCondLst>
                                            <p:cond delay="499"/>
                                          </p:stCondLst>
                                        </p:cTn>
                                        <p:tgtEl>
                                          <p:spTgt spid="49156"/>
                                        </p:tgtEl>
                                        <p:attrNameLst>
                                          <p:attrName>style.visibility</p:attrName>
                                        </p:attrNameLst>
                                      </p:cBhvr>
                                      <p:to>
                                        <p:strVal val="hidden"/>
                                      </p:to>
                                    </p:set>
                                  </p:childTnLst>
                                </p:cTn>
                              </p:par>
                              <p:par>
                                <p:cTn id="39" presetID="3" presetClass="entr" presetSubtype="10" fill="hold" nodeType="withEffect">
                                  <p:stCondLst>
                                    <p:cond delay="0"/>
                                  </p:stCondLst>
                                  <p:childTnLst>
                                    <p:set>
                                      <p:cBhvr>
                                        <p:cTn id="40" dur="1" fill="hold">
                                          <p:stCondLst>
                                            <p:cond delay="0"/>
                                          </p:stCondLst>
                                        </p:cTn>
                                        <p:tgtEl>
                                          <p:spTgt spid="49162"/>
                                        </p:tgtEl>
                                        <p:attrNameLst>
                                          <p:attrName>style.visibility</p:attrName>
                                        </p:attrNameLst>
                                      </p:cBhvr>
                                      <p:to>
                                        <p:strVal val="visible"/>
                                      </p:to>
                                    </p:set>
                                    <p:animEffect transition="in" filter="blinds(horizontal)">
                                      <p:cBhvr>
                                        <p:cTn id="41" dur="500"/>
                                        <p:tgtEl>
                                          <p:spTgt spid="49162"/>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0">
                                            <p:graphicEl>
                                              <a:dgm id="{8C6CDA8F-01C9-4D33-82EA-C9FB72FEBD20}"/>
                                            </p:graphicEl>
                                          </p:spTgt>
                                        </p:tgtEl>
                                        <p:attrNameLst>
                                          <p:attrName>style.visibility</p:attrName>
                                        </p:attrNameLst>
                                      </p:cBhvr>
                                      <p:to>
                                        <p:strVal val="visible"/>
                                      </p:to>
                                    </p:set>
                                    <p:animEffect transition="in" filter="blinds(horizontal)">
                                      <p:cBhvr>
                                        <p:cTn id="46" dur="500"/>
                                        <p:tgtEl>
                                          <p:spTgt spid="10">
                                            <p:graphicEl>
                                              <a:dgm id="{8C6CDA8F-01C9-4D33-82EA-C9FB72FEBD20}"/>
                                            </p:graphicEl>
                                          </p:spTgt>
                                        </p:tgtEl>
                                      </p:cBhvr>
                                    </p:animEffect>
                                  </p:childTnLst>
                                </p:cTn>
                              </p:par>
                              <p:par>
                                <p:cTn id="47" presetID="3" presetClass="exit" presetSubtype="10" fill="hold" nodeType="withEffect">
                                  <p:stCondLst>
                                    <p:cond delay="0"/>
                                  </p:stCondLst>
                                  <p:childTnLst>
                                    <p:animEffect transition="out" filter="blinds(horizontal)">
                                      <p:cBhvr>
                                        <p:cTn id="48" dur="500"/>
                                        <p:tgtEl>
                                          <p:spTgt spid="49162"/>
                                        </p:tgtEl>
                                      </p:cBhvr>
                                    </p:animEffect>
                                    <p:set>
                                      <p:cBhvr>
                                        <p:cTn id="49" dur="1" fill="hold">
                                          <p:stCondLst>
                                            <p:cond delay="499"/>
                                          </p:stCondLst>
                                        </p:cTn>
                                        <p:tgtEl>
                                          <p:spTgt spid="49162"/>
                                        </p:tgtEl>
                                        <p:attrNameLst>
                                          <p:attrName>style.visibility</p:attrName>
                                        </p:attrNameLst>
                                      </p:cBhvr>
                                      <p:to>
                                        <p:strVal val="hidden"/>
                                      </p:to>
                                    </p:set>
                                  </p:childTnLst>
                                </p:cTn>
                              </p:par>
                              <p:par>
                                <p:cTn id="50" presetID="3" presetClass="entr" presetSubtype="10" fill="hold" nodeType="withEffect">
                                  <p:stCondLst>
                                    <p:cond delay="0"/>
                                  </p:stCondLst>
                                  <p:childTnLst>
                                    <p:set>
                                      <p:cBhvr>
                                        <p:cTn id="51" dur="1" fill="hold">
                                          <p:stCondLst>
                                            <p:cond delay="0"/>
                                          </p:stCondLst>
                                        </p:cTn>
                                        <p:tgtEl>
                                          <p:spTgt spid="49164"/>
                                        </p:tgtEl>
                                        <p:attrNameLst>
                                          <p:attrName>style.visibility</p:attrName>
                                        </p:attrNameLst>
                                      </p:cBhvr>
                                      <p:to>
                                        <p:strVal val="visible"/>
                                      </p:to>
                                    </p:set>
                                    <p:animEffect transition="in" filter="blinds(horizontal)">
                                      <p:cBhvr>
                                        <p:cTn id="52" dur="500"/>
                                        <p:tgtEl>
                                          <p:spTgt spid="49164"/>
                                        </p:tgtEl>
                                      </p:cBhvr>
                                    </p:animEffect>
                                  </p:childTnLst>
                                </p:cTn>
                              </p:par>
                            </p:childTnLst>
                          </p:cTn>
                        </p:par>
                        <p:par>
                          <p:cTn id="53" fill="hold">
                            <p:stCondLst>
                              <p:cond delay="500"/>
                            </p:stCondLst>
                            <p:childTnLst>
                              <p:par>
                                <p:cTn id="54" presetID="3" presetClass="entr" presetSubtype="10" fill="hold" grpId="0" nodeType="afterEffect">
                                  <p:stCondLst>
                                    <p:cond delay="0"/>
                                  </p:stCondLst>
                                  <p:childTnLst>
                                    <p:set>
                                      <p:cBhvr>
                                        <p:cTn id="55" dur="1" fill="hold">
                                          <p:stCondLst>
                                            <p:cond delay="0"/>
                                          </p:stCondLst>
                                        </p:cTn>
                                        <p:tgtEl>
                                          <p:spTgt spid="10">
                                            <p:graphicEl>
                                              <a:dgm id="{80EED5D7-5DDF-4820-A539-75E87115421B}"/>
                                            </p:graphicEl>
                                          </p:spTgt>
                                        </p:tgtEl>
                                        <p:attrNameLst>
                                          <p:attrName>style.visibility</p:attrName>
                                        </p:attrNameLst>
                                      </p:cBhvr>
                                      <p:to>
                                        <p:strVal val="visible"/>
                                      </p:to>
                                    </p:set>
                                    <p:animEffect transition="in" filter="blinds(horizontal)">
                                      <p:cBhvr>
                                        <p:cTn id="56" dur="500"/>
                                        <p:tgtEl>
                                          <p:spTgt spid="10">
                                            <p:graphicEl>
                                              <a:dgm id="{80EED5D7-5DDF-4820-A539-75E87115421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Dgm bld="lvl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58314" y="534740"/>
            <a:ext cx="9651585" cy="2462213"/>
          </a:xfrm>
          <a:prstGeom prst="rect">
            <a:avLst/>
          </a:prstGeom>
        </p:spPr>
        <p:txBody>
          <a:bodyPr wrap="square">
            <a:spAutoFit/>
          </a:bodyPr>
          <a:lstStyle/>
          <a:p>
            <a:pPr algn="just"/>
            <a:r>
              <a:rPr lang="en-US" sz="2200" dirty="0" smtClean="0"/>
              <a:t>Illustration: </a:t>
            </a:r>
          </a:p>
          <a:p>
            <a:pPr algn="just"/>
            <a:endParaRPr lang="en-US" sz="2200" dirty="0" smtClean="0"/>
          </a:p>
          <a:p>
            <a:pPr algn="just"/>
            <a:r>
              <a:rPr lang="en-US" sz="2200" dirty="0" smtClean="0"/>
              <a:t>•Mr. A acquired foreign asset (immovable property) in the AY 2010-11 for Rs.60 </a:t>
            </a:r>
            <a:r>
              <a:rPr lang="en-US" sz="2200" dirty="0" err="1" smtClean="0"/>
              <a:t>lacs</a:t>
            </a:r>
            <a:r>
              <a:rPr lang="en-US" sz="2200" dirty="0" smtClean="0"/>
              <a:t>. Out of the total investment, Rs.40 </a:t>
            </a:r>
            <a:r>
              <a:rPr lang="en-US" sz="2200" dirty="0" err="1" smtClean="0"/>
              <a:t>lacs</a:t>
            </a:r>
            <a:r>
              <a:rPr lang="en-US" sz="2200" dirty="0" smtClean="0"/>
              <a:t> was assessed to tax in an earlier year.</a:t>
            </a:r>
          </a:p>
          <a:p>
            <a:pPr algn="just"/>
            <a:endParaRPr lang="en-US" sz="2200" dirty="0" smtClean="0"/>
          </a:p>
          <a:p>
            <a:pPr algn="just"/>
            <a:r>
              <a:rPr lang="en-US" sz="2200" dirty="0" smtClean="0"/>
              <a:t>•In AY 17-18, AO identified the value of such undisclosed asset as Rs.2 </a:t>
            </a:r>
            <a:r>
              <a:rPr lang="en-US" sz="2200" dirty="0" err="1" smtClean="0"/>
              <a:t>crore</a:t>
            </a:r>
            <a:r>
              <a:rPr lang="en-US" sz="2200" dirty="0" smtClean="0"/>
              <a:t> for which no explanation was provided</a:t>
            </a:r>
          </a:p>
        </p:txBody>
      </p:sp>
      <p:graphicFrame>
        <p:nvGraphicFramePr>
          <p:cNvPr id="5" name="Table 4"/>
          <p:cNvGraphicFramePr>
            <a:graphicFrameLocks noGrp="1"/>
          </p:cNvGraphicFramePr>
          <p:nvPr>
            <p:extLst>
              <p:ext uri="{D42A27DB-BD31-4B8C-83A1-F6EECF244321}">
                <p14:modId xmlns="" xmlns:p14="http://schemas.microsoft.com/office/powerpoint/2010/main" val="3507963579"/>
              </p:ext>
            </p:extLst>
          </p:nvPr>
        </p:nvGraphicFramePr>
        <p:xfrm>
          <a:off x="1558314" y="3033920"/>
          <a:ext cx="9579558" cy="2895600"/>
        </p:xfrm>
        <a:graphic>
          <a:graphicData uri="http://schemas.openxmlformats.org/drawingml/2006/table">
            <a:tbl>
              <a:tblPr firstRow="1" bandRow="1">
                <a:tableStyleId>{85BE263C-DBD7-4A20-BB59-AAB30ACAA65A}</a:tableStyleId>
              </a:tblPr>
              <a:tblGrid>
                <a:gridCol w="7922943"/>
                <a:gridCol w="1656615"/>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baseline="0" dirty="0" smtClean="0"/>
                        <a:t>Computation of total UFIA 	</a:t>
                      </a:r>
                      <a:endParaRPr lang="en-US" sz="2000" b="1" kern="1200" baseline="0" dirty="0" smtClean="0">
                        <a:solidFill>
                          <a:schemeClr val="lt1"/>
                        </a:solidFill>
                        <a:latin typeface="+mn-lt"/>
                        <a:ea typeface="+mn-ea"/>
                        <a:cs typeface="+mn-cs"/>
                      </a:endParaRPr>
                    </a:p>
                  </a:txBody>
                  <a:tcPr marL="91464" marR="9146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baseline="0" dirty="0" smtClean="0"/>
                        <a:t>Rs. (in crores)</a:t>
                      </a:r>
                      <a:endParaRPr lang="en-US" sz="2000" b="1" kern="1200" baseline="0" dirty="0" smtClean="0">
                        <a:solidFill>
                          <a:schemeClr val="lt1"/>
                        </a:solidFill>
                        <a:latin typeface="+mn-lt"/>
                        <a:ea typeface="+mn-ea"/>
                        <a:cs typeface="+mn-cs"/>
                      </a:endParaRPr>
                    </a:p>
                  </a:txBody>
                  <a:tcPr marL="91464" marR="91464"/>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baseline="0" dirty="0" smtClean="0"/>
                        <a:t>FMV of UFA (no explanation provided or explanation not satisfactory)	</a:t>
                      </a:r>
                      <a:endParaRPr lang="en-US" sz="2000" kern="1200" baseline="0" dirty="0" smtClean="0">
                        <a:solidFill>
                          <a:schemeClr val="dk1"/>
                        </a:solidFill>
                        <a:latin typeface="+mn-lt"/>
                        <a:ea typeface="+mn-ea"/>
                        <a:cs typeface="+mn-cs"/>
                      </a:endParaRPr>
                    </a:p>
                  </a:txBody>
                  <a:tcPr marL="91464" marR="91464"/>
                </a:tc>
                <a:tc>
                  <a:txBody>
                    <a:bodyPr/>
                    <a:lstStyle/>
                    <a:p>
                      <a:pPr algn="ctr"/>
                      <a:r>
                        <a:rPr lang="en-US" sz="2000" dirty="0" smtClean="0"/>
                        <a:t>2.00</a:t>
                      </a:r>
                      <a:endParaRPr lang="en-US" sz="2000" dirty="0"/>
                    </a:p>
                  </a:txBody>
                  <a:tcPr marL="91464" marR="91464"/>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baseline="0" dirty="0" smtClean="0"/>
                        <a:t>Less	</a:t>
                      </a:r>
                      <a:endParaRPr lang="en-US" sz="2000" kern="1200" baseline="0" dirty="0" smtClean="0">
                        <a:solidFill>
                          <a:schemeClr val="dk1"/>
                        </a:solidFill>
                        <a:latin typeface="+mn-lt"/>
                        <a:ea typeface="+mn-ea"/>
                        <a:cs typeface="+mn-cs"/>
                      </a:endParaRPr>
                    </a:p>
                  </a:txBody>
                  <a:tcPr marL="91464" marR="91464"/>
                </a:tc>
                <a:tc>
                  <a:txBody>
                    <a:bodyPr/>
                    <a:lstStyle/>
                    <a:p>
                      <a:endParaRPr lang="en-US" sz="2000"/>
                    </a:p>
                  </a:txBody>
                  <a:tcPr marL="91464" marR="91464"/>
                </a:tc>
              </a:tr>
              <a:tr h="471656">
                <a:tc>
                  <a:txBody>
                    <a:bodyPr/>
                    <a:lstStyle/>
                    <a:p>
                      <a:r>
                        <a:rPr lang="en-US" sz="2000" kern="1200" baseline="0" dirty="0" smtClean="0"/>
                        <a:t>Income which has been assessed to tax for any assessment year under the ITA prior to relevant AY in which the Black Money Act</a:t>
                      </a:r>
                    </a:p>
                    <a:p>
                      <a:r>
                        <a:rPr lang="fr-FR" sz="2000" kern="1200" baseline="0" dirty="0" smtClean="0"/>
                        <a:t>[</a:t>
                      </a:r>
                      <a:r>
                        <a:rPr lang="fr-FR" sz="2000" kern="1200" baseline="0" dirty="0" err="1" smtClean="0"/>
                        <a:t>Rs</a:t>
                      </a:r>
                      <a:r>
                        <a:rPr lang="fr-FR" sz="2000" kern="1200" baseline="0" dirty="0" smtClean="0"/>
                        <a:t>.2crore -(</a:t>
                      </a:r>
                      <a:r>
                        <a:rPr lang="fr-FR" sz="2000" kern="1200" baseline="0" dirty="0" err="1" smtClean="0"/>
                        <a:t>Rs</a:t>
                      </a:r>
                      <a:r>
                        <a:rPr lang="fr-FR" sz="2000" kern="1200" baseline="0" dirty="0" smtClean="0"/>
                        <a:t>.2crore X 0.40 lacs / 0.60lacs)]	</a:t>
                      </a:r>
                      <a:endParaRPr lang="fr-FR" sz="2000" kern="1200" baseline="0" dirty="0" smtClean="0">
                        <a:solidFill>
                          <a:schemeClr val="dk1"/>
                        </a:solidFill>
                        <a:latin typeface="+mn-lt"/>
                        <a:ea typeface="+mn-ea"/>
                        <a:cs typeface="+mn-cs"/>
                      </a:endParaRPr>
                    </a:p>
                  </a:txBody>
                  <a:tcPr marL="91464" marR="91464"/>
                </a:tc>
                <a:tc>
                  <a:txBody>
                    <a:bodyPr/>
                    <a:lstStyle/>
                    <a:p>
                      <a:pPr algn="ctr"/>
                      <a:r>
                        <a:rPr lang="en-US" sz="2000" dirty="0" smtClean="0"/>
                        <a:t>(1.33)</a:t>
                      </a:r>
                      <a:endParaRPr lang="en-US" sz="2000" dirty="0"/>
                    </a:p>
                  </a:txBody>
                  <a:tcPr marL="91464" marR="91464"/>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baseline="0" dirty="0" smtClean="0"/>
                        <a:t>Amount chargeable to tax under Black Money Act	</a:t>
                      </a:r>
                      <a:endParaRPr lang="en-US" sz="2000" kern="1200" baseline="0" dirty="0" smtClean="0">
                        <a:solidFill>
                          <a:schemeClr val="dk1"/>
                        </a:solidFill>
                        <a:latin typeface="+mn-lt"/>
                        <a:ea typeface="+mn-ea"/>
                        <a:cs typeface="+mn-cs"/>
                      </a:endParaRPr>
                    </a:p>
                  </a:txBody>
                  <a:tcPr marL="91464" marR="91464"/>
                </a:tc>
                <a:tc>
                  <a:txBody>
                    <a:bodyPr/>
                    <a:lstStyle/>
                    <a:p>
                      <a:pPr algn="ctr"/>
                      <a:r>
                        <a:rPr lang="en-US" sz="2000" dirty="0" smtClean="0"/>
                        <a:t>0.67</a:t>
                      </a:r>
                      <a:endParaRPr lang="en-US" sz="2000" dirty="0"/>
                    </a:p>
                  </a:txBody>
                  <a:tcPr marL="91464" marR="91464"/>
                </a:tc>
              </a:tr>
            </a:tbl>
          </a:graphicData>
        </a:graphic>
      </p:graphicFrame>
      <p:sp>
        <p:nvSpPr>
          <p:cNvPr id="6" name="Slide Number Placeholder 5"/>
          <p:cNvSpPr>
            <a:spLocks noGrp="1"/>
          </p:cNvSpPr>
          <p:nvPr>
            <p:ph type="sldNum" sz="quarter" idx="12"/>
          </p:nvPr>
        </p:nvSpPr>
        <p:spPr/>
        <p:txBody>
          <a:bodyPr/>
          <a:lstStyle/>
          <a:p>
            <a:fld id="{25BA54BD-C84D-46CE-8B72-31BFB26ABA43}" type="slidenum">
              <a:rPr lang="en-US" smtClean="0"/>
              <a:pPr/>
              <a:t>20</a:t>
            </a:fld>
            <a:endParaRPr lang="en-US" dirty="0"/>
          </a:p>
        </p:txBody>
      </p:sp>
      <p:sp>
        <p:nvSpPr>
          <p:cNvPr id="7" name="Date Placeholder 6"/>
          <p:cNvSpPr>
            <a:spLocks noGrp="1"/>
          </p:cNvSpPr>
          <p:nvPr>
            <p:ph type="dt" sz="half" idx="10"/>
          </p:nvPr>
        </p:nvSpPr>
        <p:spPr/>
        <p:txBody>
          <a:bodyPr/>
          <a:lstStyle/>
          <a:p>
            <a:r>
              <a:rPr lang="en-US" smtClean="0"/>
              <a:t>July 2015</a:t>
            </a:r>
            <a:endParaRPr lang="en-US" dirty="0"/>
          </a:p>
        </p:txBody>
      </p:sp>
      <p:sp>
        <p:nvSpPr>
          <p:cNvPr id="9" name="Rectangle 8"/>
          <p:cNvSpPr/>
          <p:nvPr/>
        </p:nvSpPr>
        <p:spPr>
          <a:xfrm>
            <a:off x="3262737" y="-81976"/>
            <a:ext cx="5404043" cy="584775"/>
          </a:xfrm>
          <a:prstGeom prst="rect">
            <a:avLst/>
          </a:prstGeom>
        </p:spPr>
        <p:txBody>
          <a:bodyPr wrap="none">
            <a:spAutoFit/>
          </a:bodyPr>
          <a:lstStyle/>
          <a:p>
            <a:r>
              <a:rPr lang="en-US" sz="3200" dirty="0" smtClean="0">
                <a:solidFill>
                  <a:srgbClr val="0070C0"/>
                </a:solidFill>
                <a:latin typeface="Book Antiqua" pitchFamily="18" charset="0"/>
              </a:rPr>
              <a:t>Computation of tax on UFIA</a:t>
            </a:r>
            <a:endParaRPr lang="en-US" sz="3200" dirty="0">
              <a:solidFill>
                <a:srgbClr val="0070C0"/>
              </a:solidFill>
              <a:latin typeface="Book Antiqua" pitchFamily="18" charset="0"/>
            </a:endParaRPr>
          </a:p>
        </p:txBody>
      </p:sp>
      <p:sp>
        <p:nvSpPr>
          <p:cNvPr id="10" name="Footer Placeholder 9"/>
          <p:cNvSpPr>
            <a:spLocks noGrp="1"/>
          </p:cNvSpPr>
          <p:nvPr>
            <p:ph type="ftr" sz="quarter" idx="11"/>
          </p:nvPr>
        </p:nvSpPr>
        <p:spPr/>
        <p:txBody>
          <a:bodyPr/>
          <a:lstStyle/>
          <a:p>
            <a:r>
              <a:rPr lang="en-US" smtClean="0"/>
              <a:t>T P Ostwal &amp; Associates</a:t>
            </a:r>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9806" y="-62168"/>
            <a:ext cx="12002195" cy="6080832"/>
          </a:xfrm>
          <a:prstGeom prst="rect">
            <a:avLst/>
          </a:prstGeom>
        </p:spPr>
        <p:txBody>
          <a:bodyPr wrap="square">
            <a:spAutoFit/>
          </a:bodyPr>
          <a:lstStyle/>
          <a:p>
            <a:pPr>
              <a:lnSpc>
                <a:spcPct val="150000"/>
              </a:lnSpc>
            </a:pPr>
            <a:endParaRPr lang="en-US" sz="2300" dirty="0" smtClean="0"/>
          </a:p>
          <a:p>
            <a:pPr marL="228600" indent="-228600">
              <a:lnSpc>
                <a:spcPct val="150000"/>
              </a:lnSpc>
              <a:buFont typeface="Wingdings" pitchFamily="2" charset="2"/>
              <a:buChar char="Ø"/>
            </a:pPr>
            <a:r>
              <a:rPr lang="en-US" sz="2300" dirty="0" smtClean="0"/>
              <a:t> No requirement to file a separate return under Black Money Act.</a:t>
            </a:r>
          </a:p>
          <a:p>
            <a:pPr marL="228600" indent="-228600">
              <a:lnSpc>
                <a:spcPct val="150000"/>
              </a:lnSpc>
              <a:buFont typeface="Wingdings" pitchFamily="2" charset="2"/>
              <a:buChar char="Ø"/>
            </a:pPr>
            <a:r>
              <a:rPr lang="en-US" sz="2300" dirty="0" smtClean="0"/>
              <a:t>The assessing officer on receipt of information from Income Tax Authority under the ITA or any other authority under any law </a:t>
            </a:r>
            <a:r>
              <a:rPr lang="en-US" sz="2300" dirty="0" smtClean="0">
                <a:solidFill>
                  <a:srgbClr val="0070C0"/>
                </a:solidFill>
              </a:rPr>
              <a:t>or on coming of any information to his notice (source of information not specified)</a:t>
            </a:r>
            <a:r>
              <a:rPr lang="en-US" sz="2300" dirty="0" smtClean="0">
                <a:solidFill>
                  <a:srgbClr val="FFFF00"/>
                </a:solidFill>
              </a:rPr>
              <a:t> </a:t>
            </a:r>
            <a:r>
              <a:rPr lang="en-US" sz="2300" dirty="0" smtClean="0"/>
              <a:t>shall serve a notice requiring assessee to produce such information and document as he may require. </a:t>
            </a:r>
          </a:p>
          <a:p>
            <a:pPr marL="228600" indent="-228600">
              <a:lnSpc>
                <a:spcPct val="150000"/>
              </a:lnSpc>
            </a:pPr>
            <a:r>
              <a:rPr lang="en-US" sz="2300" dirty="0" smtClean="0"/>
              <a:t>	</a:t>
            </a:r>
            <a:r>
              <a:rPr lang="en-US" sz="2300" i="1" dirty="0" err="1" smtClean="0"/>
              <a:t>E.g</a:t>
            </a:r>
            <a:r>
              <a:rPr lang="en-US" sz="2300" i="1" dirty="0" smtClean="0"/>
              <a:t>: Information may be from sources such as legal or illegal or stolen data.</a:t>
            </a:r>
          </a:p>
          <a:p>
            <a:pPr marL="228600" indent="-228600">
              <a:lnSpc>
                <a:spcPct val="150000"/>
              </a:lnSpc>
              <a:buFont typeface="Wingdings" pitchFamily="2" charset="2"/>
              <a:buChar char="Ø"/>
            </a:pPr>
            <a:r>
              <a:rPr lang="en-US" sz="2300" dirty="0" smtClean="0"/>
              <a:t>Issue of notice for assessment/reassessment (no timeline provided), opportunity of being heard and furnishing of evidences/documents will be given –principles of natural justice to be followed</a:t>
            </a:r>
          </a:p>
          <a:p>
            <a:pPr marL="228600" indent="-228600">
              <a:lnSpc>
                <a:spcPct val="150000"/>
              </a:lnSpc>
              <a:buFont typeface="Wingdings" pitchFamily="2" charset="2"/>
              <a:buChar char="Ø"/>
            </a:pPr>
            <a:r>
              <a:rPr lang="en-US" sz="2300" dirty="0" smtClean="0"/>
              <a:t>Inquiry or investigation by Tax Authorities into matters of the assessee even though there are no proceedings pending before it</a:t>
            </a:r>
          </a:p>
        </p:txBody>
      </p:sp>
      <p:sp>
        <p:nvSpPr>
          <p:cNvPr id="6" name="Rectangle 5"/>
          <p:cNvSpPr/>
          <p:nvPr/>
        </p:nvSpPr>
        <p:spPr>
          <a:xfrm>
            <a:off x="1393828" y="-56428"/>
            <a:ext cx="9939692" cy="523220"/>
          </a:xfrm>
          <a:prstGeom prst="rect">
            <a:avLst/>
          </a:prstGeom>
        </p:spPr>
        <p:txBody>
          <a:bodyPr wrap="square">
            <a:spAutoFit/>
          </a:bodyPr>
          <a:lstStyle/>
          <a:p>
            <a:r>
              <a:rPr lang="en-US" sz="2800" b="1" dirty="0" smtClean="0">
                <a:solidFill>
                  <a:srgbClr val="0070C0"/>
                </a:solidFill>
                <a:latin typeface="Book Antiqua" pitchFamily="18" charset="0"/>
              </a:rPr>
              <a:t>Tax Management – Assessment </a:t>
            </a:r>
            <a:r>
              <a:rPr lang="en-US" sz="2800" b="1" dirty="0">
                <a:solidFill>
                  <a:srgbClr val="0070C0"/>
                </a:solidFill>
                <a:latin typeface="Book Antiqua" pitchFamily="18" charset="0"/>
              </a:rPr>
              <a:t>Procedure (Chapter </a:t>
            </a:r>
            <a:r>
              <a:rPr lang="en-US" sz="2800" b="1" dirty="0" smtClean="0">
                <a:solidFill>
                  <a:srgbClr val="0070C0"/>
                </a:solidFill>
                <a:latin typeface="Book Antiqua" pitchFamily="18" charset="0"/>
              </a:rPr>
              <a:t>III)  </a:t>
            </a:r>
            <a:endParaRPr lang="en-US" sz="2800" b="1" dirty="0">
              <a:solidFill>
                <a:srgbClr val="0070C0"/>
              </a:solidFill>
              <a:latin typeface="Book Antiqua" pitchFamily="18" charset="0"/>
            </a:endParaRPr>
          </a:p>
        </p:txBody>
      </p:sp>
      <p:sp>
        <p:nvSpPr>
          <p:cNvPr id="4" name="Slide Number Placeholder 3"/>
          <p:cNvSpPr>
            <a:spLocks noGrp="1"/>
          </p:cNvSpPr>
          <p:nvPr>
            <p:ph type="sldNum" sz="quarter" idx="12"/>
          </p:nvPr>
        </p:nvSpPr>
        <p:spPr/>
        <p:txBody>
          <a:bodyPr/>
          <a:lstStyle/>
          <a:p>
            <a:fld id="{25BA54BD-C84D-46CE-8B72-31BFB26ABA43}" type="slidenum">
              <a:rPr lang="en-US" smtClean="0"/>
              <a:pPr/>
              <a:t>21</a:t>
            </a:fld>
            <a:endParaRPr lang="en-US" dirty="0"/>
          </a:p>
        </p:txBody>
      </p:sp>
      <p:sp>
        <p:nvSpPr>
          <p:cNvPr id="7" name="Date Placeholder 6"/>
          <p:cNvSpPr>
            <a:spLocks noGrp="1"/>
          </p:cNvSpPr>
          <p:nvPr>
            <p:ph type="dt" sz="half" idx="10"/>
          </p:nvPr>
        </p:nvSpPr>
        <p:spPr/>
        <p:txBody>
          <a:bodyPr/>
          <a:lstStyle/>
          <a:p>
            <a:r>
              <a:rPr lang="en-US" smtClean="0"/>
              <a:t>July 2015</a:t>
            </a:r>
            <a:endParaRPr lang="en-US" dirty="0"/>
          </a:p>
        </p:txBody>
      </p:sp>
      <p:pic>
        <p:nvPicPr>
          <p:cNvPr id="28674" name="Picture 2" descr="http://timesofindia.indiatimes.com/thumb/msid-47429622,width-217,resizemode-4/India-to-get-its-nationals-Swiss-bank-details.jpg"/>
          <p:cNvPicPr>
            <a:picLocks noChangeAspect="1" noChangeArrowheads="1"/>
          </p:cNvPicPr>
          <p:nvPr/>
        </p:nvPicPr>
        <p:blipFill>
          <a:blip r:embed="rId2"/>
          <a:srcRect/>
          <a:stretch>
            <a:fillRect/>
          </a:stretch>
        </p:blipFill>
        <p:spPr bwMode="auto">
          <a:xfrm>
            <a:off x="8672513" y="2559049"/>
            <a:ext cx="1828799" cy="1298575"/>
          </a:xfrm>
          <a:prstGeom prst="rect">
            <a:avLst/>
          </a:prstGeom>
          <a:noFill/>
        </p:spPr>
      </p:pic>
      <p:pic>
        <p:nvPicPr>
          <p:cNvPr id="28676" name="Picture 4" descr="http://www.gps-graphics.co.uk/gps-shop/ccdata/images/imageMain_6_934.jpg"/>
          <p:cNvPicPr>
            <a:picLocks noChangeAspect="1" noChangeArrowheads="1"/>
          </p:cNvPicPr>
          <p:nvPr/>
        </p:nvPicPr>
        <p:blipFill>
          <a:blip r:embed="rId3"/>
          <a:srcRect l="3352" t="9137" r="7611" b="10075"/>
          <a:stretch>
            <a:fillRect/>
          </a:stretch>
        </p:blipFill>
        <p:spPr bwMode="auto">
          <a:xfrm>
            <a:off x="10515600" y="2528889"/>
            <a:ext cx="1676400" cy="1314449"/>
          </a:xfrm>
          <a:prstGeom prst="rect">
            <a:avLst/>
          </a:prstGeom>
          <a:noFill/>
        </p:spPr>
      </p:pic>
      <p:sp>
        <p:nvSpPr>
          <p:cNvPr id="9" name="Footer Placeholder 8"/>
          <p:cNvSpPr>
            <a:spLocks noGrp="1"/>
          </p:cNvSpPr>
          <p:nvPr>
            <p:ph type="ftr" sz="quarter" idx="11"/>
          </p:nvPr>
        </p:nvSpPr>
        <p:spPr/>
        <p:txBody>
          <a:bodyPr/>
          <a:lstStyle/>
          <a:p>
            <a:r>
              <a:rPr lang="en-US" smtClean="0"/>
              <a:t>T P Ostwal &amp; Associates</a:t>
            </a:r>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9613" y="280408"/>
            <a:ext cx="11398406" cy="5632311"/>
          </a:xfrm>
          <a:prstGeom prst="rect">
            <a:avLst/>
          </a:prstGeom>
        </p:spPr>
        <p:txBody>
          <a:bodyPr wrap="square">
            <a:spAutoFit/>
          </a:bodyPr>
          <a:lstStyle/>
          <a:p>
            <a:pPr algn="just">
              <a:lnSpc>
                <a:spcPct val="150000"/>
              </a:lnSpc>
            </a:pPr>
            <a:endParaRPr lang="en-US" sz="2400" dirty="0" smtClean="0"/>
          </a:p>
          <a:p>
            <a:pPr marL="228600" indent="-228600" algn="just">
              <a:lnSpc>
                <a:spcPct val="150000"/>
              </a:lnSpc>
              <a:buFont typeface="Wingdings" pitchFamily="2" charset="2"/>
              <a:buChar char="Ø"/>
            </a:pPr>
            <a:r>
              <a:rPr lang="en-US" sz="2400" dirty="0" smtClean="0"/>
              <a:t>Time limit for completion of assessment and reassessment shall be 2years from the end of the financial year in which notice was issued</a:t>
            </a:r>
          </a:p>
          <a:p>
            <a:pPr marL="228600" indent="-228600" algn="just">
              <a:lnSpc>
                <a:spcPct val="150000"/>
              </a:lnSpc>
              <a:buFont typeface="Wingdings" pitchFamily="2" charset="2"/>
              <a:buChar char="Ø"/>
            </a:pPr>
            <a:endParaRPr lang="en-US" sz="2400" dirty="0" smtClean="0"/>
          </a:p>
          <a:p>
            <a:pPr marL="228600" indent="-228600" algn="just">
              <a:lnSpc>
                <a:spcPct val="150000"/>
              </a:lnSpc>
              <a:buFont typeface="Wingdings" pitchFamily="2" charset="2"/>
              <a:buChar char="Ø"/>
            </a:pPr>
            <a:r>
              <a:rPr lang="en-US" sz="2400" dirty="0" smtClean="0"/>
              <a:t>It is expected that two assessment orders will be passed in respect of period covered by a single return of income: under section 143(3) of ITA and 10(3) of Black Money Act</a:t>
            </a:r>
          </a:p>
          <a:p>
            <a:pPr marL="228600" indent="-228600" algn="just">
              <a:lnSpc>
                <a:spcPct val="150000"/>
              </a:lnSpc>
              <a:buFont typeface="Wingdings" pitchFamily="2" charset="2"/>
              <a:buChar char="Ø"/>
            </a:pPr>
            <a:endParaRPr lang="en-US" sz="2400" dirty="0" smtClean="0"/>
          </a:p>
          <a:p>
            <a:pPr marL="228600" indent="-228600" algn="just">
              <a:lnSpc>
                <a:spcPct val="150000"/>
              </a:lnSpc>
              <a:buFont typeface="Wingdings" pitchFamily="2" charset="2"/>
              <a:buChar char="Ø"/>
            </a:pPr>
            <a:r>
              <a:rPr lang="en-US" sz="2400" dirty="0" smtClean="0"/>
              <a:t>Remedial measures provided-appeal to CIT(A)/ITAT/High Court and Supreme Court (for substantial question of law), rectification of mistakes, revision of orders, recovery of arrears </a:t>
            </a:r>
          </a:p>
        </p:txBody>
      </p:sp>
      <p:sp>
        <p:nvSpPr>
          <p:cNvPr id="7" name="Rectangle 6"/>
          <p:cNvSpPr/>
          <p:nvPr/>
        </p:nvSpPr>
        <p:spPr>
          <a:xfrm>
            <a:off x="766020" y="25460"/>
            <a:ext cx="11164147" cy="954107"/>
          </a:xfrm>
          <a:prstGeom prst="rect">
            <a:avLst/>
          </a:prstGeom>
        </p:spPr>
        <p:txBody>
          <a:bodyPr wrap="square">
            <a:spAutoFit/>
          </a:bodyPr>
          <a:lstStyle/>
          <a:p>
            <a:r>
              <a:rPr lang="en-US" sz="2800" b="1" dirty="0" smtClean="0">
                <a:solidFill>
                  <a:srgbClr val="0070C0"/>
                </a:solidFill>
                <a:latin typeface="Book Antiqua" pitchFamily="18" charset="0"/>
              </a:rPr>
              <a:t>Tax Management – Assessment </a:t>
            </a:r>
            <a:r>
              <a:rPr lang="en-US" sz="2800" b="1" dirty="0">
                <a:solidFill>
                  <a:srgbClr val="0070C0"/>
                </a:solidFill>
                <a:latin typeface="Book Antiqua" pitchFamily="18" charset="0"/>
              </a:rPr>
              <a:t>Procedure (Chapter </a:t>
            </a:r>
            <a:r>
              <a:rPr lang="en-US" sz="2800" b="1" dirty="0" smtClean="0">
                <a:solidFill>
                  <a:srgbClr val="0070C0"/>
                </a:solidFill>
                <a:latin typeface="Book Antiqua" pitchFamily="18" charset="0"/>
              </a:rPr>
              <a:t>III)  (CONTD)…</a:t>
            </a:r>
            <a:endParaRPr lang="en-US" sz="2800" b="1" dirty="0">
              <a:solidFill>
                <a:srgbClr val="0070C0"/>
              </a:solidFill>
              <a:latin typeface="Book Antiqua" pitchFamily="18" charset="0"/>
            </a:endParaRPr>
          </a:p>
        </p:txBody>
      </p:sp>
      <p:sp>
        <p:nvSpPr>
          <p:cNvPr id="4" name="Slide Number Placeholder 3"/>
          <p:cNvSpPr>
            <a:spLocks noGrp="1"/>
          </p:cNvSpPr>
          <p:nvPr>
            <p:ph type="sldNum" sz="quarter" idx="12"/>
          </p:nvPr>
        </p:nvSpPr>
        <p:spPr/>
        <p:txBody>
          <a:bodyPr/>
          <a:lstStyle/>
          <a:p>
            <a:fld id="{25BA54BD-C84D-46CE-8B72-31BFB26ABA43}" type="slidenum">
              <a:rPr lang="en-US" smtClean="0"/>
              <a:pPr/>
              <a:t>22</a:t>
            </a:fld>
            <a:endParaRPr lang="en-US" dirty="0"/>
          </a:p>
        </p:txBody>
      </p:sp>
      <p:sp>
        <p:nvSpPr>
          <p:cNvPr id="6" name="Date Placeholder 5"/>
          <p:cNvSpPr>
            <a:spLocks noGrp="1"/>
          </p:cNvSpPr>
          <p:nvPr>
            <p:ph type="dt" sz="half" idx="10"/>
          </p:nvPr>
        </p:nvSpPr>
        <p:spPr/>
        <p:txBody>
          <a:bodyPr/>
          <a:lstStyle/>
          <a:p>
            <a:r>
              <a:rPr lang="en-US" smtClean="0"/>
              <a:t>July 2015</a:t>
            </a:r>
            <a:endParaRPr lang="en-US" dirty="0"/>
          </a:p>
        </p:txBody>
      </p:sp>
      <p:sp>
        <p:nvSpPr>
          <p:cNvPr id="9" name="Footer Placeholder 8"/>
          <p:cNvSpPr>
            <a:spLocks noGrp="1"/>
          </p:cNvSpPr>
          <p:nvPr>
            <p:ph type="ftr" sz="quarter" idx="11"/>
          </p:nvPr>
        </p:nvSpPr>
        <p:spPr/>
        <p:txBody>
          <a:bodyPr/>
          <a:lstStyle/>
          <a:p>
            <a:r>
              <a:rPr lang="en-US" smtClean="0"/>
              <a:t>T P Ostwal &amp; Associates</a:t>
            </a:r>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1926834" y="-16080"/>
            <a:ext cx="8231744" cy="685800"/>
          </a:xfrm>
          <a:prstGeom prst="rect">
            <a:avLst/>
          </a:prstGeom>
        </p:spPr>
        <p:txBody>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small" spc="0" normalizeH="0" baseline="0" noProof="0" dirty="0" smtClean="0">
                <a:ln>
                  <a:noFill/>
                </a:ln>
                <a:solidFill>
                  <a:srgbClr val="0070C0"/>
                </a:solidFill>
                <a:effectLst/>
                <a:uLnTx/>
                <a:uFillTx/>
                <a:latin typeface="Book Antiqua" pitchFamily="18" charset="0"/>
                <a:ea typeface="+mj-ea"/>
                <a:cs typeface="Arial" pitchFamily="34" charset="0"/>
              </a:rPr>
              <a:t>Recovery of Tax </a:t>
            </a:r>
            <a:endParaRPr kumimoji="0" lang="en-US" sz="3200" b="1" i="0" u="none" strike="noStrike" kern="1200" cap="small" spc="0" normalizeH="0" baseline="0" noProof="0" dirty="0">
              <a:ln>
                <a:noFill/>
              </a:ln>
              <a:solidFill>
                <a:srgbClr val="0070C0"/>
              </a:solidFill>
              <a:effectLst/>
              <a:uLnTx/>
              <a:uFillTx/>
              <a:latin typeface="Book Antiqua" pitchFamily="18" charset="0"/>
              <a:ea typeface="+mj-ea"/>
              <a:cs typeface="Arial" pitchFamily="34" charset="0"/>
            </a:endParaRPr>
          </a:p>
        </p:txBody>
      </p:sp>
      <p:sp>
        <p:nvSpPr>
          <p:cNvPr id="3" name="Content Placeholder 2"/>
          <p:cNvSpPr txBox="1">
            <a:spLocks/>
          </p:cNvSpPr>
          <p:nvPr/>
        </p:nvSpPr>
        <p:spPr>
          <a:xfrm>
            <a:off x="-64865" y="577824"/>
            <a:ext cx="9380316" cy="5904656"/>
          </a:xfrm>
          <a:prstGeom prst="rect">
            <a:avLst/>
          </a:prstGeom>
        </p:spPr>
        <p:txBody>
          <a:bodyPr rtlCol="0">
            <a:normAutofit lnSpcReduction="10000"/>
          </a:bodyPr>
          <a:lstStyle/>
          <a:p>
            <a:pPr marL="352425" lvl="1" indent="-260350" algn="just">
              <a:lnSpc>
                <a:spcPct val="110000"/>
              </a:lnSpc>
              <a:spcBef>
                <a:spcPts val="600"/>
              </a:spcBef>
              <a:spcAft>
                <a:spcPts val="600"/>
              </a:spcAft>
              <a:buSzPct val="100000"/>
              <a:buFont typeface="Wingdings" pitchFamily="2" charset="2"/>
              <a:buChar char="Ø"/>
              <a:defRPr/>
            </a:pPr>
            <a:r>
              <a:rPr lang="en-US" sz="2200" dirty="0" smtClean="0">
                <a:cs typeface="Arial" pitchFamily="34" charset="0"/>
              </a:rPr>
              <a:t>Power of AO to recover  </a:t>
            </a:r>
            <a:r>
              <a:rPr kumimoji="0" lang="en-US" sz="2200" b="0" i="0" u="none" strike="noStrike" kern="1200" cap="none" spc="0" normalizeH="0" baseline="0" noProof="0" dirty="0" smtClean="0">
                <a:ln>
                  <a:noFill/>
                </a:ln>
                <a:solidFill>
                  <a:schemeClr val="tx1"/>
                </a:solidFill>
                <a:effectLst/>
                <a:uLnTx/>
                <a:uFillTx/>
                <a:latin typeface="+mn-lt"/>
                <a:ea typeface="+mn-ea"/>
                <a:cs typeface="Arial" pitchFamily="34" charset="0"/>
              </a:rPr>
              <a:t>the outstanding demand from the assessee as per any mode specified </a:t>
            </a:r>
          </a:p>
          <a:p>
            <a:pPr marL="352425" marR="0" lvl="1" indent="-260350" algn="just" defTabSz="914400" rtl="0" eaLnBrk="1" fontAlgn="auto" latinLnBrk="0" hangingPunct="1">
              <a:lnSpc>
                <a:spcPct val="110000"/>
              </a:lnSpc>
              <a:spcBef>
                <a:spcPts val="600"/>
              </a:spcBef>
              <a:spcAft>
                <a:spcPts val="600"/>
              </a:spcAft>
              <a:buClrTx/>
              <a:buSzPct val="100000"/>
              <a:buFont typeface="Wingdings" pitchFamily="2" charset="2"/>
              <a:buChar char="Ø"/>
              <a:tabLst/>
              <a:defRPr/>
            </a:pPr>
            <a:endParaRPr kumimoji="0" lang="en-US" sz="2200" b="0" i="0" u="none" strike="noStrike" kern="1200" cap="none" spc="0" normalizeH="0" baseline="0" noProof="0" dirty="0" smtClean="0">
              <a:ln>
                <a:noFill/>
              </a:ln>
              <a:solidFill>
                <a:schemeClr val="tx1"/>
              </a:solidFill>
              <a:effectLst/>
              <a:uLnTx/>
              <a:uFillTx/>
              <a:latin typeface="+mn-lt"/>
              <a:ea typeface="+mn-ea"/>
              <a:cs typeface="Arial" pitchFamily="34" charset="0"/>
            </a:endParaRPr>
          </a:p>
          <a:p>
            <a:pPr marL="352425" marR="0" lvl="1" indent="-260350" algn="just" defTabSz="914400" rtl="0" eaLnBrk="1" fontAlgn="auto" latinLnBrk="0" hangingPunct="1">
              <a:lnSpc>
                <a:spcPct val="110000"/>
              </a:lnSpc>
              <a:spcBef>
                <a:spcPts val="600"/>
              </a:spcBef>
              <a:spcAft>
                <a:spcPts val="600"/>
              </a:spcAft>
              <a:buClrTx/>
              <a:buSzPct val="100000"/>
              <a:buFont typeface="Wingdings" pitchFamily="2" charset="2"/>
              <a:buChar char="Ø"/>
              <a:tabLst/>
              <a:defRPr/>
            </a:pPr>
            <a:r>
              <a:rPr lang="en-US" sz="2200" dirty="0" smtClean="0">
                <a:cs typeface="Arial" pitchFamily="34" charset="0"/>
              </a:rPr>
              <a:t>AO </a:t>
            </a:r>
            <a:r>
              <a:rPr kumimoji="0" lang="en-US" sz="2200" b="0" i="0" u="none" strike="noStrike" kern="1200" cap="none" spc="0" normalizeH="0" baseline="0" noProof="0" dirty="0" smtClean="0">
                <a:ln>
                  <a:noFill/>
                </a:ln>
                <a:solidFill>
                  <a:schemeClr val="tx1"/>
                </a:solidFill>
                <a:effectLst/>
                <a:uLnTx/>
                <a:uFillTx/>
                <a:latin typeface="+mn-lt"/>
                <a:ea typeface="+mn-ea"/>
                <a:cs typeface="Arial" pitchFamily="34" charset="0"/>
              </a:rPr>
              <a:t>or  Tax Recovery</a:t>
            </a:r>
            <a:r>
              <a:rPr kumimoji="0" lang="en-US" sz="2200" b="0" i="0" u="none" strike="noStrike" kern="1200" cap="none" spc="0" normalizeH="0" noProof="0" dirty="0" smtClean="0">
                <a:ln>
                  <a:noFill/>
                </a:ln>
                <a:solidFill>
                  <a:schemeClr val="tx1"/>
                </a:solidFill>
                <a:effectLst/>
                <a:uLnTx/>
                <a:uFillTx/>
                <a:latin typeface="+mn-lt"/>
                <a:ea typeface="+mn-ea"/>
                <a:cs typeface="Arial" pitchFamily="34" charset="0"/>
              </a:rPr>
              <a:t> Officer (</a:t>
            </a:r>
            <a:r>
              <a:rPr kumimoji="0" lang="en-US" sz="2200" b="0" i="0" u="none" strike="noStrike" kern="1200" cap="none" spc="0" normalizeH="0" baseline="0" noProof="0" dirty="0" smtClean="0">
                <a:ln>
                  <a:noFill/>
                </a:ln>
                <a:solidFill>
                  <a:schemeClr val="tx1"/>
                </a:solidFill>
                <a:effectLst/>
                <a:uLnTx/>
                <a:uFillTx/>
                <a:latin typeface="+mn-lt"/>
                <a:ea typeface="+mn-ea"/>
                <a:cs typeface="Arial" pitchFamily="34" charset="0"/>
              </a:rPr>
              <a:t>TRO) may direct:</a:t>
            </a:r>
          </a:p>
          <a:p>
            <a:pPr marL="534988" marR="0" lvl="1" indent="-274320" algn="just" defTabSz="914400" rtl="0" eaLnBrk="1" fontAlgn="auto" latinLnBrk="0" hangingPunct="1">
              <a:lnSpc>
                <a:spcPct val="110000"/>
              </a:lnSpc>
              <a:spcBef>
                <a:spcPts val="600"/>
              </a:spcBef>
              <a:spcAft>
                <a:spcPts val="0"/>
              </a:spcAft>
              <a:buClrTx/>
              <a:buSzPct val="100000"/>
              <a:buFont typeface="Wingdings" pitchFamily="2" charset="2"/>
              <a:buChar char="§"/>
              <a:tabLst/>
              <a:defRPr/>
            </a:pPr>
            <a:r>
              <a:rPr kumimoji="0" lang="en-US" sz="2200" b="0" i="0" u="none" strike="noStrike" kern="1200" cap="none" spc="0" normalizeH="0" baseline="0" noProof="0" dirty="0" err="1" smtClean="0">
                <a:ln>
                  <a:noFill/>
                </a:ln>
                <a:solidFill>
                  <a:schemeClr val="tx1"/>
                </a:solidFill>
                <a:effectLst/>
                <a:uLnTx/>
                <a:uFillTx/>
                <a:latin typeface="+mn-lt"/>
                <a:ea typeface="+mn-ea"/>
                <a:cs typeface="Arial" pitchFamily="34" charset="0"/>
              </a:rPr>
              <a:t>i</a:t>
            </a:r>
            <a:r>
              <a:rPr kumimoji="0" lang="en-US" sz="2200" b="0" i="0" u="none" strike="noStrike" kern="1200" cap="none" spc="0" normalizeH="0" baseline="0" noProof="0" dirty="0" smtClean="0">
                <a:ln>
                  <a:noFill/>
                </a:ln>
                <a:solidFill>
                  <a:schemeClr val="tx1"/>
                </a:solidFill>
                <a:effectLst/>
                <a:uLnTx/>
                <a:uFillTx/>
                <a:latin typeface="+mn-lt"/>
                <a:ea typeface="+mn-ea"/>
                <a:cs typeface="Arial" pitchFamily="34" charset="0"/>
              </a:rPr>
              <a:t>) </a:t>
            </a:r>
            <a:r>
              <a:rPr kumimoji="0" lang="en-US" sz="2200" b="1" i="1" u="sng" strike="noStrike" kern="1200" cap="none" spc="0" normalizeH="0" baseline="0" noProof="0" dirty="0" smtClean="0">
                <a:ln>
                  <a:noFill/>
                </a:ln>
                <a:solidFill>
                  <a:srgbClr val="0070C0"/>
                </a:solidFill>
                <a:effectLst/>
                <a:uLnTx/>
                <a:uFillTx/>
                <a:latin typeface="+mn-lt"/>
                <a:ea typeface="+mn-ea"/>
                <a:cs typeface="Arial" pitchFamily="34" charset="0"/>
              </a:rPr>
              <a:t>employer of the assessee</a:t>
            </a:r>
            <a:r>
              <a:rPr kumimoji="0" lang="en-US" sz="2200" b="0" i="0" u="none" strike="noStrike" kern="1200" cap="none" spc="0" normalizeH="0" baseline="0" noProof="0" dirty="0" smtClean="0">
                <a:ln>
                  <a:noFill/>
                </a:ln>
                <a:solidFill>
                  <a:srgbClr val="FF0000"/>
                </a:solidFill>
                <a:effectLst/>
                <a:uLnTx/>
                <a:uFillTx/>
                <a:latin typeface="+mn-lt"/>
                <a:ea typeface="+mn-ea"/>
                <a:cs typeface="Arial" pitchFamily="34" charset="0"/>
              </a:rPr>
              <a:t> </a:t>
            </a:r>
            <a:r>
              <a:rPr kumimoji="0" lang="en-US" sz="2200" b="0" i="0" u="none" strike="noStrike" kern="1200" cap="none" spc="0" normalizeH="0" baseline="0" noProof="0" dirty="0" smtClean="0">
                <a:ln>
                  <a:noFill/>
                </a:ln>
                <a:solidFill>
                  <a:schemeClr val="tx1"/>
                </a:solidFill>
                <a:effectLst/>
                <a:uLnTx/>
                <a:uFillTx/>
                <a:latin typeface="+mn-lt"/>
                <a:ea typeface="+mn-ea"/>
                <a:cs typeface="Arial" pitchFamily="34" charset="0"/>
              </a:rPr>
              <a:t>to deduct tax in arrear from the assessee, from any amount payable to the assessee.</a:t>
            </a:r>
          </a:p>
          <a:p>
            <a:pPr marL="534988" marR="0" lvl="1" indent="-274320" algn="just" defTabSz="914400" rtl="0" eaLnBrk="1" fontAlgn="auto" latinLnBrk="0" hangingPunct="1">
              <a:lnSpc>
                <a:spcPct val="110000"/>
              </a:lnSpc>
              <a:spcBef>
                <a:spcPts val="600"/>
              </a:spcBef>
              <a:spcAft>
                <a:spcPts val="0"/>
              </a:spcAft>
              <a:buClrTx/>
              <a:buSzPct val="100000"/>
              <a:buFont typeface="Wingdings" pitchFamily="2" charset="2"/>
              <a:buChar char="§"/>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Arial" pitchFamily="34" charset="0"/>
              </a:rPr>
              <a:t>ii) </a:t>
            </a:r>
            <a:r>
              <a:rPr kumimoji="0" lang="en-US" sz="2200" b="1" i="1" u="sng" strike="noStrike" kern="1200" cap="none" spc="0" normalizeH="0" baseline="0" noProof="0" dirty="0" smtClean="0">
                <a:ln>
                  <a:noFill/>
                </a:ln>
                <a:solidFill>
                  <a:srgbClr val="0070C0"/>
                </a:solidFill>
                <a:effectLst/>
                <a:uLnTx/>
                <a:uFillTx/>
                <a:latin typeface="+mn-lt"/>
                <a:ea typeface="+mn-ea"/>
                <a:cs typeface="Arial" pitchFamily="34" charset="0"/>
              </a:rPr>
              <a:t>debtor</a:t>
            </a:r>
            <a:r>
              <a:rPr kumimoji="0" lang="en-US" sz="2200" b="0" i="1" u="none" strike="noStrike" kern="1200" cap="none" spc="0" normalizeH="0" baseline="0" noProof="0" dirty="0" smtClean="0">
                <a:ln>
                  <a:noFill/>
                </a:ln>
                <a:solidFill>
                  <a:schemeClr val="tx1"/>
                </a:solidFill>
                <a:effectLst/>
                <a:uLnTx/>
                <a:uFillTx/>
                <a:latin typeface="+mn-lt"/>
                <a:ea typeface="+mn-ea"/>
                <a:cs typeface="Arial" pitchFamily="34" charset="0"/>
              </a:rPr>
              <a:t> </a:t>
            </a:r>
            <a:r>
              <a:rPr kumimoji="0" lang="en-US" sz="2200" b="0" i="0" u="none" strike="noStrike" kern="1200" cap="none" spc="0" normalizeH="0" baseline="0" noProof="0" dirty="0" smtClean="0">
                <a:ln>
                  <a:noFill/>
                </a:ln>
                <a:solidFill>
                  <a:schemeClr val="tx1"/>
                </a:solidFill>
                <a:effectLst/>
                <a:uLnTx/>
                <a:uFillTx/>
                <a:latin typeface="+mn-lt"/>
                <a:ea typeface="+mn-ea"/>
                <a:cs typeface="Arial" pitchFamily="34" charset="0"/>
              </a:rPr>
              <a:t>of the assessee to pay tax in arrear from the assessee, not exceeding the amount of debt.</a:t>
            </a:r>
          </a:p>
          <a:p>
            <a:pPr marL="1023938" lvl="2" indent="-214313" algn="just" defTabSz="914400">
              <a:lnSpc>
                <a:spcPct val="110000"/>
              </a:lnSpc>
              <a:spcBef>
                <a:spcPts val="600"/>
              </a:spcBef>
              <a:buSzPct val="100000"/>
              <a:buFont typeface="Wingdings" pitchFamily="2" charset="2"/>
              <a:buChar char="§"/>
              <a:defRPr/>
            </a:pPr>
            <a:r>
              <a:rPr kumimoji="0" lang="en-US" sz="2200" b="0" i="0" u="none" strike="noStrike" kern="1200" cap="none" spc="0" normalizeH="0" baseline="0" noProof="0" dirty="0" smtClean="0">
                <a:ln>
                  <a:noFill/>
                </a:ln>
                <a:solidFill>
                  <a:schemeClr val="tx1"/>
                </a:solidFill>
                <a:effectLst/>
                <a:uLnTx/>
                <a:uFillTx/>
                <a:latin typeface="+mn-lt"/>
                <a:ea typeface="+mn-ea"/>
                <a:cs typeface="Arial" pitchFamily="34" charset="0"/>
              </a:rPr>
              <a:t>If </a:t>
            </a:r>
            <a:r>
              <a:rPr kumimoji="0" lang="en-US" sz="2200" b="1" i="1" u="sng" strike="noStrike" kern="1200" cap="none" spc="0" normalizeH="0" baseline="0" noProof="0" dirty="0" smtClean="0">
                <a:ln>
                  <a:noFill/>
                </a:ln>
                <a:solidFill>
                  <a:srgbClr val="0070C0"/>
                </a:solidFill>
                <a:effectLst/>
                <a:uLnTx/>
                <a:uFillTx/>
                <a:latin typeface="+mn-lt"/>
                <a:ea typeface="+mn-ea"/>
                <a:cs typeface="Arial" pitchFamily="34" charset="0"/>
              </a:rPr>
              <a:t>debtor</a:t>
            </a:r>
            <a:r>
              <a:rPr kumimoji="0" lang="en-US" sz="2200" b="0" i="1" u="none" strike="noStrike" kern="1200" cap="none" spc="0" normalizeH="0" baseline="0" noProof="0" dirty="0" smtClean="0">
                <a:ln>
                  <a:noFill/>
                </a:ln>
                <a:solidFill>
                  <a:schemeClr val="tx1"/>
                </a:solidFill>
                <a:effectLst/>
                <a:uLnTx/>
                <a:uFillTx/>
                <a:latin typeface="+mn-lt"/>
                <a:ea typeface="+mn-ea"/>
                <a:cs typeface="Arial" pitchFamily="34" charset="0"/>
              </a:rPr>
              <a:t> </a:t>
            </a:r>
            <a:r>
              <a:rPr kumimoji="0" lang="en-US" sz="2200" b="0" i="0" u="none" strike="noStrike" kern="1200" cap="none" spc="0" normalizeH="0" baseline="0" noProof="0" dirty="0" smtClean="0">
                <a:ln>
                  <a:noFill/>
                </a:ln>
                <a:solidFill>
                  <a:schemeClr val="tx1"/>
                </a:solidFill>
                <a:effectLst/>
                <a:uLnTx/>
                <a:uFillTx/>
                <a:latin typeface="+mn-lt"/>
                <a:ea typeface="+mn-ea"/>
                <a:cs typeface="Arial" pitchFamily="34" charset="0"/>
              </a:rPr>
              <a:t>fails to make payment, </a:t>
            </a:r>
            <a:r>
              <a:rPr kumimoji="0" lang="en-US" sz="2200" b="1" i="1" u="none" strike="noStrike" kern="1200" cap="none" spc="0" normalizeH="0" baseline="0" noProof="0" dirty="0" smtClean="0">
                <a:ln>
                  <a:noFill/>
                </a:ln>
                <a:solidFill>
                  <a:srgbClr val="0070C0"/>
                </a:solidFill>
                <a:effectLst/>
                <a:uLnTx/>
                <a:uFillTx/>
                <a:latin typeface="+mn-lt"/>
                <a:ea typeface="+mn-ea"/>
                <a:cs typeface="Arial" pitchFamily="34" charset="0"/>
              </a:rPr>
              <a:t>he shall be deemed to be assessee in default</a:t>
            </a:r>
            <a:r>
              <a:rPr kumimoji="0" lang="en-US" sz="2200" b="0" i="0" u="none" strike="noStrike" kern="1200" cap="none" spc="0" normalizeH="0" baseline="0" noProof="0" dirty="0" smtClean="0">
                <a:ln>
                  <a:noFill/>
                </a:ln>
                <a:solidFill>
                  <a:srgbClr val="0070C0"/>
                </a:solidFill>
                <a:effectLst/>
                <a:uLnTx/>
                <a:uFillTx/>
                <a:latin typeface="+mn-lt"/>
                <a:ea typeface="+mn-ea"/>
                <a:cs typeface="Arial" pitchFamily="34" charset="0"/>
              </a:rPr>
              <a:t> </a:t>
            </a:r>
            <a:r>
              <a:rPr kumimoji="0" lang="en-US" sz="2200" b="0" i="0" u="none" strike="noStrike" kern="1200" cap="none" spc="0" normalizeH="0" baseline="0" noProof="0" dirty="0" smtClean="0">
                <a:ln>
                  <a:noFill/>
                </a:ln>
                <a:solidFill>
                  <a:schemeClr val="tx1"/>
                </a:solidFill>
                <a:effectLst/>
                <a:uLnTx/>
                <a:uFillTx/>
                <a:latin typeface="+mn-lt"/>
                <a:ea typeface="+mn-ea"/>
                <a:cs typeface="Arial" pitchFamily="34" charset="0"/>
              </a:rPr>
              <a:t>and proceedings may be initiated against him for realization of amount.  </a:t>
            </a:r>
            <a:endParaRPr lang="en-US" sz="2200" dirty="0" smtClean="0">
              <a:solidFill>
                <a:schemeClr val="accent3">
                  <a:lumMod val="75000"/>
                </a:schemeClr>
              </a:solidFill>
              <a:cs typeface="Arial" pitchFamily="34" charset="0"/>
            </a:endParaRPr>
          </a:p>
          <a:p>
            <a:pPr marL="352425" marR="0" lvl="1" indent="0" algn="just" defTabSz="914400" rtl="0" eaLnBrk="1" fontAlgn="auto" latinLnBrk="0" hangingPunct="1">
              <a:lnSpc>
                <a:spcPct val="110000"/>
              </a:lnSpc>
              <a:spcBef>
                <a:spcPts val="600"/>
              </a:spcBef>
              <a:spcAft>
                <a:spcPts val="0"/>
              </a:spcAft>
              <a:buClrTx/>
              <a:buSzPct val="100000"/>
              <a:buFont typeface="Wingdings" pitchFamily="2" charset="2"/>
              <a:buChar char="Ø"/>
              <a:tabLst/>
              <a:defRPr/>
            </a:pPr>
            <a:endParaRPr kumimoji="0" lang="en-US" sz="2200" b="0" i="0" u="none" strike="noStrike" kern="1200" cap="none" spc="0" normalizeH="0" baseline="0" noProof="0" dirty="0" smtClean="0">
              <a:ln>
                <a:noFill/>
              </a:ln>
              <a:solidFill>
                <a:schemeClr val="accent3">
                  <a:lumMod val="75000"/>
                </a:schemeClr>
              </a:solidFill>
              <a:effectLst/>
              <a:uLnTx/>
              <a:uFillTx/>
              <a:latin typeface="+mn-lt"/>
              <a:ea typeface="+mn-ea"/>
              <a:cs typeface="Arial" pitchFamily="34" charset="0"/>
            </a:endParaRPr>
          </a:p>
          <a:p>
            <a:pPr marL="352425" lvl="1" indent="-260350" algn="just">
              <a:lnSpc>
                <a:spcPct val="110000"/>
              </a:lnSpc>
              <a:spcBef>
                <a:spcPts val="600"/>
              </a:spcBef>
              <a:spcAft>
                <a:spcPts val="600"/>
              </a:spcAft>
              <a:buSzPct val="100000"/>
              <a:buFont typeface="Wingdings" pitchFamily="2" charset="2"/>
              <a:buChar char="Ø"/>
              <a:defRPr/>
            </a:pPr>
            <a:r>
              <a:rPr lang="en-US" sz="2200" b="1" dirty="0" smtClean="0">
                <a:cs typeface="Arial" pitchFamily="34" charset="0"/>
              </a:rPr>
              <a:t>Section 31(6): </a:t>
            </a:r>
            <a:r>
              <a:rPr lang="en-US" sz="2200" dirty="0" smtClean="0">
                <a:cs typeface="Arial" pitchFamily="34" charset="0"/>
              </a:rPr>
              <a:t>Assessee cannot dispute the correctness of the any certificate drawn up </a:t>
            </a:r>
            <a:r>
              <a:rPr lang="en-US" sz="2200" dirty="0" smtClean="0">
                <a:solidFill>
                  <a:prstClr val="white"/>
                </a:solidFill>
                <a:cs typeface="Arial" pitchFamily="34" charset="0"/>
              </a:rPr>
              <a:t>by TRO on any ground whatsoever.</a:t>
            </a:r>
          </a:p>
          <a:p>
            <a:pPr marL="352425" marR="0" lvl="1" indent="0" algn="just" defTabSz="914400" rtl="0" eaLnBrk="1" fontAlgn="auto" latinLnBrk="0" hangingPunct="1">
              <a:lnSpc>
                <a:spcPct val="110000"/>
              </a:lnSpc>
              <a:spcBef>
                <a:spcPts val="600"/>
              </a:spcBef>
              <a:spcAft>
                <a:spcPts val="0"/>
              </a:spcAft>
              <a:buClrTx/>
              <a:buSzPct val="100000"/>
              <a:buFont typeface="Wingdings" pitchFamily="2" charset="2"/>
              <a:buChar char="Ø"/>
              <a:tabLst/>
              <a:defRPr/>
            </a:pPr>
            <a:endParaRPr kumimoji="0" lang="en-US" sz="2200" b="0" i="0" u="none" strike="noStrike" kern="1200" cap="none" spc="0" normalizeH="0" baseline="0" noProof="0" dirty="0" smtClean="0">
              <a:ln>
                <a:noFill/>
              </a:ln>
              <a:solidFill>
                <a:schemeClr val="accent3">
                  <a:lumMod val="75000"/>
                </a:schemeClr>
              </a:solidFill>
              <a:effectLst/>
              <a:uLnTx/>
              <a:uFillTx/>
              <a:latin typeface="+mn-lt"/>
              <a:ea typeface="+mn-ea"/>
              <a:cs typeface="Arial" pitchFamily="34" charset="0"/>
            </a:endParaRPr>
          </a:p>
          <a:p>
            <a:pPr marL="909638" marR="0" lvl="1" indent="-446088" algn="just" defTabSz="914400" rtl="0" eaLnBrk="1" fontAlgn="auto" latinLnBrk="0" hangingPunct="1">
              <a:lnSpc>
                <a:spcPct val="110000"/>
              </a:lnSpc>
              <a:spcBef>
                <a:spcPts val="600"/>
              </a:spcBef>
              <a:spcAft>
                <a:spcPts val="0"/>
              </a:spcAft>
              <a:buClrTx/>
              <a:buSzPct val="100000"/>
              <a:buFont typeface="Wingdings" pitchFamily="2" charset="2"/>
              <a:buChar char="Ø"/>
              <a:tabLst/>
              <a:defRPr/>
            </a:pPr>
            <a:endParaRPr kumimoji="0" lang="en-US" sz="2200" b="0" i="0" u="none" strike="noStrike" kern="1200" cap="none" spc="0" normalizeH="0" baseline="0" noProof="0" dirty="0" smtClean="0">
              <a:ln>
                <a:noFill/>
              </a:ln>
              <a:solidFill>
                <a:schemeClr val="accent3">
                  <a:lumMod val="75000"/>
                </a:schemeClr>
              </a:solidFill>
              <a:effectLst/>
              <a:uLnTx/>
              <a:uFillTx/>
              <a:latin typeface="+mn-lt"/>
              <a:ea typeface="+mn-ea"/>
              <a:cs typeface="Arial" pitchFamily="34" charset="0"/>
            </a:endParaRPr>
          </a:p>
          <a:p>
            <a:pPr marL="909638" marR="0" lvl="1" indent="-446088" algn="just" defTabSz="914400" rtl="0" eaLnBrk="1" fontAlgn="auto" latinLnBrk="0" hangingPunct="1">
              <a:lnSpc>
                <a:spcPct val="110000"/>
              </a:lnSpc>
              <a:spcBef>
                <a:spcPts val="600"/>
              </a:spcBef>
              <a:spcAft>
                <a:spcPts val="0"/>
              </a:spcAft>
              <a:buClrTx/>
              <a:buSzPct val="100000"/>
              <a:buFont typeface="Wingdings" pitchFamily="2" charset="2"/>
              <a:buChar char="Ø"/>
              <a:tabLst/>
              <a:defRPr/>
            </a:pPr>
            <a:endParaRPr kumimoji="0" lang="en-US" sz="2200" b="0" i="0" u="none" strike="noStrike" kern="1200" cap="none" spc="0" normalizeH="0" baseline="0" noProof="0" dirty="0" smtClean="0">
              <a:ln>
                <a:noFill/>
              </a:ln>
              <a:solidFill>
                <a:schemeClr val="accent3">
                  <a:lumMod val="75000"/>
                </a:schemeClr>
              </a:solidFill>
              <a:effectLst/>
              <a:uLnTx/>
              <a:uFillTx/>
              <a:latin typeface="+mn-lt"/>
              <a:ea typeface="+mn-ea"/>
              <a:cs typeface="Arial" pitchFamily="34" charset="0"/>
            </a:endParaRPr>
          </a:p>
        </p:txBody>
      </p:sp>
      <p:sp>
        <p:nvSpPr>
          <p:cNvPr id="4" name="Slide Number Placeholder 3"/>
          <p:cNvSpPr>
            <a:spLocks noGrp="1"/>
          </p:cNvSpPr>
          <p:nvPr>
            <p:ph type="sldNum" sz="quarter" idx="12"/>
          </p:nvPr>
        </p:nvSpPr>
        <p:spPr/>
        <p:txBody>
          <a:bodyPr/>
          <a:lstStyle/>
          <a:p>
            <a:fld id="{25BA54BD-C84D-46CE-8B72-31BFB26ABA43}" type="slidenum">
              <a:rPr lang="en-US" smtClean="0"/>
              <a:pPr/>
              <a:t>23</a:t>
            </a:fld>
            <a:endParaRPr lang="en-US" dirty="0"/>
          </a:p>
        </p:txBody>
      </p:sp>
      <p:sp>
        <p:nvSpPr>
          <p:cNvPr id="5" name="Date Placeholder 4"/>
          <p:cNvSpPr>
            <a:spLocks noGrp="1"/>
          </p:cNvSpPr>
          <p:nvPr>
            <p:ph type="dt" sz="half" idx="10"/>
          </p:nvPr>
        </p:nvSpPr>
        <p:spPr/>
        <p:txBody>
          <a:bodyPr/>
          <a:lstStyle/>
          <a:p>
            <a:r>
              <a:rPr lang="en-US" smtClean="0"/>
              <a:t>July 2015</a:t>
            </a:r>
            <a:endParaRPr lang="en-US" dirty="0"/>
          </a:p>
        </p:txBody>
      </p:sp>
      <p:pic>
        <p:nvPicPr>
          <p:cNvPr id="26626" name="Picture 2" descr="http://www.thehindubusinessline.com/multimedia/dynamic/02326/BL01_JAITLEY-BLACK_2326240g.jpg"/>
          <p:cNvPicPr>
            <a:picLocks noChangeAspect="1" noChangeArrowheads="1"/>
          </p:cNvPicPr>
          <p:nvPr/>
        </p:nvPicPr>
        <p:blipFill>
          <a:blip r:embed="rId2"/>
          <a:srcRect l="23455" t="165"/>
          <a:stretch>
            <a:fillRect/>
          </a:stretch>
        </p:blipFill>
        <p:spPr bwMode="auto">
          <a:xfrm>
            <a:off x="9301163" y="657223"/>
            <a:ext cx="2890837" cy="5014913"/>
          </a:xfrm>
          <a:prstGeom prst="rect">
            <a:avLst/>
          </a:prstGeom>
          <a:noFill/>
        </p:spPr>
      </p:pic>
      <p:sp>
        <p:nvSpPr>
          <p:cNvPr id="8" name="Footer Placeholder 7"/>
          <p:cNvSpPr>
            <a:spLocks noGrp="1"/>
          </p:cNvSpPr>
          <p:nvPr>
            <p:ph type="ftr" sz="quarter" idx="11"/>
          </p:nvPr>
        </p:nvSpPr>
        <p:spPr/>
        <p:txBody>
          <a:bodyPr/>
          <a:lstStyle/>
          <a:p>
            <a:r>
              <a:rPr lang="en-US" smtClean="0"/>
              <a:t>T P Ostwal &amp; Associates</a:t>
            </a:r>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1985189" y="-27384"/>
            <a:ext cx="11985521" cy="609600"/>
          </a:xfrm>
          <a:prstGeom prst="rect">
            <a:avLst/>
          </a:prstGeom>
        </p:spPr>
        <p:txBody>
          <a:bodyP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small" spc="0" normalizeH="0" baseline="0" noProof="0" dirty="0" smtClean="0">
                <a:ln>
                  <a:noFill/>
                </a:ln>
                <a:solidFill>
                  <a:srgbClr val="0070C0"/>
                </a:solidFill>
                <a:effectLst/>
                <a:uLnTx/>
                <a:uFillTx/>
                <a:latin typeface="Book Antiqua" pitchFamily="18" charset="0"/>
                <a:ea typeface="+mj-ea"/>
                <a:cs typeface="Arial" pitchFamily="34" charset="0"/>
              </a:rPr>
              <a:t>Liability on persons other than assessee </a:t>
            </a:r>
            <a:endParaRPr kumimoji="0" lang="en-US" sz="3200" b="1" i="0" u="none" strike="noStrike" kern="1200" cap="small" spc="0" normalizeH="0" baseline="0" noProof="0" dirty="0">
              <a:ln>
                <a:noFill/>
              </a:ln>
              <a:solidFill>
                <a:srgbClr val="0070C0"/>
              </a:solidFill>
              <a:effectLst/>
              <a:uLnTx/>
              <a:uFillTx/>
              <a:latin typeface="Book Antiqua" pitchFamily="18" charset="0"/>
              <a:ea typeface="+mj-ea"/>
              <a:cs typeface="Arial" pitchFamily="34" charset="0"/>
            </a:endParaRPr>
          </a:p>
        </p:txBody>
      </p:sp>
      <p:sp>
        <p:nvSpPr>
          <p:cNvPr id="3" name="Content Placeholder 2"/>
          <p:cNvSpPr txBox="1">
            <a:spLocks/>
          </p:cNvSpPr>
          <p:nvPr/>
        </p:nvSpPr>
        <p:spPr>
          <a:xfrm>
            <a:off x="189806" y="332096"/>
            <a:ext cx="11740361" cy="5716488"/>
          </a:xfrm>
          <a:prstGeom prst="rect">
            <a:avLst/>
          </a:prstGeom>
        </p:spPr>
        <p:txBody>
          <a:bodyPr>
            <a:noAutofit/>
          </a:bodyPr>
          <a:lstStyle/>
          <a:p>
            <a:pPr marL="234950" lvl="1">
              <a:lnSpc>
                <a:spcPct val="170000"/>
              </a:lnSpc>
              <a:spcBef>
                <a:spcPts val="600"/>
              </a:spcBef>
              <a:buSzPct val="100000"/>
              <a:tabLst>
                <a:tab pos="512763" algn="l"/>
              </a:tabLst>
            </a:pPr>
            <a:r>
              <a:rPr lang="en-US" b="1" dirty="0" smtClean="0"/>
              <a:t>Section 35 and 36 :- </a:t>
            </a:r>
            <a:r>
              <a:rPr lang="en-US" dirty="0" smtClean="0"/>
              <a:t>Black </a:t>
            </a:r>
            <a:r>
              <a:rPr kumimoji="0" lang="en-US" b="0" i="0" u="none" strike="noStrike" kern="1200" cap="none" spc="0" normalizeH="0" baseline="0" noProof="0" dirty="0" smtClean="0">
                <a:ln>
                  <a:noFill/>
                </a:ln>
                <a:solidFill>
                  <a:schemeClr val="tx1"/>
                </a:solidFill>
                <a:effectLst/>
                <a:uLnTx/>
                <a:uFillTx/>
                <a:latin typeface="+mn-lt"/>
                <a:ea typeface="+mn-ea"/>
                <a:cs typeface="+mn-cs"/>
              </a:rPr>
              <a:t>Money Act imposes personal liability on </a:t>
            </a:r>
          </a:p>
          <a:p>
            <a:pPr marL="692150" lvl="2">
              <a:lnSpc>
                <a:spcPct val="170000"/>
              </a:lnSpc>
              <a:spcBef>
                <a:spcPts val="600"/>
              </a:spcBef>
              <a:buSzPct val="100000"/>
              <a:tabLst>
                <a:tab pos="512763" algn="l"/>
              </a:tabLst>
            </a:pPr>
            <a:r>
              <a:rPr kumimoji="0" lang="en-US" b="0" i="0" u="none" strike="noStrike" kern="1200" cap="none" spc="0" normalizeH="0" baseline="0" noProof="0" dirty="0" smtClean="0">
                <a:ln>
                  <a:noFill/>
                </a:ln>
                <a:solidFill>
                  <a:schemeClr val="tx1"/>
                </a:solidFill>
                <a:effectLst/>
                <a:uLnTx/>
                <a:uFillTx/>
                <a:latin typeface="+mn-lt"/>
                <a:ea typeface="+mn-ea"/>
                <a:cs typeface="+mn-cs"/>
              </a:rPr>
              <a:t>manager (including a managing director) of a company,</a:t>
            </a:r>
          </a:p>
          <a:p>
            <a:pPr marL="692150" lvl="2">
              <a:lnSpc>
                <a:spcPct val="170000"/>
              </a:lnSpc>
              <a:spcBef>
                <a:spcPts val="600"/>
              </a:spcBef>
              <a:buSzPct val="100000"/>
              <a:tabLst>
                <a:tab pos="512763" algn="l"/>
              </a:tabLst>
            </a:pPr>
            <a:r>
              <a:rPr kumimoji="0" lang="en-US" b="0" i="0" u="none" strike="noStrike" kern="1200" cap="none" spc="0" normalizeH="0" baseline="0" noProof="0" dirty="0" smtClean="0">
                <a:ln>
                  <a:noFill/>
                </a:ln>
                <a:solidFill>
                  <a:schemeClr val="tx1"/>
                </a:solidFill>
                <a:effectLst/>
                <a:uLnTx/>
                <a:uFillTx/>
                <a:latin typeface="+mn-lt"/>
                <a:ea typeface="+mn-ea"/>
                <a:cs typeface="+mn-cs"/>
              </a:rPr>
              <a:t>partners,</a:t>
            </a:r>
          </a:p>
          <a:p>
            <a:pPr marL="692150" lvl="2">
              <a:lnSpc>
                <a:spcPct val="170000"/>
              </a:lnSpc>
              <a:spcBef>
                <a:spcPts val="600"/>
              </a:spcBef>
              <a:buSzPct val="100000"/>
              <a:tabLst>
                <a:tab pos="512763" algn="l"/>
              </a:tabLst>
            </a:pPr>
            <a:r>
              <a:rPr kumimoji="0" lang="en-US" b="0" i="0" u="none" strike="noStrike" kern="1200" cap="none" spc="0" normalizeH="0" baseline="0" noProof="0" dirty="0" smtClean="0">
                <a:ln>
                  <a:noFill/>
                </a:ln>
                <a:solidFill>
                  <a:schemeClr val="tx1"/>
                </a:solidFill>
                <a:effectLst/>
                <a:uLnTx/>
                <a:uFillTx/>
                <a:latin typeface="+mn-lt"/>
                <a:ea typeface="+mn-ea"/>
                <a:cs typeface="+mn-cs"/>
              </a:rPr>
              <a:t>member of AOP or BOI </a:t>
            </a:r>
          </a:p>
          <a:p>
            <a:pPr marL="1025525" lvl="2" indent="-333375">
              <a:lnSpc>
                <a:spcPct val="170000"/>
              </a:lnSpc>
              <a:spcBef>
                <a:spcPts val="600"/>
              </a:spcBef>
              <a:buSzPct val="100000"/>
              <a:tabLst>
                <a:tab pos="512763" algn="l"/>
              </a:tabLst>
            </a:pPr>
            <a:r>
              <a:rPr kumimoji="0" lang="en-US" b="0" i="0" u="none" strike="noStrike" kern="1200" cap="none" spc="0" normalizeH="0" baseline="0" noProof="0" dirty="0" smtClean="0">
                <a:ln>
                  <a:noFill/>
                </a:ln>
                <a:solidFill>
                  <a:schemeClr val="tx1"/>
                </a:solidFill>
                <a:effectLst/>
                <a:uLnTx/>
                <a:uFillTx/>
                <a:latin typeface="+mn-lt"/>
                <a:ea typeface="+mn-ea"/>
                <a:cs typeface="+mn-cs"/>
              </a:rPr>
              <a:t>for any amount due, if the amount is not recoverable from the company/ firm/ AOP BOI. </a:t>
            </a:r>
            <a:endParaRPr kumimoji="0" lang="en-US" b="0" i="0" u="none" strike="noStrike" kern="1200" cap="none" spc="0" normalizeH="0" baseline="0" noProof="0" dirty="0" smtClean="0">
              <a:ln>
                <a:noFill/>
              </a:ln>
              <a:solidFill>
                <a:srgbClr val="717171"/>
              </a:solidFill>
              <a:effectLst/>
              <a:uLnTx/>
              <a:uFillTx/>
              <a:latin typeface="+mn-lt"/>
              <a:ea typeface="+mn-ea"/>
              <a:cs typeface="Arial" charset="0"/>
            </a:endParaRPr>
          </a:p>
          <a:p>
            <a:pPr marL="234950" marR="0" lvl="1" algn="l" defTabSz="914400" rtl="0" eaLnBrk="1" fontAlgn="auto" latinLnBrk="0" hangingPunct="1">
              <a:lnSpc>
                <a:spcPct val="170000"/>
              </a:lnSpc>
              <a:spcBef>
                <a:spcPts val="600"/>
              </a:spcBef>
              <a:spcAft>
                <a:spcPts val="0"/>
              </a:spcAft>
              <a:buClrTx/>
              <a:buSzPct val="100000"/>
              <a:tabLst>
                <a:tab pos="512763" algn="l"/>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Only manager of the company and </a:t>
            </a:r>
            <a:r>
              <a:rPr kumimoji="0" lang="en-US" b="1" i="1" u="none" strike="noStrike" kern="1200" cap="none" spc="0" normalizeH="0" baseline="0" noProof="0" dirty="0" smtClean="0">
                <a:ln>
                  <a:noFill/>
                </a:ln>
                <a:solidFill>
                  <a:srgbClr val="0070C0"/>
                </a:solidFill>
                <a:effectLst/>
                <a:uLnTx/>
                <a:uFillTx/>
                <a:latin typeface="+mn-lt"/>
                <a:ea typeface="+mn-ea"/>
                <a:cs typeface="+mn-cs"/>
              </a:rPr>
              <a:t>partner </a:t>
            </a:r>
            <a:r>
              <a:rPr kumimoji="0" lang="en-US" b="1" i="0" u="none" strike="noStrike" kern="1200" cap="none" spc="0" normalizeH="0" baseline="0" noProof="0" dirty="0" smtClean="0">
                <a:ln>
                  <a:noFill/>
                </a:ln>
                <a:solidFill>
                  <a:srgbClr val="0070C0"/>
                </a:solidFill>
                <a:effectLst/>
                <a:uLnTx/>
                <a:uFillTx/>
                <a:latin typeface="+mn-lt"/>
                <a:ea typeface="+mn-ea"/>
                <a:cs typeface="+mn-cs"/>
              </a:rPr>
              <a:t>of Limited Liability Partnership (LLP</a:t>
            </a:r>
            <a:r>
              <a:rPr kumimoji="0" lang="en-US" b="0" i="0" u="none" strike="noStrike" kern="1200" cap="none" spc="0" normalizeH="0" baseline="0" noProof="0" dirty="0" smtClean="0">
                <a:ln>
                  <a:noFill/>
                </a:ln>
                <a:solidFill>
                  <a:srgbClr val="0070C0"/>
                </a:solidFill>
                <a:effectLst/>
                <a:uLnTx/>
                <a:uFillTx/>
                <a:latin typeface="+mn-lt"/>
                <a:ea typeface="+mn-ea"/>
                <a:cs typeface="+mn-cs"/>
              </a:rPr>
              <a:t>) </a:t>
            </a:r>
            <a:r>
              <a:rPr kumimoji="0" lang="en-US" b="0" i="0" u="none" strike="noStrike" kern="1200" cap="none" spc="0" normalizeH="0" baseline="0" noProof="0" dirty="0" smtClean="0">
                <a:ln>
                  <a:noFill/>
                </a:ln>
                <a:solidFill>
                  <a:schemeClr val="tx1"/>
                </a:solidFill>
                <a:effectLst/>
                <a:uLnTx/>
                <a:uFillTx/>
                <a:latin typeface="+mn-lt"/>
                <a:ea typeface="+mn-ea"/>
                <a:cs typeface="+mn-cs"/>
              </a:rPr>
              <a:t>will </a:t>
            </a:r>
            <a:r>
              <a:rPr kumimoji="0" lang="en-US" b="0" i="1" u="sng" strike="noStrike" kern="1200" cap="none" spc="0" normalizeH="0" baseline="0" noProof="0" dirty="0" smtClean="0">
                <a:ln>
                  <a:noFill/>
                </a:ln>
                <a:solidFill>
                  <a:srgbClr val="0070C0"/>
                </a:solidFill>
                <a:effectLst/>
                <a:uLnTx/>
                <a:uFillTx/>
                <a:latin typeface="+mn-lt"/>
                <a:ea typeface="+mn-ea"/>
                <a:cs typeface="+mn-cs"/>
              </a:rPr>
              <a:t>not be held liable</a:t>
            </a:r>
            <a:r>
              <a:rPr kumimoji="0" lang="en-US" b="0" i="0" u="none" strike="noStrike" kern="1200" cap="none" spc="0" normalizeH="0" baseline="0" noProof="0" dirty="0" smtClean="0">
                <a:ln>
                  <a:noFill/>
                </a:ln>
                <a:solidFill>
                  <a:srgbClr val="0070C0"/>
                </a:solidFill>
                <a:effectLst/>
                <a:uLnTx/>
                <a:uFillTx/>
                <a:latin typeface="+mn-lt"/>
                <a:ea typeface="+mn-ea"/>
                <a:cs typeface="+mn-cs"/>
              </a:rPr>
              <a:t> </a:t>
            </a:r>
          </a:p>
          <a:p>
            <a:pPr marL="692150" lvl="2">
              <a:lnSpc>
                <a:spcPct val="170000"/>
              </a:lnSpc>
              <a:spcBef>
                <a:spcPts val="600"/>
              </a:spcBef>
              <a:buSzPct val="100000"/>
              <a:tabLst>
                <a:tab pos="512763" algn="l"/>
              </a:tabLst>
            </a:pPr>
            <a:r>
              <a:rPr lang="en-US" b="1" i="1" dirty="0">
                <a:solidFill>
                  <a:srgbClr val="0070C0"/>
                </a:solidFill>
              </a:rPr>
              <a:t>i</a:t>
            </a:r>
            <a:r>
              <a:rPr kumimoji="0" lang="en-US" b="1" i="1" u="none" strike="noStrike" kern="1200" cap="none" spc="0" normalizeH="0" baseline="0" noProof="0" dirty="0" smtClean="0">
                <a:ln>
                  <a:noFill/>
                </a:ln>
                <a:solidFill>
                  <a:srgbClr val="0070C0"/>
                </a:solidFill>
                <a:effectLst/>
                <a:uLnTx/>
                <a:uFillTx/>
                <a:latin typeface="+mn-lt"/>
                <a:ea typeface="+mn-ea"/>
                <a:cs typeface="+mn-cs"/>
              </a:rPr>
              <a:t>f he proves </a:t>
            </a:r>
            <a:r>
              <a:rPr kumimoji="0" lang="en-US" b="0" i="0" u="none" strike="noStrike" kern="1200" cap="none" spc="0" normalizeH="0" baseline="0" noProof="0" dirty="0" smtClean="0">
                <a:ln>
                  <a:noFill/>
                </a:ln>
                <a:solidFill>
                  <a:schemeClr val="tx1"/>
                </a:solidFill>
                <a:effectLst/>
                <a:uLnTx/>
                <a:uFillTx/>
                <a:latin typeface="+mn-lt"/>
                <a:ea typeface="+mn-ea"/>
                <a:cs typeface="+mn-cs"/>
              </a:rPr>
              <a:t>that non-recovery cannot be attributed to any neglect, misfeasance or breach of duty on his part in relation to the affairs of the company/ LLP. </a:t>
            </a:r>
          </a:p>
          <a:p>
            <a:pPr marL="692150" lvl="2">
              <a:lnSpc>
                <a:spcPct val="170000"/>
              </a:lnSpc>
              <a:spcBef>
                <a:spcPts val="600"/>
              </a:spcBef>
              <a:buSzPct val="100000"/>
              <a:tabLst>
                <a:tab pos="512763" algn="l"/>
              </a:tabLst>
            </a:pPr>
            <a:r>
              <a:rPr kumimoji="0" lang="en-US" b="1" i="1" u="none" strike="noStrike" kern="1200" cap="none" spc="0" normalizeH="0" baseline="0" noProof="0" dirty="0" smtClean="0">
                <a:ln>
                  <a:noFill/>
                </a:ln>
                <a:solidFill>
                  <a:srgbClr val="0070C0"/>
                </a:solidFill>
                <a:effectLst/>
                <a:uLnTx/>
                <a:uFillTx/>
                <a:latin typeface="+mn-lt"/>
                <a:ea typeface="+mn-ea"/>
                <a:cs typeface="+mn-cs"/>
              </a:rPr>
              <a:t>The Act is silent on the liability of partners of the firm other than LLP and members of AOP and BOI.</a:t>
            </a:r>
          </a:p>
          <a:p>
            <a:pPr marL="508000" marR="0" lvl="2" indent="0" algn="l" defTabSz="914400" rtl="0" eaLnBrk="1" fontAlgn="auto" latinLnBrk="0" hangingPunct="1">
              <a:lnSpc>
                <a:spcPct val="170000"/>
              </a:lnSpc>
              <a:spcBef>
                <a:spcPts val="600"/>
              </a:spcBef>
              <a:spcAft>
                <a:spcPts val="0"/>
              </a:spcAft>
              <a:buClrTx/>
              <a:buSzPct val="100000"/>
              <a:buFont typeface="Wingdings" pitchFamily="2" charset="2"/>
              <a:buChar char="Ø"/>
              <a:tabLst>
                <a:tab pos="512763" algn="l"/>
              </a:tabLst>
              <a:defRPr/>
            </a:pPr>
            <a:endParaRPr kumimoji="0" lang="en-US" b="1" i="1" u="none" strike="noStrike" kern="1200" cap="none" spc="0" normalizeH="0" baseline="0" noProof="0" dirty="0" smtClean="0">
              <a:ln>
                <a:noFill/>
              </a:ln>
              <a:solidFill>
                <a:schemeClr val="tx1"/>
              </a:solidFill>
              <a:effectLst/>
              <a:uLnTx/>
              <a:uFillTx/>
              <a:latin typeface="+mn-lt"/>
              <a:ea typeface="+mn-ea"/>
              <a:cs typeface="Arial" charset="0"/>
            </a:endParaRPr>
          </a:p>
          <a:p>
            <a:pPr marL="508000" marR="0" lvl="2" indent="0" algn="l" defTabSz="914400" rtl="0" eaLnBrk="1" fontAlgn="auto" latinLnBrk="0" hangingPunct="1">
              <a:lnSpc>
                <a:spcPct val="170000"/>
              </a:lnSpc>
              <a:spcBef>
                <a:spcPts val="600"/>
              </a:spcBef>
              <a:spcAft>
                <a:spcPts val="0"/>
              </a:spcAft>
              <a:buClrTx/>
              <a:buSzPct val="100000"/>
              <a:buFont typeface="Wingdings" pitchFamily="2" charset="2"/>
              <a:buChar char="Ø"/>
              <a:tabLst>
                <a:tab pos="512763" algn="l"/>
              </a:tabLst>
              <a:defRPr/>
            </a:pPr>
            <a:endParaRPr kumimoji="0" lang="en-US" b="0" i="0" u="none" strike="noStrike" kern="1200" cap="none" spc="0" normalizeH="0" baseline="0" noProof="0" dirty="0" smtClean="0">
              <a:ln>
                <a:noFill/>
              </a:ln>
              <a:solidFill>
                <a:srgbClr val="717171"/>
              </a:solidFill>
              <a:effectLst/>
              <a:uLnTx/>
              <a:uFillTx/>
              <a:latin typeface="+mn-lt"/>
              <a:ea typeface="+mn-ea"/>
              <a:cs typeface="Arial" charset="0"/>
            </a:endParaRPr>
          </a:p>
          <a:p>
            <a:pPr marL="568325" marR="0" lvl="1" indent="-333375" algn="l" defTabSz="914400" rtl="0" eaLnBrk="1" fontAlgn="auto" latinLnBrk="0" hangingPunct="1">
              <a:lnSpc>
                <a:spcPct val="170000"/>
              </a:lnSpc>
              <a:spcBef>
                <a:spcPts val="600"/>
              </a:spcBef>
              <a:spcAft>
                <a:spcPts val="0"/>
              </a:spcAft>
              <a:buClrTx/>
              <a:buSzPct val="100000"/>
              <a:buFont typeface="Wingdings" pitchFamily="2" charset="2"/>
              <a:buChar char="Ø"/>
              <a:tabLst>
                <a:tab pos="512763" algn="l"/>
              </a:tabLst>
              <a:defRPr/>
            </a:pPr>
            <a:endParaRPr kumimoji="0" lang="en-US" b="0" i="0" u="none" strike="noStrike" kern="1200" cap="none" spc="0" normalizeH="0" baseline="0" noProof="0" dirty="0" smtClean="0">
              <a:ln>
                <a:noFill/>
              </a:ln>
              <a:solidFill>
                <a:srgbClr val="717171"/>
              </a:solidFill>
              <a:effectLst/>
              <a:uLnTx/>
              <a:uFillTx/>
              <a:latin typeface="+mn-lt"/>
              <a:ea typeface="+mn-ea"/>
              <a:cs typeface="Arial" charset="0"/>
            </a:endParaRPr>
          </a:p>
          <a:p>
            <a:pPr marL="568325" marR="0" lvl="1" indent="-333375" algn="l" defTabSz="914400" rtl="0" eaLnBrk="1" fontAlgn="auto" latinLnBrk="0" hangingPunct="1">
              <a:lnSpc>
                <a:spcPct val="170000"/>
              </a:lnSpc>
              <a:spcBef>
                <a:spcPts val="600"/>
              </a:spcBef>
              <a:spcAft>
                <a:spcPts val="0"/>
              </a:spcAft>
              <a:buClrTx/>
              <a:buSzPct val="100000"/>
              <a:buFont typeface="Wingdings" pitchFamily="2" charset="2"/>
              <a:buChar char="Ø"/>
              <a:tabLst>
                <a:tab pos="512763" algn="l"/>
              </a:tabLst>
              <a:defRPr/>
            </a:pPr>
            <a:endParaRPr kumimoji="0" lang="en-US" b="0" i="0" u="none" strike="noStrike" kern="1200" cap="none" spc="0" normalizeH="0" baseline="0" noProof="0" dirty="0" smtClean="0">
              <a:ln>
                <a:noFill/>
              </a:ln>
              <a:solidFill>
                <a:srgbClr val="717171"/>
              </a:solidFill>
              <a:effectLst/>
              <a:uLnTx/>
              <a:uFillTx/>
              <a:latin typeface="+mn-lt"/>
              <a:ea typeface="+mn-ea"/>
              <a:cs typeface="Arial" charset="0"/>
            </a:endParaRPr>
          </a:p>
          <a:p>
            <a:pPr marL="568325" marR="0" lvl="1" indent="-333375" algn="l" defTabSz="914400" rtl="0" eaLnBrk="1" fontAlgn="auto" latinLnBrk="0" hangingPunct="1">
              <a:lnSpc>
                <a:spcPct val="170000"/>
              </a:lnSpc>
              <a:spcBef>
                <a:spcPts val="600"/>
              </a:spcBef>
              <a:spcAft>
                <a:spcPts val="0"/>
              </a:spcAft>
              <a:buClrTx/>
              <a:buSzPct val="100000"/>
              <a:buFont typeface="Wingdings" pitchFamily="2" charset="2"/>
              <a:buChar char="Ø"/>
              <a:tabLst>
                <a:tab pos="512763" algn="l"/>
              </a:tabLst>
              <a:defRPr/>
            </a:pPr>
            <a:endParaRPr kumimoji="0" lang="en-US" b="0" i="0" u="none" strike="noStrike" kern="1200" cap="none" spc="0" normalizeH="0" baseline="0" noProof="0" dirty="0" smtClean="0">
              <a:ln>
                <a:noFill/>
              </a:ln>
              <a:solidFill>
                <a:srgbClr val="717171"/>
              </a:solidFill>
              <a:effectLst/>
              <a:uLnTx/>
              <a:uFillTx/>
              <a:latin typeface="+mn-lt"/>
              <a:ea typeface="+mn-ea"/>
              <a:cs typeface="Arial" charset="0"/>
            </a:endParaRPr>
          </a:p>
          <a:p>
            <a:pPr marL="568325" marR="0" lvl="1" indent="-333375" algn="l" defTabSz="914400" rtl="0" eaLnBrk="1" fontAlgn="auto" latinLnBrk="0" hangingPunct="1">
              <a:lnSpc>
                <a:spcPct val="170000"/>
              </a:lnSpc>
              <a:spcBef>
                <a:spcPts val="600"/>
              </a:spcBef>
              <a:spcAft>
                <a:spcPts val="0"/>
              </a:spcAft>
              <a:buClrTx/>
              <a:buSzPct val="100000"/>
              <a:buFont typeface="Wingdings" pitchFamily="2" charset="2"/>
              <a:buChar char="Ø"/>
              <a:tabLst>
                <a:tab pos="512763" algn="l"/>
              </a:tabLst>
              <a:defRPr/>
            </a:pPr>
            <a:endParaRPr kumimoji="0" lang="en-US" b="0" i="0" u="none" strike="noStrike" kern="1200" cap="none" spc="0" normalizeH="0" baseline="0" noProof="0" dirty="0" smtClean="0">
              <a:ln>
                <a:noFill/>
              </a:ln>
              <a:solidFill>
                <a:srgbClr val="717171"/>
              </a:solidFill>
              <a:effectLst/>
              <a:uLnTx/>
              <a:uFillTx/>
              <a:latin typeface="+mn-lt"/>
              <a:ea typeface="+mn-ea"/>
              <a:cs typeface="Arial" charset="0"/>
            </a:endParaRPr>
          </a:p>
        </p:txBody>
      </p:sp>
      <p:sp>
        <p:nvSpPr>
          <p:cNvPr id="4" name="Rectangle 3"/>
          <p:cNvSpPr/>
          <p:nvPr/>
        </p:nvSpPr>
        <p:spPr>
          <a:xfrm>
            <a:off x="600502" y="5112480"/>
            <a:ext cx="11218460" cy="1368152"/>
          </a:xfrm>
          <a:prstGeom prst="rect">
            <a:avLst/>
          </a:prstGeom>
          <a:solidFill>
            <a:schemeClr val="accent3">
              <a:lumMod val="20000"/>
              <a:lumOff val="8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lvl="1" algn="ctr"/>
            <a:r>
              <a:rPr lang="en-US" sz="2400" dirty="0" smtClean="0">
                <a:solidFill>
                  <a:schemeClr val="tx1"/>
                </a:solidFill>
              </a:rPr>
              <a:t>The </a:t>
            </a:r>
            <a:r>
              <a:rPr lang="en-US" sz="2400" dirty="0">
                <a:solidFill>
                  <a:schemeClr val="tx1"/>
                </a:solidFill>
              </a:rPr>
              <a:t>Black Money </a:t>
            </a:r>
            <a:r>
              <a:rPr lang="en-US" sz="2400" dirty="0" smtClean="0">
                <a:solidFill>
                  <a:schemeClr val="tx1"/>
                </a:solidFill>
              </a:rPr>
              <a:t>Act </a:t>
            </a:r>
            <a:r>
              <a:rPr lang="en-US" sz="2400" dirty="0">
                <a:solidFill>
                  <a:schemeClr val="tx1"/>
                </a:solidFill>
              </a:rPr>
              <a:t>imposes liability on the person for </a:t>
            </a:r>
            <a:r>
              <a:rPr lang="en-US" sz="2400" b="1" i="1" dirty="0">
                <a:solidFill>
                  <a:srgbClr val="0070C0"/>
                </a:solidFill>
              </a:rPr>
              <a:t>abetting or inducing another to willfully attempt to evade tax or to make false statements/declarations in relation to foreign income and assets. </a:t>
            </a:r>
          </a:p>
        </p:txBody>
      </p:sp>
      <p:sp>
        <p:nvSpPr>
          <p:cNvPr id="5" name="Slide Number Placeholder 4"/>
          <p:cNvSpPr>
            <a:spLocks noGrp="1"/>
          </p:cNvSpPr>
          <p:nvPr>
            <p:ph type="sldNum" sz="quarter" idx="12"/>
          </p:nvPr>
        </p:nvSpPr>
        <p:spPr/>
        <p:txBody>
          <a:bodyPr/>
          <a:lstStyle/>
          <a:p>
            <a:fld id="{25BA54BD-C84D-46CE-8B72-31BFB26ABA43}" type="slidenum">
              <a:rPr lang="en-US" smtClean="0"/>
              <a:pPr/>
              <a:t>24</a:t>
            </a:fld>
            <a:endParaRPr lang="en-US" dirty="0"/>
          </a:p>
        </p:txBody>
      </p:sp>
      <p:sp>
        <p:nvSpPr>
          <p:cNvPr id="6" name="Date Placeholder 5"/>
          <p:cNvSpPr>
            <a:spLocks noGrp="1"/>
          </p:cNvSpPr>
          <p:nvPr>
            <p:ph type="dt" sz="half" idx="10"/>
          </p:nvPr>
        </p:nvSpPr>
        <p:spPr/>
        <p:txBody>
          <a:bodyPr/>
          <a:lstStyle/>
          <a:p>
            <a:r>
              <a:rPr lang="en-US" smtClean="0"/>
              <a:t>July 2015</a:t>
            </a:r>
            <a:endParaRPr lang="en-US" dirty="0"/>
          </a:p>
        </p:txBody>
      </p:sp>
      <p:sp>
        <p:nvSpPr>
          <p:cNvPr id="7" name="Footer Placeholder 6"/>
          <p:cNvSpPr>
            <a:spLocks noGrp="1"/>
          </p:cNvSpPr>
          <p:nvPr>
            <p:ph type="ftr" sz="quarter" idx="11"/>
          </p:nvPr>
        </p:nvSpPr>
        <p:spPr/>
        <p:txBody>
          <a:bodyPr/>
          <a:lstStyle/>
          <a:p>
            <a:r>
              <a:rPr lang="en-US" smtClean="0"/>
              <a:t>T P Ostwal &amp; Associates</a:t>
            </a:r>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245665" y="-6200"/>
            <a:ext cx="11642060" cy="609600"/>
          </a:xfrm>
          <a:prstGeom prst="rect">
            <a:avLst/>
          </a:prstGeom>
        </p:spPr>
        <p:txBody>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small" spc="0" normalizeH="0" baseline="0" noProof="0" dirty="0" smtClean="0">
                <a:ln>
                  <a:noFill/>
                </a:ln>
                <a:solidFill>
                  <a:srgbClr val="0070C0"/>
                </a:solidFill>
                <a:effectLst/>
                <a:uLnTx/>
                <a:uFillTx/>
                <a:latin typeface="Book Antiqua" pitchFamily="18" charset="0"/>
                <a:ea typeface="+mj-ea"/>
                <a:cs typeface="Arial" pitchFamily="34" charset="0"/>
              </a:rPr>
              <a:t>Chap IV</a:t>
            </a:r>
            <a:r>
              <a:rPr kumimoji="0" lang="en-US" sz="3200" b="1" i="0" u="none" strike="noStrike" kern="1200" cap="small" spc="0" normalizeH="0" noProof="0" dirty="0" smtClean="0">
                <a:ln>
                  <a:noFill/>
                </a:ln>
                <a:solidFill>
                  <a:srgbClr val="0070C0"/>
                </a:solidFill>
                <a:effectLst/>
                <a:uLnTx/>
                <a:uFillTx/>
                <a:latin typeface="Book Antiqua" pitchFamily="18" charset="0"/>
                <a:ea typeface="+mj-ea"/>
                <a:cs typeface="Arial" pitchFamily="34" charset="0"/>
              </a:rPr>
              <a:t> - </a:t>
            </a:r>
            <a:r>
              <a:rPr kumimoji="0" lang="en-US" sz="3200" b="1" i="0" u="none" strike="noStrike" kern="1200" cap="small" spc="0" normalizeH="0" baseline="0" noProof="0" dirty="0" smtClean="0">
                <a:ln>
                  <a:noFill/>
                </a:ln>
                <a:solidFill>
                  <a:srgbClr val="0070C0"/>
                </a:solidFill>
                <a:effectLst/>
                <a:uLnTx/>
                <a:uFillTx/>
                <a:latin typeface="Book Antiqua" pitchFamily="18" charset="0"/>
                <a:ea typeface="+mj-ea"/>
                <a:cs typeface="Arial" pitchFamily="34" charset="0"/>
              </a:rPr>
              <a:t>Penalty &amp; Chap V – Offences &amp; Prosecutions</a:t>
            </a:r>
            <a:endParaRPr kumimoji="0" lang="en-US" sz="3200" b="0" i="0" u="none" strike="noStrike" kern="1200" cap="small" spc="0" normalizeH="0" baseline="0" noProof="0" dirty="0">
              <a:ln>
                <a:noFill/>
              </a:ln>
              <a:solidFill>
                <a:srgbClr val="0070C0"/>
              </a:solidFill>
              <a:effectLst/>
              <a:uLnTx/>
              <a:uFillTx/>
              <a:latin typeface="Book Antiqua" pitchFamily="18" charset="0"/>
              <a:ea typeface="+mj-ea"/>
              <a:cs typeface="+mj-cs"/>
            </a:endParaRPr>
          </a:p>
        </p:txBody>
      </p:sp>
      <p:sp>
        <p:nvSpPr>
          <p:cNvPr id="4" name="Slide Number Placeholder 3"/>
          <p:cNvSpPr>
            <a:spLocks noGrp="1"/>
          </p:cNvSpPr>
          <p:nvPr>
            <p:ph type="sldNum" sz="quarter" idx="12"/>
          </p:nvPr>
        </p:nvSpPr>
        <p:spPr/>
        <p:txBody>
          <a:bodyPr/>
          <a:lstStyle/>
          <a:p>
            <a:fld id="{25BA54BD-C84D-46CE-8B72-31BFB26ABA43}" type="slidenum">
              <a:rPr lang="en-US" smtClean="0"/>
              <a:pPr/>
              <a:t>25</a:t>
            </a:fld>
            <a:endParaRPr lang="en-US" dirty="0"/>
          </a:p>
        </p:txBody>
      </p:sp>
      <p:sp>
        <p:nvSpPr>
          <p:cNvPr id="6" name="Date Placeholder 5"/>
          <p:cNvSpPr>
            <a:spLocks noGrp="1"/>
          </p:cNvSpPr>
          <p:nvPr>
            <p:ph type="dt" sz="half" idx="10"/>
          </p:nvPr>
        </p:nvSpPr>
        <p:spPr/>
        <p:txBody>
          <a:bodyPr/>
          <a:lstStyle/>
          <a:p>
            <a:r>
              <a:rPr lang="en-US" smtClean="0"/>
              <a:t>July 2015</a:t>
            </a:r>
            <a:endParaRPr lang="en-US" dirty="0"/>
          </a:p>
        </p:txBody>
      </p:sp>
      <p:graphicFrame>
        <p:nvGraphicFramePr>
          <p:cNvPr id="8" name="Table 7"/>
          <p:cNvGraphicFramePr>
            <a:graphicFrameLocks noGrp="1"/>
          </p:cNvGraphicFramePr>
          <p:nvPr/>
        </p:nvGraphicFramePr>
        <p:xfrm>
          <a:off x="2614613" y="1166813"/>
          <a:ext cx="9577387" cy="3109065"/>
        </p:xfrm>
        <a:graphic>
          <a:graphicData uri="http://schemas.openxmlformats.org/drawingml/2006/table">
            <a:tbl>
              <a:tblPr firstRow="1" bandRow="1">
                <a:tableStyleId>{72833802-FEF1-4C79-8D5D-14CF1EAF98D9}</a:tableStyleId>
              </a:tblPr>
              <a:tblGrid>
                <a:gridCol w="4866770"/>
                <a:gridCol w="2511462"/>
                <a:gridCol w="2199155"/>
              </a:tblGrid>
              <a:tr h="370873">
                <a:tc>
                  <a:txBody>
                    <a:bodyPr/>
                    <a:lstStyle/>
                    <a:p>
                      <a:r>
                        <a:rPr lang="en-IN" sz="2100" dirty="0" smtClean="0"/>
                        <a:t>Nature</a:t>
                      </a:r>
                      <a:endParaRPr lang="en-IN" sz="2100" dirty="0"/>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2100" dirty="0" smtClean="0"/>
                        <a:t>Penalty</a:t>
                      </a:r>
                      <a:endParaRPr lang="en-IN" sz="2100" dirty="0"/>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2100" dirty="0" smtClean="0"/>
                        <a:t>Prosecution (if any)</a:t>
                      </a:r>
                      <a:endParaRPr lang="en-IN" sz="2100" dirty="0"/>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0137">
                <a:tc>
                  <a:txBody>
                    <a:bodyPr/>
                    <a:lstStyle/>
                    <a:p>
                      <a:r>
                        <a:rPr lang="en-IN" sz="2100" dirty="0" smtClean="0"/>
                        <a:t>Attempt to evade tax,</a:t>
                      </a:r>
                      <a:r>
                        <a:rPr lang="en-IN" sz="2100" baseline="0" dirty="0" smtClean="0"/>
                        <a:t> interest and penalty</a:t>
                      </a:r>
                      <a:endParaRPr lang="en-IN" sz="2100" dirty="0"/>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2100" dirty="0" smtClean="0"/>
                        <a:t>300% of the Tax Payable</a:t>
                      </a:r>
                      <a:endParaRPr lang="en-IN" sz="2100" dirty="0"/>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100" dirty="0" smtClean="0"/>
                        <a:t>3 years – 10 years</a:t>
                      </a:r>
                    </a:p>
                    <a:p>
                      <a:pPr algn="ctr"/>
                      <a:endParaRPr lang="en-IN" sz="2100" dirty="0"/>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4481">
                <a:tc>
                  <a:txBody>
                    <a:bodyPr/>
                    <a:lstStyle/>
                    <a:p>
                      <a:r>
                        <a:rPr lang="en-IN" sz="2100" dirty="0" smtClean="0"/>
                        <a:t>Failure to disclose foreign asset or income in the return of income </a:t>
                      </a:r>
                      <a:r>
                        <a:rPr lang="en-IN" sz="2100" dirty="0" smtClean="0">
                          <a:latin typeface="Arial" pitchFamily="34" charset="0"/>
                          <a:cs typeface="Arial" pitchFamily="34" charset="0"/>
                        </a:rPr>
                        <a:t>**</a:t>
                      </a:r>
                      <a:endParaRPr lang="en-IN" sz="2100" dirty="0">
                        <a:latin typeface="Arial" pitchFamily="34" charset="0"/>
                        <a:cs typeface="Arial" pitchFamily="34" charset="0"/>
                      </a:endParaRPr>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2100" dirty="0" err="1" smtClean="0"/>
                        <a:t>Rs</a:t>
                      </a:r>
                      <a:r>
                        <a:rPr lang="en-IN" sz="2100" dirty="0" smtClean="0"/>
                        <a:t>. 10 Lakh </a:t>
                      </a:r>
                      <a:endParaRPr lang="en-IN" sz="2100" dirty="0"/>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2100" dirty="0" smtClean="0"/>
                        <a:t>6 months – 7 years  </a:t>
                      </a:r>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01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2100" dirty="0" smtClean="0"/>
                        <a:t>Attempt to evade payment</a:t>
                      </a:r>
                      <a:r>
                        <a:rPr lang="en-IN" sz="2100" baseline="0" dirty="0" smtClean="0"/>
                        <a:t> of </a:t>
                      </a:r>
                      <a:r>
                        <a:rPr lang="en-IN" sz="2100" dirty="0" smtClean="0"/>
                        <a:t>tax,</a:t>
                      </a:r>
                      <a:r>
                        <a:rPr lang="en-IN" sz="2100" baseline="0" dirty="0" smtClean="0"/>
                        <a:t> interest and penalty</a:t>
                      </a:r>
                      <a:endParaRPr lang="en-IN" sz="2100" dirty="0" smtClean="0"/>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2100" dirty="0" smtClean="0"/>
                        <a:t>Amount of Tax arrear</a:t>
                      </a:r>
                      <a:endParaRPr lang="en-IN" sz="2100" dirty="0"/>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2100" dirty="0" smtClean="0"/>
                        <a:t>3 months – 3 years </a:t>
                      </a:r>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Rectangle 2"/>
          <p:cNvSpPr>
            <a:spLocks noChangeArrowheads="1"/>
          </p:cNvSpPr>
          <p:nvPr/>
        </p:nvSpPr>
        <p:spPr bwMode="auto">
          <a:xfrm>
            <a:off x="2600325" y="4711880"/>
            <a:ext cx="9674804" cy="708025"/>
          </a:xfrm>
          <a:prstGeom prst="rect">
            <a:avLst/>
          </a:prstGeom>
          <a:noFill/>
          <a:ln w="9525">
            <a:noFill/>
            <a:miter lim="800000"/>
            <a:headEnd/>
            <a:tailEnd/>
          </a:ln>
        </p:spPr>
        <p:txBody>
          <a:bodyPr wrap="square">
            <a:spAutoFit/>
          </a:bodyPr>
          <a:lstStyle/>
          <a:p>
            <a:r>
              <a:rPr lang="en-IN" altLang="en-US" sz="2000" dirty="0" smtClean="0">
                <a:latin typeface="Arial" pitchFamily="34" charset="0"/>
                <a:cs typeface="Arial" pitchFamily="34" charset="0"/>
              </a:rPr>
              <a:t>**</a:t>
            </a:r>
            <a:r>
              <a:rPr lang="en-IN" altLang="en-US" sz="2000" dirty="0" smtClean="0"/>
              <a:t> </a:t>
            </a:r>
            <a:r>
              <a:rPr lang="en-IN" altLang="en-US" sz="2000" dirty="0"/>
              <a:t>Failure to report bank accounts with a maximum balance of </a:t>
            </a:r>
            <a:r>
              <a:rPr lang="en-IN" altLang="en-US" sz="2000" dirty="0" err="1"/>
              <a:t>upto</a:t>
            </a:r>
            <a:r>
              <a:rPr lang="en-IN" altLang="en-US" sz="2000" dirty="0"/>
              <a:t> Rs.5 </a:t>
            </a:r>
            <a:r>
              <a:rPr lang="en-IN" altLang="en-US" sz="2000" dirty="0" err="1"/>
              <a:t>lakh</a:t>
            </a:r>
            <a:r>
              <a:rPr lang="en-IN" altLang="en-US" sz="2000" dirty="0"/>
              <a:t> at any time during the year will not entail penalty or prosecution.</a:t>
            </a:r>
          </a:p>
        </p:txBody>
      </p:sp>
      <p:sp>
        <p:nvSpPr>
          <p:cNvPr id="24578" name="AutoShape 2" descr="http://economictimes.indiatimes.com/photo/46472954.cm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4580" name="Picture 4" descr="http://economictimes.indiatimes.com/photo/46472954.cms"/>
          <p:cNvPicPr>
            <a:picLocks noChangeAspect="1" noChangeArrowheads="1"/>
          </p:cNvPicPr>
          <p:nvPr/>
        </p:nvPicPr>
        <p:blipFill>
          <a:blip r:embed="rId3"/>
          <a:srcRect r="2717" b="4500"/>
          <a:stretch>
            <a:fillRect/>
          </a:stretch>
        </p:blipFill>
        <p:spPr bwMode="auto">
          <a:xfrm>
            <a:off x="-1" y="1142994"/>
            <a:ext cx="2614613" cy="3157544"/>
          </a:xfrm>
          <a:prstGeom prst="rect">
            <a:avLst/>
          </a:prstGeom>
          <a:noFill/>
        </p:spPr>
      </p:pic>
      <p:sp>
        <p:nvSpPr>
          <p:cNvPr id="10" name="Footer Placeholder 9"/>
          <p:cNvSpPr>
            <a:spLocks noGrp="1"/>
          </p:cNvSpPr>
          <p:nvPr>
            <p:ph type="ftr" sz="quarter" idx="11"/>
          </p:nvPr>
        </p:nvSpPr>
        <p:spPr/>
        <p:txBody>
          <a:bodyPr/>
          <a:lstStyle/>
          <a:p>
            <a:r>
              <a:rPr lang="en-US" smtClean="0"/>
              <a:t>T P Ostwal &amp; Associates</a:t>
            </a:r>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nvGraphicFramePr>
        <p:xfrm>
          <a:off x="545912" y="649400"/>
          <a:ext cx="11232109" cy="4792934"/>
        </p:xfrm>
        <a:graphic>
          <a:graphicData uri="http://schemas.openxmlformats.org/drawingml/2006/table">
            <a:tbl>
              <a:tblPr firstRow="1" bandRow="1">
                <a:tableStyleId>{72833802-FEF1-4C79-8D5D-14CF1EAF98D9}</a:tableStyleId>
              </a:tblPr>
              <a:tblGrid>
                <a:gridCol w="7110484"/>
                <a:gridCol w="1640004"/>
                <a:gridCol w="2481621"/>
              </a:tblGrid>
              <a:tr h="366369">
                <a:tc>
                  <a:txBody>
                    <a:bodyPr/>
                    <a:lstStyle/>
                    <a:p>
                      <a:r>
                        <a:rPr lang="en-IN" sz="2100" dirty="0" smtClean="0"/>
                        <a:t>Nature</a:t>
                      </a:r>
                      <a:endParaRPr lang="en-IN" sz="2100" dirty="0"/>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2100" dirty="0" smtClean="0"/>
                        <a:t>Penalty</a:t>
                      </a:r>
                      <a:endParaRPr lang="en-IN" sz="2100" dirty="0"/>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2100" dirty="0" smtClean="0"/>
                        <a:t>Prosecution (if any)</a:t>
                      </a:r>
                      <a:endParaRPr lang="en-IN" sz="2100" dirty="0"/>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29996">
                <a:tc>
                  <a:txBody>
                    <a:bodyPr/>
                    <a:lstStyle/>
                    <a:p>
                      <a:pPr algn="just"/>
                      <a:r>
                        <a:rPr lang="en-IN" sz="2100" dirty="0" smtClean="0"/>
                        <a:t>Subsequent offences under this Act- where a person commits the second (or subsequent) offence </a:t>
                      </a:r>
                      <a:endParaRPr lang="en-IN" sz="2100" dirty="0"/>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sz="2100" dirty="0"/>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2100" dirty="0" smtClean="0"/>
                        <a:t>3 years – 10 years </a:t>
                      </a:r>
                    </a:p>
                    <a:p>
                      <a:r>
                        <a:rPr lang="en-IN" sz="2100" dirty="0" smtClean="0"/>
                        <a:t>      Plus Fine</a:t>
                      </a:r>
                    </a:p>
                    <a:p>
                      <a:r>
                        <a:rPr lang="en-IN" sz="2100" dirty="0" smtClean="0"/>
                        <a:t>Rs.5</a:t>
                      </a:r>
                      <a:r>
                        <a:rPr lang="en-IN" sz="2100" baseline="0" dirty="0" smtClean="0"/>
                        <a:t> lac to Rs.1 </a:t>
                      </a:r>
                      <a:r>
                        <a:rPr lang="en-IN" sz="2100" baseline="0" dirty="0" err="1" smtClean="0"/>
                        <a:t>cr</a:t>
                      </a:r>
                      <a:endParaRPr lang="en-IN" sz="2100" dirty="0"/>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8182">
                <a:tc>
                  <a:txBody>
                    <a:bodyPr/>
                    <a:lstStyle/>
                    <a:p>
                      <a:pPr algn="just"/>
                      <a:r>
                        <a:rPr lang="en-IN" sz="2100" dirty="0" smtClean="0"/>
                        <a:t>Person makes false statement or delivers false evidences</a:t>
                      </a:r>
                      <a:endParaRPr lang="en-IN" sz="2100" dirty="0"/>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sz="2100" dirty="0"/>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2100" dirty="0" smtClean="0"/>
                        <a:t>6 months – 7 years</a:t>
                      </a:r>
                    </a:p>
                    <a:p>
                      <a:endParaRPr lang="en-IN" sz="2100" dirty="0"/>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74239">
                <a:tc>
                  <a:txBody>
                    <a:bodyPr/>
                    <a:lstStyle/>
                    <a:p>
                      <a:pPr algn="just"/>
                      <a:r>
                        <a:rPr lang="en-IN" sz="2100" dirty="0" smtClean="0"/>
                        <a:t>Abetment to make and deliver false return, account, statement or declaration relating to tax payable </a:t>
                      </a:r>
                      <a:endParaRPr lang="en-IN" sz="2100" dirty="0"/>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sz="2100" dirty="0"/>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2100" dirty="0" smtClean="0"/>
                        <a:t>6 months – 7 years</a:t>
                      </a:r>
                    </a:p>
                    <a:p>
                      <a:endParaRPr lang="en-IN" sz="2100" dirty="0"/>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04059">
                <a:tc>
                  <a:txBody>
                    <a:bodyPr/>
                    <a:lstStyle/>
                    <a:p>
                      <a:r>
                        <a:rPr lang="en-IN" sz="2100" dirty="0" smtClean="0"/>
                        <a:t>If assessee fails to answer any question, sign a statement he is legally bound to or fails</a:t>
                      </a:r>
                      <a:r>
                        <a:rPr lang="en-IN" sz="2100" baseline="0" dirty="0" smtClean="0"/>
                        <a:t> to produce books and supporting evidences</a:t>
                      </a:r>
                    </a:p>
                    <a:p>
                      <a:endParaRPr lang="en-IN" sz="2100" dirty="0"/>
                    </a:p>
                  </a:txBody>
                  <a:tcPr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2100" dirty="0" smtClean="0"/>
                        <a:t>Rs. 50,000 to Rs. 2,00,000</a:t>
                      </a:r>
                      <a:endParaRPr lang="en-IN" sz="2100" dirty="0"/>
                    </a:p>
                  </a:txBody>
                  <a:tcPr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sz="2100" dirty="0"/>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0" name="Title 3"/>
          <p:cNvSpPr txBox="1">
            <a:spLocks/>
          </p:cNvSpPr>
          <p:nvPr/>
        </p:nvSpPr>
        <p:spPr>
          <a:xfrm>
            <a:off x="245665" y="-6200"/>
            <a:ext cx="11642060" cy="609600"/>
          </a:xfrm>
          <a:prstGeom prst="rect">
            <a:avLst/>
          </a:prstGeom>
        </p:spPr>
        <p:txBody>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small" spc="0" normalizeH="0" baseline="0" noProof="0" dirty="0" smtClean="0">
                <a:ln>
                  <a:noFill/>
                </a:ln>
                <a:solidFill>
                  <a:srgbClr val="0070C0"/>
                </a:solidFill>
                <a:effectLst/>
                <a:uLnTx/>
                <a:uFillTx/>
                <a:latin typeface="Book Antiqua" pitchFamily="18" charset="0"/>
                <a:ea typeface="+mj-ea"/>
                <a:cs typeface="Arial" pitchFamily="34" charset="0"/>
              </a:rPr>
              <a:t>Chap IV</a:t>
            </a:r>
            <a:r>
              <a:rPr kumimoji="0" lang="en-US" sz="3200" b="1" i="0" u="none" strike="noStrike" kern="1200" cap="small" spc="0" normalizeH="0" noProof="0" dirty="0" smtClean="0">
                <a:ln>
                  <a:noFill/>
                </a:ln>
                <a:solidFill>
                  <a:srgbClr val="0070C0"/>
                </a:solidFill>
                <a:effectLst/>
                <a:uLnTx/>
                <a:uFillTx/>
                <a:latin typeface="Book Antiqua" pitchFamily="18" charset="0"/>
                <a:ea typeface="+mj-ea"/>
                <a:cs typeface="Arial" pitchFamily="34" charset="0"/>
              </a:rPr>
              <a:t> - </a:t>
            </a:r>
            <a:r>
              <a:rPr kumimoji="0" lang="en-US" sz="3200" b="1" i="0" u="none" strike="noStrike" kern="1200" cap="small" spc="0" normalizeH="0" baseline="0" noProof="0" dirty="0" smtClean="0">
                <a:ln>
                  <a:noFill/>
                </a:ln>
                <a:solidFill>
                  <a:srgbClr val="0070C0"/>
                </a:solidFill>
                <a:effectLst/>
                <a:uLnTx/>
                <a:uFillTx/>
                <a:latin typeface="Book Antiqua" pitchFamily="18" charset="0"/>
                <a:ea typeface="+mj-ea"/>
                <a:cs typeface="Arial" pitchFamily="34" charset="0"/>
              </a:rPr>
              <a:t>Penalty &amp; Chap V – Offences &amp; Prosecutions</a:t>
            </a:r>
            <a:endParaRPr kumimoji="0" lang="en-US" sz="3200" b="0" i="0" u="none" strike="noStrike" kern="1200" cap="small" spc="0" normalizeH="0" baseline="0" noProof="0" dirty="0">
              <a:ln>
                <a:noFill/>
              </a:ln>
              <a:solidFill>
                <a:srgbClr val="0070C0"/>
              </a:solidFill>
              <a:effectLst/>
              <a:uLnTx/>
              <a:uFillTx/>
              <a:latin typeface="Book Antiqua" pitchFamily="18" charset="0"/>
              <a:ea typeface="+mj-ea"/>
              <a:cs typeface="+mj-cs"/>
            </a:endParaRPr>
          </a:p>
        </p:txBody>
      </p:sp>
      <p:sp>
        <p:nvSpPr>
          <p:cNvPr id="4" name="Date Placeholder 3"/>
          <p:cNvSpPr>
            <a:spLocks noGrp="1"/>
          </p:cNvSpPr>
          <p:nvPr>
            <p:ph type="dt" sz="half" idx="10"/>
          </p:nvPr>
        </p:nvSpPr>
        <p:spPr/>
        <p:txBody>
          <a:bodyPr/>
          <a:lstStyle/>
          <a:p>
            <a:r>
              <a:rPr lang="en-US" smtClean="0"/>
              <a:t>July 2015</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26</a:t>
            </a:fld>
            <a:endParaRPr lang="en-US" dirty="0"/>
          </a:p>
        </p:txBody>
      </p:sp>
      <p:sp>
        <p:nvSpPr>
          <p:cNvPr id="6" name="Footer Placeholder 5"/>
          <p:cNvSpPr>
            <a:spLocks noGrp="1"/>
          </p:cNvSpPr>
          <p:nvPr>
            <p:ph type="ftr" sz="quarter" idx="11"/>
          </p:nvPr>
        </p:nvSpPr>
        <p:spPr/>
        <p:txBody>
          <a:bodyPr/>
          <a:lstStyle/>
          <a:p>
            <a:r>
              <a:rPr lang="en-US" smtClean="0"/>
              <a:t>T P Ostwal &amp; Associates</a:t>
            </a:r>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580151" y="-26168"/>
            <a:ext cx="11293503" cy="990600"/>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small" spc="0" normalizeH="0" baseline="0" noProof="0" dirty="0" smtClean="0">
                <a:ln>
                  <a:noFill/>
                </a:ln>
                <a:solidFill>
                  <a:srgbClr val="0070C0"/>
                </a:solidFill>
                <a:effectLst/>
                <a:uLnTx/>
                <a:uFillTx/>
                <a:latin typeface="Book Antiqua" pitchFamily="18" charset="0"/>
                <a:ea typeface="+mj-ea"/>
                <a:cs typeface="Arial" pitchFamily="34" charset="0"/>
              </a:rPr>
              <a:t>Section 54- Presumption as to Culpable Mental State</a:t>
            </a:r>
            <a:endParaRPr kumimoji="0" lang="en-US" sz="3200" b="1" i="0" u="none" strike="noStrike" kern="1200" cap="small" spc="0" normalizeH="0" baseline="0" noProof="0" dirty="0">
              <a:ln>
                <a:noFill/>
              </a:ln>
              <a:solidFill>
                <a:srgbClr val="0070C0"/>
              </a:solidFill>
              <a:effectLst/>
              <a:uLnTx/>
              <a:uFillTx/>
              <a:latin typeface="Book Antiqua" pitchFamily="18" charset="0"/>
              <a:ea typeface="+mj-ea"/>
              <a:cs typeface="Arial" pitchFamily="34" charset="0"/>
            </a:endParaRPr>
          </a:p>
        </p:txBody>
      </p:sp>
      <p:sp>
        <p:nvSpPr>
          <p:cNvPr id="3" name="Content Placeholder 2"/>
          <p:cNvSpPr txBox="1">
            <a:spLocks/>
          </p:cNvSpPr>
          <p:nvPr/>
        </p:nvSpPr>
        <p:spPr>
          <a:xfrm>
            <a:off x="381099" y="123248"/>
            <a:ext cx="11332987" cy="5832648"/>
          </a:xfrm>
          <a:prstGeom prst="rect">
            <a:avLst/>
          </a:prstGeom>
        </p:spPr>
        <p:txBody>
          <a:bodyPr rtlCol="0">
            <a:noAutofit/>
          </a:bodyPr>
          <a:lstStyle/>
          <a:p>
            <a:pPr marL="182880" marR="0" lvl="0" indent="-182880" algn="just" defTabSz="914400" rtl="0" eaLnBrk="1" fontAlgn="auto" latinLnBrk="0" hangingPunct="1">
              <a:lnSpc>
                <a:spcPct val="90000"/>
              </a:lnSpc>
              <a:spcBef>
                <a:spcPts val="1800"/>
              </a:spcBef>
              <a:spcAft>
                <a:spcPts val="0"/>
              </a:spcAft>
              <a:buClrTx/>
              <a:buSzPct val="100000"/>
              <a:buFont typeface="Arial" pitchFamily="34" charset="0"/>
              <a:buNone/>
              <a:tabLst/>
              <a:defRPr/>
            </a:pPr>
            <a:endParaRPr kumimoji="0" lang="en-US" sz="2000" b="0" i="1" u="none" strike="noStrike" kern="1200" cap="none" spc="0" normalizeH="0" baseline="0" noProof="0" dirty="0" smtClean="0">
              <a:ln>
                <a:noFill/>
              </a:ln>
              <a:solidFill>
                <a:schemeClr val="tx1"/>
              </a:solidFill>
              <a:effectLst/>
              <a:uLnTx/>
              <a:uFillTx/>
              <a:latin typeface="+mn-lt"/>
              <a:ea typeface="+mn-ea"/>
              <a:cs typeface="+mn-cs"/>
            </a:endParaRPr>
          </a:p>
          <a:p>
            <a:pPr marL="182880" indent="-182880" algn="just">
              <a:lnSpc>
                <a:spcPct val="90000"/>
              </a:lnSpc>
              <a:spcBef>
                <a:spcPts val="1800"/>
              </a:spcBef>
              <a:buSzPct val="100000"/>
              <a:defRPr/>
            </a:pPr>
            <a:r>
              <a:rPr lang="en-US" sz="2000" b="1" dirty="0" smtClean="0"/>
              <a:t>Section 54 reads as under:</a:t>
            </a:r>
          </a:p>
          <a:p>
            <a:pPr marL="182880" marR="0" lvl="0" indent="-182880" algn="just" defTabSz="914400" rtl="0" eaLnBrk="1" fontAlgn="auto" latinLnBrk="0" hangingPunct="1">
              <a:lnSpc>
                <a:spcPct val="90000"/>
              </a:lnSpc>
              <a:spcBef>
                <a:spcPts val="1800"/>
              </a:spcBef>
              <a:spcAft>
                <a:spcPts val="0"/>
              </a:spcAft>
              <a:buClrTx/>
              <a:buSzPct val="100000"/>
              <a:buFont typeface="Arial" pitchFamily="34" charset="0"/>
              <a:buNone/>
              <a:tabLst/>
              <a:defRPr/>
            </a:pPr>
            <a:r>
              <a:rPr kumimoji="0" lang="en-US" sz="2000" b="0" i="1" u="none" strike="noStrike" kern="1200" cap="none" spc="0" normalizeH="0" baseline="0" noProof="0" dirty="0" smtClean="0">
                <a:ln>
                  <a:noFill/>
                </a:ln>
                <a:solidFill>
                  <a:schemeClr val="tx1"/>
                </a:solidFill>
                <a:effectLst/>
                <a:uLnTx/>
                <a:uFillTx/>
                <a:latin typeface="+mn-lt"/>
                <a:ea typeface="+mn-ea"/>
                <a:cs typeface="+mn-cs"/>
              </a:rPr>
              <a:t>(1)</a:t>
            </a:r>
            <a:r>
              <a:rPr kumimoji="0" lang="en-US" sz="2000" b="1" i="1"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1" u="none" strike="noStrike" kern="1200" cap="none" spc="0" normalizeH="0" baseline="0" noProof="0" dirty="0" smtClean="0">
                <a:ln>
                  <a:noFill/>
                </a:ln>
                <a:solidFill>
                  <a:schemeClr val="tx1"/>
                </a:solidFill>
                <a:effectLst/>
                <a:uLnTx/>
                <a:uFillTx/>
                <a:latin typeface="+mn-lt"/>
                <a:ea typeface="+mn-ea"/>
                <a:cs typeface="+mn-cs"/>
              </a:rPr>
              <a:t>In </a:t>
            </a:r>
            <a:r>
              <a:rPr kumimoji="0" lang="en-US" sz="2000" b="1" i="1" u="sng" strike="noStrike" kern="1200" cap="none" spc="0" normalizeH="0" baseline="0" noProof="0" dirty="0" smtClean="0">
                <a:ln>
                  <a:noFill/>
                </a:ln>
                <a:solidFill>
                  <a:srgbClr val="0070C0"/>
                </a:solidFill>
                <a:effectLst/>
                <a:uLnTx/>
                <a:uFillTx/>
                <a:latin typeface="+mn-lt"/>
                <a:ea typeface="+mn-ea"/>
                <a:cs typeface="+mn-cs"/>
              </a:rPr>
              <a:t>any prosecution</a:t>
            </a:r>
            <a:r>
              <a:rPr kumimoji="0" lang="en-US" sz="2000" b="1" i="1"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1" u="none" strike="noStrike" kern="1200" cap="none" spc="0" normalizeH="0" baseline="0" noProof="0" dirty="0" smtClean="0">
                <a:ln>
                  <a:noFill/>
                </a:ln>
                <a:solidFill>
                  <a:schemeClr val="tx1"/>
                </a:solidFill>
                <a:effectLst/>
                <a:uLnTx/>
                <a:uFillTx/>
                <a:latin typeface="+mn-lt"/>
                <a:ea typeface="+mn-ea"/>
                <a:cs typeface="+mn-cs"/>
              </a:rPr>
              <a:t>for any offence under this Act which requires a culpable mental state on the part of the accused, </a:t>
            </a:r>
            <a:r>
              <a:rPr kumimoji="0" lang="en-US" sz="2000" b="1" i="1" u="sng" strike="noStrike" kern="1200" cap="none" spc="0" normalizeH="0" baseline="0" noProof="0" dirty="0" smtClean="0">
                <a:ln>
                  <a:noFill/>
                </a:ln>
                <a:solidFill>
                  <a:srgbClr val="0070C0"/>
                </a:solidFill>
                <a:effectLst/>
                <a:uLnTx/>
                <a:uFillTx/>
                <a:latin typeface="+mn-lt"/>
                <a:ea typeface="+mn-ea"/>
                <a:cs typeface="+mn-cs"/>
              </a:rPr>
              <a:t>the court shall presume the existence of such mental state </a:t>
            </a:r>
            <a:r>
              <a:rPr kumimoji="0" lang="en-US" sz="2000" b="0" i="1" u="none" strike="noStrike" kern="1200" cap="none" spc="0" normalizeH="0" baseline="0" noProof="0" dirty="0" smtClean="0">
                <a:ln>
                  <a:noFill/>
                </a:ln>
                <a:solidFill>
                  <a:schemeClr val="tx1"/>
                </a:solidFill>
                <a:effectLst/>
                <a:uLnTx/>
                <a:uFillTx/>
                <a:latin typeface="+mn-lt"/>
                <a:ea typeface="+mn-ea"/>
                <a:cs typeface="+mn-cs"/>
              </a:rPr>
              <a:t>but it shall be a </a:t>
            </a:r>
            <a:r>
              <a:rPr kumimoji="0" lang="en-US" sz="2000" b="0" i="1" u="none" strike="noStrike" kern="1200" cap="none" spc="0" normalizeH="0" baseline="0" noProof="0" dirty="0" err="1" smtClean="0">
                <a:ln>
                  <a:noFill/>
                </a:ln>
                <a:solidFill>
                  <a:schemeClr val="tx1"/>
                </a:solidFill>
                <a:effectLst/>
                <a:uLnTx/>
                <a:uFillTx/>
                <a:latin typeface="+mn-lt"/>
                <a:ea typeface="+mn-ea"/>
                <a:cs typeface="+mn-cs"/>
              </a:rPr>
              <a:t>defence</a:t>
            </a:r>
            <a:r>
              <a:rPr kumimoji="0" lang="en-US" sz="2000" b="0" i="1" u="none" strike="noStrike" kern="1200" cap="none" spc="0" normalizeH="0" baseline="0" noProof="0" dirty="0" smtClean="0">
                <a:ln>
                  <a:noFill/>
                </a:ln>
                <a:solidFill>
                  <a:schemeClr val="tx1"/>
                </a:solidFill>
                <a:effectLst/>
                <a:uLnTx/>
                <a:uFillTx/>
                <a:latin typeface="+mn-lt"/>
                <a:ea typeface="+mn-ea"/>
                <a:cs typeface="+mn-cs"/>
              </a:rPr>
              <a:t> for the accused to prove the fact that he had no such mental state with respect to the act charged as an offence in that prosecution.</a:t>
            </a:r>
          </a:p>
          <a:p>
            <a:pPr marL="182880" marR="0" lvl="0" indent="-182880" algn="just" defTabSz="914400" rtl="0" eaLnBrk="1" fontAlgn="auto" latinLnBrk="0" hangingPunct="1">
              <a:lnSpc>
                <a:spcPct val="90000"/>
              </a:lnSpc>
              <a:spcBef>
                <a:spcPts val="1800"/>
              </a:spcBef>
              <a:spcAft>
                <a:spcPts val="0"/>
              </a:spcAft>
              <a:buClrTx/>
              <a:buSzPct val="100000"/>
              <a:buFont typeface="Arial" pitchFamily="34" charset="0"/>
              <a:buNone/>
              <a:tabLst/>
              <a:defRPr/>
            </a:pPr>
            <a:r>
              <a:rPr kumimoji="0" lang="en-US" sz="2000" b="0" i="1" u="none" strike="noStrike" kern="1200" cap="none" spc="0" normalizeH="0" baseline="0" noProof="0" dirty="0" smtClean="0">
                <a:ln>
                  <a:noFill/>
                </a:ln>
                <a:solidFill>
                  <a:schemeClr val="tx1"/>
                </a:solidFill>
                <a:effectLst/>
                <a:uLnTx/>
                <a:uFillTx/>
                <a:latin typeface="+mn-lt"/>
                <a:ea typeface="+mn-ea"/>
                <a:cs typeface="+mn-cs"/>
              </a:rPr>
              <a:t>	</a:t>
            </a:r>
          </a:p>
          <a:p>
            <a:pPr marL="0" marR="0" lvl="0" indent="0" algn="just" defTabSz="914400" rtl="0" eaLnBrk="1" fontAlgn="auto" latinLnBrk="0" hangingPunct="1">
              <a:lnSpc>
                <a:spcPct val="90000"/>
              </a:lnSpc>
              <a:spcBef>
                <a:spcPts val="1800"/>
              </a:spcBef>
              <a:spcAft>
                <a:spcPts val="0"/>
              </a:spcAft>
              <a:buClrTx/>
              <a:buSzPct val="100000"/>
              <a:buFont typeface="Arial" pitchFamily="34" charset="0"/>
              <a:buNone/>
              <a:tabLst/>
              <a:defRPr/>
            </a:pPr>
            <a:r>
              <a:rPr kumimoji="0" lang="en-US" sz="2000" b="0" i="1" u="none" strike="noStrike" kern="1200" cap="none" spc="0" normalizeH="0" baseline="0" noProof="0" dirty="0" smtClean="0">
                <a:ln>
                  <a:noFill/>
                </a:ln>
                <a:solidFill>
                  <a:schemeClr val="tx1"/>
                </a:solidFill>
                <a:effectLst/>
                <a:uLnTx/>
                <a:uFillTx/>
                <a:latin typeface="+mn-lt"/>
                <a:ea typeface="+mn-ea"/>
                <a:cs typeface="+mn-cs"/>
              </a:rPr>
              <a:t>Explanation.—In this sub-section, </a:t>
            </a:r>
            <a:r>
              <a:rPr kumimoji="0" lang="en-US" sz="2000" b="0" i="1" u="none" strike="noStrike" kern="1200" cap="none" spc="0" normalizeH="0" baseline="0" noProof="0" dirty="0" smtClean="0">
                <a:ln>
                  <a:noFill/>
                </a:ln>
                <a:solidFill>
                  <a:srgbClr val="0070C0"/>
                </a:solidFill>
                <a:effectLst/>
                <a:uLnTx/>
                <a:uFillTx/>
                <a:latin typeface="+mn-lt"/>
                <a:ea typeface="+mn-ea"/>
                <a:cs typeface="+mn-cs"/>
              </a:rPr>
              <a:t>“culpable mental state” </a:t>
            </a:r>
            <a:r>
              <a:rPr kumimoji="0" lang="en-US" sz="2000" b="1" i="1" u="none" strike="noStrike" kern="1200" cap="none" spc="0" normalizeH="0" baseline="0" noProof="0" dirty="0" smtClean="0">
                <a:ln>
                  <a:noFill/>
                </a:ln>
                <a:solidFill>
                  <a:srgbClr val="0070C0"/>
                </a:solidFill>
                <a:effectLst/>
                <a:uLnTx/>
                <a:uFillTx/>
                <a:latin typeface="+mn-lt"/>
                <a:ea typeface="+mn-ea"/>
                <a:cs typeface="+mn-cs"/>
              </a:rPr>
              <a:t>includes intention</a:t>
            </a:r>
            <a:r>
              <a:rPr kumimoji="0" lang="en-US" sz="2000" b="0" i="1" u="none" strike="noStrike" kern="1200" cap="none" spc="0" normalizeH="0" baseline="0" noProof="0" dirty="0" smtClean="0">
                <a:ln>
                  <a:noFill/>
                </a:ln>
                <a:solidFill>
                  <a:srgbClr val="0070C0"/>
                </a:solidFill>
                <a:effectLst/>
                <a:uLnTx/>
                <a:uFillTx/>
                <a:latin typeface="+mn-lt"/>
                <a:ea typeface="+mn-ea"/>
                <a:cs typeface="+mn-cs"/>
              </a:rPr>
              <a:t>, </a:t>
            </a:r>
            <a:r>
              <a:rPr kumimoji="0" lang="en-US" sz="2000" b="1" i="1" u="none" strike="noStrike" kern="1200" cap="none" spc="0" normalizeH="0" baseline="0" noProof="0" dirty="0" smtClean="0">
                <a:ln>
                  <a:noFill/>
                </a:ln>
                <a:solidFill>
                  <a:srgbClr val="0070C0"/>
                </a:solidFill>
                <a:effectLst/>
                <a:uLnTx/>
                <a:uFillTx/>
                <a:latin typeface="+mn-lt"/>
                <a:ea typeface="+mn-ea"/>
                <a:cs typeface="+mn-cs"/>
              </a:rPr>
              <a:t>motive </a:t>
            </a:r>
            <a:r>
              <a:rPr kumimoji="0" lang="en-US" sz="2000" b="0" i="1" u="none" strike="noStrike" kern="1200" cap="none" spc="0" normalizeH="0" baseline="0" noProof="0" dirty="0" smtClean="0">
                <a:ln>
                  <a:noFill/>
                </a:ln>
                <a:solidFill>
                  <a:srgbClr val="0070C0"/>
                </a:solidFill>
                <a:effectLst/>
                <a:uLnTx/>
                <a:uFillTx/>
                <a:latin typeface="+mn-lt"/>
                <a:ea typeface="+mn-ea"/>
                <a:cs typeface="+mn-cs"/>
              </a:rPr>
              <a:t>or </a:t>
            </a:r>
            <a:r>
              <a:rPr kumimoji="0" lang="en-US" sz="2000" b="1" i="1" u="none" strike="noStrike" kern="1200" cap="none" spc="0" normalizeH="0" baseline="0" noProof="0" dirty="0" smtClean="0">
                <a:ln>
                  <a:noFill/>
                </a:ln>
                <a:solidFill>
                  <a:srgbClr val="0070C0"/>
                </a:solidFill>
                <a:effectLst/>
                <a:uLnTx/>
                <a:uFillTx/>
                <a:latin typeface="+mn-lt"/>
                <a:ea typeface="+mn-ea"/>
                <a:cs typeface="+mn-cs"/>
              </a:rPr>
              <a:t>knowledge of a fact or belief in</a:t>
            </a:r>
            <a:r>
              <a:rPr kumimoji="0" lang="en-US" sz="2000" b="0" i="1" u="none" strike="noStrike" kern="1200" cap="none" spc="0" normalizeH="0" baseline="0" noProof="0" dirty="0" smtClean="0">
                <a:ln>
                  <a:noFill/>
                </a:ln>
                <a:solidFill>
                  <a:srgbClr val="0070C0"/>
                </a:solidFill>
                <a:effectLst/>
                <a:uLnTx/>
                <a:uFillTx/>
                <a:latin typeface="+mn-lt"/>
                <a:ea typeface="+mn-ea"/>
                <a:cs typeface="+mn-cs"/>
              </a:rPr>
              <a:t>, or </a:t>
            </a:r>
            <a:r>
              <a:rPr kumimoji="0" lang="en-US" sz="2000" b="1" i="1" u="none" strike="noStrike" kern="1200" cap="none" spc="0" normalizeH="0" baseline="0" noProof="0" dirty="0" smtClean="0">
                <a:ln>
                  <a:noFill/>
                </a:ln>
                <a:solidFill>
                  <a:srgbClr val="0070C0"/>
                </a:solidFill>
                <a:effectLst/>
                <a:uLnTx/>
                <a:uFillTx/>
                <a:latin typeface="+mn-lt"/>
                <a:ea typeface="+mn-ea"/>
                <a:cs typeface="+mn-cs"/>
              </a:rPr>
              <a:t>reason to believe, a fact</a:t>
            </a:r>
            <a:r>
              <a:rPr kumimoji="0" lang="en-US" sz="2000" b="0" i="1" u="none" strike="noStrike" kern="1200" cap="none" spc="0" normalizeH="0" baseline="0" noProof="0" dirty="0" smtClean="0">
                <a:ln>
                  <a:noFill/>
                </a:ln>
                <a:solidFill>
                  <a:srgbClr val="0070C0"/>
                </a:solidFill>
                <a:effectLst/>
                <a:uLnTx/>
                <a:uFillTx/>
                <a:latin typeface="+mn-lt"/>
                <a:ea typeface="+mn-ea"/>
                <a:cs typeface="+mn-cs"/>
              </a:rPr>
              <a:t>.</a:t>
            </a:r>
          </a:p>
          <a:p>
            <a:pPr marL="182880" marR="0" lvl="0" indent="-182880" algn="just" defTabSz="914400" rtl="0" eaLnBrk="1" fontAlgn="auto" latinLnBrk="0" hangingPunct="1">
              <a:lnSpc>
                <a:spcPct val="90000"/>
              </a:lnSpc>
              <a:spcBef>
                <a:spcPts val="1800"/>
              </a:spcBef>
              <a:spcAft>
                <a:spcPts val="0"/>
              </a:spcAft>
              <a:buClrTx/>
              <a:buSzPct val="100000"/>
              <a:buFont typeface="Arial" pitchFamily="34" charset="0"/>
              <a:buNone/>
              <a:tabLst/>
              <a:defRPr/>
            </a:pPr>
            <a:endParaRPr kumimoji="0" lang="en-US" sz="2000" b="0" i="1" u="none" strike="noStrike" kern="1200" cap="none" spc="0" normalizeH="0" baseline="0" noProof="0" dirty="0" smtClean="0">
              <a:ln>
                <a:noFill/>
              </a:ln>
              <a:solidFill>
                <a:schemeClr val="tx1"/>
              </a:solidFill>
              <a:effectLst/>
              <a:uLnTx/>
              <a:uFillTx/>
              <a:latin typeface="+mn-lt"/>
              <a:ea typeface="+mn-ea"/>
              <a:cs typeface="+mn-cs"/>
            </a:endParaRPr>
          </a:p>
          <a:p>
            <a:pPr marL="182880" marR="0" lvl="0" indent="-182880" algn="just" defTabSz="914400" rtl="0" eaLnBrk="1" fontAlgn="auto" latinLnBrk="0" hangingPunct="1">
              <a:lnSpc>
                <a:spcPct val="90000"/>
              </a:lnSpc>
              <a:spcBef>
                <a:spcPts val="1800"/>
              </a:spcBef>
              <a:spcAft>
                <a:spcPts val="0"/>
              </a:spcAft>
              <a:buClrTx/>
              <a:buSzPct val="100000"/>
              <a:buFont typeface="Arial" pitchFamily="34" charset="0"/>
              <a:buNone/>
              <a:tabLst/>
              <a:defRPr/>
            </a:pPr>
            <a:r>
              <a:rPr kumimoji="0" lang="en-US" sz="2000" b="0" i="1" u="none" strike="noStrike" kern="1200" cap="none" spc="0" normalizeH="0" baseline="0" noProof="0" dirty="0" smtClean="0">
                <a:ln>
                  <a:noFill/>
                </a:ln>
                <a:solidFill>
                  <a:schemeClr val="tx1"/>
                </a:solidFill>
                <a:effectLst/>
                <a:uLnTx/>
                <a:uFillTx/>
                <a:latin typeface="+mn-lt"/>
                <a:ea typeface="+mn-ea"/>
                <a:cs typeface="+mn-cs"/>
              </a:rPr>
              <a:t>(2) For the purposes of this section, a fact is said to be proved only when the court believes it to exist beyond reasonable doubt and not merely when its existence is established by a preponderance of probability.								</a:t>
            </a:r>
          </a:p>
          <a:p>
            <a:pPr marL="182880" marR="0" lvl="0" indent="-182880" algn="just" defTabSz="914400" rtl="0" eaLnBrk="1" fontAlgn="auto" latinLnBrk="0" hangingPunct="1">
              <a:lnSpc>
                <a:spcPct val="90000"/>
              </a:lnSpc>
              <a:spcBef>
                <a:spcPts val="1800"/>
              </a:spcBef>
              <a:spcAft>
                <a:spcPts val="0"/>
              </a:spcAft>
              <a:buClrTx/>
              <a:buSzPct val="100000"/>
              <a:buFont typeface="Arial" pitchFamily="34" charset="0"/>
              <a:buNone/>
              <a:tabLst/>
              <a:defRPr/>
            </a:pPr>
            <a:endParaRPr kumimoji="0" lang="en-US" sz="2000" b="0" i="1" u="none" strike="noStrike" kern="1200" cap="none" spc="0" normalizeH="0" baseline="0" noProof="0" dirty="0" smtClean="0">
              <a:ln>
                <a:noFill/>
              </a:ln>
              <a:solidFill>
                <a:schemeClr val="tx1"/>
              </a:solidFill>
              <a:effectLst/>
              <a:uLnTx/>
              <a:uFillTx/>
              <a:latin typeface="+mn-lt"/>
              <a:ea typeface="+mn-ea"/>
              <a:cs typeface="+mn-cs"/>
            </a:endParaRPr>
          </a:p>
          <a:p>
            <a:pPr marL="182880" marR="0" lvl="0" indent="-182880" algn="r" defTabSz="914400" rtl="0" eaLnBrk="1" fontAlgn="auto" latinLnBrk="0" hangingPunct="1">
              <a:lnSpc>
                <a:spcPct val="90000"/>
              </a:lnSpc>
              <a:spcBef>
                <a:spcPts val="1800"/>
              </a:spcBef>
              <a:spcAft>
                <a:spcPts val="0"/>
              </a:spcAft>
              <a:buClrTx/>
              <a:buSzPct val="100000"/>
              <a:buFont typeface="Arial" pitchFamily="34" charset="0"/>
              <a:buNone/>
              <a:tabLst/>
              <a:defRPr/>
            </a:pPr>
            <a:r>
              <a:rPr kumimoji="0" lang="en-US" sz="20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1100" b="0" i="1" u="none" strike="noStrike" kern="1200" cap="none" spc="0" normalizeH="0" baseline="0" noProof="0" dirty="0" smtClean="0">
                <a:ln>
                  <a:noFill/>
                </a:ln>
                <a:solidFill>
                  <a:schemeClr val="tx1"/>
                </a:solidFill>
                <a:effectLst/>
                <a:uLnTx/>
                <a:uFillTx/>
                <a:latin typeface="+mn-lt"/>
                <a:ea typeface="+mn-ea"/>
                <a:cs typeface="+mn-cs"/>
              </a:rPr>
              <a:t>     (Corresponds</a:t>
            </a:r>
            <a:r>
              <a:rPr kumimoji="0" lang="en-US" sz="1100" b="0" i="1" u="none" strike="noStrike" kern="1200" cap="none" spc="0" normalizeH="0" noProof="0" dirty="0" smtClean="0">
                <a:ln>
                  <a:noFill/>
                </a:ln>
                <a:solidFill>
                  <a:schemeClr val="tx1"/>
                </a:solidFill>
                <a:effectLst/>
                <a:uLnTx/>
                <a:uFillTx/>
                <a:latin typeface="+mn-lt"/>
                <a:ea typeface="+mn-ea"/>
                <a:cs typeface="+mn-cs"/>
              </a:rPr>
              <a:t> to Sec </a:t>
            </a:r>
            <a:r>
              <a:rPr kumimoji="0" lang="en-US" sz="1100" b="0" i="1" u="none" strike="noStrike" kern="1200" cap="none" spc="0" normalizeH="0" baseline="0" noProof="0" dirty="0" smtClean="0">
                <a:ln>
                  <a:noFill/>
                </a:ln>
                <a:solidFill>
                  <a:schemeClr val="tx1"/>
                </a:solidFill>
                <a:effectLst/>
                <a:uLnTx/>
                <a:uFillTx/>
                <a:latin typeface="+mn-lt"/>
                <a:ea typeface="+mn-ea"/>
                <a:cs typeface="+mn-cs"/>
              </a:rPr>
              <a:t>278E of ITA)</a:t>
            </a:r>
          </a:p>
        </p:txBody>
      </p:sp>
      <p:sp>
        <p:nvSpPr>
          <p:cNvPr id="5" name="Slide Number Placeholder 4"/>
          <p:cNvSpPr>
            <a:spLocks noGrp="1"/>
          </p:cNvSpPr>
          <p:nvPr>
            <p:ph type="sldNum" sz="quarter" idx="12"/>
          </p:nvPr>
        </p:nvSpPr>
        <p:spPr/>
        <p:txBody>
          <a:bodyPr/>
          <a:lstStyle/>
          <a:p>
            <a:fld id="{25BA54BD-C84D-46CE-8B72-31BFB26ABA43}" type="slidenum">
              <a:rPr lang="en-US" smtClean="0"/>
              <a:pPr/>
              <a:t>27</a:t>
            </a:fld>
            <a:endParaRPr lang="en-US" dirty="0"/>
          </a:p>
        </p:txBody>
      </p:sp>
      <p:sp>
        <p:nvSpPr>
          <p:cNvPr id="6" name="Date Placeholder 5"/>
          <p:cNvSpPr>
            <a:spLocks noGrp="1"/>
          </p:cNvSpPr>
          <p:nvPr>
            <p:ph type="dt" sz="half" idx="10"/>
          </p:nvPr>
        </p:nvSpPr>
        <p:spPr>
          <a:xfrm>
            <a:off x="7605951" y="6017097"/>
            <a:ext cx="2844799" cy="365125"/>
          </a:xfrm>
        </p:spPr>
        <p:txBody>
          <a:bodyPr/>
          <a:lstStyle/>
          <a:p>
            <a:r>
              <a:rPr lang="en-US" smtClean="0"/>
              <a:t>July 2015</a:t>
            </a:r>
            <a:endParaRPr lang="en-US" dirty="0"/>
          </a:p>
        </p:txBody>
      </p:sp>
      <p:sp>
        <p:nvSpPr>
          <p:cNvPr id="8" name="Rectangle 7"/>
          <p:cNvSpPr/>
          <p:nvPr/>
        </p:nvSpPr>
        <p:spPr>
          <a:xfrm>
            <a:off x="900758" y="4948704"/>
            <a:ext cx="10604310" cy="810648"/>
          </a:xfrm>
          <a:prstGeom prst="rect">
            <a:avLst/>
          </a:prstGeom>
          <a:solidFill>
            <a:schemeClr val="accent3">
              <a:lumMod val="20000"/>
              <a:lumOff val="8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lvl="1" algn="ctr"/>
            <a:r>
              <a:rPr lang="en-US" sz="2400" dirty="0" smtClean="0">
                <a:solidFill>
                  <a:schemeClr val="tx1"/>
                </a:solidFill>
              </a:rPr>
              <a:t>Onus to prove non-culpability beyond reasonable doubt is shifted on the accused</a:t>
            </a:r>
            <a:endParaRPr lang="en-US" sz="2400" i="1" dirty="0">
              <a:solidFill>
                <a:srgbClr val="0070C0"/>
              </a:solidFill>
            </a:endParaRPr>
          </a:p>
        </p:txBody>
      </p:sp>
      <p:sp>
        <p:nvSpPr>
          <p:cNvPr id="9" name="Footer Placeholder 8"/>
          <p:cNvSpPr>
            <a:spLocks noGrp="1"/>
          </p:cNvSpPr>
          <p:nvPr>
            <p:ph type="ftr" sz="quarter" idx="11"/>
          </p:nvPr>
        </p:nvSpPr>
        <p:spPr/>
        <p:txBody>
          <a:bodyPr/>
          <a:lstStyle/>
          <a:p>
            <a:r>
              <a:rPr lang="en-US" smtClean="0"/>
              <a:t>T P Ostwal &amp; Associates</a:t>
            </a:r>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1337" y="2204864"/>
            <a:ext cx="11109331" cy="1754326"/>
          </a:xfrm>
          <a:prstGeom prst="rect">
            <a:avLst/>
          </a:prstGeom>
        </p:spPr>
        <p:txBody>
          <a:bodyPr wrap="square">
            <a:spAutoFit/>
          </a:bodyPr>
          <a:lstStyle/>
          <a:p>
            <a:pPr lvl="0" algn="ctr">
              <a:lnSpc>
                <a:spcPct val="90000"/>
              </a:lnSpc>
              <a:spcBef>
                <a:spcPct val="0"/>
              </a:spcBef>
              <a:defRPr/>
            </a:pPr>
            <a:r>
              <a:rPr lang="en-US" sz="6000" b="1" cap="small" dirty="0" smtClean="0">
                <a:solidFill>
                  <a:srgbClr val="0070C0"/>
                </a:solidFill>
                <a:cs typeface="Arial" pitchFamily="34" charset="0"/>
              </a:rPr>
              <a:t>One Time Compliance Procedure Chapter VI</a:t>
            </a:r>
            <a:endParaRPr lang="en-US" sz="6000" b="1" cap="small" dirty="0">
              <a:solidFill>
                <a:srgbClr val="0070C0"/>
              </a:solidFill>
              <a:cs typeface="Arial" pitchFamily="34" charset="0"/>
            </a:endParaRPr>
          </a:p>
        </p:txBody>
      </p:sp>
      <p:sp>
        <p:nvSpPr>
          <p:cNvPr id="3" name="Slide Number Placeholder 2"/>
          <p:cNvSpPr>
            <a:spLocks noGrp="1"/>
          </p:cNvSpPr>
          <p:nvPr>
            <p:ph type="sldNum" sz="quarter" idx="12"/>
          </p:nvPr>
        </p:nvSpPr>
        <p:spPr/>
        <p:txBody>
          <a:bodyPr/>
          <a:lstStyle/>
          <a:p>
            <a:fld id="{25BA54BD-C84D-46CE-8B72-31BFB26ABA43}" type="slidenum">
              <a:rPr lang="en-US" smtClean="0"/>
              <a:pPr/>
              <a:t>28</a:t>
            </a:fld>
            <a:endParaRPr lang="en-US" dirty="0"/>
          </a:p>
        </p:txBody>
      </p:sp>
      <p:sp>
        <p:nvSpPr>
          <p:cNvPr id="4" name="Date Placeholder 3"/>
          <p:cNvSpPr>
            <a:spLocks noGrp="1"/>
          </p:cNvSpPr>
          <p:nvPr>
            <p:ph type="dt" sz="half" idx="10"/>
          </p:nvPr>
        </p:nvSpPr>
        <p:spPr/>
        <p:txBody>
          <a:bodyPr/>
          <a:lstStyle/>
          <a:p>
            <a:r>
              <a:rPr lang="en-US" smtClean="0"/>
              <a:t>July 2015</a:t>
            </a:r>
            <a:endParaRPr lang="en-US" dirty="0"/>
          </a:p>
        </p:txBody>
      </p:sp>
      <p:pic>
        <p:nvPicPr>
          <p:cNvPr id="20484" name="Picture 4" descr="https://www.writestorybooksforchildren.com/wp-content/uploads/2014/05/One-Time-Offer5.gif"/>
          <p:cNvPicPr>
            <a:picLocks noChangeAspect="1" noChangeArrowheads="1"/>
          </p:cNvPicPr>
          <p:nvPr/>
        </p:nvPicPr>
        <p:blipFill>
          <a:blip r:embed="rId2"/>
          <a:srcRect/>
          <a:stretch>
            <a:fillRect/>
          </a:stretch>
        </p:blipFill>
        <p:spPr bwMode="auto">
          <a:xfrm>
            <a:off x="2855906" y="3827459"/>
            <a:ext cx="7058025" cy="1743076"/>
          </a:xfrm>
          <a:prstGeom prst="rect">
            <a:avLst/>
          </a:prstGeom>
          <a:noFill/>
        </p:spPr>
      </p:pic>
      <p:sp>
        <p:nvSpPr>
          <p:cNvPr id="7" name="Footer Placeholder 6"/>
          <p:cNvSpPr>
            <a:spLocks noGrp="1"/>
          </p:cNvSpPr>
          <p:nvPr>
            <p:ph type="ftr" sz="quarter" idx="11"/>
          </p:nvPr>
        </p:nvSpPr>
        <p:spPr/>
        <p:txBody>
          <a:bodyPr/>
          <a:lstStyle/>
          <a:p>
            <a:r>
              <a:rPr lang="en-US" smtClean="0"/>
              <a:t>T P Ostwal &amp; Associates</a:t>
            </a:r>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9939" y="3429000"/>
            <a:ext cx="11164147" cy="1477328"/>
          </a:xfrm>
          <a:prstGeom prst="rect">
            <a:avLst/>
          </a:prstGeom>
        </p:spPr>
        <p:txBody>
          <a:bodyPr wrap="square">
            <a:spAutoFit/>
          </a:bodyPr>
          <a:lstStyle/>
          <a:p>
            <a:pPr>
              <a:lnSpc>
                <a:spcPct val="150000"/>
              </a:lnSpc>
              <a:buFont typeface="Arial" pitchFamily="34" charset="0"/>
              <a:buChar char="•"/>
            </a:pPr>
            <a:endParaRPr lang="en-US" sz="2000" dirty="0" smtClean="0"/>
          </a:p>
          <a:p>
            <a:pPr>
              <a:lnSpc>
                <a:spcPct val="150000"/>
              </a:lnSpc>
              <a:buFont typeface="Arial" pitchFamily="34" charset="0"/>
              <a:buChar char="•"/>
            </a:pPr>
            <a:endParaRPr lang="en-US" sz="2000" dirty="0" smtClean="0"/>
          </a:p>
          <a:p>
            <a:pPr>
              <a:lnSpc>
                <a:spcPct val="150000"/>
              </a:lnSpc>
              <a:buFont typeface="Arial" pitchFamily="34" charset="0"/>
              <a:buChar char="•"/>
            </a:pPr>
            <a:endParaRPr lang="en-US" sz="2000" dirty="0" smtClean="0"/>
          </a:p>
        </p:txBody>
      </p:sp>
      <p:sp>
        <p:nvSpPr>
          <p:cNvPr id="3" name="Title 3"/>
          <p:cNvSpPr txBox="1">
            <a:spLocks/>
          </p:cNvSpPr>
          <p:nvPr/>
        </p:nvSpPr>
        <p:spPr>
          <a:xfrm>
            <a:off x="457319" y="-2432"/>
            <a:ext cx="11293503" cy="990600"/>
          </a:xfrm>
          <a:prstGeom prst="rect">
            <a:avLst/>
          </a:prstGeom>
        </p:spPr>
        <p:txBody>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small" spc="0" normalizeH="0" baseline="0" noProof="0" dirty="0" smtClean="0">
                <a:ln>
                  <a:noFill/>
                </a:ln>
                <a:solidFill>
                  <a:srgbClr val="0070C0"/>
                </a:solidFill>
                <a:effectLst/>
                <a:uLnTx/>
                <a:uFillTx/>
                <a:latin typeface="Book Antiqua" pitchFamily="18" charset="0"/>
                <a:ea typeface="+mj-ea"/>
                <a:cs typeface="Arial" pitchFamily="34" charset="0"/>
              </a:rPr>
              <a:t>One Time</a:t>
            </a:r>
            <a:r>
              <a:rPr kumimoji="0" lang="en-US" sz="3200" b="1" i="0" u="none" strike="noStrike" kern="1200" cap="small" spc="0" normalizeH="0" noProof="0" dirty="0" smtClean="0">
                <a:ln>
                  <a:noFill/>
                </a:ln>
                <a:solidFill>
                  <a:srgbClr val="0070C0"/>
                </a:solidFill>
                <a:effectLst/>
                <a:uLnTx/>
                <a:uFillTx/>
                <a:latin typeface="Book Antiqua" pitchFamily="18" charset="0"/>
                <a:ea typeface="+mj-ea"/>
                <a:cs typeface="Arial" pitchFamily="34" charset="0"/>
              </a:rPr>
              <a:t> Compliance Procedure – Chapter VI</a:t>
            </a:r>
            <a:endParaRPr kumimoji="0" lang="en-US" sz="3200" b="1" i="0" u="none" strike="noStrike" kern="1200" cap="small" spc="0" normalizeH="0" baseline="0" noProof="0" dirty="0">
              <a:ln>
                <a:noFill/>
              </a:ln>
              <a:solidFill>
                <a:srgbClr val="0070C0"/>
              </a:solidFill>
              <a:effectLst/>
              <a:uLnTx/>
              <a:uFillTx/>
              <a:latin typeface="Book Antiqua" pitchFamily="18" charset="0"/>
              <a:ea typeface="+mj-ea"/>
              <a:cs typeface="Arial" pitchFamily="34" charset="0"/>
            </a:endParaRPr>
          </a:p>
        </p:txBody>
      </p:sp>
      <p:graphicFrame>
        <p:nvGraphicFramePr>
          <p:cNvPr id="4" name="Diagram 3"/>
          <p:cNvGraphicFramePr/>
          <p:nvPr/>
        </p:nvGraphicFramePr>
        <p:xfrm>
          <a:off x="477912" y="494576"/>
          <a:ext cx="11236174"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25BA54BD-C84D-46CE-8B72-31BFB26ABA43}" type="slidenum">
              <a:rPr lang="en-US" smtClean="0"/>
              <a:pPr/>
              <a:t>29</a:t>
            </a:fld>
            <a:endParaRPr lang="en-US" dirty="0"/>
          </a:p>
        </p:txBody>
      </p:sp>
      <p:sp>
        <p:nvSpPr>
          <p:cNvPr id="6" name="Date Placeholder 5"/>
          <p:cNvSpPr>
            <a:spLocks noGrp="1"/>
          </p:cNvSpPr>
          <p:nvPr>
            <p:ph type="dt" sz="half" idx="10"/>
          </p:nvPr>
        </p:nvSpPr>
        <p:spPr/>
        <p:txBody>
          <a:bodyPr/>
          <a:lstStyle/>
          <a:p>
            <a:r>
              <a:rPr lang="en-US" smtClean="0"/>
              <a:t>July 2015</a:t>
            </a:r>
            <a:endParaRPr lang="en-US" dirty="0"/>
          </a:p>
        </p:txBody>
      </p:sp>
      <p:pic>
        <p:nvPicPr>
          <p:cNvPr id="8" name="Picture 2" descr="http://www.warrior-concepts-online.com/images/ordernow.jpg"/>
          <p:cNvPicPr>
            <a:picLocks noChangeAspect="1" noChangeArrowheads="1"/>
          </p:cNvPicPr>
          <p:nvPr/>
        </p:nvPicPr>
        <p:blipFill>
          <a:blip r:embed="rId7"/>
          <a:srcRect/>
          <a:stretch>
            <a:fillRect/>
          </a:stretch>
        </p:blipFill>
        <p:spPr bwMode="auto">
          <a:xfrm>
            <a:off x="8758237" y="585789"/>
            <a:ext cx="3376612" cy="757236"/>
          </a:xfrm>
          <a:prstGeom prst="rect">
            <a:avLst/>
          </a:prstGeom>
          <a:noFill/>
        </p:spPr>
      </p:pic>
      <p:sp>
        <p:nvSpPr>
          <p:cNvPr id="9" name="Footer Placeholder 8"/>
          <p:cNvSpPr>
            <a:spLocks noGrp="1"/>
          </p:cNvSpPr>
          <p:nvPr>
            <p:ph type="ftr" sz="quarter" idx="11"/>
          </p:nvPr>
        </p:nvSpPr>
        <p:spPr/>
        <p:txBody>
          <a:bodyPr/>
          <a:lstStyle/>
          <a:p>
            <a:r>
              <a:rPr lang="en-US" smtClean="0"/>
              <a:t>T P Ostwal &amp; Associates</a:t>
            </a:r>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835411" y="-41565"/>
            <a:ext cx="8626079" cy="135421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small" normalizeH="0" dirty="0" smtClean="0">
                <a:ln>
                  <a:noFill/>
                </a:ln>
                <a:solidFill>
                  <a:srgbClr val="0070C0"/>
                </a:solidFill>
                <a:effectLst/>
                <a:latin typeface="Book Antiqua" pitchFamily="18" charset="0"/>
                <a:ea typeface="Calibri" pitchFamily="34" charset="0"/>
                <a:cs typeface="Arial" pitchFamily="34" charset="0"/>
              </a:rPr>
              <a:t>EU, Swiss Sign Agreement To End Bank Secrecy</a:t>
            </a:r>
            <a:endParaRPr kumimoji="0" lang="en-US" altLang="en-US" sz="2400" b="0" i="0" u="none" strike="noStrike" cap="small" normalizeH="0" dirty="0" smtClean="0">
              <a:ln>
                <a:noFill/>
              </a:ln>
              <a:solidFill>
                <a:srgbClr val="0070C0"/>
              </a:solidFill>
              <a:effectLst/>
              <a:latin typeface="Book Antiqu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5400" b="0" i="0" u="none" strike="noStrike" cap="small" normalizeH="0" dirty="0" smtClean="0">
              <a:ln>
                <a:noFill/>
              </a:ln>
              <a:solidFill>
                <a:srgbClr val="0070C0"/>
              </a:solidFill>
              <a:effectLst/>
              <a:latin typeface="Book Antiqua" pitchFamily="18" charset="0"/>
              <a:cs typeface="Arial" pitchFamily="34" charset="0"/>
            </a:endParaRPr>
          </a:p>
        </p:txBody>
      </p:sp>
      <p:pic>
        <p:nvPicPr>
          <p:cNvPr id="1025" name="Picture 19" descr="Pen Signature"/>
          <p:cNvPicPr>
            <a:picLocks noChangeAspect="1" noChangeArrowheads="1"/>
          </p:cNvPicPr>
          <p:nvPr/>
        </p:nvPicPr>
        <p:blipFill>
          <a:blip r:embed="rId2" r:link="rId3" cstate="print">
            <a:extLst>
              <a:ext uri="{28A0092B-C50C-407E-A947-70E740481C1C}">
                <a14:useLocalDpi xmlns="" xmlns:a14="http://schemas.microsoft.com/office/drawing/2010/main" val="0"/>
              </a:ext>
            </a:extLst>
          </a:blip>
          <a:srcRect/>
          <a:stretch>
            <a:fillRect/>
          </a:stretch>
        </p:blipFill>
        <p:spPr bwMode="auto">
          <a:xfrm>
            <a:off x="4223304" y="1268760"/>
            <a:ext cx="2304856" cy="172819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tangle 3"/>
          <p:cNvSpPr>
            <a:spLocks noChangeArrowheads="1"/>
          </p:cNvSpPr>
          <p:nvPr/>
        </p:nvSpPr>
        <p:spPr bwMode="auto">
          <a:xfrm>
            <a:off x="455802" y="3296095"/>
            <a:ext cx="11425980" cy="22467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smtClean="0">
                <a:ln>
                  <a:noFill/>
                </a:ln>
                <a:effectLst/>
                <a:latin typeface="Book Antiqua" pitchFamily="18" charset="0"/>
                <a:ea typeface="Calibri" pitchFamily="34" charset="0"/>
                <a:cs typeface="Times New Roman" pitchFamily="18" charset="0"/>
              </a:rPr>
              <a:t>The European Commission and the Swiss government May 27 signed a landmark new tax transparency agreement, which will effectively end bank secrecy for Europeans, strengthen the fight against tax evasion and prevent tax evaders from hiding undeclared income in Swiss accounts.</a:t>
            </a:r>
            <a:endParaRPr kumimoji="0" lang="en-US" altLang="en-US" sz="6600" b="0" i="0" u="none" strike="noStrike" cap="none" normalizeH="0" baseline="0" dirty="0" smtClean="0">
              <a:ln>
                <a:noFill/>
              </a:ln>
              <a:effectLst/>
              <a:latin typeface="Book Antiqua" pitchFamily="18" charset="0"/>
              <a:cs typeface="Arial" pitchFamily="34" charset="0"/>
            </a:endParaRPr>
          </a:p>
        </p:txBody>
      </p:sp>
      <p:pic>
        <p:nvPicPr>
          <p:cNvPr id="1028" name="Picture 20" descr="Flag of the European Union"/>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580272" y="1229763"/>
            <a:ext cx="2225965" cy="16690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AutoShape 6" descr="data:image/jpeg;base64,/9j/4AAQSkZJRgABAQAAAQABAAD/2wCEAAkGBxQSEhQUEBQUFBQUDxQVFBQVFBQPFBQUFBQWFhQVFRUYHCggGBolHBQUITEhJSkrLi4uFx8zODMsNygtLiwBCgoKDg0OGhAQGiwkHyQsLCwsLCwsLCwsLCwsLCwsLCwsLCwsLCwsLCwsLCwsLCwsLCwsLCwsLCwsLCwsLCwsLP/AABEIAOEA4QMBEQACEQEDEQH/xAAcAAACAgMBAQAAAAAAAAAAAAAAAQIFAwYHBAj/xABKEAABAgIFBgwEBAIGCwAAAAABAAIDEQQFEiExBkFRcaHBBxMiMjNSYXKBgpGxFSOy0UJzkqLC4RQWQ2KEkxckJTQ1U2ODo9Lw/8QAGwEBAAMBAQEBAAAAAAAAAAAAAAECAwQFBgf/xAA3EQACAQIDBgQEBQQCAwAAAAAAAQIDEQQhMQUSEzJBUSJhcYEUkaGxBkLB0eEzUmLwFSMWJDT/2gAMAwEAAhEDEQA/AO3vfJARdFAEzcEFxiIEBKaAiYgQC40IRcONHahJK2gFxgQDtoBWwgDjAgDjAgHbQBbCALaAXGBASmgCaAJoBoBTQBaQCtoAthAO0gGgECgGgPDXdOECBEiuExDbaOOAxJkCZeChtLNkpXdjl1L4R3xS0MsACI1zr4jphpvbewXeCq8bRj0JVJtWRuuQ1dmlNimRsNc0Ncb7yOU2chPMfFI1oVVeIlTlTlus2easQY3hSiCIapIMgaoJGQgEQgANQAQgFJCBISSQCCAEAlJBJpUEkgFAJIBEoSRUkCQDUAjZUgbTJANz0A4RQE0BCM0EEOAIIkQbwQbiCFDCOTV7kdRINIhtgvDWRIxEdrpuMJhbMWDmExhIm8ZsOSeDTzuaxm45rU6TUVXwaPAayj9HKYM7RcTi4nOSuinTUFuoo227s9tpaFREoBtQEwhI5KACkgSAEBEhAKSAJIAQCQAhAwhJMOQCcUABQAkgCSAckJBCCKASkE4aAmgIRsPFAcyyyYDSC4tDiyI1wnmcGymO2RKrN2iQldm25N1tDfCbDmGvY1oLSRMgi4jXPWkc1cs0XM1YgJoCTEBlCgkckASQAgESpIIoAmgJBARKAigJAIByQAgEgHNAE1ABAMlARJQESVIHNAThoCaAhGw8UBzTK+ERSHmeMjKQwICiV7ErUocvqqJY2xiaJBdddaLb/W6SzcJZSizqwlRRqR3tDVMn8r6bR+ijvLRL5cQ8cyWgB17fAhY/ESjrmfSLZlCvfK3odLyd4T4USTaW3i39Zs7B8pvHgStY14s8/EbCnHOk7+Tyf7P6G+UCnw4zbUF7XjS0zlPSMR4rVO+h4tWjUovdqRafme0FDMc0ATQAgIlCCJKkAEAwgGVAMZUgk0oCU1AFNSAmgBAE0ArSAU0ApoQJAMIDLDQkmgMcfDxQHOssOnd3W+yiWhMdRZVQuRRzporRrkP5q8OUtB2ZxwNskjQ4j0JXl1V4mff4WS3E+6MhAOKyvbQ7Gk9T0UKmxoBtQIr2EdVxC0jVaMquGjNWaTXZ5m51PwrUmHIUhjIo0ysP9RcuiOI7niV9i4eXLeL+a+v7m5VZwn0SLc8RIZlM3cYNV3KP6Vqq0WebV2FXWdNqX0f1/cvqDlbQo0uLpMG8yDXPEJ09Fh8jsWiaeh51TBYinzQfyuvmi3bEmJgzBwIvHqrHK8gmhAIAQEgoJAlSQYygAFSQSmoJCaAU0ATQCmpIFNAMIAUAJoBoSZYSAmgMVIw8UBzrK3/eHam+wVZEx1PZlDDnAox/6Uv2NO5Xg7RJjqcVrRtmNE/MdtM964Kq8bPt8JK9CD8jExywaPQhO2RmBVGdCYiJoGk9TGYehWUjJ0uxNtII5wDu8J7cVZNMzd1qizquuXQZ8TEfBJ6ri0eJbj4jxV1OS0ZnOjSqZTin6pGz1flVTmj5dI4wHAvsRLPYbpnWr/ETRy1NlYSX5F7XRZ0HLenN6VrXieaFbMtTCDsVliX1Ryz2JhXpde/7ouqLwhf8yBEB7kRu4jarrELqjinsFfkn9v4LejZYw3YsI8zTsMlZVos5amxqsdJX9n/J7TlHAxJd+kmXor8SJy/8bX6JfMzUeuIL+bEHiHM+oBWU4vqZVMFXhrH9fsetkVp5rgdRB9lY53CS1RkQoAQkCgIqSBTQDQDBQBNQBTUgJoDPBwUEmRAYKWeT4oQznGVZ+e7UPZRMtHUt63E6JC7rPoV4aELU4nXzJUiJ2kH1aFxYjnPstmtvDx9zwNMrlg0d0XbIyCJJVsbqo4mRkQFUcWjaFWMiag1FJCLXIOhaFKkZypdiLIhaZglp0gyVkzF3jky2oWUcaHcSHjQ4bxerKRWUFLUuaNlXCPSMLDpBLh91ZNGbpPoy1odPo8RzQ2KZuIErRAFoyvBClK7MpqpGLdlZG2RsmorAbMn5sQ33AC24MkePHatGTzy9rldFhUiGL6M98s7CIhGuzMyVXGS1R0xr4Wo8qqXrl9zWqxypcx1ni5OGLXNIO1Z77PRhhabV96/oVn9ZqZEJMOK9pDbmteRIDsJx7VLqSXUt8JQtyL5IyQcvqa2QdFJljMkE6zNW4su5i9n4VvOCLej5aR4kiykva6fMcYbtrmFONNFf+Kwj1gvqv1McPL6mW7ovJAJNuFDMwM7ZAKfiJJdCkti4R/la93/IM4VKW3FkB402XsPjJ0losR3RyVNh0Pyya+T/AELar+FppIFIo5aM7ob7UvK4D3V1XizknsGX5Jr3/wBZutV5SUakS4qK0k4NPJOoTxOpaKSeh5dfZ+IoZzjl3WaLYOVjjJtKgBJAZ4GHihJkQHmrA8nxClalZaHOMqD852oeyrMtAvacy1RGDQyGdg+60jkrlVqcaynZKPrYNhI3LgxXMmfZ7Gd6Lj2ZTRGrBM9GcbZkA5WKb1smBGhQiGrZomyNpUOBtDEdGehr5rPdOqNRMlNQaXAhQGk9TG6DoVrmUqP9pDWrIyd1kyUNxBBGIII8L1Kk07kOKasfQNXVu8ta6dprmhwnfcRNeonc/P6tPdk12LWDTIcTnCydIuVvQxasapwsUFn9EbEItWI7b5coNcHN5LtEy27C5c2IXhue1sKpu4hw6NP6ZnJDCAk5hI0HH1GI9Fx3fU+ut2JxSyKOVJr9I5rlGmhLSkVsWGWm/wADp7Qrp30MXeLzMzaxfKTiHDQ4ByiyJ4jJQ4TYhmXtZ2Ss+mZM0Tuqb1PQaozhwkM5luVd/wAi3B8xQBEgu5EnDOMWkD/7FWU11I3ZRNrydy2dCMpulnhvNtnlOLStoVXHzRw4nZ1DErNWfdZP+TqVTVzCpMMRITpjAjO06CuyLUldHx+MwdTCz3Z+z6MsA9Sclz00Y3HWoJRmQk8lZ8zzBWjqVnoc4ylPznah7KtQmmbG8Too/IafRoK0joUXMcdyxEorDpDhtB3rkxUdD6vYlS0ZexRkLh0Pomk0YS3Mr36nNKPRkWu0qWikZWyYOaiYlHqhNdJGRGTieiHFWbidlOsmZwVQ6U7kgha4Fs8UTsHFSWZifDkrKRhOm45o65kTSLdCgnqtLP0OLRsAXp0c4I+I2nHdxU17/Mu71oeeyryyp0qBGtXy4sjsPGsF3qs66Tg7ndsm8cZBrz+zOW8Va5UK46MPQj2Xm3tkz7e19DE5h/HJnbhPwU5dBbuZ2OY4WWi31nOuA1Z1Fmsy14yy1JGpGmVlzm5775aNWpTvso6EehidURzPB8st6nieRHw77mGJVr23A3dpDZ+E0311IdKS0Zi/oj5XGc8QDM3Kd5FeHKx66JV4dn16VWUjSFNBk9XkWhxhEgm6cnM/C9s8CN+ZdNKpunBiKEMRB05rL7eaO71VWbI8JkWHg4TkcWnO09oNy70r5o+IxVCWHqunLVFzQHTB17lRoyiz1KCx5K05nmCtDUrPQ5vlJ0ztQ9lWoWpm1URlqAwaYDR6sC0jojLqcdy5ZJzNbhsH2XLiF4UfS7Gl4pLyNZhvXFJH0VOZNzVVM1nG6ujC4LRM5pRECpaKqVgIUINdUJSC5yVozI1Khwos7Drc7Jsm5jnCR1gKYU4ylZmeKxVSjRlOGqt9zpsDg6oUTmxaQ06LcMjaxbPCR7s8ZfiLFLWMfk/3JROCiF+CkRRrYx3tJUeEXc2j+JKq1gvqeGNwTvHMpTHd6EWeziqvCPozpj+Jo/mpfJ/wbHk5k0+i0YQ3ljntiPPIJLS1xmMQJFdVGLhHdZ4O0sVDE13UgmlZamZwWxxJmu5cQy6hRgMwY7wbEY47AVlXXgZ6GzZWxMP96M5XRKa5h5J1jEHwXn6n2UZtFvAp0N/PhtJ7BM61W1jZSUj08U03sAMrww3NnmJkoL2K6mxY4xMp5mi5WW6ZT4iK6K9+L7XiTvV1boYSclzGHjBo9b1Yz3z10N0yBcADM4zPgFVm1N3ZexorQ2ZwlqWFux2SaSuysg2XiyyzanPqnbuWjUlmYR3ZK0TaOD2uXQaQaPEJlFOBwESVxGsCXbcu/B1N5bp8/tzCKpSdS3ij9Udlqh02nvbguipqfJU9D3qhoeKtuZ5hvV4alJ6HOMo+mdqHsqVNS9M2ir3fKh/lM+kLaK8KOdvM5XwiuFuYw45w2GfsufFR8HufRbEnu1H6GmOErxgvPWeTPpZJRe9HQyNcqtG0J9BuaouXcbq6MboaspdzGdHsQwWmTMM0AUEou8jh/rsCXXP0OWlLnRy7Q/8Amm/L9UdjgEtwXefISsy5oVPzOUNFNCzaZqpInBAVlYUWfKbjnGn+alMFM8KxZMrKVU1HeZugwidJhtn6ymqOnF9Dohiq0VlN/M8f9XqKD0DR2tLoZ9WkKOFDsbx2jiYu8Zv7/c9DsmKLEGMSGcxaREaDpkeV+5ZSwkHyux2U/wAQYmDtNKX0+2X0NdyiqttFexvHNiB7SWmVk3GRBBz4eq5KtJwdmfRbO2lDGQbSs15lDSqPaxcJS/EN6yR6E472pXRKqleOUOwzn6BX3+5zPDLVBQW2L7PKwm6YA1JJ3FOO50zM0aLOYcZn0bqA3qqXYvJ31KukAg82yBhIbZrWLXc46iknkrHvq6uHNfDLpEw3tc0nHkkGU/Ba0ko1FJCU+LB05dU18z6NqNwLCReC6Y1EBd9TU/PoR3brzLJZlzwVz0fmG9Xp6mdXlOc1/wBK7UPYKlXUvS6Gx1cflQ/y2fSF0Q5UcstWc44TaRbsmy0SjSm0EWuS68zzrnxK8HufRbGyq+xok5Y4FedqfTX3cnoxNOb0RoiMs7GZrlRo6oTZIuVbGm8mIgIm0Q4xazIOh6FdSMJUbZosMnae2BSIUV4JaxxJDZF17SLpkaVtTdppnHi6Uq1CVOOr/c6TAy5obsXvZ3obj9M118emz5x7IxS0Sfui2omUNFfKxHhEnMXhp9DIqynF6M5Z4LEQ5oP5Gw0KmdsxpxVjld1qWQfMXKpJiihAV1NoVrlNxzjTqUpklO9XJuYHlCboTInh2HBSiGaJwnP5cDuPPqW/ZceJ5l6HvbFXhn6o1CDTXs5rjqxHouZpHvRrTjoywgV2PxsB7WgDYqOBvDFrqj3Njwowk0yMtRVXFo6YzhVyTK2mUJ7MbxpUqSOapSktM0QgU5zLheNBzqzimVjXlHInEiQzJxbZeTmdMekkSkskyZOm3vNWZ3zg6i26DBJv+WwejQNy9ao729D4LFq2JqW/uZs6zMDwV10fmG9aU9TOrynOa+6V2oewWdXU0pdDYKsPyof5bfZdEOVHLLmfqc64Saa6KQ55F0UAAYAWHSC5sSkqdkfSbF/q38v1NFdIrz9D6R2lozGWq17mLi0ZIblVo2hO5NVNbjmosSpDtJYvvEXKyZlNdUMFSQhoWTPRRaXEh9FEezuPcz2KKTWjKzowqc0U/VHW+DCtI0WjxDGe6JZjloLryBYYZT8Su2hJyjmfJ7ZoU6NaKpq11f6s3guWh5RhjGTXOkTZaTIYmQnII8i0Vd2Oex8uqI/lfNYTiHMn48klZQxUGetU2Hiodn7/ALiZlVRXYRmjvTZ9QC24sO5yS2fiI6wf3PRCrKE/mxGHuvadk1dST6mLo1IaxfyNJ4RX/NhAGY4kn1efsuPE8/se3si6pyy6mpLnPWIlSVYNeQZgyIwIQKTTuj1wa1it/GT2O5Y2qN1G0cTNdTM2kw4nPHFu6zRNp1tzeCjda0NFVpz5smeSkvEzK8DPhNWic9WSbyPoDgii2qtgnQXD9L3DcvSnpH0R8fjFbET/AN6G6KhzlfXfR+Yb1pT5jKrynOa86V3h7BZ1dTSl0L+rOhh/lj2XRT5Uc0+Z+pzHLa8S0Rv4CuPESW4fUbGjerb/AB/U1MwwuBSZ9I6MURI8VYo1frchJTcz3bPUyAqtjZPIJoAmoFxWlNiN5IkAlyyVyYChsuokghY6vwUMlRIhOekuvHYxg3Luw/IfJbff/sJf4r7s3kOuW54YmuUNFkfNxfK5eSon6PxVbMwRJZlornLUUdYsxKxjcc0IWQISJCBFSQxSQqE1JFxlEJPI75wJPnVo7I8QbQd673yx9D5jHL/vft9jf1U5Cvrvo/ON60pcxlV5TnNedK7w9gs6uprS6F/VfRM7u8rop8qOSfMzl+XmP+IOxpXLiUlH3PpdkN8TL+00+8mS4cke+lUm7GdkJUcjqhRaVhuhqFIvKl3MRIwCvZmDcU7ICUDdgmlityJUkN5mWGVVm0GTUGgwoJR2XgvkKA2f4o0Q/us7l34df9aPjdtyvi36L7G2vAld/JbnkHmfFsgk5hP0vUPQtHNnziF5R+hXFJSRbsYHBaI5JRaYTQi4poLjmgEgBSQRKlFGBNx1KURJ5M73wHf8O/xET+Fd35Y+n6nzWO/rP0R0JVOQr686PzjetKXMZVeU5xXXTO8PYLKrqa09EbDVTZsYBpI/cV0wfhOWa8Rz/hTq8Njw4cK0++I+JJp5LjZkLvFcmJlJxVkfTbFjDfe80tOppLpDskvNzufXXjGPkYX0jQrqn3OWpirq0cjEXE51dKxzucpO7YNYUbRaEJPNAVAbsBKkhyFNS0VuZYZVGb03d2MoVbnQrdCQUXLpHTMh8sKJR6LDgxnPY5hfNxhlzDae51xZM584C66NeCios+a2nsrEVa8qsEmnbrnp5m5Qa+osUfJpEJ56oe0O/STPYuiNSMtGeFVwlenzQa9jDW8YMgRn9WBEd2XMJUzfhbM6MW6sY92vufP5XmJH3rIEq1kZNsgQrXMnFsJIAQZBJCLAgBSSIhCrIPwKstTKeUWfQfAvDAqyHL8USI467ZG4L0JqyivI+ZxjvXl7fY3tZnMV9edH5xvWlPmMqvKc4rjpnax7BZVdTWmbBV1K4qHblMttEDSbRlLSexbN2hmYRV6hzXKKtYZikRH8sODzaYX3mTrjK4ymPFVVeEfkevh8JVqQukaU+LMzN5Jn6rzbN5n1G/HQRf2Ioh1F0RlhQ53lVlK2SOilS3vFIUWJmCRj1ZWrVt4YmIhXMHkiJKmxm5AEJRno7VnNnVh453Mxas7nS4iUgkCoL3diBcpsZOdxMiObOyS0ESMiWzBxBlirIxlFN3aMRKkq2QKkzbQAqLEpruZDDzhQpWNJUrreiYlcwsCECUkAgbIl6mxm5oi83KVqUm7xZ9D8DgHwyFZ6z567bp7Zr0KmkfRHzGL/AK8vb7I3dZmBXV50fnG9aUuYyrcpzauelfr3LGq8zWn0LiiUGG+DZcwScXTuANzjK/HMuqMIuNrHM6koyumVFNyBokVxceNaTKZbE0CQuIIVXQpvoddLademrK1jwu4MaNmixx4wz/AqvDQOhbar9kRdwYwc0eN4iGdwVfhYeZdbcrXzijFE4MQcKU7xhA+zgo+Egupt/wCQVXrFHgj8GUZvRx4T+xzXQva0qywl9Ga0tuwT8cDxO4Oqac8D/Md/6Kiwsl1RrLbdGTu0yI4Oabogjs4w7mp8NPuiHtmh2ZjicHlOGDITtUUD3AT4WfkSts4fzIOyQprBfR3GXVdDf7OmsJ4WpfQ9OjtrBqKW9b2PBSaujQ+kgxWdrob2j1lJZOhUWqO6GPw8+WafueQOGkLKzudW9G2pAvCsombqRE/SERWbVrowPctEjknNsjNWKXAqCb9zLR4U7ys5S6HTh6KfiZ6VkdxBzAVZNoynTjIwuhSWikmck6LiYyroxfkRDdabyKqDehFzVKdysotZMTjcVKM5crPoTgYH+zIfbEiH/wAjl6E9I+h8zjP68vb7G9LM5yvrzo/ON60p8xlV5Tmlb9K/vLGpqa0zYquHyxrd9RXZDQ45anqVio1ABSAUEgpIBQSNACAYKgDmgPDTamo8bpYMJ/aWNn+rFQ4p6o3p4irT5ZNe5r1O4O6I++HxkI/3X2h6PmsZYem+h309s4mDzafqUNM4MognxVIY4aHsLD6tJ9lk8IujO+H4gvzw+RU0ng/pjcGMeP7kRs/32Vm8LUXY64bYwksm2vYraTk1SWc+jRhfi1hibWzWLoVVnY7oY/B1MlNL6FfFohbzw5veaW+6ze+tUdUI0Z8s0/dE2yzLF5nfG0VkE0Iu3mKamxF8ySgsEgoFl2Mb4gCvGLZlUqxieaI6a2SscFSe8zDGNystTmqu0GfRnBJCs1bBGltr9XK3r0anT0R8vXletN+f6G5rIyK+vOj843rSnzGVXlOaVqfmv7xWNTU1gbHV/Rjx+orrhojilqz0hXIBANACEgFABCAQAgBANCQmguCASkAoAIBOE8b9d6EptaHgpNS0eJz4EF3aYbJ+slVwi9UbQxVeHLNr3K6kZGUJ39jZ7j3s2AyVHh6b6HXDa+MhpN+5XR+D2jHmvjM8zXDa1ZPBUmddP8RYuOtn7FdSODl39nSBqfDlta7cspYBdGdtP8Ty/PD5MrI3B/S8zoBHfe07WKvwLWjNn+I6UtYtHm/0f0vO2Gf+6BuR4Sp0aIW28J+a5IZBUvqQ/wDMCq8HV7o2W3cCuj+R5KdkPTLJswAdUSHPwBKtDCVE7toyxG2MHUjuxyO6ZB0XiqJDhnFjIbTrbDaDtXZW5sj5vfU5ykurNiWJJX150fnG9aU9TKrynM6zPzX94rGobQNkoHRt8fqK64aHFLVnpVyoBANACgkEAIAQAgBANACASEApJBQBIBoBFSQIoBFAJAJACAEAkIL7J3mO7+4LCrqdNHRlssjYr686Pzjer09TKrynMqy6V/fKyqPM2gbLV/Rt1byuuHKjinzM9CuVGoA0JAIAQAhAISCAEAIBoAQCQAgBACASASECKkCKAEAkAIQJAX2TvMd39wWFXU6aOjLZZGxX130fnG9Xp6mdXlOY0/pH98rGZrA2ar+jZ3AuyHKjiks2elWIBCBoSCAEAKACkAoAKQCgDQAFIBAJACAEAkAFAIoBKSBIBIAQgSAvsneY7v7gsKup00dGWyyNivrvo/ON6vT1M6vKcwpvSP7591jPU1gbPV3RQ/y2+y64cqOKWrPSrEApA1ABSAUAEAIAQAgBANACAEAlIBACAEAkAkAihAkAIBKQJCC+yd5ju/uCwq6nTR0ZbLI2K+u+j843q8NTOpocvpfPd3j7rGZtE2mrx8qH+W36QuuHKjilqz0KxUEA0AILAgBANACASAEA0JBACAEIEgBACACgEgEVIEUIEUAkAIC9yd5ju/uCxq6nRR0ZbLI2PBXXR+cb1eGpnU0OW0rnu7xWM9TaJttBHy4f5bPpC646HFLVmZSQCAaAEAlIGoAIAUgFABSAQDUA99GoExNyxlVs8johRurs9Bq9qpxWacKJP+hNlKSjiO5PDjax5nVaMxKuqrM3QR5X0NwWiqIydKSMLoRGIKspJlHBoxyVioFARIQWCSXAkIEpBe5O8x3f3BYVdToo6FsszYw0ujiI2ySRfO5SnYiSua5EyJhEk8ZEvM/wfZVauWTsWkKo2NaGhzrmgZswloWim0ZcNEvgzes7Z9lPEZHCQfBW9Z2z7JxGOEg+DN6ztn2TiMcJB8Gb1nbPsnEY4SD4M3rO2fZOIxwkHwZvWds+ycRjhIPgzes7Z9k4jHCQfBm9Z2z7JxGOEg+DN6ztn2TiMcJB8Gb1nbPsnEY4SD4M3rO2fZOIxwkSZVDAZzJ9FDm2SqaR7OIGkrOxrcOJ7So3Sd4Yhdqbo3g4lN0bxEwApsRciaIFIML6sYdOxWUmijgmYvgzOs7Z9lbiMpwkSbU7BncfRRvslU4oi6pWHO4en2RVGHSiR+Bs6ztn2U8RleCg+Bs6ztn2TiscFdz2UGhiECASZmd+qSrKVzSMd09KqWBACAEAIAQAgBACAEAIAQAgBACAEAIAQAgBACAEAIAQAgBACAEAIAQH/9k="/>
          <p:cNvSpPr>
            <a:spLocks noChangeAspect="1" noChangeArrowheads="1"/>
          </p:cNvSpPr>
          <p:nvPr/>
        </p:nvSpPr>
        <p:spPr bwMode="auto">
          <a:xfrm>
            <a:off x="155616" y="-144463"/>
            <a:ext cx="304879"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pic>
        <p:nvPicPr>
          <p:cNvPr id="1032" name="Picture 8" descr="https://studentaffairs.duke.edu/sites/default/files/u110/swiss-flag.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248428" y="1268761"/>
            <a:ext cx="2304856" cy="1728192"/>
          </a:xfrm>
          <a:prstGeom prst="rect">
            <a:avLst/>
          </a:prstGeom>
          <a:noFill/>
          <a:extLst>
            <a:ext uri="{909E8E84-426E-40DD-AFC4-6F175D3DCCD1}">
              <a14:hiddenFill xmlns="" xmlns:a14="http://schemas.microsoft.com/office/drawing/2010/main">
                <a:solidFill>
                  <a:srgbClr val="FFFFFF"/>
                </a:solidFill>
              </a14:hiddenFill>
            </a:ext>
          </a:extLst>
        </p:spPr>
      </p:pic>
      <p:sp>
        <p:nvSpPr>
          <p:cNvPr id="8" name="Slide Number Placeholder 7"/>
          <p:cNvSpPr>
            <a:spLocks noGrp="1"/>
          </p:cNvSpPr>
          <p:nvPr>
            <p:ph type="sldNum" sz="quarter" idx="12"/>
          </p:nvPr>
        </p:nvSpPr>
        <p:spPr/>
        <p:txBody>
          <a:bodyPr/>
          <a:lstStyle/>
          <a:p>
            <a:fld id="{25BA54BD-C84D-46CE-8B72-31BFB26ABA43}" type="slidenum">
              <a:rPr lang="en-US" smtClean="0"/>
              <a:pPr/>
              <a:t>3</a:t>
            </a:fld>
            <a:endParaRPr lang="en-US" dirty="0"/>
          </a:p>
        </p:txBody>
      </p:sp>
      <p:sp>
        <p:nvSpPr>
          <p:cNvPr id="9" name="Date Placeholder 8"/>
          <p:cNvSpPr>
            <a:spLocks noGrp="1"/>
          </p:cNvSpPr>
          <p:nvPr>
            <p:ph type="dt" sz="half" idx="10"/>
          </p:nvPr>
        </p:nvSpPr>
        <p:spPr/>
        <p:txBody>
          <a:bodyPr/>
          <a:lstStyle/>
          <a:p>
            <a:r>
              <a:rPr lang="en-US" smtClean="0"/>
              <a:t>July 2015</a:t>
            </a:r>
            <a:endParaRPr lang="en-US" dirty="0"/>
          </a:p>
        </p:txBody>
      </p:sp>
      <p:sp>
        <p:nvSpPr>
          <p:cNvPr id="11" name="Footer Placeholder 10"/>
          <p:cNvSpPr>
            <a:spLocks noGrp="1"/>
          </p:cNvSpPr>
          <p:nvPr>
            <p:ph type="ftr" sz="quarter" idx="11"/>
          </p:nvPr>
        </p:nvSpPr>
        <p:spPr/>
        <p:txBody>
          <a:bodyPr/>
          <a:lstStyle/>
          <a:p>
            <a:r>
              <a:rPr lang="en-US" smtClean="0"/>
              <a:t>T P Ostwal &amp; Associates</a:t>
            </a:r>
            <a:endParaRPr lang="en-US" dirty="0"/>
          </a:p>
        </p:txBody>
      </p:sp>
    </p:spTree>
    <p:extLst>
      <p:ext uri="{BB962C8B-B14F-4D97-AF65-F5344CB8AC3E}">
        <p14:creationId xmlns="" xmlns:p14="http://schemas.microsoft.com/office/powerpoint/2010/main" val="38576699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3993" y="736243"/>
            <a:ext cx="11164147" cy="3785652"/>
          </a:xfrm>
          <a:prstGeom prst="rect">
            <a:avLst/>
          </a:prstGeom>
        </p:spPr>
        <p:txBody>
          <a:bodyPr wrap="square">
            <a:spAutoFit/>
          </a:bodyPr>
          <a:lstStyle/>
          <a:p>
            <a:pPr>
              <a:lnSpc>
                <a:spcPct val="150000"/>
              </a:lnSpc>
              <a:buFont typeface="Arial" pitchFamily="34" charset="0"/>
              <a:buChar char="•"/>
            </a:pPr>
            <a:endParaRPr lang="en-US" sz="2000" dirty="0" smtClean="0"/>
          </a:p>
          <a:p>
            <a:pPr>
              <a:lnSpc>
                <a:spcPct val="150000"/>
              </a:lnSpc>
              <a:buFont typeface="Arial" pitchFamily="34" charset="0"/>
              <a:buChar char="•"/>
            </a:pPr>
            <a:endParaRPr lang="en-US" sz="2000" dirty="0" smtClean="0"/>
          </a:p>
          <a:p>
            <a:pPr>
              <a:lnSpc>
                <a:spcPct val="150000"/>
              </a:lnSpc>
              <a:buFont typeface="Arial" pitchFamily="34" charset="0"/>
              <a:buChar char="•"/>
            </a:pPr>
            <a:endParaRPr lang="en-US" sz="2000" dirty="0" smtClean="0"/>
          </a:p>
          <a:p>
            <a:pPr>
              <a:lnSpc>
                <a:spcPct val="150000"/>
              </a:lnSpc>
              <a:buFont typeface="Arial" pitchFamily="34" charset="0"/>
              <a:buChar char="•"/>
            </a:pPr>
            <a:endParaRPr lang="en-US" sz="2000" dirty="0" smtClean="0"/>
          </a:p>
          <a:p>
            <a:pPr>
              <a:lnSpc>
                <a:spcPct val="150000"/>
              </a:lnSpc>
              <a:buFont typeface="Arial" pitchFamily="34" charset="0"/>
              <a:buChar char="•"/>
            </a:pPr>
            <a:r>
              <a:rPr lang="en-US" sz="2000" dirty="0" smtClean="0"/>
              <a:t> </a:t>
            </a:r>
          </a:p>
          <a:p>
            <a:pPr>
              <a:lnSpc>
                <a:spcPct val="150000"/>
              </a:lnSpc>
              <a:buFont typeface="Arial" pitchFamily="34" charset="0"/>
              <a:buChar char="•"/>
            </a:pPr>
            <a:endParaRPr lang="en-US" sz="2000" dirty="0" smtClean="0"/>
          </a:p>
          <a:p>
            <a:pPr>
              <a:lnSpc>
                <a:spcPct val="150000"/>
              </a:lnSpc>
              <a:buFont typeface="Arial" pitchFamily="34" charset="0"/>
              <a:buChar char="•"/>
            </a:pPr>
            <a:endParaRPr lang="en-US" sz="2000" dirty="0" smtClean="0"/>
          </a:p>
          <a:p>
            <a:pPr>
              <a:lnSpc>
                <a:spcPct val="150000"/>
              </a:lnSpc>
              <a:buFont typeface="Arial" pitchFamily="34" charset="0"/>
              <a:buChar char="•"/>
            </a:pPr>
            <a:endParaRPr lang="en-US" sz="2000" dirty="0"/>
          </a:p>
        </p:txBody>
      </p:sp>
      <p:graphicFrame>
        <p:nvGraphicFramePr>
          <p:cNvPr id="5" name="Diagram 4"/>
          <p:cNvGraphicFramePr/>
          <p:nvPr/>
        </p:nvGraphicFramePr>
        <p:xfrm>
          <a:off x="304801" y="620688"/>
          <a:ext cx="11673840" cy="5307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p:cNvSpPr>
            <a:spLocks noGrp="1"/>
          </p:cNvSpPr>
          <p:nvPr>
            <p:ph type="sldNum" sz="quarter" idx="12"/>
          </p:nvPr>
        </p:nvSpPr>
        <p:spPr/>
        <p:txBody>
          <a:bodyPr/>
          <a:lstStyle/>
          <a:p>
            <a:fld id="{25BA54BD-C84D-46CE-8B72-31BFB26ABA43}" type="slidenum">
              <a:rPr lang="en-US" smtClean="0"/>
              <a:pPr/>
              <a:t>30</a:t>
            </a:fld>
            <a:endParaRPr lang="en-US" dirty="0"/>
          </a:p>
        </p:txBody>
      </p:sp>
      <p:sp>
        <p:nvSpPr>
          <p:cNvPr id="7" name="Date Placeholder 6"/>
          <p:cNvSpPr>
            <a:spLocks noGrp="1"/>
          </p:cNvSpPr>
          <p:nvPr>
            <p:ph type="dt" sz="half" idx="10"/>
          </p:nvPr>
        </p:nvSpPr>
        <p:spPr/>
        <p:txBody>
          <a:bodyPr/>
          <a:lstStyle/>
          <a:p>
            <a:r>
              <a:rPr lang="en-US" smtClean="0"/>
              <a:t>July 2015</a:t>
            </a:r>
            <a:endParaRPr lang="en-US" dirty="0"/>
          </a:p>
        </p:txBody>
      </p:sp>
      <p:sp>
        <p:nvSpPr>
          <p:cNvPr id="9" name="Title 3"/>
          <p:cNvSpPr txBox="1">
            <a:spLocks/>
          </p:cNvSpPr>
          <p:nvPr/>
        </p:nvSpPr>
        <p:spPr>
          <a:xfrm>
            <a:off x="457319" y="-2432"/>
            <a:ext cx="11293503" cy="990600"/>
          </a:xfrm>
          <a:prstGeom prst="rect">
            <a:avLst/>
          </a:prstGeom>
        </p:spPr>
        <p:txBody>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small" spc="0" normalizeH="0" baseline="0" noProof="0" dirty="0" smtClean="0">
                <a:ln>
                  <a:noFill/>
                </a:ln>
                <a:solidFill>
                  <a:srgbClr val="0070C0"/>
                </a:solidFill>
                <a:effectLst/>
                <a:uLnTx/>
                <a:uFillTx/>
                <a:latin typeface="Book Antiqua" pitchFamily="18" charset="0"/>
                <a:ea typeface="+mj-ea"/>
                <a:cs typeface="Arial" pitchFamily="34" charset="0"/>
              </a:rPr>
              <a:t>One Time</a:t>
            </a:r>
            <a:r>
              <a:rPr kumimoji="0" lang="en-US" sz="3200" b="1" i="0" u="none" strike="noStrike" kern="1200" cap="small" spc="0" normalizeH="0" noProof="0" dirty="0" smtClean="0">
                <a:ln>
                  <a:noFill/>
                </a:ln>
                <a:solidFill>
                  <a:srgbClr val="0070C0"/>
                </a:solidFill>
                <a:effectLst/>
                <a:uLnTx/>
                <a:uFillTx/>
                <a:latin typeface="Book Antiqua" pitchFamily="18" charset="0"/>
                <a:ea typeface="+mj-ea"/>
                <a:cs typeface="Arial" pitchFamily="34" charset="0"/>
              </a:rPr>
              <a:t> Compliance Procedure – Chapter VI</a:t>
            </a:r>
            <a:endParaRPr kumimoji="0" lang="en-US" sz="3200" b="1" i="0" u="none" strike="noStrike" kern="1200" cap="small" spc="0" normalizeH="0" baseline="0" noProof="0" dirty="0">
              <a:ln>
                <a:noFill/>
              </a:ln>
              <a:solidFill>
                <a:srgbClr val="0070C0"/>
              </a:solidFill>
              <a:effectLst/>
              <a:uLnTx/>
              <a:uFillTx/>
              <a:latin typeface="Book Antiqua" pitchFamily="18" charset="0"/>
              <a:ea typeface="+mj-ea"/>
              <a:cs typeface="Arial" pitchFamily="34" charset="0"/>
            </a:endParaRPr>
          </a:p>
        </p:txBody>
      </p:sp>
      <p:sp>
        <p:nvSpPr>
          <p:cNvPr id="10" name="Footer Placeholder 9"/>
          <p:cNvSpPr>
            <a:spLocks noGrp="1"/>
          </p:cNvSpPr>
          <p:nvPr>
            <p:ph type="ftr" sz="quarter" idx="11"/>
          </p:nvPr>
        </p:nvSpPr>
        <p:spPr/>
        <p:txBody>
          <a:bodyPr/>
          <a:lstStyle/>
          <a:p>
            <a:r>
              <a:rPr lang="en-US" smtClean="0"/>
              <a:t>T P Ostwal &amp; Associates</a:t>
            </a:r>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3993" y="769519"/>
            <a:ext cx="10659960" cy="769441"/>
          </a:xfrm>
          <a:prstGeom prst="rect">
            <a:avLst/>
          </a:prstGeom>
        </p:spPr>
        <p:txBody>
          <a:bodyPr wrap="square">
            <a:spAutoFit/>
          </a:bodyPr>
          <a:lstStyle/>
          <a:p>
            <a:pPr marL="534988" lvl="1" indent="-352425" algn="just" fontAlgn="auto">
              <a:lnSpc>
                <a:spcPct val="110000"/>
              </a:lnSpc>
              <a:spcAft>
                <a:spcPts val="0"/>
              </a:spcAft>
              <a:buFont typeface="Arial" pitchFamily="34" charset="0"/>
              <a:buChar char="•"/>
              <a:defRPr/>
            </a:pPr>
            <a:endParaRPr lang="en-US" sz="2000" dirty="0" smtClean="0">
              <a:cs typeface="Arial" pitchFamily="34" charset="0"/>
            </a:endParaRPr>
          </a:p>
          <a:p>
            <a:pPr marL="534988" lvl="1" indent="-352425" algn="just" fontAlgn="auto">
              <a:lnSpc>
                <a:spcPct val="110000"/>
              </a:lnSpc>
              <a:spcAft>
                <a:spcPts val="0"/>
              </a:spcAft>
              <a:buFont typeface="Arial" pitchFamily="34" charset="0"/>
              <a:buChar char="•"/>
              <a:defRPr/>
            </a:pPr>
            <a:endParaRPr lang="en-US" sz="2000" dirty="0" smtClean="0">
              <a:cs typeface="Arial" pitchFamily="34" charset="0"/>
            </a:endParaRPr>
          </a:p>
        </p:txBody>
      </p:sp>
      <p:graphicFrame>
        <p:nvGraphicFramePr>
          <p:cNvPr id="5" name="Diagram 4"/>
          <p:cNvGraphicFramePr/>
          <p:nvPr>
            <p:extLst>
              <p:ext uri="{D42A27DB-BD31-4B8C-83A1-F6EECF244321}">
                <p14:modId xmlns="" xmlns:p14="http://schemas.microsoft.com/office/powerpoint/2010/main" val="3307892650"/>
              </p:ext>
            </p:extLst>
          </p:nvPr>
        </p:nvGraphicFramePr>
        <p:xfrm>
          <a:off x="980647" y="662216"/>
          <a:ext cx="10371852" cy="529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p:cNvSpPr>
            <a:spLocks noGrp="1"/>
          </p:cNvSpPr>
          <p:nvPr>
            <p:ph type="sldNum" sz="quarter" idx="12"/>
          </p:nvPr>
        </p:nvSpPr>
        <p:spPr/>
        <p:txBody>
          <a:bodyPr/>
          <a:lstStyle/>
          <a:p>
            <a:fld id="{25BA54BD-C84D-46CE-8B72-31BFB26ABA43}" type="slidenum">
              <a:rPr lang="en-US" smtClean="0"/>
              <a:pPr/>
              <a:t>31</a:t>
            </a:fld>
            <a:endParaRPr lang="en-US" dirty="0"/>
          </a:p>
        </p:txBody>
      </p:sp>
      <p:sp>
        <p:nvSpPr>
          <p:cNvPr id="7" name="Date Placeholder 6"/>
          <p:cNvSpPr>
            <a:spLocks noGrp="1"/>
          </p:cNvSpPr>
          <p:nvPr>
            <p:ph type="dt" sz="half" idx="10"/>
          </p:nvPr>
        </p:nvSpPr>
        <p:spPr/>
        <p:txBody>
          <a:bodyPr/>
          <a:lstStyle/>
          <a:p>
            <a:r>
              <a:rPr lang="en-US" smtClean="0"/>
              <a:t>July 2015</a:t>
            </a:r>
            <a:endParaRPr lang="en-US" dirty="0"/>
          </a:p>
        </p:txBody>
      </p:sp>
      <p:sp>
        <p:nvSpPr>
          <p:cNvPr id="9" name="Title 3"/>
          <p:cNvSpPr txBox="1">
            <a:spLocks/>
          </p:cNvSpPr>
          <p:nvPr/>
        </p:nvSpPr>
        <p:spPr>
          <a:xfrm>
            <a:off x="457319" y="-2432"/>
            <a:ext cx="11293503" cy="990600"/>
          </a:xfrm>
          <a:prstGeom prst="rect">
            <a:avLst/>
          </a:prstGeom>
        </p:spPr>
        <p:txBody>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small" spc="0" normalizeH="0" baseline="0" noProof="0" dirty="0" smtClean="0">
                <a:ln>
                  <a:noFill/>
                </a:ln>
                <a:solidFill>
                  <a:srgbClr val="0070C0"/>
                </a:solidFill>
                <a:effectLst/>
                <a:uLnTx/>
                <a:uFillTx/>
                <a:latin typeface="Book Antiqua" pitchFamily="18" charset="0"/>
                <a:ea typeface="+mj-ea"/>
                <a:cs typeface="Arial" pitchFamily="34" charset="0"/>
              </a:rPr>
              <a:t>One Time</a:t>
            </a:r>
            <a:r>
              <a:rPr kumimoji="0" lang="en-US" sz="3200" b="1" i="0" u="none" strike="noStrike" kern="1200" cap="small" spc="0" normalizeH="0" noProof="0" dirty="0" smtClean="0">
                <a:ln>
                  <a:noFill/>
                </a:ln>
                <a:solidFill>
                  <a:srgbClr val="0070C0"/>
                </a:solidFill>
                <a:effectLst/>
                <a:uLnTx/>
                <a:uFillTx/>
                <a:latin typeface="Book Antiqua" pitchFamily="18" charset="0"/>
                <a:ea typeface="+mj-ea"/>
                <a:cs typeface="Arial" pitchFamily="34" charset="0"/>
              </a:rPr>
              <a:t> Compliance Procedure – Chapter VI</a:t>
            </a:r>
            <a:endParaRPr kumimoji="0" lang="en-US" sz="3200" b="1" i="0" u="none" strike="noStrike" kern="1200" cap="small" spc="0" normalizeH="0" baseline="0" noProof="0" dirty="0">
              <a:ln>
                <a:noFill/>
              </a:ln>
              <a:solidFill>
                <a:srgbClr val="0070C0"/>
              </a:solidFill>
              <a:effectLst/>
              <a:uLnTx/>
              <a:uFillTx/>
              <a:latin typeface="Book Antiqua" pitchFamily="18" charset="0"/>
              <a:ea typeface="+mj-ea"/>
              <a:cs typeface="Arial" pitchFamily="34" charset="0"/>
            </a:endParaRPr>
          </a:p>
        </p:txBody>
      </p:sp>
      <p:sp>
        <p:nvSpPr>
          <p:cNvPr id="10" name="Footer Placeholder 9"/>
          <p:cNvSpPr>
            <a:spLocks noGrp="1"/>
          </p:cNvSpPr>
          <p:nvPr>
            <p:ph type="ftr" sz="quarter" idx="11"/>
          </p:nvPr>
        </p:nvSpPr>
        <p:spPr/>
        <p:txBody>
          <a:bodyPr/>
          <a:lstStyle/>
          <a:p>
            <a:r>
              <a:rPr lang="en-US" smtClean="0"/>
              <a:t>T P Ostwal &amp; Associates</a:t>
            </a:r>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1832" y="476673"/>
            <a:ext cx="11930168" cy="707886"/>
          </a:xfrm>
          <a:prstGeom prst="rect">
            <a:avLst/>
          </a:prstGeom>
        </p:spPr>
        <p:txBody>
          <a:bodyPr wrap="square">
            <a:spAutoFit/>
          </a:bodyPr>
          <a:lstStyle/>
          <a:p>
            <a:pPr marL="228600" indent="-228600">
              <a:buFont typeface="Arial" pitchFamily="34" charset="0"/>
              <a:buChar char="•"/>
            </a:pPr>
            <a:endParaRPr lang="en-US" sz="2000" dirty="0" smtClean="0"/>
          </a:p>
          <a:p>
            <a:pPr marL="228600" indent="-228600"/>
            <a:r>
              <a:rPr lang="en-US" sz="2000" dirty="0" smtClean="0"/>
              <a:t> </a:t>
            </a:r>
          </a:p>
        </p:txBody>
      </p:sp>
      <p:sp>
        <p:nvSpPr>
          <p:cNvPr id="4" name="Title 3"/>
          <p:cNvSpPr txBox="1">
            <a:spLocks/>
          </p:cNvSpPr>
          <p:nvPr/>
        </p:nvSpPr>
        <p:spPr>
          <a:xfrm>
            <a:off x="457319" y="44624"/>
            <a:ext cx="11293503" cy="990600"/>
          </a:xfrm>
          <a:prstGeom prst="rect">
            <a:avLst/>
          </a:prstGeom>
        </p:spPr>
        <p:txBody>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small" spc="0" normalizeH="0" baseline="0" noProof="0" dirty="0" smtClean="0">
                <a:ln>
                  <a:noFill/>
                </a:ln>
                <a:solidFill>
                  <a:srgbClr val="002060"/>
                </a:solidFill>
                <a:effectLst/>
                <a:uLnTx/>
                <a:uFillTx/>
                <a:latin typeface="Book Antiqua" pitchFamily="18" charset="0"/>
                <a:ea typeface="+mj-ea"/>
                <a:cs typeface="Arial" pitchFamily="34" charset="0"/>
              </a:rPr>
              <a:t>One Time</a:t>
            </a:r>
            <a:r>
              <a:rPr kumimoji="0" lang="en-US" sz="3200" b="1" i="0" u="none" strike="noStrike" kern="1200" cap="small" spc="0" normalizeH="0" noProof="0" dirty="0" smtClean="0">
                <a:ln>
                  <a:noFill/>
                </a:ln>
                <a:solidFill>
                  <a:srgbClr val="002060"/>
                </a:solidFill>
                <a:effectLst/>
                <a:uLnTx/>
                <a:uFillTx/>
                <a:latin typeface="Book Antiqua" pitchFamily="18" charset="0"/>
                <a:ea typeface="+mj-ea"/>
                <a:cs typeface="Arial" pitchFamily="34" charset="0"/>
              </a:rPr>
              <a:t> Compliance Procedure – Chapter VI</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3200" b="1" i="0" u="none" strike="noStrike" kern="1200" cap="small" spc="0" normalizeH="0" baseline="0" noProof="0" dirty="0">
              <a:ln>
                <a:noFill/>
              </a:ln>
              <a:solidFill>
                <a:srgbClr val="002060"/>
              </a:solidFill>
              <a:effectLst/>
              <a:uLnTx/>
              <a:uFillTx/>
              <a:latin typeface="Book Antiqua" pitchFamily="18" charset="0"/>
              <a:ea typeface="+mj-ea"/>
              <a:cs typeface="Arial" pitchFamily="34" charset="0"/>
            </a:endParaRPr>
          </a:p>
        </p:txBody>
      </p:sp>
      <p:sp>
        <p:nvSpPr>
          <p:cNvPr id="5" name="Slide Number Placeholder 4"/>
          <p:cNvSpPr>
            <a:spLocks noGrp="1"/>
          </p:cNvSpPr>
          <p:nvPr>
            <p:ph type="sldNum" sz="quarter" idx="12"/>
          </p:nvPr>
        </p:nvSpPr>
        <p:spPr/>
        <p:txBody>
          <a:bodyPr/>
          <a:lstStyle/>
          <a:p>
            <a:fld id="{25BA54BD-C84D-46CE-8B72-31BFB26ABA43}" type="slidenum">
              <a:rPr lang="en-US" smtClean="0"/>
              <a:pPr/>
              <a:t>32</a:t>
            </a:fld>
            <a:endParaRPr lang="en-US" dirty="0"/>
          </a:p>
        </p:txBody>
      </p:sp>
      <p:sp>
        <p:nvSpPr>
          <p:cNvPr id="7" name="Date Placeholder 6"/>
          <p:cNvSpPr>
            <a:spLocks noGrp="1"/>
          </p:cNvSpPr>
          <p:nvPr>
            <p:ph type="dt" sz="half" idx="10"/>
          </p:nvPr>
        </p:nvSpPr>
        <p:spPr/>
        <p:txBody>
          <a:bodyPr/>
          <a:lstStyle/>
          <a:p>
            <a:r>
              <a:rPr lang="en-US" smtClean="0"/>
              <a:t>July 2015</a:t>
            </a:r>
            <a:endParaRPr lang="en-US" dirty="0"/>
          </a:p>
        </p:txBody>
      </p:sp>
      <p:sp>
        <p:nvSpPr>
          <p:cNvPr id="9" name="Rectangle 8"/>
          <p:cNvSpPr/>
          <p:nvPr/>
        </p:nvSpPr>
        <p:spPr>
          <a:xfrm>
            <a:off x="382022" y="485448"/>
            <a:ext cx="11458683" cy="6247864"/>
          </a:xfrm>
          <a:prstGeom prst="rect">
            <a:avLst/>
          </a:prstGeom>
        </p:spPr>
        <p:txBody>
          <a:bodyPr wrap="square">
            <a:spAutoFit/>
          </a:bodyPr>
          <a:lstStyle/>
          <a:p>
            <a:r>
              <a:rPr lang="en-US" sz="2100" b="1" dirty="0" smtClean="0">
                <a:solidFill>
                  <a:srgbClr val="0070C0"/>
                </a:solidFill>
                <a:latin typeface="Book Antiqua" pitchFamily="18" charset="0"/>
              </a:rPr>
              <a:t>One time window not open for any person who:-</a:t>
            </a:r>
          </a:p>
          <a:p>
            <a:pPr marL="228600" lvl="0" indent="-228600">
              <a:buFont typeface="Arial" pitchFamily="34" charset="0"/>
              <a:buChar char="•"/>
            </a:pPr>
            <a:r>
              <a:rPr lang="en-US" sz="2100" dirty="0" smtClean="0"/>
              <a:t>Who has been issued an order of detention under the Conservation of Foreign Exchange and Prevention of Smuggling Activities Act, 1974 (subject to certain conditions) </a:t>
            </a:r>
          </a:p>
          <a:p>
            <a:pPr marL="228600" lvl="0" indent="-228600">
              <a:buFont typeface="Arial" pitchFamily="34" charset="0"/>
              <a:buChar char="•"/>
            </a:pPr>
            <a:endParaRPr lang="en-US" sz="2100" dirty="0" smtClean="0"/>
          </a:p>
          <a:p>
            <a:pPr marL="228600" lvl="0" indent="-228600">
              <a:buFont typeface="Arial" pitchFamily="34" charset="0"/>
              <a:buChar char="•"/>
            </a:pPr>
            <a:r>
              <a:rPr lang="en-US" sz="2100" dirty="0" smtClean="0"/>
              <a:t>Who is subject to prosecution for any offence punishable under Chapter IX or Chapter XVII of the Indian Penal Code, the Narcotic Drugs and Psychotropic Substances Act, 1985, the Unlawful Activities (Prevention) Act, 1967, the Prevention of Corruption Act, 1988 </a:t>
            </a:r>
          </a:p>
          <a:p>
            <a:pPr marL="228600" lvl="0" indent="-228600">
              <a:buFont typeface="Arial" pitchFamily="34" charset="0"/>
              <a:buChar char="•"/>
            </a:pPr>
            <a:endParaRPr lang="en-US" sz="2100" dirty="0" smtClean="0"/>
          </a:p>
          <a:p>
            <a:pPr marL="228600" lvl="0" indent="-228600">
              <a:buFont typeface="Arial" pitchFamily="34" charset="0"/>
              <a:buChar char="•"/>
            </a:pPr>
            <a:r>
              <a:rPr lang="en-US" sz="2100" dirty="0" smtClean="0"/>
              <a:t>Notified under section 3 of the Special Court (Trial of Offences Relating to Transactions in Securities) Act, 1992 </a:t>
            </a:r>
          </a:p>
          <a:p>
            <a:pPr marL="228600" lvl="0" indent="-228600">
              <a:buFont typeface="Arial" pitchFamily="34" charset="0"/>
              <a:buChar char="•"/>
            </a:pPr>
            <a:endParaRPr lang="en-US" sz="2100" dirty="0" smtClean="0"/>
          </a:p>
          <a:p>
            <a:pPr marL="228600" lvl="0" indent="-228600">
              <a:buFont typeface="Arial" pitchFamily="34" charset="0"/>
              <a:buChar char="•"/>
            </a:pPr>
            <a:r>
              <a:rPr lang="en-US" sz="2100" dirty="0" smtClean="0"/>
              <a:t>Against whom notice of assessment has been issued under Income Tax Act 1961 </a:t>
            </a:r>
          </a:p>
          <a:p>
            <a:pPr marL="228600" lvl="0" indent="-228600">
              <a:buFont typeface="Arial" pitchFamily="34" charset="0"/>
              <a:buChar char="•"/>
            </a:pPr>
            <a:r>
              <a:rPr lang="en-US" sz="2100" dirty="0" smtClean="0"/>
              <a:t>Against whom time limit for furnishing of notice of assessment has not expired due to search, survey under the Income Tax Act 1961 </a:t>
            </a:r>
          </a:p>
          <a:p>
            <a:pPr marL="228600" lvl="0" indent="-228600">
              <a:buFont typeface="Arial" pitchFamily="34" charset="0"/>
              <a:buChar char="•"/>
            </a:pPr>
            <a:endParaRPr lang="en-US" sz="2100" dirty="0" smtClean="0"/>
          </a:p>
          <a:p>
            <a:pPr marL="228600" lvl="0" indent="-228600">
              <a:buFont typeface="Arial" pitchFamily="34" charset="0"/>
              <a:buChar char="•"/>
            </a:pPr>
            <a:r>
              <a:rPr lang="en-US" sz="2100" dirty="0" smtClean="0"/>
              <a:t>Against whom information has been received in respect of UFA from competent authority under a formal pact (cases like account holders of HSBC Geneva which has not been disclosed, whether or not having any balance) </a:t>
            </a:r>
          </a:p>
          <a:p>
            <a:r>
              <a:rPr lang="en-US" sz="2200" b="1" dirty="0" smtClean="0">
                <a:solidFill>
                  <a:srgbClr val="0070C0"/>
                </a:solidFill>
                <a:latin typeface="Book Antiqua" pitchFamily="18" charset="0"/>
              </a:rPr>
              <a:t> </a:t>
            </a:r>
          </a:p>
        </p:txBody>
      </p:sp>
      <p:sp>
        <p:nvSpPr>
          <p:cNvPr id="8" name="Footer Placeholder 7"/>
          <p:cNvSpPr>
            <a:spLocks noGrp="1"/>
          </p:cNvSpPr>
          <p:nvPr>
            <p:ph type="ftr" sz="quarter" idx="11"/>
          </p:nvPr>
        </p:nvSpPr>
        <p:spPr/>
        <p:txBody>
          <a:bodyPr/>
          <a:lstStyle/>
          <a:p>
            <a:r>
              <a:rPr lang="en-US" smtClean="0"/>
              <a:t>T P Ostwal &amp; Associates</a:t>
            </a:r>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1832" y="476673"/>
            <a:ext cx="11930168" cy="707886"/>
          </a:xfrm>
          <a:prstGeom prst="rect">
            <a:avLst/>
          </a:prstGeom>
        </p:spPr>
        <p:txBody>
          <a:bodyPr wrap="square">
            <a:spAutoFit/>
          </a:bodyPr>
          <a:lstStyle/>
          <a:p>
            <a:pPr marL="228600" indent="-228600">
              <a:buFont typeface="Arial" pitchFamily="34" charset="0"/>
              <a:buChar char="•"/>
            </a:pPr>
            <a:endParaRPr lang="en-US" sz="2000" dirty="0" smtClean="0"/>
          </a:p>
          <a:p>
            <a:pPr marL="228600" indent="-228600"/>
            <a:r>
              <a:rPr lang="en-US" sz="2000" dirty="0" smtClean="0"/>
              <a:t> </a:t>
            </a:r>
          </a:p>
        </p:txBody>
      </p:sp>
      <p:sp>
        <p:nvSpPr>
          <p:cNvPr id="4" name="Title 3"/>
          <p:cNvSpPr txBox="1">
            <a:spLocks/>
          </p:cNvSpPr>
          <p:nvPr/>
        </p:nvSpPr>
        <p:spPr>
          <a:xfrm>
            <a:off x="457319" y="44624"/>
            <a:ext cx="11293503" cy="990600"/>
          </a:xfrm>
          <a:prstGeom prst="rect">
            <a:avLst/>
          </a:prstGeom>
        </p:spPr>
        <p:txBody>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small" spc="0" normalizeH="0" baseline="0" noProof="0" dirty="0" smtClean="0">
                <a:ln>
                  <a:noFill/>
                </a:ln>
                <a:solidFill>
                  <a:srgbClr val="002060"/>
                </a:solidFill>
                <a:effectLst/>
                <a:uLnTx/>
                <a:uFillTx/>
                <a:latin typeface="Book Antiqua" pitchFamily="18" charset="0"/>
                <a:ea typeface="+mj-ea"/>
                <a:cs typeface="Arial" pitchFamily="34" charset="0"/>
              </a:rPr>
              <a:t>One Time</a:t>
            </a:r>
            <a:r>
              <a:rPr kumimoji="0" lang="en-US" sz="3200" b="1" i="0" u="none" strike="noStrike" kern="1200" cap="small" spc="0" normalizeH="0" noProof="0" dirty="0" smtClean="0">
                <a:ln>
                  <a:noFill/>
                </a:ln>
                <a:solidFill>
                  <a:srgbClr val="002060"/>
                </a:solidFill>
                <a:effectLst/>
                <a:uLnTx/>
                <a:uFillTx/>
                <a:latin typeface="Book Antiqua" pitchFamily="18" charset="0"/>
                <a:ea typeface="+mj-ea"/>
                <a:cs typeface="Arial" pitchFamily="34" charset="0"/>
              </a:rPr>
              <a:t> Compliance Procedure – Chapter VI</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3200" b="1" i="0" u="none" strike="noStrike" kern="1200" cap="small" spc="0" normalizeH="0" baseline="0" noProof="0" dirty="0">
              <a:ln>
                <a:noFill/>
              </a:ln>
              <a:solidFill>
                <a:srgbClr val="002060"/>
              </a:solidFill>
              <a:effectLst/>
              <a:uLnTx/>
              <a:uFillTx/>
              <a:latin typeface="Book Antiqua" pitchFamily="18" charset="0"/>
              <a:ea typeface="+mj-ea"/>
              <a:cs typeface="Arial" pitchFamily="34" charset="0"/>
            </a:endParaRPr>
          </a:p>
        </p:txBody>
      </p:sp>
      <p:sp>
        <p:nvSpPr>
          <p:cNvPr id="5" name="Slide Number Placeholder 4"/>
          <p:cNvSpPr>
            <a:spLocks noGrp="1"/>
          </p:cNvSpPr>
          <p:nvPr>
            <p:ph type="sldNum" sz="quarter" idx="12"/>
          </p:nvPr>
        </p:nvSpPr>
        <p:spPr/>
        <p:txBody>
          <a:bodyPr/>
          <a:lstStyle/>
          <a:p>
            <a:fld id="{25BA54BD-C84D-46CE-8B72-31BFB26ABA43}" type="slidenum">
              <a:rPr lang="en-US" smtClean="0"/>
              <a:pPr/>
              <a:t>33</a:t>
            </a:fld>
            <a:endParaRPr lang="en-US" dirty="0"/>
          </a:p>
        </p:txBody>
      </p:sp>
      <p:sp>
        <p:nvSpPr>
          <p:cNvPr id="7" name="Date Placeholder 6"/>
          <p:cNvSpPr>
            <a:spLocks noGrp="1"/>
          </p:cNvSpPr>
          <p:nvPr>
            <p:ph type="dt" sz="half" idx="10"/>
          </p:nvPr>
        </p:nvSpPr>
        <p:spPr/>
        <p:txBody>
          <a:bodyPr/>
          <a:lstStyle/>
          <a:p>
            <a:r>
              <a:rPr lang="en-US" smtClean="0"/>
              <a:t>July 2015</a:t>
            </a:r>
            <a:endParaRPr lang="en-US" dirty="0"/>
          </a:p>
        </p:txBody>
      </p:sp>
      <p:sp>
        <p:nvSpPr>
          <p:cNvPr id="10" name="Rectangle 15"/>
          <p:cNvSpPr>
            <a:spLocks noChangeArrowheads="1"/>
          </p:cNvSpPr>
          <p:nvPr/>
        </p:nvSpPr>
        <p:spPr bwMode="auto">
          <a:xfrm>
            <a:off x="698950" y="457186"/>
            <a:ext cx="10731050"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342900" indent="-342900">
              <a:spcBef>
                <a:spcPct val="20000"/>
              </a:spcBef>
              <a:buChar char="–"/>
              <a:defRPr sz="2800">
                <a:solidFill>
                  <a:schemeClr val="tx1"/>
                </a:solidFill>
                <a:latin typeface="Times New Roman" panose="02020603050405020304" pitchFamily="18" charset="0"/>
              </a:defRPr>
            </a:lvl2pPr>
            <a:lvl3pPr marL="900113" indent="-542925">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lvl="1" indent="0" algn="just" eaLnBrk="1" hangingPunct="1">
              <a:lnSpc>
                <a:spcPct val="150000"/>
              </a:lnSpc>
              <a:spcBef>
                <a:spcPts val="1800"/>
              </a:spcBef>
              <a:buClr>
                <a:srgbClr val="0070C0"/>
              </a:buClr>
              <a:buFontTx/>
              <a:buNone/>
              <a:defRPr/>
            </a:pPr>
            <a:r>
              <a:rPr lang="en-IN" altLang="en-US" b="1" u="sng" dirty="0" smtClean="0"/>
              <a:t>Issues</a:t>
            </a:r>
          </a:p>
          <a:p>
            <a:pPr lvl="1" algn="just" eaLnBrk="1" hangingPunct="1">
              <a:lnSpc>
                <a:spcPct val="150000"/>
              </a:lnSpc>
              <a:spcBef>
                <a:spcPts val="1800"/>
              </a:spcBef>
              <a:buClr>
                <a:srgbClr val="0070C0"/>
              </a:buClr>
              <a:buFont typeface="Wingdings" panose="05000000000000000000" pitchFamily="2" charset="2"/>
              <a:buChar char="§"/>
              <a:defRPr/>
            </a:pPr>
            <a:r>
              <a:rPr lang="en-IN" altLang="en-US" dirty="0" smtClean="0"/>
              <a:t>Whether declaration can made in respect of undisclosed foreign income not represented by any asset?</a:t>
            </a:r>
          </a:p>
          <a:p>
            <a:pPr lvl="1" algn="just" eaLnBrk="1" hangingPunct="1">
              <a:lnSpc>
                <a:spcPct val="150000"/>
              </a:lnSpc>
              <a:spcBef>
                <a:spcPts val="1800"/>
              </a:spcBef>
              <a:buClr>
                <a:srgbClr val="0070C0"/>
              </a:buClr>
              <a:buFont typeface="Wingdings" panose="05000000000000000000" pitchFamily="2" charset="2"/>
              <a:buChar char="§"/>
              <a:defRPr/>
            </a:pPr>
            <a:r>
              <a:rPr lang="en-US" altLang="en-US" dirty="0" smtClean="0"/>
              <a:t>Whether declaration can be filed during pendency of appeal?</a:t>
            </a:r>
          </a:p>
          <a:p>
            <a:pPr lvl="1" algn="just" eaLnBrk="1" hangingPunct="1">
              <a:lnSpc>
                <a:spcPct val="150000"/>
              </a:lnSpc>
              <a:spcBef>
                <a:spcPts val="1800"/>
              </a:spcBef>
              <a:buClr>
                <a:srgbClr val="0070C0"/>
              </a:buClr>
              <a:buFont typeface="Wingdings" panose="05000000000000000000" pitchFamily="2" charset="2"/>
              <a:buChar char="§"/>
              <a:defRPr/>
            </a:pPr>
            <a:r>
              <a:rPr lang="en-IN" altLang="en-US" dirty="0" smtClean="0"/>
              <a:t>Whether value of undisclosed asset to be taken as on 1.04.2015 or 1.04.2016?</a:t>
            </a:r>
          </a:p>
          <a:p>
            <a:pPr lvl="1" algn="just" eaLnBrk="1" hangingPunct="1">
              <a:lnSpc>
                <a:spcPct val="150000"/>
              </a:lnSpc>
              <a:spcBef>
                <a:spcPts val="1800"/>
              </a:spcBef>
              <a:buClr>
                <a:srgbClr val="0070C0"/>
              </a:buClr>
              <a:buFont typeface="Wingdings" panose="05000000000000000000" pitchFamily="2" charset="2"/>
              <a:buChar char="§"/>
              <a:defRPr/>
            </a:pPr>
            <a:r>
              <a:rPr lang="en-IN" altLang="en-US" dirty="0" smtClean="0"/>
              <a:t>Whether declaration to be made by Trust or its beneficiary? </a:t>
            </a:r>
          </a:p>
          <a:p>
            <a:pPr lvl="1" algn="just" eaLnBrk="1" hangingPunct="1">
              <a:lnSpc>
                <a:spcPct val="150000"/>
              </a:lnSpc>
              <a:spcBef>
                <a:spcPts val="1800"/>
              </a:spcBef>
              <a:buClr>
                <a:srgbClr val="0070C0"/>
              </a:buClr>
              <a:buFont typeface="Wingdings" panose="05000000000000000000" pitchFamily="2" charset="2"/>
              <a:buChar char="§"/>
              <a:defRPr/>
            </a:pPr>
            <a:endParaRPr lang="en-IN" altLang="en-US" dirty="0" smtClean="0"/>
          </a:p>
          <a:p>
            <a:pPr lvl="1" algn="just" eaLnBrk="1" hangingPunct="1">
              <a:lnSpc>
                <a:spcPts val="2300"/>
              </a:lnSpc>
              <a:spcBef>
                <a:spcPts val="1800"/>
              </a:spcBef>
              <a:buClr>
                <a:srgbClr val="0070C0"/>
              </a:buClr>
              <a:buFont typeface="Wingdings" panose="05000000000000000000" pitchFamily="2" charset="2"/>
              <a:buChar char="§"/>
              <a:defRPr/>
            </a:pPr>
            <a:endParaRPr lang="en-IN" altLang="en-US" sz="2400" dirty="0" smtClean="0"/>
          </a:p>
          <a:p>
            <a:pPr lvl="1" algn="just" eaLnBrk="1" hangingPunct="1">
              <a:lnSpc>
                <a:spcPts val="2300"/>
              </a:lnSpc>
              <a:spcBef>
                <a:spcPts val="1800"/>
              </a:spcBef>
              <a:buClr>
                <a:srgbClr val="0070C0"/>
              </a:buClr>
              <a:buFont typeface="Wingdings" panose="05000000000000000000" pitchFamily="2" charset="2"/>
              <a:buChar char="§"/>
              <a:defRPr/>
            </a:pPr>
            <a:endParaRPr lang="en-IN" altLang="en-US" sz="2400" dirty="0" smtClean="0"/>
          </a:p>
          <a:p>
            <a:pPr lvl="1" algn="just" eaLnBrk="1" hangingPunct="1">
              <a:lnSpc>
                <a:spcPts val="2300"/>
              </a:lnSpc>
              <a:spcBef>
                <a:spcPts val="1800"/>
              </a:spcBef>
              <a:buClr>
                <a:srgbClr val="0070C0"/>
              </a:buClr>
              <a:buFont typeface="Wingdings" panose="05000000000000000000" pitchFamily="2" charset="2"/>
              <a:buChar char="§"/>
              <a:defRPr/>
            </a:pPr>
            <a:endParaRPr lang="en-IN" altLang="en-US" sz="2400" dirty="0" smtClean="0"/>
          </a:p>
          <a:p>
            <a:pPr lvl="1" algn="just" eaLnBrk="1" hangingPunct="1">
              <a:lnSpc>
                <a:spcPts val="2300"/>
              </a:lnSpc>
              <a:spcBef>
                <a:spcPts val="1800"/>
              </a:spcBef>
              <a:buClr>
                <a:srgbClr val="0070C0"/>
              </a:buClr>
              <a:buFont typeface="Wingdings" panose="05000000000000000000" pitchFamily="2" charset="2"/>
              <a:buChar char="§"/>
              <a:defRPr/>
            </a:pPr>
            <a:endParaRPr lang="en-US" altLang="en-US" sz="2400" dirty="0" smtClean="0"/>
          </a:p>
          <a:p>
            <a:pPr lvl="1" algn="just" eaLnBrk="1" hangingPunct="1">
              <a:lnSpc>
                <a:spcPts val="2300"/>
              </a:lnSpc>
              <a:spcBef>
                <a:spcPts val="1800"/>
              </a:spcBef>
              <a:buClr>
                <a:srgbClr val="0070C0"/>
              </a:buClr>
              <a:buFont typeface="Wingdings" panose="05000000000000000000" pitchFamily="2" charset="2"/>
              <a:buChar char="§"/>
              <a:defRPr/>
            </a:pPr>
            <a:endParaRPr lang="en-US" altLang="en-US" sz="2400" dirty="0" smtClean="0"/>
          </a:p>
          <a:p>
            <a:pPr lvl="1" algn="just" eaLnBrk="1" hangingPunct="1">
              <a:lnSpc>
                <a:spcPts val="2300"/>
              </a:lnSpc>
              <a:spcBef>
                <a:spcPts val="1800"/>
              </a:spcBef>
              <a:buClr>
                <a:srgbClr val="0070C0"/>
              </a:buClr>
              <a:buFont typeface="Wingdings" panose="05000000000000000000" pitchFamily="2" charset="2"/>
              <a:buChar char="§"/>
              <a:defRPr/>
            </a:pPr>
            <a:endParaRPr lang="en-US" altLang="en-US" sz="2400" dirty="0" smtClean="0"/>
          </a:p>
          <a:p>
            <a:pPr lvl="1" algn="just" eaLnBrk="1" hangingPunct="1">
              <a:lnSpc>
                <a:spcPts val="2300"/>
              </a:lnSpc>
              <a:spcBef>
                <a:spcPts val="1800"/>
              </a:spcBef>
              <a:buClr>
                <a:srgbClr val="0070C0"/>
              </a:buClr>
              <a:buFont typeface="Wingdings" panose="05000000000000000000" pitchFamily="2" charset="2"/>
              <a:buChar char="§"/>
              <a:defRPr/>
            </a:pPr>
            <a:endParaRPr lang="en-US" altLang="en-US" sz="2400" dirty="0" smtClean="0"/>
          </a:p>
          <a:p>
            <a:pPr lvl="1" algn="just" eaLnBrk="1" hangingPunct="1">
              <a:lnSpc>
                <a:spcPts val="2300"/>
              </a:lnSpc>
              <a:spcBef>
                <a:spcPts val="1800"/>
              </a:spcBef>
              <a:buClr>
                <a:srgbClr val="0070C0"/>
              </a:buClr>
              <a:buFont typeface="Wingdings" panose="05000000000000000000" pitchFamily="2" charset="2"/>
              <a:buChar char="§"/>
              <a:defRPr/>
            </a:pPr>
            <a:endParaRPr lang="en-US" altLang="en-US" sz="2400" dirty="0" smtClean="0"/>
          </a:p>
          <a:p>
            <a:pPr lvl="1" algn="just" eaLnBrk="1" hangingPunct="1">
              <a:lnSpc>
                <a:spcPts val="2300"/>
              </a:lnSpc>
              <a:spcBef>
                <a:spcPts val="1800"/>
              </a:spcBef>
              <a:buClr>
                <a:srgbClr val="003399"/>
              </a:buClr>
              <a:buFont typeface="Wingdings" panose="05000000000000000000" pitchFamily="2" charset="2"/>
              <a:buChar char="§"/>
              <a:defRPr/>
            </a:pPr>
            <a:endParaRPr lang="en-US" altLang="en-US" sz="2400" dirty="0" smtClean="0"/>
          </a:p>
          <a:p>
            <a:pPr lvl="1" algn="just" eaLnBrk="1" hangingPunct="1">
              <a:lnSpc>
                <a:spcPts val="2300"/>
              </a:lnSpc>
              <a:spcBef>
                <a:spcPts val="1800"/>
              </a:spcBef>
              <a:buClr>
                <a:srgbClr val="003399"/>
              </a:buClr>
              <a:buFont typeface="Wingdings" panose="05000000000000000000" pitchFamily="2" charset="2"/>
              <a:buChar char="§"/>
              <a:defRPr/>
            </a:pPr>
            <a:endParaRPr lang="en-US" altLang="en-US" sz="2400" dirty="0" smtClean="0"/>
          </a:p>
          <a:p>
            <a:pPr lvl="1" algn="just" eaLnBrk="1" hangingPunct="1">
              <a:lnSpc>
                <a:spcPts val="2300"/>
              </a:lnSpc>
              <a:spcBef>
                <a:spcPts val="1800"/>
              </a:spcBef>
              <a:buClr>
                <a:srgbClr val="003399"/>
              </a:buClr>
              <a:buFont typeface="Wingdings" panose="05000000000000000000" pitchFamily="2" charset="2"/>
              <a:buChar char="§"/>
              <a:defRPr/>
            </a:pPr>
            <a:endParaRPr lang="en-US" altLang="en-US" sz="2400" dirty="0" smtClean="0"/>
          </a:p>
          <a:p>
            <a:pPr lvl="1" algn="just" eaLnBrk="1" hangingPunct="1">
              <a:lnSpc>
                <a:spcPts val="2300"/>
              </a:lnSpc>
              <a:spcBef>
                <a:spcPts val="1800"/>
              </a:spcBef>
              <a:buClr>
                <a:srgbClr val="003399"/>
              </a:buClr>
              <a:buFont typeface="Wingdings" panose="05000000000000000000" pitchFamily="2" charset="2"/>
              <a:buChar char="§"/>
              <a:defRPr/>
            </a:pPr>
            <a:endParaRPr lang="en-US" altLang="en-US" sz="2400" dirty="0" smtClean="0"/>
          </a:p>
          <a:p>
            <a:pPr algn="just" eaLnBrk="1" hangingPunct="1">
              <a:lnSpc>
                <a:spcPts val="2300"/>
              </a:lnSpc>
              <a:spcBef>
                <a:spcPts val="1800"/>
              </a:spcBef>
              <a:buClr>
                <a:srgbClr val="003399"/>
              </a:buClr>
              <a:buFontTx/>
              <a:buNone/>
              <a:defRPr/>
            </a:pPr>
            <a:r>
              <a:rPr lang="en-US" altLang="en-US" sz="2400" dirty="0" smtClean="0"/>
              <a:t> </a:t>
            </a:r>
          </a:p>
          <a:p>
            <a:pPr algn="just" eaLnBrk="1" hangingPunct="1">
              <a:lnSpc>
                <a:spcPts val="2300"/>
              </a:lnSpc>
              <a:spcBef>
                <a:spcPts val="1800"/>
              </a:spcBef>
              <a:buClr>
                <a:srgbClr val="003399"/>
              </a:buClr>
              <a:buFont typeface="Wingdings" panose="05000000000000000000" pitchFamily="2" charset="2"/>
              <a:buChar char="§"/>
              <a:defRPr/>
            </a:pPr>
            <a:endParaRPr lang="en-US" altLang="en-US" sz="2400" dirty="0" smtClean="0"/>
          </a:p>
          <a:p>
            <a:pPr algn="just" eaLnBrk="1" hangingPunct="1">
              <a:lnSpc>
                <a:spcPts val="2300"/>
              </a:lnSpc>
              <a:spcBef>
                <a:spcPts val="1800"/>
              </a:spcBef>
              <a:defRPr/>
            </a:pPr>
            <a:endParaRPr lang="en-US" altLang="en-US" sz="2400" b="1" dirty="0" smtClean="0"/>
          </a:p>
        </p:txBody>
      </p:sp>
      <p:sp>
        <p:nvSpPr>
          <p:cNvPr id="9" name="Footer Placeholder 8"/>
          <p:cNvSpPr>
            <a:spLocks noGrp="1"/>
          </p:cNvSpPr>
          <p:nvPr>
            <p:ph type="ftr" sz="quarter" idx="11"/>
          </p:nvPr>
        </p:nvSpPr>
        <p:spPr/>
        <p:txBody>
          <a:bodyPr/>
          <a:lstStyle/>
          <a:p>
            <a:r>
              <a:rPr lang="en-US" smtClean="0"/>
              <a:t>T P Ostwal &amp; Associates</a:t>
            </a:r>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6153" y="506831"/>
            <a:ext cx="10515907" cy="830997"/>
          </a:xfrm>
          <a:prstGeom prst="rect">
            <a:avLst/>
          </a:prstGeom>
        </p:spPr>
        <p:txBody>
          <a:bodyPr wrap="square">
            <a:spAutoFit/>
          </a:bodyPr>
          <a:lstStyle/>
          <a:p>
            <a:r>
              <a:rPr lang="en-US" sz="2400" b="1" dirty="0" smtClean="0"/>
              <a:t>The Central Government may enter into an agreement with the foreign countries or specified territories : </a:t>
            </a:r>
          </a:p>
        </p:txBody>
      </p:sp>
      <p:graphicFrame>
        <p:nvGraphicFramePr>
          <p:cNvPr id="11" name="Diagram 10"/>
          <p:cNvGraphicFramePr/>
          <p:nvPr>
            <p:extLst>
              <p:ext uri="{D42A27DB-BD31-4B8C-83A1-F6EECF244321}">
                <p14:modId xmlns="" xmlns:p14="http://schemas.microsoft.com/office/powerpoint/2010/main" val="1047205550"/>
              </p:ext>
            </p:extLst>
          </p:nvPr>
        </p:nvGraphicFramePr>
        <p:xfrm>
          <a:off x="1054126" y="1268760"/>
          <a:ext cx="10083746" cy="42928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ectangle 11"/>
          <p:cNvSpPr/>
          <p:nvPr/>
        </p:nvSpPr>
        <p:spPr>
          <a:xfrm>
            <a:off x="1126153" y="5511468"/>
            <a:ext cx="9939692" cy="954107"/>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800" dirty="0" smtClean="0">
                <a:solidFill>
                  <a:sysClr val="windowText" lastClr="000000"/>
                </a:solidFill>
              </a:rPr>
              <a:t>No provision granting relief against double taxation of income under UFIA Act and corresponding law in foreign jurisdiction</a:t>
            </a:r>
            <a:endParaRPr lang="en-US" sz="2800" dirty="0">
              <a:solidFill>
                <a:sysClr val="windowText" lastClr="000000"/>
              </a:solidFill>
            </a:endParaRPr>
          </a:p>
        </p:txBody>
      </p:sp>
      <p:sp>
        <p:nvSpPr>
          <p:cNvPr id="14" name="Title 3"/>
          <p:cNvSpPr txBox="1">
            <a:spLocks/>
          </p:cNvSpPr>
          <p:nvPr/>
        </p:nvSpPr>
        <p:spPr>
          <a:xfrm>
            <a:off x="381119" y="0"/>
            <a:ext cx="11293503" cy="990600"/>
          </a:xfrm>
          <a:prstGeom prst="rect">
            <a:avLst/>
          </a:prstGeom>
        </p:spPr>
        <p:txBody>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small" spc="0" normalizeH="0" baseline="0" noProof="0" dirty="0" smtClean="0">
                <a:ln>
                  <a:noFill/>
                </a:ln>
                <a:solidFill>
                  <a:srgbClr val="0070C0"/>
                </a:solidFill>
                <a:effectLst/>
                <a:uLnTx/>
                <a:uFillTx/>
                <a:latin typeface="Book Antiqua" pitchFamily="18" charset="0"/>
                <a:ea typeface="+mj-ea"/>
                <a:cs typeface="Arial" pitchFamily="34" charset="0"/>
              </a:rPr>
              <a:t>Treaties </a:t>
            </a:r>
            <a:r>
              <a:rPr lang="en-US" sz="3200" b="1" cap="small" dirty="0">
                <a:solidFill>
                  <a:srgbClr val="0070C0"/>
                </a:solidFill>
                <a:latin typeface="Book Antiqua" pitchFamily="18" charset="0"/>
                <a:ea typeface="+mj-ea"/>
                <a:cs typeface="Arial" pitchFamily="34" charset="0"/>
              </a:rPr>
              <a:t>-</a:t>
            </a:r>
            <a:r>
              <a:rPr kumimoji="0" lang="en-US" sz="3200" b="1" i="0" u="none" strike="noStrike" kern="1200" cap="small" spc="0" normalizeH="0" baseline="0" noProof="0" dirty="0" smtClean="0">
                <a:ln>
                  <a:noFill/>
                </a:ln>
                <a:solidFill>
                  <a:srgbClr val="0070C0"/>
                </a:solidFill>
                <a:effectLst/>
                <a:uLnTx/>
                <a:uFillTx/>
                <a:latin typeface="Book Antiqua" pitchFamily="18" charset="0"/>
                <a:ea typeface="+mj-ea"/>
                <a:cs typeface="Arial" pitchFamily="34" charset="0"/>
              </a:rPr>
              <a:t> Section 73</a:t>
            </a:r>
            <a:r>
              <a:rPr kumimoji="0" lang="en-US" sz="3200" b="1" i="0" u="none" strike="noStrike" kern="1200" cap="small" spc="0" normalizeH="0" noProof="0" dirty="0" smtClean="0">
                <a:ln>
                  <a:noFill/>
                </a:ln>
                <a:solidFill>
                  <a:srgbClr val="0070C0"/>
                </a:solidFill>
                <a:effectLst/>
                <a:uLnTx/>
                <a:uFillTx/>
                <a:latin typeface="Book Antiqua" pitchFamily="18" charset="0"/>
                <a:ea typeface="+mj-ea"/>
                <a:cs typeface="Arial" pitchFamily="34" charset="0"/>
              </a:rPr>
              <a:t> </a:t>
            </a:r>
            <a:endParaRPr kumimoji="0" lang="en-US" sz="3200" b="1" i="0" u="none" strike="noStrike" kern="1200" cap="small" spc="0" normalizeH="0" baseline="0" noProof="0" dirty="0">
              <a:ln>
                <a:noFill/>
              </a:ln>
              <a:solidFill>
                <a:srgbClr val="0070C0"/>
              </a:solidFill>
              <a:effectLst/>
              <a:uLnTx/>
              <a:uFillTx/>
              <a:latin typeface="Book Antiqua" pitchFamily="18" charset="0"/>
              <a:ea typeface="+mj-ea"/>
              <a:cs typeface="Arial" pitchFamily="34" charset="0"/>
            </a:endParaRPr>
          </a:p>
        </p:txBody>
      </p:sp>
      <p:sp>
        <p:nvSpPr>
          <p:cNvPr id="6" name="Slide Number Placeholder 5"/>
          <p:cNvSpPr>
            <a:spLocks noGrp="1"/>
          </p:cNvSpPr>
          <p:nvPr>
            <p:ph type="sldNum" sz="quarter" idx="12"/>
          </p:nvPr>
        </p:nvSpPr>
        <p:spPr/>
        <p:txBody>
          <a:bodyPr/>
          <a:lstStyle/>
          <a:p>
            <a:fld id="{25BA54BD-C84D-46CE-8B72-31BFB26ABA43}" type="slidenum">
              <a:rPr lang="en-US" smtClean="0"/>
              <a:pPr/>
              <a:t>34</a:t>
            </a:fld>
            <a:endParaRPr lang="en-US" dirty="0"/>
          </a:p>
        </p:txBody>
      </p:sp>
      <p:sp>
        <p:nvSpPr>
          <p:cNvPr id="7" name="Date Placeholder 6"/>
          <p:cNvSpPr>
            <a:spLocks noGrp="1"/>
          </p:cNvSpPr>
          <p:nvPr>
            <p:ph type="dt" sz="half" idx="10"/>
          </p:nvPr>
        </p:nvSpPr>
        <p:spPr/>
        <p:txBody>
          <a:bodyPr/>
          <a:lstStyle/>
          <a:p>
            <a:r>
              <a:rPr lang="en-US" smtClean="0"/>
              <a:t>July 2015</a:t>
            </a:r>
            <a:endParaRPr lang="en-US" dirty="0"/>
          </a:p>
        </p:txBody>
      </p:sp>
      <p:sp>
        <p:nvSpPr>
          <p:cNvPr id="8" name="Footer Placeholder 7"/>
          <p:cNvSpPr>
            <a:spLocks noGrp="1"/>
          </p:cNvSpPr>
          <p:nvPr>
            <p:ph type="ftr" sz="quarter" idx="11"/>
          </p:nvPr>
        </p:nvSpPr>
        <p:spPr/>
        <p:txBody>
          <a:bodyPr/>
          <a:lstStyle/>
          <a:p>
            <a:r>
              <a:rPr lang="en-US" smtClean="0"/>
              <a:t>T P Ostwal &amp; Associates</a:t>
            </a:r>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046" y="44624"/>
            <a:ext cx="10876040" cy="523220"/>
          </a:xfrm>
          <a:prstGeom prst="rect">
            <a:avLst/>
          </a:prstGeom>
        </p:spPr>
        <p:txBody>
          <a:bodyPr wrap="square">
            <a:spAutoFit/>
          </a:bodyPr>
          <a:lstStyle/>
          <a:p>
            <a:pPr algn="ctr"/>
            <a:r>
              <a:rPr lang="en-US" sz="2800" b="1" dirty="0" smtClean="0">
                <a:solidFill>
                  <a:srgbClr val="0070C0"/>
                </a:solidFill>
                <a:latin typeface="Book Antiqua" pitchFamily="18" charset="0"/>
              </a:rPr>
              <a:t>FEMA and UFIA -Issues</a:t>
            </a:r>
            <a:endParaRPr lang="en-US" sz="2800" b="1" dirty="0">
              <a:solidFill>
                <a:srgbClr val="0070C0"/>
              </a:solidFill>
              <a:latin typeface="Book Antiqua" pitchFamily="18" charset="0"/>
            </a:endParaRPr>
          </a:p>
        </p:txBody>
      </p:sp>
      <p:sp>
        <p:nvSpPr>
          <p:cNvPr id="3" name="Rectangle 2"/>
          <p:cNvSpPr/>
          <p:nvPr/>
        </p:nvSpPr>
        <p:spPr>
          <a:xfrm>
            <a:off x="1414261" y="451962"/>
            <a:ext cx="10227799" cy="1446550"/>
          </a:xfrm>
          <a:prstGeom prst="rect">
            <a:avLst/>
          </a:prstGeom>
        </p:spPr>
        <p:txBody>
          <a:bodyPr wrap="square">
            <a:spAutoFit/>
          </a:bodyPr>
          <a:lstStyle/>
          <a:p>
            <a:r>
              <a:rPr lang="en-US" sz="2200" b="1" dirty="0" smtClean="0"/>
              <a:t>Examples of foreign assets held legally under FEMA </a:t>
            </a:r>
          </a:p>
          <a:p>
            <a:endParaRPr lang="en-US" sz="2200" dirty="0" smtClean="0"/>
          </a:p>
          <a:p>
            <a:endParaRPr lang="en-US" sz="2200" dirty="0" smtClean="0"/>
          </a:p>
          <a:p>
            <a:endParaRPr lang="en-US" sz="2200" dirty="0" smtClean="0"/>
          </a:p>
        </p:txBody>
      </p:sp>
      <p:graphicFrame>
        <p:nvGraphicFramePr>
          <p:cNvPr id="4" name="Diagram 3"/>
          <p:cNvGraphicFramePr/>
          <p:nvPr>
            <p:extLst>
              <p:ext uri="{D42A27DB-BD31-4B8C-83A1-F6EECF244321}">
                <p14:modId xmlns="" xmlns:p14="http://schemas.microsoft.com/office/powerpoint/2010/main" val="2131953389"/>
              </p:ext>
            </p:extLst>
          </p:nvPr>
        </p:nvGraphicFramePr>
        <p:xfrm>
          <a:off x="766020" y="836712"/>
          <a:ext cx="10948067" cy="41690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p:cNvSpPr>
            <a:spLocks noGrp="1"/>
          </p:cNvSpPr>
          <p:nvPr>
            <p:ph type="sldNum" sz="quarter" idx="12"/>
          </p:nvPr>
        </p:nvSpPr>
        <p:spPr/>
        <p:txBody>
          <a:bodyPr/>
          <a:lstStyle/>
          <a:p>
            <a:fld id="{D57F1E4F-1CFF-5643-939E-217C01CDF565}" type="slidenum">
              <a:rPr lang="en-US" smtClean="0"/>
              <a:pPr/>
              <a:t>35</a:t>
            </a:fld>
            <a:endParaRPr lang="en-US" dirty="0"/>
          </a:p>
        </p:txBody>
      </p:sp>
      <p:sp>
        <p:nvSpPr>
          <p:cNvPr id="6" name="Date Placeholder 5"/>
          <p:cNvSpPr>
            <a:spLocks noGrp="1"/>
          </p:cNvSpPr>
          <p:nvPr>
            <p:ph type="dt" sz="half" idx="10"/>
          </p:nvPr>
        </p:nvSpPr>
        <p:spPr/>
        <p:txBody>
          <a:bodyPr/>
          <a:lstStyle/>
          <a:p>
            <a:r>
              <a:rPr lang="en-US" smtClean="0"/>
              <a:t>July 2015</a:t>
            </a:r>
            <a:endParaRPr lang="en-US" dirty="0"/>
          </a:p>
        </p:txBody>
      </p:sp>
      <p:sp>
        <p:nvSpPr>
          <p:cNvPr id="8" name="Footer Placeholder 7"/>
          <p:cNvSpPr>
            <a:spLocks noGrp="1"/>
          </p:cNvSpPr>
          <p:nvPr>
            <p:ph type="ftr" sz="quarter" idx="11"/>
          </p:nvPr>
        </p:nvSpPr>
        <p:spPr/>
        <p:txBody>
          <a:bodyPr/>
          <a:lstStyle/>
          <a:p>
            <a:r>
              <a:rPr lang="en-US" smtClean="0"/>
              <a:t>T P Ostwal &amp; Associates</a:t>
            </a:r>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046" y="44624"/>
            <a:ext cx="10876040" cy="523220"/>
          </a:xfrm>
          <a:prstGeom prst="rect">
            <a:avLst/>
          </a:prstGeom>
        </p:spPr>
        <p:txBody>
          <a:bodyPr wrap="square">
            <a:spAutoFit/>
          </a:bodyPr>
          <a:lstStyle/>
          <a:p>
            <a:pPr algn="ctr"/>
            <a:r>
              <a:rPr lang="en-US" sz="2800" b="1" dirty="0" smtClean="0">
                <a:solidFill>
                  <a:srgbClr val="0070C0"/>
                </a:solidFill>
                <a:latin typeface="Book Antiqua" pitchFamily="18" charset="0"/>
              </a:rPr>
              <a:t>FEMA and UFIA -Issues</a:t>
            </a:r>
            <a:endParaRPr lang="en-US" sz="2800" b="1" dirty="0">
              <a:solidFill>
                <a:srgbClr val="0070C0"/>
              </a:solidFill>
              <a:latin typeface="Book Antiqua" pitchFamily="18" charset="0"/>
            </a:endParaRPr>
          </a:p>
        </p:txBody>
      </p:sp>
      <p:sp>
        <p:nvSpPr>
          <p:cNvPr id="3" name="Rectangle 2"/>
          <p:cNvSpPr/>
          <p:nvPr/>
        </p:nvSpPr>
        <p:spPr>
          <a:xfrm>
            <a:off x="1414261" y="451962"/>
            <a:ext cx="10227799" cy="1446550"/>
          </a:xfrm>
          <a:prstGeom prst="rect">
            <a:avLst/>
          </a:prstGeom>
        </p:spPr>
        <p:txBody>
          <a:bodyPr wrap="square">
            <a:spAutoFit/>
          </a:bodyPr>
          <a:lstStyle/>
          <a:p>
            <a:r>
              <a:rPr lang="en-US" sz="2200" b="1" dirty="0" smtClean="0"/>
              <a:t>Examples of foreign assets held legally under FEMA </a:t>
            </a:r>
          </a:p>
          <a:p>
            <a:endParaRPr lang="en-US" sz="2200" dirty="0" smtClean="0"/>
          </a:p>
          <a:p>
            <a:endParaRPr lang="en-US" sz="2200" dirty="0" smtClean="0"/>
          </a:p>
          <a:p>
            <a:endParaRPr lang="en-US" sz="2200" dirty="0" smtClean="0"/>
          </a:p>
        </p:txBody>
      </p:sp>
      <p:sp>
        <p:nvSpPr>
          <p:cNvPr id="5" name="Rectangle 4"/>
          <p:cNvSpPr/>
          <p:nvPr/>
        </p:nvSpPr>
        <p:spPr>
          <a:xfrm>
            <a:off x="1746737" y="1175237"/>
            <a:ext cx="9144001" cy="5483471"/>
          </a:xfrm>
          <a:prstGeom prst="rect">
            <a:avLst/>
          </a:prstGeom>
          <a:solidFill>
            <a:schemeClr val="accent3">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endParaRPr lang="en-US" sz="2800" b="1" dirty="0" smtClean="0">
              <a:solidFill>
                <a:srgbClr val="0070C0"/>
              </a:solidFill>
            </a:endParaRPr>
          </a:p>
          <a:p>
            <a:r>
              <a:rPr lang="en-US" sz="2800" b="1" dirty="0" smtClean="0">
                <a:solidFill>
                  <a:srgbClr val="0070C0"/>
                </a:solidFill>
              </a:rPr>
              <a:t>Onus is on the Tax Payer to prove that they are holding foreign assets legally </a:t>
            </a:r>
            <a:r>
              <a:rPr lang="en-US" sz="2800" dirty="0" smtClean="0"/>
              <a:t>and proper disclosures / filings were made. If so, the Income-tax Commissioner / RBI / Enforcement Director under FEMA cannot take any penal action / prosecution without any proper enquires</a:t>
            </a:r>
          </a:p>
          <a:p>
            <a:endParaRPr lang="en-US" sz="2800" dirty="0" smtClean="0"/>
          </a:p>
          <a:p>
            <a:r>
              <a:rPr lang="en-US" sz="2800" dirty="0" smtClean="0"/>
              <a:t>However, Finance Act 2015 proposes that the Enforcement Director under FEMA can directly seize equivalent value of Indian assets (without asking any questions) and merely on the reason to believe or suspicion –similar amendments are also proposed under Prevention of Money-laundering Act, 2002 (PMLA) vide Finance Act 2015</a:t>
            </a:r>
          </a:p>
          <a:p>
            <a:pPr algn="ctr"/>
            <a:endParaRPr lang="en-US" sz="2800"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36</a:t>
            </a:fld>
            <a:endParaRPr lang="en-US" dirty="0"/>
          </a:p>
        </p:txBody>
      </p:sp>
      <p:sp>
        <p:nvSpPr>
          <p:cNvPr id="6" name="Date Placeholder 5"/>
          <p:cNvSpPr>
            <a:spLocks noGrp="1"/>
          </p:cNvSpPr>
          <p:nvPr>
            <p:ph type="dt" sz="half" idx="10"/>
          </p:nvPr>
        </p:nvSpPr>
        <p:spPr/>
        <p:txBody>
          <a:bodyPr/>
          <a:lstStyle/>
          <a:p>
            <a:r>
              <a:rPr lang="en-US" smtClean="0"/>
              <a:t>July 2015</a:t>
            </a:r>
            <a:endParaRPr lang="en-US" dirty="0"/>
          </a:p>
        </p:txBody>
      </p:sp>
      <p:sp>
        <p:nvSpPr>
          <p:cNvPr id="8" name="Footer Placeholder 7"/>
          <p:cNvSpPr>
            <a:spLocks noGrp="1"/>
          </p:cNvSpPr>
          <p:nvPr>
            <p:ph type="ftr" sz="quarter" idx="11"/>
          </p:nvPr>
        </p:nvSpPr>
        <p:spPr/>
        <p:txBody>
          <a:bodyPr/>
          <a:lstStyle/>
          <a:p>
            <a:r>
              <a:rPr lang="en-US" smtClean="0"/>
              <a:t>T P Ostwal &amp; Associates</a:t>
            </a:r>
            <a:endParaRPr lang="en-US" dirty="0"/>
          </a:p>
        </p:txBody>
      </p:sp>
    </p:spTree>
    <p:extLst>
      <p:ext uri="{BB962C8B-B14F-4D97-AF65-F5344CB8AC3E}">
        <p14:creationId xmlns="" xmlns:p14="http://schemas.microsoft.com/office/powerpoint/2010/main" val="283065528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319" y="-18410"/>
            <a:ext cx="11116907" cy="990600"/>
          </a:xfrm>
          <a:prstGeom prst="rect">
            <a:avLst/>
          </a:prstGeom>
        </p:spPr>
        <p:txBody>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small" spc="0" normalizeH="0" baseline="0" noProof="0" dirty="0" smtClean="0">
                <a:ln>
                  <a:noFill/>
                </a:ln>
                <a:solidFill>
                  <a:srgbClr val="0070C0"/>
                </a:solidFill>
                <a:effectLst/>
                <a:uLnTx/>
                <a:uFillTx/>
                <a:latin typeface="Book Antiqua" pitchFamily="18" charset="0"/>
                <a:ea typeface="+mj-ea"/>
                <a:cs typeface="Arial" pitchFamily="34" charset="0"/>
              </a:rPr>
              <a:t>Stringent penalties for lawful structures</a:t>
            </a:r>
            <a:endParaRPr kumimoji="0" lang="en-US" sz="3200" b="1" i="0" u="none" strike="noStrike" kern="1200" cap="small" spc="0" normalizeH="0" baseline="0" noProof="0" dirty="0">
              <a:ln>
                <a:noFill/>
              </a:ln>
              <a:solidFill>
                <a:srgbClr val="0070C0"/>
              </a:solidFill>
              <a:effectLst/>
              <a:uLnTx/>
              <a:uFillTx/>
              <a:latin typeface="Book Antiqua" pitchFamily="18" charset="0"/>
              <a:ea typeface="+mj-ea"/>
              <a:cs typeface="Arial" pitchFamily="34" charset="0"/>
            </a:endParaRPr>
          </a:p>
        </p:txBody>
      </p:sp>
      <p:sp>
        <p:nvSpPr>
          <p:cNvPr id="3" name="Content Placeholder 2"/>
          <p:cNvSpPr txBox="1">
            <a:spLocks/>
          </p:cNvSpPr>
          <p:nvPr/>
        </p:nvSpPr>
        <p:spPr>
          <a:xfrm>
            <a:off x="1101367" y="1412776"/>
            <a:ext cx="10396639" cy="4876800"/>
          </a:xfrm>
          <a:prstGeom prst="rect">
            <a:avLst/>
          </a:prstGeom>
        </p:spPr>
        <p:txBody>
          <a:bodyPr rtlCol="0">
            <a:normAutofit/>
          </a:bodyPr>
          <a:lstStyle/>
          <a:p>
            <a:pPr marL="571500" marR="0" lvl="1" indent="-400050" algn="just" defTabSz="914400" rtl="0" eaLnBrk="1" fontAlgn="auto" latinLnBrk="0" hangingPunct="1">
              <a:lnSpc>
                <a:spcPct val="110000"/>
              </a:lnSpc>
              <a:spcBef>
                <a:spcPts val="600"/>
              </a:spcBef>
              <a:spcAft>
                <a:spcPts val="0"/>
              </a:spcAft>
              <a:buClrTx/>
              <a:buSzPct val="100000"/>
              <a:buFont typeface="Arial" pitchFamily="34" charset="0"/>
              <a:buChar char="•"/>
              <a:tabLst/>
              <a:defRP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571500" marR="0" lvl="1" indent="-400050" algn="just" defTabSz="914400" rtl="0" eaLnBrk="1" fontAlgn="auto" latinLnBrk="0" hangingPunct="1">
              <a:lnSpc>
                <a:spcPct val="110000"/>
              </a:lnSpc>
              <a:spcBef>
                <a:spcPts val="600"/>
              </a:spcBef>
              <a:spcAft>
                <a:spcPts val="0"/>
              </a:spcAft>
              <a:buClrTx/>
              <a:buSzPct val="100000"/>
              <a:buFont typeface="Arial" pitchFamily="34" charset="0"/>
              <a:buChar char="•"/>
              <a:tabLst/>
              <a:defRPr/>
            </a:pPr>
            <a:endParaRPr kumimoji="0" lang="en-US" sz="2200" b="0" i="0" u="none" strike="noStrike" kern="1200" cap="none" spc="0" normalizeH="0" baseline="0" noProof="0" dirty="0" smtClean="0">
              <a:ln>
                <a:noFill/>
              </a:ln>
              <a:solidFill>
                <a:schemeClr val="accent3">
                  <a:lumMod val="75000"/>
                </a:schemeClr>
              </a:solidFill>
              <a:effectLst/>
              <a:uLnTx/>
              <a:uFillTx/>
              <a:latin typeface="+mn-lt"/>
              <a:ea typeface="+mn-ea"/>
              <a:cs typeface="Arial" pitchFamily="34" charset="0"/>
            </a:endParaRPr>
          </a:p>
          <a:p>
            <a:pPr marL="909638" marR="0" lvl="1" indent="-446088" algn="just" defTabSz="914400" rtl="0" eaLnBrk="1" fontAlgn="auto" latinLnBrk="0" hangingPunct="1">
              <a:lnSpc>
                <a:spcPct val="110000"/>
              </a:lnSpc>
              <a:spcBef>
                <a:spcPts val="600"/>
              </a:spcBef>
              <a:spcAft>
                <a:spcPts val="0"/>
              </a:spcAft>
              <a:buClrTx/>
              <a:buSzPct val="100000"/>
              <a:buFont typeface="Arial" pitchFamily="34" charset="0"/>
              <a:buNone/>
              <a:tabLst/>
              <a:defRPr/>
            </a:pPr>
            <a:endParaRPr kumimoji="0" lang="en-US" sz="2200" b="0" i="0" u="none" strike="noStrike" kern="1200" cap="none" spc="0" normalizeH="0" baseline="0" noProof="0" dirty="0" smtClean="0">
              <a:ln>
                <a:noFill/>
              </a:ln>
              <a:solidFill>
                <a:schemeClr val="accent3">
                  <a:lumMod val="75000"/>
                </a:schemeClr>
              </a:solidFill>
              <a:effectLst/>
              <a:uLnTx/>
              <a:uFillTx/>
              <a:latin typeface="+mn-lt"/>
              <a:ea typeface="+mn-ea"/>
              <a:cs typeface="Arial" pitchFamily="34" charset="0"/>
            </a:endParaRPr>
          </a:p>
        </p:txBody>
      </p:sp>
      <p:graphicFrame>
        <p:nvGraphicFramePr>
          <p:cNvPr id="4" name="Diagram 3"/>
          <p:cNvGraphicFramePr/>
          <p:nvPr/>
        </p:nvGraphicFramePr>
        <p:xfrm>
          <a:off x="1198180" y="532458"/>
          <a:ext cx="9939692" cy="5417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25BA54BD-C84D-46CE-8B72-31BFB26ABA43}" type="slidenum">
              <a:rPr lang="en-US" smtClean="0"/>
              <a:pPr/>
              <a:t>37</a:t>
            </a:fld>
            <a:endParaRPr lang="en-US" dirty="0"/>
          </a:p>
        </p:txBody>
      </p:sp>
      <p:sp>
        <p:nvSpPr>
          <p:cNvPr id="6" name="Date Placeholder 5"/>
          <p:cNvSpPr>
            <a:spLocks noGrp="1"/>
          </p:cNvSpPr>
          <p:nvPr>
            <p:ph type="dt" sz="half" idx="10"/>
          </p:nvPr>
        </p:nvSpPr>
        <p:spPr/>
        <p:txBody>
          <a:bodyPr/>
          <a:lstStyle/>
          <a:p>
            <a:r>
              <a:rPr lang="en-US" smtClean="0"/>
              <a:t>July 2015</a:t>
            </a:r>
            <a:endParaRPr lang="en-US" dirty="0"/>
          </a:p>
        </p:txBody>
      </p:sp>
      <p:sp>
        <p:nvSpPr>
          <p:cNvPr id="8" name="Footer Placeholder 7"/>
          <p:cNvSpPr>
            <a:spLocks noGrp="1"/>
          </p:cNvSpPr>
          <p:nvPr>
            <p:ph type="ftr" sz="quarter" idx="11"/>
          </p:nvPr>
        </p:nvSpPr>
        <p:spPr/>
        <p:txBody>
          <a:bodyPr/>
          <a:lstStyle/>
          <a:p>
            <a:r>
              <a:rPr lang="en-US" smtClean="0"/>
              <a:t>T P Ostwal &amp; Associates</a:t>
            </a:r>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 xmlns:p14="http://schemas.microsoft.com/office/powerpoint/2010/main" val="2360836126"/>
              </p:ext>
            </p:extLst>
          </p:nvPr>
        </p:nvGraphicFramePr>
        <p:xfrm>
          <a:off x="477914" y="773648"/>
          <a:ext cx="11452254" cy="5300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117779" y="24158"/>
            <a:ext cx="11812388" cy="523220"/>
          </a:xfrm>
          <a:prstGeom prst="rect">
            <a:avLst/>
          </a:prstGeom>
        </p:spPr>
        <p:txBody>
          <a:bodyPr wrap="square">
            <a:spAutoFit/>
          </a:bodyPr>
          <a:lstStyle/>
          <a:p>
            <a:pPr algn="ctr"/>
            <a:r>
              <a:rPr lang="en-US" sz="2800" b="1" cap="all" dirty="0" smtClean="0">
                <a:solidFill>
                  <a:srgbClr val="0070C0"/>
                </a:solidFill>
                <a:latin typeface="Book Antiqua" pitchFamily="18" charset="0"/>
              </a:rPr>
              <a:t>Key considerations</a:t>
            </a:r>
            <a:endParaRPr lang="en-US" sz="2800" b="1" cap="all" dirty="0">
              <a:solidFill>
                <a:srgbClr val="0070C0"/>
              </a:solidFill>
              <a:latin typeface="Book Antiqua" pitchFamily="18" charset="0"/>
            </a:endParaRPr>
          </a:p>
        </p:txBody>
      </p:sp>
      <p:sp>
        <p:nvSpPr>
          <p:cNvPr id="4" name="Slide Number Placeholder 3"/>
          <p:cNvSpPr>
            <a:spLocks noGrp="1"/>
          </p:cNvSpPr>
          <p:nvPr>
            <p:ph type="sldNum" sz="quarter" idx="12"/>
          </p:nvPr>
        </p:nvSpPr>
        <p:spPr/>
        <p:txBody>
          <a:bodyPr/>
          <a:lstStyle/>
          <a:p>
            <a:fld id="{25BA54BD-C84D-46CE-8B72-31BFB26ABA43}" type="slidenum">
              <a:rPr lang="en-US" smtClean="0"/>
              <a:pPr/>
              <a:t>38</a:t>
            </a:fld>
            <a:endParaRPr lang="en-US" dirty="0"/>
          </a:p>
        </p:txBody>
      </p:sp>
      <p:sp>
        <p:nvSpPr>
          <p:cNvPr id="7" name="Date Placeholder 6"/>
          <p:cNvSpPr>
            <a:spLocks noGrp="1"/>
          </p:cNvSpPr>
          <p:nvPr>
            <p:ph type="dt" sz="half" idx="10"/>
          </p:nvPr>
        </p:nvSpPr>
        <p:spPr/>
        <p:txBody>
          <a:bodyPr/>
          <a:lstStyle/>
          <a:p>
            <a:r>
              <a:rPr lang="en-US" smtClean="0"/>
              <a:t>July 2015</a:t>
            </a:r>
            <a:endParaRPr lang="en-US" dirty="0"/>
          </a:p>
        </p:txBody>
      </p:sp>
      <p:sp>
        <p:nvSpPr>
          <p:cNvPr id="9" name="Footer Placeholder 8"/>
          <p:cNvSpPr>
            <a:spLocks noGrp="1"/>
          </p:cNvSpPr>
          <p:nvPr>
            <p:ph type="ftr" sz="quarter" idx="11"/>
          </p:nvPr>
        </p:nvSpPr>
        <p:spPr/>
        <p:txBody>
          <a:bodyPr/>
          <a:lstStyle/>
          <a:p>
            <a:r>
              <a:rPr lang="en-US" smtClean="0"/>
              <a:t>T P Ostwal &amp; Associates</a:t>
            </a:r>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Arrow Connector 20"/>
          <p:cNvCxnSpPr/>
          <p:nvPr/>
        </p:nvCxnSpPr>
        <p:spPr>
          <a:xfrm flipV="1">
            <a:off x="5830485" y="2871788"/>
            <a:ext cx="7938" cy="800100"/>
          </a:xfrm>
          <a:prstGeom prst="straightConnector1">
            <a:avLst/>
          </a:prstGeom>
          <a:ln>
            <a:tailEnd type="triangle"/>
          </a:ln>
        </p:spPr>
        <p:style>
          <a:lnRef idx="1">
            <a:schemeClr val="dk1"/>
          </a:lnRef>
          <a:fillRef idx="2">
            <a:schemeClr val="dk1"/>
          </a:fillRef>
          <a:effectRef idx="1">
            <a:schemeClr val="dk1"/>
          </a:effectRef>
          <a:fontRef idx="minor">
            <a:schemeClr val="dk1"/>
          </a:fontRef>
        </p:style>
      </p:cxnSp>
      <p:sp>
        <p:nvSpPr>
          <p:cNvPr id="23" name="Rounded Rectangle 22"/>
          <p:cNvSpPr/>
          <p:nvPr/>
        </p:nvSpPr>
        <p:spPr>
          <a:xfrm>
            <a:off x="4177159" y="3595688"/>
            <a:ext cx="3351289" cy="51911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IN" sz="1800" dirty="0"/>
              <a:t>Assessee</a:t>
            </a:r>
          </a:p>
        </p:txBody>
      </p:sp>
      <p:sp>
        <p:nvSpPr>
          <p:cNvPr id="24" name="TextBox 6"/>
          <p:cNvSpPr txBox="1">
            <a:spLocks noChangeArrowheads="1"/>
          </p:cNvSpPr>
          <p:nvPr/>
        </p:nvSpPr>
        <p:spPr bwMode="auto">
          <a:xfrm>
            <a:off x="5906685" y="3271838"/>
            <a:ext cx="3840018" cy="369887"/>
          </a:xfrm>
          <a:prstGeom prst="rect">
            <a:avLst/>
          </a:prstGeom>
          <a:noFill/>
          <a:ln w="9525">
            <a:noFill/>
            <a:miter lim="800000"/>
            <a:headEnd/>
            <a:tailEnd/>
          </a:ln>
        </p:spPr>
        <p:txBody>
          <a:bodyPr wrap="square">
            <a:spAutoFit/>
          </a:bodyPr>
          <a:lstStyle/>
          <a:p>
            <a:r>
              <a:rPr lang="en-IN" altLang="en-US" sz="1800" dirty="0"/>
              <a:t>Settled Discretionary Trusts </a:t>
            </a:r>
          </a:p>
        </p:txBody>
      </p:sp>
      <p:cxnSp>
        <p:nvCxnSpPr>
          <p:cNvPr id="25" name="Straight Connector 24"/>
          <p:cNvCxnSpPr/>
          <p:nvPr/>
        </p:nvCxnSpPr>
        <p:spPr>
          <a:xfrm flipV="1">
            <a:off x="2057400" y="3235325"/>
            <a:ext cx="7645127" cy="19050"/>
          </a:xfrm>
          <a:prstGeom prst="line">
            <a:avLst/>
          </a:prstGeom>
        </p:spPr>
        <p:style>
          <a:lnRef idx="1">
            <a:schemeClr val="dk1"/>
          </a:lnRef>
          <a:fillRef idx="2">
            <a:schemeClr val="dk1"/>
          </a:fillRef>
          <a:effectRef idx="1">
            <a:schemeClr val="dk1"/>
          </a:effectRef>
          <a:fontRef idx="minor">
            <a:schemeClr val="dk1"/>
          </a:fontRef>
        </p:style>
      </p:cxnSp>
      <p:sp>
        <p:nvSpPr>
          <p:cNvPr id="26" name="TextBox 13"/>
          <p:cNvSpPr txBox="1">
            <a:spLocks noChangeArrowheads="1"/>
          </p:cNvSpPr>
          <p:nvPr/>
        </p:nvSpPr>
        <p:spPr bwMode="auto">
          <a:xfrm>
            <a:off x="2497138" y="2871788"/>
            <a:ext cx="2618194" cy="369887"/>
          </a:xfrm>
          <a:prstGeom prst="rect">
            <a:avLst/>
          </a:prstGeom>
          <a:noFill/>
          <a:ln w="9525">
            <a:noFill/>
            <a:miter lim="800000"/>
            <a:headEnd/>
            <a:tailEnd/>
          </a:ln>
        </p:spPr>
        <p:txBody>
          <a:bodyPr wrap="square">
            <a:spAutoFit/>
          </a:bodyPr>
          <a:lstStyle/>
          <a:p>
            <a:r>
              <a:rPr lang="en-IN" altLang="en-US" sz="1800"/>
              <a:t>Outside India</a:t>
            </a:r>
          </a:p>
        </p:txBody>
      </p:sp>
      <p:sp>
        <p:nvSpPr>
          <p:cNvPr id="27" name="TextBox 14"/>
          <p:cNvSpPr txBox="1">
            <a:spLocks noChangeArrowheads="1"/>
          </p:cNvSpPr>
          <p:nvPr/>
        </p:nvSpPr>
        <p:spPr bwMode="auto">
          <a:xfrm>
            <a:off x="2497138" y="3309938"/>
            <a:ext cx="2618194" cy="368300"/>
          </a:xfrm>
          <a:prstGeom prst="rect">
            <a:avLst/>
          </a:prstGeom>
          <a:noFill/>
          <a:ln w="9525">
            <a:noFill/>
            <a:miter lim="800000"/>
            <a:headEnd/>
            <a:tailEnd/>
          </a:ln>
        </p:spPr>
        <p:txBody>
          <a:bodyPr wrap="square">
            <a:spAutoFit/>
          </a:bodyPr>
          <a:lstStyle/>
          <a:p>
            <a:r>
              <a:rPr lang="en-IN" altLang="en-US" sz="1800"/>
              <a:t>Within India </a:t>
            </a:r>
          </a:p>
        </p:txBody>
      </p:sp>
      <p:sp>
        <p:nvSpPr>
          <p:cNvPr id="28" name="TextBox 15"/>
          <p:cNvSpPr txBox="1">
            <a:spLocks noChangeArrowheads="1"/>
          </p:cNvSpPr>
          <p:nvPr/>
        </p:nvSpPr>
        <p:spPr bwMode="auto">
          <a:xfrm>
            <a:off x="380999" y="4191000"/>
            <a:ext cx="11520055" cy="2123658"/>
          </a:xfrm>
          <a:prstGeom prst="rect">
            <a:avLst/>
          </a:prstGeom>
          <a:noFill/>
          <a:ln w="9525">
            <a:noFill/>
            <a:miter lim="800000"/>
            <a:headEnd/>
            <a:tailEnd/>
          </a:ln>
        </p:spPr>
        <p:txBody>
          <a:bodyPr wrap="square">
            <a:spAutoFit/>
          </a:bodyPr>
          <a:lstStyle/>
          <a:p>
            <a:pPr algn="just"/>
            <a:r>
              <a:rPr lang="en-IN" altLang="en-US" sz="2200" i="1" dirty="0"/>
              <a:t>Apex Court observed that “</a:t>
            </a:r>
            <a:r>
              <a:rPr lang="en-US" altLang="en-US" sz="2200" i="1" dirty="0"/>
              <a:t>A discretionary trust is one which gives a beneficiary no right to any part of the income of the trust property, but vests in the trustees a discretionary power to pay him, or apply for his benefit, such part of the income as they think fit. The trustees must exercise their discretion as and when the income becomes available, but if they fail to distribute in due time, the power is not extinguished so that they can distribute later. They have no power to bind themselves for the future. The beneficiary thus has no more than a hope that the discretion will be exercised in his favour.”</a:t>
            </a:r>
            <a:endParaRPr lang="en-IN" altLang="en-US" sz="2200" i="1" dirty="0"/>
          </a:p>
        </p:txBody>
      </p:sp>
      <p:sp>
        <p:nvSpPr>
          <p:cNvPr id="30" name="Isosceles Triangle 29"/>
          <p:cNvSpPr/>
          <p:nvPr/>
        </p:nvSpPr>
        <p:spPr>
          <a:xfrm>
            <a:off x="2582863" y="1012825"/>
            <a:ext cx="2709831" cy="1128713"/>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IN" sz="1800" dirty="0"/>
              <a:t>3 Trusts in US</a:t>
            </a:r>
          </a:p>
        </p:txBody>
      </p:sp>
      <p:sp>
        <p:nvSpPr>
          <p:cNvPr id="31" name="Isosceles Triangle 30"/>
          <p:cNvSpPr/>
          <p:nvPr/>
        </p:nvSpPr>
        <p:spPr>
          <a:xfrm>
            <a:off x="6459588" y="990600"/>
            <a:ext cx="2709831" cy="1128713"/>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IN" sz="1800" dirty="0"/>
              <a:t>2 Trusts in UK</a:t>
            </a:r>
          </a:p>
        </p:txBody>
      </p:sp>
      <p:cxnSp>
        <p:nvCxnSpPr>
          <p:cNvPr id="32" name="Straight Connector 31"/>
          <p:cNvCxnSpPr/>
          <p:nvPr/>
        </p:nvCxnSpPr>
        <p:spPr>
          <a:xfrm>
            <a:off x="3606800" y="2860675"/>
            <a:ext cx="4221018" cy="7216"/>
          </a:xfrm>
          <a:prstGeom prst="line">
            <a:avLst/>
          </a:prstGeom>
        </p:spPr>
        <p:style>
          <a:lnRef idx="1">
            <a:schemeClr val="dk1"/>
          </a:lnRef>
          <a:fillRef idx="2">
            <a:schemeClr val="dk1"/>
          </a:fillRef>
          <a:effectRef idx="1">
            <a:schemeClr val="dk1"/>
          </a:effectRef>
          <a:fontRef idx="minor">
            <a:schemeClr val="dk1"/>
          </a:fontRef>
        </p:style>
      </p:cxnSp>
      <p:cxnSp>
        <p:nvCxnSpPr>
          <p:cNvPr id="33" name="Straight Arrow Connector 32"/>
          <p:cNvCxnSpPr/>
          <p:nvPr/>
        </p:nvCxnSpPr>
        <p:spPr>
          <a:xfrm flipV="1">
            <a:off x="3606800" y="2141539"/>
            <a:ext cx="0" cy="719137"/>
          </a:xfrm>
          <a:prstGeom prst="straightConnector1">
            <a:avLst/>
          </a:prstGeom>
          <a:ln>
            <a:tailEnd type="triangle"/>
          </a:ln>
        </p:spPr>
        <p:style>
          <a:lnRef idx="1">
            <a:schemeClr val="dk1"/>
          </a:lnRef>
          <a:fillRef idx="2">
            <a:schemeClr val="dk1"/>
          </a:fillRef>
          <a:effectRef idx="1">
            <a:schemeClr val="dk1"/>
          </a:effectRef>
          <a:fontRef idx="minor">
            <a:schemeClr val="dk1"/>
          </a:fontRef>
        </p:style>
      </p:cxnSp>
      <p:cxnSp>
        <p:nvCxnSpPr>
          <p:cNvPr id="34" name="Straight Arrow Connector 33"/>
          <p:cNvCxnSpPr/>
          <p:nvPr/>
        </p:nvCxnSpPr>
        <p:spPr>
          <a:xfrm flipV="1">
            <a:off x="7824211" y="2119314"/>
            <a:ext cx="0" cy="719137"/>
          </a:xfrm>
          <a:prstGeom prst="straightConnector1">
            <a:avLst/>
          </a:prstGeom>
          <a:ln>
            <a:tailEnd type="triangle"/>
          </a:ln>
        </p:spPr>
        <p:style>
          <a:lnRef idx="1">
            <a:schemeClr val="dk1"/>
          </a:lnRef>
          <a:fillRef idx="2">
            <a:schemeClr val="dk1"/>
          </a:fillRef>
          <a:effectRef idx="1">
            <a:schemeClr val="dk1"/>
          </a:effectRef>
          <a:fontRef idx="minor">
            <a:schemeClr val="dk1"/>
          </a:fontRef>
        </p:style>
      </p:cxnSp>
      <p:sp>
        <p:nvSpPr>
          <p:cNvPr id="41" name="Rectangle 40"/>
          <p:cNvSpPr/>
          <p:nvPr/>
        </p:nvSpPr>
        <p:spPr>
          <a:xfrm>
            <a:off x="2131876" y="83130"/>
            <a:ext cx="8980344" cy="830997"/>
          </a:xfrm>
          <a:prstGeom prst="rect">
            <a:avLst/>
          </a:prstGeom>
        </p:spPr>
        <p:txBody>
          <a:bodyPr wrap="none">
            <a:spAutoFit/>
          </a:bodyPr>
          <a:lstStyle/>
          <a:p>
            <a:r>
              <a:rPr lang="en-US" altLang="en-US" sz="2400" b="1" dirty="0" smtClean="0">
                <a:solidFill>
                  <a:srgbClr val="0070C0"/>
                </a:solidFill>
                <a:latin typeface="Book Antiqua" pitchFamily="18" charset="0"/>
              </a:rPr>
              <a:t>Case Study – CWT vs. Estate of HMM </a:t>
            </a:r>
            <a:r>
              <a:rPr lang="en-US" altLang="en-US" sz="2400" b="1" dirty="0" err="1" smtClean="0">
                <a:solidFill>
                  <a:srgbClr val="0070C0"/>
                </a:solidFill>
                <a:latin typeface="Book Antiqua" pitchFamily="18" charset="0"/>
              </a:rPr>
              <a:t>Vikramsinhji</a:t>
            </a:r>
            <a:r>
              <a:rPr lang="en-US" altLang="en-US" sz="2400" b="1" dirty="0" smtClean="0">
                <a:solidFill>
                  <a:srgbClr val="0070C0"/>
                </a:solidFill>
                <a:latin typeface="Book Antiqua" pitchFamily="18" charset="0"/>
              </a:rPr>
              <a:t> of </a:t>
            </a:r>
            <a:r>
              <a:rPr lang="en-US" altLang="en-US" sz="2400" b="1" dirty="0" err="1" smtClean="0">
                <a:solidFill>
                  <a:srgbClr val="0070C0"/>
                </a:solidFill>
                <a:latin typeface="Book Antiqua" pitchFamily="18" charset="0"/>
              </a:rPr>
              <a:t>Gondal</a:t>
            </a:r>
            <a:endParaRPr lang="en-US" altLang="en-US" sz="2400" b="1" dirty="0" smtClean="0">
              <a:solidFill>
                <a:srgbClr val="0070C0"/>
              </a:solidFill>
              <a:latin typeface="Book Antiqua" pitchFamily="18" charset="0"/>
            </a:endParaRPr>
          </a:p>
          <a:p>
            <a:pPr algn="ctr"/>
            <a:r>
              <a:rPr lang="en-US" altLang="en-US" sz="2400" b="1" i="1" dirty="0" smtClean="0">
                <a:solidFill>
                  <a:srgbClr val="0070C0"/>
                </a:solidFill>
                <a:latin typeface="Book Antiqua" pitchFamily="18" charset="0"/>
              </a:rPr>
              <a:t>[2014] 225 Taxman 166 (SC)</a:t>
            </a:r>
            <a:endParaRPr lang="en-US" altLang="en-US" sz="2400" b="1" baseline="30000" dirty="0" smtClean="0">
              <a:solidFill>
                <a:srgbClr val="0070C0"/>
              </a:solidFill>
              <a:latin typeface="Book Antiqua" pitchFamily="18" charset="0"/>
            </a:endParaRPr>
          </a:p>
        </p:txBody>
      </p:sp>
      <p:sp>
        <p:nvSpPr>
          <p:cNvPr id="15" name="Date Placeholder 14"/>
          <p:cNvSpPr>
            <a:spLocks noGrp="1"/>
          </p:cNvSpPr>
          <p:nvPr>
            <p:ph type="dt" sz="half" idx="10"/>
          </p:nvPr>
        </p:nvSpPr>
        <p:spPr/>
        <p:txBody>
          <a:bodyPr/>
          <a:lstStyle/>
          <a:p>
            <a:r>
              <a:rPr lang="en-US" smtClean="0"/>
              <a:t>July 2015</a:t>
            </a:r>
            <a:endParaRPr lang="en-US" dirty="0"/>
          </a:p>
        </p:txBody>
      </p:sp>
      <p:sp>
        <p:nvSpPr>
          <p:cNvPr id="16" name="Slide Number Placeholder 15"/>
          <p:cNvSpPr>
            <a:spLocks noGrp="1"/>
          </p:cNvSpPr>
          <p:nvPr>
            <p:ph type="sldNum" sz="quarter" idx="12"/>
          </p:nvPr>
        </p:nvSpPr>
        <p:spPr/>
        <p:txBody>
          <a:bodyPr/>
          <a:lstStyle/>
          <a:p>
            <a:fld id="{D57F1E4F-1CFF-5643-939E-217C01CDF565}" type="slidenum">
              <a:rPr lang="en-US" smtClean="0"/>
              <a:pPr/>
              <a:t>39</a:t>
            </a:fld>
            <a:endParaRPr lang="en-US" dirty="0"/>
          </a:p>
        </p:txBody>
      </p:sp>
      <p:sp>
        <p:nvSpPr>
          <p:cNvPr id="17" name="Footer Placeholder 16"/>
          <p:cNvSpPr>
            <a:spLocks noGrp="1"/>
          </p:cNvSpPr>
          <p:nvPr>
            <p:ph type="ftr" sz="quarter" idx="11"/>
          </p:nvPr>
        </p:nvSpPr>
        <p:spPr>
          <a:xfrm>
            <a:off x="581192" y="6195651"/>
            <a:ext cx="6917210" cy="365125"/>
          </a:xfrm>
        </p:spPr>
        <p:txBody>
          <a:bodyPr/>
          <a:lstStyle/>
          <a:p>
            <a:r>
              <a:rPr lang="en-US" dirty="0" smtClean="0"/>
              <a:t>T P Ostwal &amp; Associates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3"/>
          <p:cNvSpPr txBox="1">
            <a:spLocks/>
          </p:cNvSpPr>
          <p:nvPr/>
        </p:nvSpPr>
        <p:spPr>
          <a:xfrm>
            <a:off x="1980127" y="-254530"/>
            <a:ext cx="8231744" cy="990600"/>
          </a:xfrm>
          <a:prstGeom prst="rect">
            <a:avLst/>
          </a:prstGeom>
        </p:spPr>
        <p:txBody>
          <a:bodyPr vert="horz" lIns="0" tIns="0" rIns="0" bIns="0" rtlCol="0" anchor="ctr">
            <a:normAutofit/>
          </a:bodyPr>
          <a:lstStyle>
            <a:lvl1pPr algn="ctr">
              <a:defRPr b="1">
                <a:solidFill>
                  <a:srgbClr val="A6A6A6"/>
                </a:solidFill>
              </a:defRPr>
            </a:lvl1pPr>
          </a:lstStyle>
          <a:p>
            <a:pPr>
              <a:spcBef>
                <a:spcPct val="0"/>
              </a:spcBef>
              <a:defRPr sz="1800" b="0">
                <a:solidFill>
                  <a:srgbClr val="000000"/>
                </a:solidFill>
              </a:defRPr>
            </a:pPr>
            <a:r>
              <a:rPr lang="en-US" sz="2800" cap="small" dirty="0" smtClean="0">
                <a:solidFill>
                  <a:srgbClr val="0070C0"/>
                </a:solidFill>
                <a:latin typeface="Book Antiqua" pitchFamily="18" charset="0"/>
                <a:ea typeface="+mj-ea"/>
                <a:cs typeface="Arial" pitchFamily="34" charset="0"/>
              </a:rPr>
              <a:t>BLACK MONEY PROBE</a:t>
            </a:r>
            <a:endParaRPr lang="en-US" sz="2800" cap="small" dirty="0">
              <a:solidFill>
                <a:srgbClr val="0070C0"/>
              </a:solidFill>
              <a:latin typeface="Book Antiqua" pitchFamily="18" charset="0"/>
              <a:ea typeface="+mj-ea"/>
              <a:cs typeface="Arial" pitchFamily="34" charset="0"/>
            </a:endParaRPr>
          </a:p>
        </p:txBody>
      </p:sp>
      <p:sp>
        <p:nvSpPr>
          <p:cNvPr id="6" name="Slide Number Placeholder 5"/>
          <p:cNvSpPr>
            <a:spLocks noGrp="1"/>
          </p:cNvSpPr>
          <p:nvPr>
            <p:ph type="sldNum" sz="quarter" idx="12"/>
          </p:nvPr>
        </p:nvSpPr>
        <p:spPr>
          <a:xfrm>
            <a:off x="10558300" y="6447194"/>
            <a:ext cx="1052510" cy="365125"/>
          </a:xfrm>
        </p:spPr>
        <p:txBody>
          <a:bodyPr/>
          <a:lstStyle/>
          <a:p>
            <a:fld id="{25BA54BD-C84D-46CE-8B72-31BFB26ABA43}" type="slidenum">
              <a:rPr lang="en-US" smtClean="0"/>
              <a:pPr/>
              <a:t>4</a:t>
            </a:fld>
            <a:endParaRPr lang="en-US" dirty="0"/>
          </a:p>
        </p:txBody>
      </p:sp>
      <p:sp>
        <p:nvSpPr>
          <p:cNvPr id="69634" name="AutoShape 2" descr="https://rohidassanap.files.wordpress.com/2012/08/black-money-berne-warns-india-from-disclosing-names-of-swiss-account-holders.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9636" name="AutoShape 4" descr="https://rohidassanap.files.wordpress.com/2012/08/black-money-berne-warns-india-from-disclosing-names-of-swiss-account-holders.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9638" name="Picture 6" descr="http://images.indianexpress.com/2014/06/swiss-embed.jpg"/>
          <p:cNvPicPr>
            <a:picLocks noChangeAspect="1" noChangeArrowheads="1"/>
          </p:cNvPicPr>
          <p:nvPr/>
        </p:nvPicPr>
        <p:blipFill>
          <a:blip r:embed="rId3"/>
          <a:srcRect/>
          <a:stretch>
            <a:fillRect/>
          </a:stretch>
        </p:blipFill>
        <p:spPr bwMode="auto">
          <a:xfrm>
            <a:off x="0" y="626534"/>
            <a:ext cx="3860800" cy="5706533"/>
          </a:xfrm>
          <a:prstGeom prst="rect">
            <a:avLst/>
          </a:prstGeom>
          <a:noFill/>
        </p:spPr>
      </p:pic>
      <p:graphicFrame>
        <p:nvGraphicFramePr>
          <p:cNvPr id="9" name="Diagram 8"/>
          <p:cNvGraphicFramePr/>
          <p:nvPr/>
        </p:nvGraphicFramePr>
        <p:xfrm>
          <a:off x="3922105" y="472966"/>
          <a:ext cx="8206831" cy="63850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Date Placeholder 7"/>
          <p:cNvSpPr>
            <a:spLocks noGrp="1"/>
          </p:cNvSpPr>
          <p:nvPr>
            <p:ph type="dt" sz="half" idx="10"/>
          </p:nvPr>
        </p:nvSpPr>
        <p:spPr/>
        <p:txBody>
          <a:bodyPr/>
          <a:lstStyle/>
          <a:p>
            <a:r>
              <a:rPr lang="en-US" smtClean="0"/>
              <a:t>July 2015</a:t>
            </a:r>
            <a:endParaRPr lang="en-US" dirty="0"/>
          </a:p>
        </p:txBody>
      </p:sp>
      <p:sp>
        <p:nvSpPr>
          <p:cNvPr id="10" name="Footer Placeholder 9"/>
          <p:cNvSpPr>
            <a:spLocks noGrp="1"/>
          </p:cNvSpPr>
          <p:nvPr>
            <p:ph type="ftr" sz="quarter" idx="11"/>
          </p:nvPr>
        </p:nvSpPr>
        <p:spPr/>
        <p:txBody>
          <a:bodyPr/>
          <a:lstStyle/>
          <a:p>
            <a:r>
              <a:rPr lang="en-US" smtClean="0"/>
              <a:t>T P Ostwal &amp; Associates</a:t>
            </a:r>
            <a:endParaRPr lang="en-US" dirty="0"/>
          </a:p>
        </p:txBody>
      </p:sp>
    </p:spTree>
    <p:extLst>
      <p:ext uri="{BB962C8B-B14F-4D97-AF65-F5344CB8AC3E}">
        <p14:creationId xmlns="" xmlns:p14="http://schemas.microsoft.com/office/powerpoint/2010/main" val="181681136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06662" y="57784"/>
            <a:ext cx="6756978" cy="830997"/>
          </a:xfrm>
          <a:prstGeom prst="rect">
            <a:avLst/>
          </a:prstGeom>
        </p:spPr>
        <p:txBody>
          <a:bodyPr wrap="none">
            <a:spAutoFit/>
          </a:bodyPr>
          <a:lstStyle/>
          <a:p>
            <a:pPr algn="ctr"/>
            <a:r>
              <a:rPr lang="en-US" altLang="en-US" sz="2400" b="1" dirty="0" smtClean="0">
                <a:solidFill>
                  <a:srgbClr val="0070C0"/>
                </a:solidFill>
                <a:latin typeface="Book Antiqua" pitchFamily="18" charset="0"/>
              </a:rPr>
              <a:t>Case Study – Mohan </a:t>
            </a:r>
            <a:r>
              <a:rPr lang="en-US" altLang="en-US" sz="2400" b="1" dirty="0" err="1" smtClean="0">
                <a:solidFill>
                  <a:srgbClr val="0070C0"/>
                </a:solidFill>
                <a:latin typeface="Book Antiqua" pitchFamily="18" charset="0"/>
              </a:rPr>
              <a:t>Manoj</a:t>
            </a:r>
            <a:r>
              <a:rPr lang="en-US" altLang="en-US" sz="2400" b="1" dirty="0" smtClean="0">
                <a:solidFill>
                  <a:srgbClr val="0070C0"/>
                </a:solidFill>
                <a:latin typeface="Book Antiqua" pitchFamily="18" charset="0"/>
              </a:rPr>
              <a:t> </a:t>
            </a:r>
            <a:r>
              <a:rPr lang="en-US" altLang="en-US" sz="2400" b="1" dirty="0" err="1" smtClean="0">
                <a:solidFill>
                  <a:srgbClr val="0070C0"/>
                </a:solidFill>
                <a:latin typeface="Book Antiqua" pitchFamily="18" charset="0"/>
              </a:rPr>
              <a:t>Dhupelia</a:t>
            </a:r>
            <a:r>
              <a:rPr lang="en-US" altLang="en-US" sz="2400" b="1" dirty="0" smtClean="0">
                <a:solidFill>
                  <a:srgbClr val="0070C0"/>
                </a:solidFill>
                <a:latin typeface="Book Antiqua" pitchFamily="18" charset="0"/>
              </a:rPr>
              <a:t> </a:t>
            </a:r>
            <a:r>
              <a:rPr lang="en-US" altLang="en-US" sz="2400" b="1" dirty="0" err="1" smtClean="0">
                <a:solidFill>
                  <a:srgbClr val="0070C0"/>
                </a:solidFill>
                <a:latin typeface="Book Antiqua" pitchFamily="18" charset="0"/>
              </a:rPr>
              <a:t>vs</a:t>
            </a:r>
            <a:r>
              <a:rPr lang="en-US" altLang="en-US" sz="2400" b="1" dirty="0" smtClean="0">
                <a:solidFill>
                  <a:srgbClr val="0070C0"/>
                </a:solidFill>
                <a:latin typeface="Book Antiqua" pitchFamily="18" charset="0"/>
              </a:rPr>
              <a:t> DCIT</a:t>
            </a:r>
          </a:p>
          <a:p>
            <a:pPr algn="ctr"/>
            <a:r>
              <a:rPr lang="en-US" altLang="en-US" sz="2400" b="1" i="1" dirty="0" smtClean="0">
                <a:solidFill>
                  <a:srgbClr val="0070C0"/>
                </a:solidFill>
                <a:latin typeface="Book Antiqua" pitchFamily="18" charset="0"/>
              </a:rPr>
              <a:t> [2014] 166 TTJ 584 (Mumbai - Trib.)</a:t>
            </a:r>
            <a:endParaRPr lang="en-US" sz="2400" b="1" dirty="0">
              <a:solidFill>
                <a:srgbClr val="0070C0"/>
              </a:solidFill>
              <a:latin typeface="Book Antiqua" pitchFamily="18" charset="0"/>
            </a:endParaRPr>
          </a:p>
        </p:txBody>
      </p:sp>
      <p:cxnSp>
        <p:nvCxnSpPr>
          <p:cNvPr id="3" name="Straight Arrow Connector 2"/>
          <p:cNvCxnSpPr/>
          <p:nvPr/>
        </p:nvCxnSpPr>
        <p:spPr>
          <a:xfrm>
            <a:off x="4980775" y="1651718"/>
            <a:ext cx="0" cy="2133600"/>
          </a:xfrm>
          <a:prstGeom prst="straightConnector1">
            <a:avLst/>
          </a:prstGeom>
          <a:ln>
            <a:tailEnd type="triangle"/>
          </a:ln>
        </p:spPr>
        <p:style>
          <a:lnRef idx="1">
            <a:schemeClr val="dk1"/>
          </a:lnRef>
          <a:fillRef idx="2">
            <a:schemeClr val="dk1"/>
          </a:fillRef>
          <a:effectRef idx="1">
            <a:schemeClr val="dk1"/>
          </a:effectRef>
          <a:fontRef idx="minor">
            <a:schemeClr val="dk1"/>
          </a:fontRef>
        </p:style>
      </p:cxnSp>
      <p:sp>
        <p:nvSpPr>
          <p:cNvPr id="6" name="Rounded Rectangle 5"/>
          <p:cNvSpPr/>
          <p:nvPr/>
        </p:nvSpPr>
        <p:spPr>
          <a:xfrm>
            <a:off x="3761575" y="3785318"/>
            <a:ext cx="2438400" cy="661987"/>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IN" sz="1800" dirty="0"/>
              <a:t>Assessee</a:t>
            </a:r>
          </a:p>
        </p:txBody>
      </p:sp>
      <p:sp>
        <p:nvSpPr>
          <p:cNvPr id="7" name="TextBox 6"/>
          <p:cNvSpPr txBox="1">
            <a:spLocks noChangeArrowheads="1"/>
          </p:cNvSpPr>
          <p:nvPr/>
        </p:nvSpPr>
        <p:spPr bwMode="auto">
          <a:xfrm>
            <a:off x="5133175" y="2947118"/>
            <a:ext cx="1905000" cy="369887"/>
          </a:xfrm>
          <a:prstGeom prst="rect">
            <a:avLst/>
          </a:prstGeom>
          <a:noFill/>
          <a:ln w="9525">
            <a:noFill/>
            <a:miter lim="800000"/>
            <a:headEnd/>
            <a:tailEnd/>
          </a:ln>
        </p:spPr>
        <p:txBody>
          <a:bodyPr>
            <a:spAutoFit/>
          </a:bodyPr>
          <a:lstStyle/>
          <a:p>
            <a:r>
              <a:rPr lang="en-IN" altLang="en-US" sz="1800"/>
              <a:t>Beneficiary </a:t>
            </a:r>
          </a:p>
        </p:txBody>
      </p:sp>
      <p:cxnSp>
        <p:nvCxnSpPr>
          <p:cNvPr id="8" name="Straight Connector 7"/>
          <p:cNvCxnSpPr/>
          <p:nvPr/>
        </p:nvCxnSpPr>
        <p:spPr>
          <a:xfrm>
            <a:off x="2542375" y="3317005"/>
            <a:ext cx="4876800" cy="0"/>
          </a:xfrm>
          <a:prstGeom prst="line">
            <a:avLst/>
          </a:prstGeom>
        </p:spPr>
        <p:style>
          <a:lnRef idx="1">
            <a:schemeClr val="dk1"/>
          </a:lnRef>
          <a:fillRef idx="2">
            <a:schemeClr val="dk1"/>
          </a:fillRef>
          <a:effectRef idx="1">
            <a:schemeClr val="dk1"/>
          </a:effectRef>
          <a:fontRef idx="minor">
            <a:schemeClr val="dk1"/>
          </a:fontRef>
        </p:style>
      </p:cxnSp>
      <p:sp>
        <p:nvSpPr>
          <p:cNvPr id="9" name="TextBox 13"/>
          <p:cNvSpPr txBox="1">
            <a:spLocks noChangeArrowheads="1"/>
          </p:cNvSpPr>
          <p:nvPr/>
        </p:nvSpPr>
        <p:spPr bwMode="auto">
          <a:xfrm>
            <a:off x="2542375" y="2934418"/>
            <a:ext cx="1905000" cy="369887"/>
          </a:xfrm>
          <a:prstGeom prst="rect">
            <a:avLst/>
          </a:prstGeom>
          <a:noFill/>
          <a:ln w="9525">
            <a:noFill/>
            <a:miter lim="800000"/>
            <a:headEnd/>
            <a:tailEnd/>
          </a:ln>
        </p:spPr>
        <p:txBody>
          <a:bodyPr>
            <a:spAutoFit/>
          </a:bodyPr>
          <a:lstStyle/>
          <a:p>
            <a:r>
              <a:rPr lang="en-IN" altLang="en-US" sz="1800"/>
              <a:t>Outside India</a:t>
            </a:r>
          </a:p>
        </p:txBody>
      </p:sp>
      <p:sp>
        <p:nvSpPr>
          <p:cNvPr id="10" name="TextBox 14"/>
          <p:cNvSpPr txBox="1">
            <a:spLocks noChangeArrowheads="1"/>
          </p:cNvSpPr>
          <p:nvPr/>
        </p:nvSpPr>
        <p:spPr bwMode="auto">
          <a:xfrm>
            <a:off x="2542375" y="3372568"/>
            <a:ext cx="1905000" cy="368300"/>
          </a:xfrm>
          <a:prstGeom prst="rect">
            <a:avLst/>
          </a:prstGeom>
          <a:noFill/>
          <a:ln w="9525">
            <a:noFill/>
            <a:miter lim="800000"/>
            <a:headEnd/>
            <a:tailEnd/>
          </a:ln>
        </p:spPr>
        <p:txBody>
          <a:bodyPr>
            <a:spAutoFit/>
          </a:bodyPr>
          <a:lstStyle/>
          <a:p>
            <a:r>
              <a:rPr lang="en-IN" altLang="en-US" sz="1800"/>
              <a:t>Within India </a:t>
            </a:r>
          </a:p>
        </p:txBody>
      </p:sp>
      <p:sp>
        <p:nvSpPr>
          <p:cNvPr id="11" name="TextBox 15"/>
          <p:cNvSpPr txBox="1">
            <a:spLocks noChangeArrowheads="1"/>
          </p:cNvSpPr>
          <p:nvPr/>
        </p:nvSpPr>
        <p:spPr bwMode="auto">
          <a:xfrm>
            <a:off x="2628100" y="4703610"/>
            <a:ext cx="4638675" cy="1631216"/>
          </a:xfrm>
          <a:prstGeom prst="rect">
            <a:avLst/>
          </a:prstGeom>
          <a:noFill/>
          <a:ln w="9525">
            <a:noFill/>
            <a:miter lim="800000"/>
            <a:headEnd/>
            <a:tailEnd/>
          </a:ln>
        </p:spPr>
        <p:txBody>
          <a:bodyPr>
            <a:spAutoFit/>
          </a:bodyPr>
          <a:lstStyle/>
          <a:p>
            <a:pPr algn="just"/>
            <a:r>
              <a:rPr lang="en-IN" altLang="en-US" sz="2000" dirty="0"/>
              <a:t>Information regarding beneficial status in foreign trust having huge bank balance neither disclosed in ROI nor in return filed pursuant to notice issued u/s 148</a:t>
            </a:r>
          </a:p>
          <a:p>
            <a:pPr algn="just"/>
            <a:endParaRPr lang="en-IN" altLang="en-US" sz="2000" dirty="0"/>
          </a:p>
        </p:txBody>
      </p:sp>
      <p:sp>
        <p:nvSpPr>
          <p:cNvPr id="12" name="TextBox 9"/>
          <p:cNvSpPr txBox="1">
            <a:spLocks noChangeArrowheads="1"/>
          </p:cNvSpPr>
          <p:nvPr/>
        </p:nvSpPr>
        <p:spPr bwMode="auto">
          <a:xfrm>
            <a:off x="7419174" y="1386605"/>
            <a:ext cx="4274061" cy="4708981"/>
          </a:xfrm>
          <a:prstGeom prst="rect">
            <a:avLst/>
          </a:prstGeom>
          <a:noFill/>
          <a:ln w="9525">
            <a:noFill/>
            <a:miter lim="800000"/>
            <a:headEnd/>
            <a:tailEnd/>
          </a:ln>
        </p:spPr>
        <p:txBody>
          <a:bodyPr wrap="square">
            <a:spAutoFit/>
          </a:bodyPr>
          <a:lstStyle/>
          <a:p>
            <a:pPr marL="285750" indent="-285750" algn="just">
              <a:buClr>
                <a:srgbClr val="0070C0"/>
              </a:buClr>
              <a:buFont typeface="Arial" pitchFamily="34" charset="0"/>
              <a:buChar char="•"/>
            </a:pPr>
            <a:r>
              <a:rPr lang="en-US" altLang="en-US" sz="2000" dirty="0"/>
              <a:t>The AO made addition on account of alleged undisclosed income in the hands of the named beneficiary(</a:t>
            </a:r>
            <a:r>
              <a:rPr lang="en-US" altLang="en-US" sz="2000" dirty="0" err="1"/>
              <a:t>ies</a:t>
            </a:r>
            <a:r>
              <a:rPr lang="en-US" altLang="en-US" sz="2000" dirty="0"/>
              <a:t>)</a:t>
            </a:r>
          </a:p>
          <a:p>
            <a:pPr marL="285750" indent="-285750">
              <a:buClr>
                <a:srgbClr val="0070C0"/>
              </a:buClr>
              <a:buFont typeface="Arial" pitchFamily="34" charset="0"/>
              <a:buChar char="•"/>
            </a:pPr>
            <a:endParaRPr lang="en-US" altLang="en-US" sz="2000" dirty="0"/>
          </a:p>
          <a:p>
            <a:pPr marL="285750" indent="-285750" algn="just">
              <a:buClr>
                <a:srgbClr val="0070C0"/>
              </a:buClr>
              <a:buFont typeface="Arial" pitchFamily="34" charset="0"/>
              <a:buChar char="•"/>
            </a:pPr>
            <a:r>
              <a:rPr lang="en-US" altLang="en-US" sz="2000" dirty="0"/>
              <a:t>The assessee contended that the alleged trust was discretionary trust and the amount was neither deposited nor received by the assessee. </a:t>
            </a:r>
          </a:p>
          <a:p>
            <a:pPr marL="285750" indent="-285750" algn="just">
              <a:buClr>
                <a:srgbClr val="0070C0"/>
              </a:buClr>
              <a:buFont typeface="Arial" pitchFamily="34" charset="0"/>
              <a:buChar char="•"/>
            </a:pPr>
            <a:endParaRPr lang="en-US" altLang="en-US" sz="2000" dirty="0"/>
          </a:p>
          <a:p>
            <a:pPr marL="285750" indent="-285750" algn="just">
              <a:buClr>
                <a:srgbClr val="0070C0"/>
              </a:buClr>
              <a:buFont typeface="Arial" pitchFamily="34" charset="0"/>
              <a:buChar char="•"/>
            </a:pPr>
            <a:r>
              <a:rPr lang="en-US" altLang="en-US" sz="2000" dirty="0"/>
              <a:t>The Tribunal upheld the order of the AO observing that:</a:t>
            </a:r>
          </a:p>
          <a:p>
            <a:pPr marL="519113" lvl="1" indent="-285750">
              <a:buClr>
                <a:srgbClr val="0070C0"/>
              </a:buClr>
              <a:buFont typeface="Arial" pitchFamily="34" charset="0"/>
              <a:buChar char="•"/>
            </a:pPr>
            <a:r>
              <a:rPr lang="en-IN" altLang="en-US" sz="2000" dirty="0"/>
              <a:t>documents received officially </a:t>
            </a:r>
          </a:p>
          <a:p>
            <a:pPr marL="519113" lvl="1" indent="-285750">
              <a:buClr>
                <a:srgbClr val="0070C0"/>
              </a:buClr>
              <a:buFont typeface="Arial" pitchFamily="34" charset="0"/>
              <a:buChar char="•"/>
            </a:pPr>
            <a:r>
              <a:rPr lang="en-IN" altLang="en-US" sz="2000" dirty="0"/>
              <a:t>Trust created for benefit of beneficiaries.</a:t>
            </a:r>
          </a:p>
        </p:txBody>
      </p:sp>
      <p:sp>
        <p:nvSpPr>
          <p:cNvPr id="5" name="Isosceles Triangle 4"/>
          <p:cNvSpPr/>
          <p:nvPr/>
        </p:nvSpPr>
        <p:spPr>
          <a:xfrm>
            <a:off x="2694775" y="986700"/>
            <a:ext cx="4572000" cy="1676400"/>
          </a:xfrm>
          <a:prstGeom prst="triangl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IN" sz="1800" dirty="0"/>
              <a:t>Discretionary Trust </a:t>
            </a:r>
          </a:p>
          <a:p>
            <a:pPr algn="ctr">
              <a:defRPr/>
            </a:pPr>
            <a:r>
              <a:rPr lang="en-IN" sz="1800" dirty="0"/>
              <a:t>(having bank account in Liechtenstein Bank)</a:t>
            </a:r>
          </a:p>
        </p:txBody>
      </p:sp>
      <p:sp>
        <p:nvSpPr>
          <p:cNvPr id="13" name="Date Placeholder 12"/>
          <p:cNvSpPr>
            <a:spLocks noGrp="1"/>
          </p:cNvSpPr>
          <p:nvPr>
            <p:ph type="dt" sz="half" idx="10"/>
          </p:nvPr>
        </p:nvSpPr>
        <p:spPr/>
        <p:txBody>
          <a:bodyPr/>
          <a:lstStyle/>
          <a:p>
            <a:r>
              <a:rPr lang="en-US" smtClean="0"/>
              <a:t>July 2015</a:t>
            </a:r>
            <a:endParaRPr lang="en-US" dirty="0"/>
          </a:p>
        </p:txBody>
      </p:sp>
      <p:sp>
        <p:nvSpPr>
          <p:cNvPr id="14" name="Slide Number Placeholder 13"/>
          <p:cNvSpPr>
            <a:spLocks noGrp="1"/>
          </p:cNvSpPr>
          <p:nvPr>
            <p:ph type="sldNum" sz="quarter" idx="12"/>
          </p:nvPr>
        </p:nvSpPr>
        <p:spPr/>
        <p:txBody>
          <a:bodyPr/>
          <a:lstStyle/>
          <a:p>
            <a:fld id="{D57F1E4F-1CFF-5643-939E-217C01CDF565}" type="slidenum">
              <a:rPr lang="en-US" smtClean="0"/>
              <a:pPr/>
              <a:t>40</a:t>
            </a:fld>
            <a:endParaRPr lang="en-US" dirty="0"/>
          </a:p>
        </p:txBody>
      </p:sp>
      <p:sp>
        <p:nvSpPr>
          <p:cNvPr id="15" name="Footer Placeholder 14"/>
          <p:cNvSpPr>
            <a:spLocks noGrp="1"/>
          </p:cNvSpPr>
          <p:nvPr>
            <p:ph type="ftr" sz="quarter" idx="11"/>
          </p:nvPr>
        </p:nvSpPr>
        <p:spPr/>
        <p:txBody>
          <a:bodyPr/>
          <a:lstStyle/>
          <a:p>
            <a:r>
              <a:rPr lang="en-US" smtClean="0"/>
              <a:t>T P Ostwal &amp; Associates</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July 2015</a:t>
            </a:r>
            <a:endParaRPr lang="en-US" dirty="0"/>
          </a:p>
        </p:txBody>
      </p:sp>
      <p:sp>
        <p:nvSpPr>
          <p:cNvPr id="3" name="Footer Placeholder 2"/>
          <p:cNvSpPr>
            <a:spLocks noGrp="1"/>
          </p:cNvSpPr>
          <p:nvPr>
            <p:ph type="ftr" sz="quarter" idx="11"/>
          </p:nvPr>
        </p:nvSpPr>
        <p:spPr/>
        <p:txBody>
          <a:bodyPr/>
          <a:lstStyle/>
          <a:p>
            <a:r>
              <a:rPr lang="en-US" smtClean="0"/>
              <a:t>T P Ostwal &amp; Associates</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41</a:t>
            </a:fld>
            <a:endParaRPr lang="en-US" dirty="0"/>
          </a:p>
        </p:txBody>
      </p:sp>
      <p:sp>
        <p:nvSpPr>
          <p:cNvPr id="5" name="Rectangle 4"/>
          <p:cNvSpPr/>
          <p:nvPr/>
        </p:nvSpPr>
        <p:spPr>
          <a:xfrm>
            <a:off x="117779" y="-7374"/>
            <a:ext cx="11812388" cy="523220"/>
          </a:xfrm>
          <a:prstGeom prst="rect">
            <a:avLst/>
          </a:prstGeom>
        </p:spPr>
        <p:txBody>
          <a:bodyPr wrap="square">
            <a:spAutoFit/>
          </a:bodyPr>
          <a:lstStyle/>
          <a:p>
            <a:pPr algn="ctr"/>
            <a:r>
              <a:rPr lang="en-US" sz="2800" b="1" cap="all" dirty="0" smtClean="0">
                <a:solidFill>
                  <a:srgbClr val="0070C0"/>
                </a:solidFill>
                <a:latin typeface="Book Antiqua" pitchFamily="18" charset="0"/>
              </a:rPr>
              <a:t>ISSUES</a:t>
            </a:r>
            <a:endParaRPr lang="en-US" sz="2800" b="1" cap="all" dirty="0">
              <a:solidFill>
                <a:srgbClr val="0070C0"/>
              </a:solidFill>
              <a:latin typeface="Book Antiqua" pitchFamily="18" charset="0"/>
            </a:endParaRPr>
          </a:p>
        </p:txBody>
      </p:sp>
      <p:sp>
        <p:nvSpPr>
          <p:cNvPr id="6" name="Rectangle 5"/>
          <p:cNvSpPr/>
          <p:nvPr/>
        </p:nvSpPr>
        <p:spPr>
          <a:xfrm>
            <a:off x="1054126" y="739553"/>
            <a:ext cx="10515907" cy="5109091"/>
          </a:xfrm>
          <a:prstGeom prst="rect">
            <a:avLst/>
          </a:prstGeom>
        </p:spPr>
        <p:txBody>
          <a:bodyPr wrap="square">
            <a:spAutoFit/>
          </a:bodyPr>
          <a:lstStyle/>
          <a:p>
            <a:pPr marL="342900" indent="-342900" algn="just">
              <a:buFont typeface="Wingdings" pitchFamily="2" charset="2"/>
              <a:buChar char="Ø"/>
            </a:pPr>
            <a:r>
              <a:rPr lang="en-IN" sz="2200" dirty="0" smtClean="0">
                <a:latin typeface="+mj-lt"/>
                <a:cs typeface="Arial" pitchFamily="34" charset="0"/>
              </a:rPr>
              <a:t>Whether the Act is constitutionally valid ?</a:t>
            </a:r>
          </a:p>
          <a:p>
            <a:pPr marL="342900" indent="-342900" algn="just"/>
            <a:r>
              <a:rPr lang="en-IN" sz="2200" dirty="0" smtClean="0">
                <a:latin typeface="+mj-lt"/>
                <a:cs typeface="Arial" pitchFamily="34" charset="0"/>
              </a:rPr>
              <a:t>	</a:t>
            </a:r>
            <a:r>
              <a:rPr lang="en-IN" dirty="0" smtClean="0">
                <a:solidFill>
                  <a:srgbClr val="0070C0"/>
                </a:solidFill>
                <a:latin typeface="+mj-lt"/>
                <a:cs typeface="Arial" pitchFamily="34" charset="0"/>
              </a:rPr>
              <a:t>(Reference can be drawn from Supreme Court decision in case of </a:t>
            </a:r>
            <a:r>
              <a:rPr lang="fi-FI" dirty="0" smtClean="0">
                <a:solidFill>
                  <a:srgbClr val="0070C0"/>
                </a:solidFill>
                <a:latin typeface="+mj-lt"/>
              </a:rPr>
              <a:t>Navnitlal C. Javeri vs K. K. Sen [1965] 56 ITR 198 where validity of deemed dividend u/s 2(22)(e) was challenged and held as constitutionally valid)</a:t>
            </a:r>
            <a:endParaRPr lang="fi-FI" sz="2200" dirty="0" smtClean="0">
              <a:solidFill>
                <a:srgbClr val="0070C0"/>
              </a:solidFill>
              <a:latin typeface="+mj-lt"/>
            </a:endParaRPr>
          </a:p>
          <a:p>
            <a:pPr marL="342900" indent="-342900" algn="just"/>
            <a:endParaRPr lang="fi-FI" sz="2200" dirty="0" smtClean="0">
              <a:latin typeface="+mj-lt"/>
            </a:endParaRPr>
          </a:p>
          <a:p>
            <a:pPr marL="342900" indent="-342900" algn="just">
              <a:buFont typeface="Wingdings" pitchFamily="2" charset="2"/>
              <a:buChar char="Ø"/>
            </a:pPr>
            <a:r>
              <a:rPr lang="fi-FI" sz="2200" dirty="0" smtClean="0">
                <a:latin typeface="+mj-lt"/>
              </a:rPr>
              <a:t>Settlement Commission not covered under the Act. </a:t>
            </a:r>
          </a:p>
          <a:p>
            <a:pPr marL="342900" indent="-342900" algn="just">
              <a:buFont typeface="Wingdings" pitchFamily="2" charset="2"/>
              <a:buChar char="Ø"/>
            </a:pPr>
            <a:endParaRPr lang="fi-FI" sz="2200" dirty="0" smtClean="0">
              <a:latin typeface="+mj-lt"/>
            </a:endParaRPr>
          </a:p>
          <a:p>
            <a:pPr marL="350838" indent="-350838" algn="just">
              <a:buFont typeface="Wingdings" pitchFamily="2" charset="2"/>
              <a:buChar char="Ø"/>
            </a:pPr>
            <a:r>
              <a:rPr lang="fi-FI" sz="2200" dirty="0" smtClean="0">
                <a:latin typeface="+mj-lt"/>
              </a:rPr>
              <a:t>Section 10 states </a:t>
            </a:r>
            <a:r>
              <a:rPr lang="fi-FI" sz="2200" dirty="0" smtClean="0">
                <a:solidFill>
                  <a:srgbClr val="0070C0"/>
                </a:solidFill>
                <a:latin typeface="+mj-lt"/>
              </a:rPr>
              <a:t>’</a:t>
            </a:r>
            <a:r>
              <a:rPr lang="en-US" sz="2200" dirty="0" smtClean="0">
                <a:solidFill>
                  <a:srgbClr val="0070C0"/>
                </a:solidFill>
              </a:rPr>
              <a:t> on receipt of an information from an income-tax authority</a:t>
            </a:r>
          </a:p>
          <a:p>
            <a:pPr marL="350838" indent="-350838" algn="just"/>
            <a:r>
              <a:rPr lang="en-US" sz="2200" dirty="0" smtClean="0">
                <a:solidFill>
                  <a:srgbClr val="0070C0"/>
                </a:solidFill>
              </a:rPr>
              <a:t>	under the Income-tax Act or any other authority under any law for the time being in force or on coming of any information to his notice’</a:t>
            </a:r>
            <a:r>
              <a:rPr lang="en-US" sz="2200" dirty="0" smtClean="0"/>
              <a:t>. How wide are the powers of AO to issue notice and invoke the provisions of the Act? Is it necessary that information must come from a credible source?</a:t>
            </a:r>
          </a:p>
          <a:p>
            <a:pPr marL="350838" indent="-350838" algn="just"/>
            <a:endParaRPr lang="en-US" sz="2200" dirty="0" smtClean="0"/>
          </a:p>
          <a:p>
            <a:pPr marL="350838" indent="-350838" algn="just">
              <a:buFont typeface="Wingdings" pitchFamily="2" charset="2"/>
              <a:buChar char="Ø"/>
            </a:pPr>
            <a:r>
              <a:rPr lang="en-US" sz="2200" dirty="0" smtClean="0"/>
              <a:t>What happens where the value of the undisclosed asset is lost / there is diminution in value of the asset? Will there be any downward adjustment?</a:t>
            </a:r>
          </a:p>
          <a:p>
            <a:pPr algn="just"/>
            <a:endParaRPr lang="en-US" sz="2200" dirty="0">
              <a:latin typeface="+mj-lt"/>
              <a:cs typeface="Arial"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779" y="-7374"/>
            <a:ext cx="11812388" cy="523220"/>
          </a:xfrm>
          <a:prstGeom prst="rect">
            <a:avLst/>
          </a:prstGeom>
        </p:spPr>
        <p:txBody>
          <a:bodyPr wrap="square">
            <a:spAutoFit/>
          </a:bodyPr>
          <a:lstStyle/>
          <a:p>
            <a:pPr algn="ctr"/>
            <a:r>
              <a:rPr lang="en-US" sz="2800" b="1" cap="all" dirty="0" smtClean="0">
                <a:solidFill>
                  <a:srgbClr val="0070C0"/>
                </a:solidFill>
                <a:latin typeface="Book Antiqua" pitchFamily="18" charset="0"/>
              </a:rPr>
              <a:t>Case STUDY</a:t>
            </a:r>
            <a:endParaRPr lang="en-US" sz="2800" b="1" cap="all" dirty="0">
              <a:solidFill>
                <a:srgbClr val="0070C0"/>
              </a:solidFill>
              <a:latin typeface="Book Antiqua" pitchFamily="18" charset="0"/>
            </a:endParaRPr>
          </a:p>
        </p:txBody>
      </p:sp>
      <p:sp>
        <p:nvSpPr>
          <p:cNvPr id="3" name="Rectangle 2"/>
          <p:cNvSpPr/>
          <p:nvPr/>
        </p:nvSpPr>
        <p:spPr>
          <a:xfrm>
            <a:off x="1054126" y="1196753"/>
            <a:ext cx="10515907" cy="4524315"/>
          </a:xfrm>
          <a:prstGeom prst="rect">
            <a:avLst/>
          </a:prstGeom>
        </p:spPr>
        <p:txBody>
          <a:bodyPr wrap="square">
            <a:spAutoFit/>
          </a:bodyPr>
          <a:lstStyle/>
          <a:p>
            <a:pPr algn="just"/>
            <a:r>
              <a:rPr lang="en-IN" sz="2400" u="sng" dirty="0" smtClean="0">
                <a:solidFill>
                  <a:srgbClr val="0070C0"/>
                </a:solidFill>
                <a:latin typeface="Arial" pitchFamily="34" charset="0"/>
                <a:cs typeface="Arial" pitchFamily="34" charset="0"/>
              </a:rPr>
              <a:t>CASE STUDY 1</a:t>
            </a:r>
          </a:p>
          <a:p>
            <a:pPr algn="just"/>
            <a:endParaRPr lang="en-IN" sz="2400" u="sng" dirty="0" smtClean="0">
              <a:solidFill>
                <a:srgbClr val="FFFF00"/>
              </a:solidFill>
              <a:latin typeface="Arial" pitchFamily="34" charset="0"/>
              <a:cs typeface="Arial" pitchFamily="34" charset="0"/>
            </a:endParaRPr>
          </a:p>
          <a:p>
            <a:pPr algn="just"/>
            <a:r>
              <a:rPr lang="en-IN" sz="2800" dirty="0" smtClean="0"/>
              <a:t>Mr. Tom was non- resident in India till 2012. He returned to India and kept Rs. 1 </a:t>
            </a:r>
            <a:r>
              <a:rPr lang="en-IN" sz="2800" dirty="0" err="1" smtClean="0"/>
              <a:t>crore</a:t>
            </a:r>
            <a:r>
              <a:rPr lang="en-IN" sz="2800" dirty="0" smtClean="0"/>
              <a:t> in a current a/c with HSBC India out of the money earned abroad. He forgot to disclose this amount in his balance sheet in tax return. </a:t>
            </a:r>
          </a:p>
          <a:p>
            <a:pPr algn="just"/>
            <a:endParaRPr lang="en-IN" sz="2800" dirty="0" smtClean="0">
              <a:solidFill>
                <a:srgbClr val="0070C0"/>
              </a:solidFill>
            </a:endParaRPr>
          </a:p>
          <a:p>
            <a:pPr algn="just"/>
            <a:r>
              <a:rPr lang="en-IN" sz="2800" dirty="0" smtClean="0">
                <a:solidFill>
                  <a:srgbClr val="0070C0"/>
                </a:solidFill>
              </a:rPr>
              <a:t>Can the asset be covered under the Act</a:t>
            </a:r>
            <a:r>
              <a:rPr lang="en-IN" sz="2800" dirty="0" smtClean="0">
                <a:solidFill>
                  <a:srgbClr val="0070C0"/>
                </a:solidFill>
                <a:latin typeface="Arial" pitchFamily="34" charset="0"/>
                <a:cs typeface="Arial" pitchFamily="34" charset="0"/>
              </a:rPr>
              <a:t>?</a:t>
            </a:r>
          </a:p>
          <a:p>
            <a:pPr algn="just"/>
            <a:endParaRPr lang="en-IN" dirty="0" smtClean="0">
              <a:latin typeface="Arial" pitchFamily="34" charset="0"/>
              <a:cs typeface="Arial" pitchFamily="34" charset="0"/>
            </a:endParaRPr>
          </a:p>
          <a:p>
            <a:pPr algn="just"/>
            <a:endParaRPr lang="en-IN" dirty="0" smtClean="0">
              <a:latin typeface="Arial" pitchFamily="34" charset="0"/>
              <a:cs typeface="Arial" pitchFamily="34" charset="0"/>
            </a:endParaRPr>
          </a:p>
          <a:p>
            <a:pPr algn="just"/>
            <a:endParaRPr lang="en-IN" dirty="0" smtClean="0">
              <a:latin typeface="Arial" pitchFamily="34" charset="0"/>
              <a:cs typeface="Arial" pitchFamily="34" charset="0"/>
            </a:endParaRPr>
          </a:p>
          <a:p>
            <a:pPr algn="just"/>
            <a:endParaRPr lang="en-US"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25BA54BD-C84D-46CE-8B72-31BFB26ABA43}" type="slidenum">
              <a:rPr lang="en-US" smtClean="0"/>
              <a:pPr/>
              <a:t>42</a:t>
            </a:fld>
            <a:endParaRPr lang="en-US" dirty="0"/>
          </a:p>
        </p:txBody>
      </p:sp>
      <p:sp>
        <p:nvSpPr>
          <p:cNvPr id="5" name="Date Placeholder 4"/>
          <p:cNvSpPr>
            <a:spLocks noGrp="1"/>
          </p:cNvSpPr>
          <p:nvPr>
            <p:ph type="dt" sz="half" idx="10"/>
          </p:nvPr>
        </p:nvSpPr>
        <p:spPr/>
        <p:txBody>
          <a:bodyPr/>
          <a:lstStyle/>
          <a:p>
            <a:r>
              <a:rPr lang="en-US" smtClean="0"/>
              <a:t>July 2015</a:t>
            </a:r>
            <a:endParaRPr lang="en-US" dirty="0"/>
          </a:p>
        </p:txBody>
      </p:sp>
      <p:sp>
        <p:nvSpPr>
          <p:cNvPr id="7" name="Footer Placeholder 6"/>
          <p:cNvSpPr>
            <a:spLocks noGrp="1"/>
          </p:cNvSpPr>
          <p:nvPr>
            <p:ph type="ftr" sz="quarter" idx="11"/>
          </p:nvPr>
        </p:nvSpPr>
        <p:spPr/>
        <p:txBody>
          <a:bodyPr/>
          <a:lstStyle/>
          <a:p>
            <a:r>
              <a:rPr lang="en-US" smtClean="0"/>
              <a:t>T P Ostwal &amp; Associates</a:t>
            </a:r>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6214" y="344610"/>
            <a:ext cx="11281927" cy="5964710"/>
          </a:xfrm>
          <a:prstGeom prst="rect">
            <a:avLst/>
          </a:prstGeom>
          <a:noFill/>
        </p:spPr>
        <p:txBody>
          <a:bodyPr wrap="square" rtlCol="0">
            <a:spAutoFit/>
          </a:bodyPr>
          <a:lstStyle/>
          <a:p>
            <a:pPr lvl="0"/>
            <a:endParaRPr lang="en-IN" sz="2400" dirty="0" smtClean="0">
              <a:latin typeface="Arial" pitchFamily="34" charset="0"/>
              <a:cs typeface="Arial" pitchFamily="34" charset="0"/>
            </a:endParaRPr>
          </a:p>
          <a:p>
            <a:pPr algn="just"/>
            <a:r>
              <a:rPr lang="en-IN" sz="2400" u="sng" dirty="0" smtClean="0">
                <a:solidFill>
                  <a:srgbClr val="0070C0"/>
                </a:solidFill>
                <a:latin typeface="Arial" pitchFamily="34" charset="0"/>
                <a:cs typeface="Arial" pitchFamily="34" charset="0"/>
              </a:rPr>
              <a:t>CASE STUDY 2</a:t>
            </a:r>
          </a:p>
          <a:p>
            <a:pPr marL="228600" lvl="0" indent="-228600">
              <a:buFont typeface="Arial" pitchFamily="34" charset="0"/>
              <a:buChar char="•"/>
            </a:pPr>
            <a:r>
              <a:rPr lang="en-IN" sz="2400" dirty="0" smtClean="0">
                <a:latin typeface="Arial" pitchFamily="34" charset="0"/>
                <a:cs typeface="Arial" pitchFamily="34" charset="0"/>
              </a:rPr>
              <a:t>M/s. XYZ, a company incorporated in the Netherlands, is the owner of IPR of the XYZ group. </a:t>
            </a:r>
          </a:p>
          <a:p>
            <a:pPr marL="228600" lvl="0" indent="-228600">
              <a:buFont typeface="Arial" pitchFamily="34" charset="0"/>
              <a:buChar char="•"/>
            </a:pPr>
            <a:endParaRPr lang="en-IN" sz="2400" dirty="0" smtClean="0">
              <a:latin typeface="Arial" pitchFamily="34" charset="0"/>
              <a:cs typeface="Arial" pitchFamily="34" charset="0"/>
            </a:endParaRPr>
          </a:p>
          <a:p>
            <a:pPr marL="228600" lvl="0" indent="-228600">
              <a:buFont typeface="Arial" pitchFamily="34" charset="0"/>
              <a:buChar char="•"/>
            </a:pPr>
            <a:r>
              <a:rPr lang="en-IN" sz="2400" dirty="0" smtClean="0">
                <a:latin typeface="Arial" pitchFamily="34" charset="0"/>
                <a:cs typeface="Arial" pitchFamily="34" charset="0"/>
              </a:rPr>
              <a:t>It has various assets which are ‘on balance sheet’ and disclosed to the Dutch tax authorities and also owns certain intangibles which are ‘off balance sheet’ items.</a:t>
            </a:r>
            <a:endParaRPr lang="en-GB" sz="2400" dirty="0" smtClean="0">
              <a:latin typeface="Arial" pitchFamily="34" charset="0"/>
              <a:cs typeface="Arial" pitchFamily="34" charset="0"/>
            </a:endParaRPr>
          </a:p>
          <a:p>
            <a:pPr marL="228600" indent="-228600"/>
            <a:r>
              <a:rPr lang="en-IN" sz="2400" dirty="0" smtClean="0">
                <a:latin typeface="Arial" pitchFamily="34" charset="0"/>
                <a:cs typeface="Arial" pitchFamily="34" charset="0"/>
              </a:rPr>
              <a:t> </a:t>
            </a:r>
            <a:endParaRPr lang="en-GB" sz="2400" dirty="0" smtClean="0">
              <a:latin typeface="Arial" pitchFamily="34" charset="0"/>
              <a:cs typeface="Arial" pitchFamily="34" charset="0"/>
            </a:endParaRPr>
          </a:p>
          <a:p>
            <a:pPr marL="228600" indent="-228600">
              <a:buFont typeface="Arial" pitchFamily="34" charset="0"/>
              <a:buChar char="•"/>
            </a:pPr>
            <a:r>
              <a:rPr lang="en-IN" sz="2400" dirty="0" smtClean="0">
                <a:latin typeface="Arial" pitchFamily="34" charset="0"/>
                <a:cs typeface="Arial" pitchFamily="34" charset="0"/>
              </a:rPr>
              <a:t>In FY 2016- 17 (Ay 2017- 18) the Indian tax authorities came to a finding that the Place of Effective Management (POEM) of M/s. XYZ is in India. </a:t>
            </a:r>
          </a:p>
          <a:p>
            <a:pPr marL="228600" indent="-228600">
              <a:buFont typeface="Arial" pitchFamily="34" charset="0"/>
              <a:buChar char="•"/>
            </a:pPr>
            <a:endParaRPr lang="en-IN" sz="2400" dirty="0" smtClean="0">
              <a:latin typeface="Arial" pitchFamily="34" charset="0"/>
              <a:cs typeface="Arial" pitchFamily="34" charset="0"/>
            </a:endParaRPr>
          </a:p>
          <a:p>
            <a:pPr marL="228600" indent="-228600">
              <a:buFont typeface="Arial" pitchFamily="34" charset="0"/>
              <a:buChar char="•"/>
            </a:pPr>
            <a:r>
              <a:rPr lang="en-IN" sz="2400" dirty="0" smtClean="0">
                <a:latin typeface="Arial" pitchFamily="34" charset="0"/>
                <a:cs typeface="Arial" pitchFamily="34" charset="0"/>
              </a:rPr>
              <a:t>M/s. XYZ has never furnished or filed its tax returns in India. </a:t>
            </a:r>
          </a:p>
          <a:p>
            <a:pPr algn="just"/>
            <a:endParaRPr lang="en-IN" sz="2400" dirty="0" smtClean="0">
              <a:latin typeface="Arial" pitchFamily="34" charset="0"/>
              <a:cs typeface="Arial" pitchFamily="34" charset="0"/>
            </a:endParaRPr>
          </a:p>
          <a:p>
            <a:pPr algn="just"/>
            <a:r>
              <a:rPr lang="en-IN" sz="2400" dirty="0" smtClean="0">
                <a:solidFill>
                  <a:srgbClr val="0070C0"/>
                </a:solidFill>
                <a:latin typeface="Arial" pitchFamily="34" charset="0"/>
                <a:cs typeface="Arial" pitchFamily="34" charset="0"/>
              </a:rPr>
              <a:t>Would M/s. XYZ be covered under the Act? If yes, what are the consequences?</a:t>
            </a:r>
            <a:endParaRPr lang="en-GB" sz="2400" dirty="0" smtClean="0">
              <a:solidFill>
                <a:srgbClr val="0070C0"/>
              </a:solidFill>
              <a:latin typeface="Arial" pitchFamily="34" charset="0"/>
              <a:cs typeface="Arial" pitchFamily="34" charset="0"/>
            </a:endParaRPr>
          </a:p>
          <a:p>
            <a:pPr>
              <a:lnSpc>
                <a:spcPct val="90000"/>
              </a:lnSpc>
            </a:pPr>
            <a:endParaRPr lang="en-GB" sz="24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25BA54BD-C84D-46CE-8B72-31BFB26ABA43}" type="slidenum">
              <a:rPr lang="en-US" smtClean="0"/>
              <a:pPr/>
              <a:t>43</a:t>
            </a:fld>
            <a:endParaRPr lang="en-US" dirty="0"/>
          </a:p>
        </p:txBody>
      </p:sp>
      <p:sp>
        <p:nvSpPr>
          <p:cNvPr id="5" name="Date Placeholder 4"/>
          <p:cNvSpPr>
            <a:spLocks noGrp="1"/>
          </p:cNvSpPr>
          <p:nvPr>
            <p:ph type="dt" sz="half" idx="10"/>
          </p:nvPr>
        </p:nvSpPr>
        <p:spPr/>
        <p:txBody>
          <a:bodyPr/>
          <a:lstStyle/>
          <a:p>
            <a:r>
              <a:rPr lang="en-US" smtClean="0"/>
              <a:t>July 2015</a:t>
            </a:r>
            <a:endParaRPr lang="en-US" dirty="0"/>
          </a:p>
        </p:txBody>
      </p:sp>
      <p:sp>
        <p:nvSpPr>
          <p:cNvPr id="7" name="Rectangle 6"/>
          <p:cNvSpPr/>
          <p:nvPr/>
        </p:nvSpPr>
        <p:spPr>
          <a:xfrm>
            <a:off x="117779" y="-7374"/>
            <a:ext cx="11812388" cy="523220"/>
          </a:xfrm>
          <a:prstGeom prst="rect">
            <a:avLst/>
          </a:prstGeom>
        </p:spPr>
        <p:txBody>
          <a:bodyPr wrap="square">
            <a:spAutoFit/>
          </a:bodyPr>
          <a:lstStyle/>
          <a:p>
            <a:pPr algn="ctr"/>
            <a:r>
              <a:rPr lang="en-US" sz="2800" b="1" cap="all" dirty="0" smtClean="0">
                <a:solidFill>
                  <a:srgbClr val="0070C0"/>
                </a:solidFill>
                <a:latin typeface="Book Antiqua" pitchFamily="18" charset="0"/>
              </a:rPr>
              <a:t>Case STUDY</a:t>
            </a:r>
            <a:endParaRPr lang="en-US" sz="2800" b="1" cap="all" dirty="0">
              <a:solidFill>
                <a:srgbClr val="0070C0"/>
              </a:solidFill>
              <a:latin typeface="Book Antiqua" pitchFamily="18" charset="0"/>
            </a:endParaRPr>
          </a:p>
        </p:txBody>
      </p:sp>
      <p:sp>
        <p:nvSpPr>
          <p:cNvPr id="8" name="Footer Placeholder 7"/>
          <p:cNvSpPr>
            <a:spLocks noGrp="1"/>
          </p:cNvSpPr>
          <p:nvPr>
            <p:ph type="ftr" sz="quarter" idx="11"/>
          </p:nvPr>
        </p:nvSpPr>
        <p:spPr/>
        <p:txBody>
          <a:bodyPr/>
          <a:lstStyle/>
          <a:p>
            <a:r>
              <a:rPr lang="en-US" smtClean="0"/>
              <a:t>T P Ostwal &amp; Associates</a:t>
            </a:r>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6214" y="171185"/>
            <a:ext cx="11281927" cy="6001643"/>
          </a:xfrm>
          <a:prstGeom prst="rect">
            <a:avLst/>
          </a:prstGeom>
          <a:noFill/>
        </p:spPr>
        <p:txBody>
          <a:bodyPr wrap="square" rtlCol="0">
            <a:spAutoFit/>
          </a:bodyPr>
          <a:lstStyle/>
          <a:p>
            <a:pPr lvl="0"/>
            <a:endParaRPr lang="en-IN" sz="2400" dirty="0" smtClean="0">
              <a:solidFill>
                <a:srgbClr val="0070C0"/>
              </a:solidFill>
              <a:latin typeface="Arial" pitchFamily="34" charset="0"/>
              <a:cs typeface="Arial" pitchFamily="34" charset="0"/>
            </a:endParaRPr>
          </a:p>
          <a:p>
            <a:pPr algn="just"/>
            <a:r>
              <a:rPr lang="en-IN" sz="2400" u="sng" dirty="0" smtClean="0">
                <a:solidFill>
                  <a:srgbClr val="0070C0"/>
                </a:solidFill>
                <a:latin typeface="Arial" pitchFamily="34" charset="0"/>
                <a:cs typeface="Arial" pitchFamily="34" charset="0"/>
              </a:rPr>
              <a:t>CASE STUDY 3</a:t>
            </a:r>
          </a:p>
          <a:p>
            <a:pPr marL="228600" lvl="0" indent="-228600">
              <a:buFont typeface="Arial" pitchFamily="34" charset="0"/>
              <a:buChar char="•"/>
            </a:pPr>
            <a:r>
              <a:rPr lang="en-IN" sz="2400" dirty="0" smtClean="0"/>
              <a:t>Mr. Gambler was a non-resident in India from 1997 to 2010.</a:t>
            </a:r>
          </a:p>
          <a:p>
            <a:pPr marL="228600" lvl="0" indent="-228600">
              <a:buFont typeface="Arial" pitchFamily="34" charset="0"/>
              <a:buChar char="•"/>
            </a:pPr>
            <a:endParaRPr lang="en-IN" sz="2400" dirty="0" smtClean="0"/>
          </a:p>
          <a:p>
            <a:pPr marL="228600" lvl="0" indent="-228600">
              <a:buFont typeface="Arial" pitchFamily="34" charset="0"/>
              <a:buChar char="•"/>
            </a:pPr>
            <a:r>
              <a:rPr lang="en-IN" sz="2400" dirty="0" smtClean="0"/>
              <a:t>He accumulated UKP 5,00,000 in a bank account in the British Virgin Islands as at 31 March 2007. </a:t>
            </a:r>
          </a:p>
          <a:p>
            <a:pPr marL="228600" lvl="0" indent="-228600">
              <a:buFont typeface="Arial" pitchFamily="34" charset="0"/>
              <a:buChar char="•"/>
            </a:pPr>
            <a:endParaRPr lang="en-IN" sz="2400" dirty="0" smtClean="0"/>
          </a:p>
          <a:p>
            <a:pPr marL="228600" lvl="0" indent="-228600">
              <a:buFont typeface="Arial" pitchFamily="34" charset="0"/>
              <a:buChar char="•"/>
            </a:pPr>
            <a:r>
              <a:rPr lang="en-IN" sz="2400" dirty="0" smtClean="0"/>
              <a:t>He loves gambling and from 2007 to 2014 has </a:t>
            </a:r>
            <a:r>
              <a:rPr lang="en-IN" sz="2400" dirty="0" err="1" smtClean="0"/>
              <a:t>beeb</a:t>
            </a:r>
            <a:r>
              <a:rPr lang="en-IN" sz="2400" dirty="0" smtClean="0"/>
              <a:t> going to Monte Carlo to play backgammon and blackjack at very high stakes.</a:t>
            </a:r>
          </a:p>
          <a:p>
            <a:pPr marL="228600" lvl="0" indent="-228600">
              <a:buFont typeface="Arial" pitchFamily="34" charset="0"/>
              <a:buChar char="•"/>
            </a:pPr>
            <a:endParaRPr lang="en-IN" sz="2400" dirty="0" smtClean="0"/>
          </a:p>
          <a:p>
            <a:pPr marL="228600" lvl="0" indent="-228600">
              <a:buFont typeface="Arial" pitchFamily="34" charset="0"/>
              <a:buChar char="•"/>
            </a:pPr>
            <a:r>
              <a:rPr lang="en-IN" sz="2400" dirty="0" smtClean="0"/>
              <a:t>He has over the years lost UKP 4,50,000 of the said sum at the tables and now wants to come clean about the whole sequence of events. </a:t>
            </a:r>
          </a:p>
          <a:p>
            <a:pPr lvl="0"/>
            <a:endParaRPr lang="en-IN" sz="2400" dirty="0" smtClean="0"/>
          </a:p>
          <a:p>
            <a:pPr lvl="0"/>
            <a:r>
              <a:rPr lang="en-IN" sz="2400" dirty="0" smtClean="0">
                <a:solidFill>
                  <a:srgbClr val="0070C0"/>
                </a:solidFill>
              </a:rPr>
              <a:t>What is the amount that he should be offering in the declaration? Is it UKP 5,00,000 or UKP 50,000? Even if he offers UKP 5,00,000 in the declaration will such declaration be valid?</a:t>
            </a:r>
            <a:endParaRPr lang="en-GB" sz="2400" dirty="0">
              <a:solidFill>
                <a:srgbClr val="0070C0"/>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25BA54BD-C84D-46CE-8B72-31BFB26ABA43}" type="slidenum">
              <a:rPr lang="en-US" smtClean="0"/>
              <a:pPr/>
              <a:t>44</a:t>
            </a:fld>
            <a:endParaRPr lang="en-US" dirty="0"/>
          </a:p>
        </p:txBody>
      </p:sp>
      <p:sp>
        <p:nvSpPr>
          <p:cNvPr id="5" name="Date Placeholder 4"/>
          <p:cNvSpPr>
            <a:spLocks noGrp="1"/>
          </p:cNvSpPr>
          <p:nvPr>
            <p:ph type="dt" sz="half" idx="10"/>
          </p:nvPr>
        </p:nvSpPr>
        <p:spPr/>
        <p:txBody>
          <a:bodyPr/>
          <a:lstStyle/>
          <a:p>
            <a:r>
              <a:rPr lang="en-US" smtClean="0"/>
              <a:t>July 2015</a:t>
            </a:r>
            <a:endParaRPr lang="en-US" dirty="0"/>
          </a:p>
        </p:txBody>
      </p:sp>
      <p:sp>
        <p:nvSpPr>
          <p:cNvPr id="7" name="Rectangle 6"/>
          <p:cNvSpPr/>
          <p:nvPr/>
        </p:nvSpPr>
        <p:spPr>
          <a:xfrm>
            <a:off x="117779" y="-7374"/>
            <a:ext cx="11812388" cy="523220"/>
          </a:xfrm>
          <a:prstGeom prst="rect">
            <a:avLst/>
          </a:prstGeom>
        </p:spPr>
        <p:txBody>
          <a:bodyPr wrap="square">
            <a:spAutoFit/>
          </a:bodyPr>
          <a:lstStyle/>
          <a:p>
            <a:pPr algn="ctr"/>
            <a:r>
              <a:rPr lang="en-US" sz="2800" b="1" cap="all" dirty="0" smtClean="0">
                <a:solidFill>
                  <a:srgbClr val="0070C0"/>
                </a:solidFill>
                <a:latin typeface="Book Antiqua" pitchFamily="18" charset="0"/>
              </a:rPr>
              <a:t>Case STUDY</a:t>
            </a:r>
            <a:endParaRPr lang="en-US" sz="2800" b="1" cap="all" dirty="0">
              <a:solidFill>
                <a:srgbClr val="0070C0"/>
              </a:solidFill>
              <a:latin typeface="Book Antiqua" pitchFamily="18" charset="0"/>
            </a:endParaRPr>
          </a:p>
        </p:txBody>
      </p:sp>
      <p:sp>
        <p:nvSpPr>
          <p:cNvPr id="8" name="Footer Placeholder 7"/>
          <p:cNvSpPr>
            <a:spLocks noGrp="1"/>
          </p:cNvSpPr>
          <p:nvPr>
            <p:ph type="ftr" sz="quarter" idx="11"/>
          </p:nvPr>
        </p:nvSpPr>
        <p:spPr/>
        <p:txBody>
          <a:bodyPr/>
          <a:lstStyle/>
          <a:p>
            <a:r>
              <a:rPr lang="en-US" smtClean="0"/>
              <a:t>T P Ostwal &amp; Associates</a:t>
            </a:r>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76214" y="344611"/>
            <a:ext cx="11281927" cy="5262979"/>
          </a:xfrm>
          <a:prstGeom prst="rect">
            <a:avLst/>
          </a:prstGeom>
          <a:noFill/>
        </p:spPr>
        <p:txBody>
          <a:bodyPr wrap="square" rtlCol="0">
            <a:spAutoFit/>
          </a:bodyPr>
          <a:lstStyle/>
          <a:p>
            <a:pPr lvl="0"/>
            <a:endParaRPr lang="en-IN" sz="2400" dirty="0" smtClean="0">
              <a:latin typeface="Arial" pitchFamily="34" charset="0"/>
              <a:cs typeface="Arial" pitchFamily="34" charset="0"/>
            </a:endParaRPr>
          </a:p>
          <a:p>
            <a:pPr algn="just"/>
            <a:r>
              <a:rPr lang="en-IN" sz="2400" u="sng" dirty="0" smtClean="0">
                <a:solidFill>
                  <a:srgbClr val="0070C0"/>
                </a:solidFill>
                <a:latin typeface="Arial" pitchFamily="34" charset="0"/>
                <a:cs typeface="Arial" pitchFamily="34" charset="0"/>
              </a:rPr>
              <a:t>CASE STUDY 4</a:t>
            </a:r>
          </a:p>
          <a:p>
            <a:pPr marL="228600" lvl="0" indent="-228600">
              <a:buFont typeface="Arial" pitchFamily="34" charset="0"/>
              <a:buChar char="•"/>
            </a:pPr>
            <a:r>
              <a:rPr lang="en-IN" sz="2400" dirty="0" smtClean="0"/>
              <a:t>Bear Cubs Ltd, an Indian Company, has certain assets in India and certain assets outside India.</a:t>
            </a:r>
          </a:p>
          <a:p>
            <a:pPr marL="228600" lvl="0" indent="-228600">
              <a:buFont typeface="Arial" pitchFamily="34" charset="0"/>
              <a:buChar char="•"/>
            </a:pPr>
            <a:endParaRPr lang="en-IN" sz="2400" dirty="0" smtClean="0"/>
          </a:p>
          <a:p>
            <a:pPr marL="228600" lvl="0" indent="-228600">
              <a:buFont typeface="Arial" pitchFamily="34" charset="0"/>
              <a:buChar char="•"/>
            </a:pPr>
            <a:r>
              <a:rPr lang="en-IN" sz="2400" dirty="0" smtClean="0"/>
              <a:t> During the course of assessment for A. Y. 2016- 17, the AO discovers that the company had investments in a Swiss Bank account which were not disclosed in its tax returns. </a:t>
            </a:r>
          </a:p>
          <a:p>
            <a:pPr marL="228600" lvl="0" indent="-228600">
              <a:buFont typeface="Arial" pitchFamily="34" charset="0"/>
              <a:buChar char="•"/>
            </a:pPr>
            <a:endParaRPr lang="en-IN" sz="2400" dirty="0" smtClean="0"/>
          </a:p>
          <a:p>
            <a:pPr marL="228600" lvl="0" indent="-228600">
              <a:buFont typeface="Arial" pitchFamily="34" charset="0"/>
              <a:buChar char="•"/>
            </a:pPr>
            <a:r>
              <a:rPr lang="en-IN" sz="2400" dirty="0" smtClean="0"/>
              <a:t>The Company is ready and willing to pay tax and penalty on this asset under the Act but wants to bring the asset into its books.</a:t>
            </a:r>
          </a:p>
          <a:p>
            <a:pPr marL="228600" lvl="0" indent="-228600">
              <a:buFont typeface="Arial" pitchFamily="34" charset="0"/>
              <a:buChar char="•"/>
            </a:pPr>
            <a:endParaRPr lang="en-IN" sz="2400" dirty="0" smtClean="0"/>
          </a:p>
          <a:p>
            <a:pPr lvl="0" algn="just"/>
            <a:r>
              <a:rPr lang="en-IN" sz="2400" dirty="0" smtClean="0">
                <a:solidFill>
                  <a:srgbClr val="0070C0"/>
                </a:solidFill>
              </a:rPr>
              <a:t>What would be the accounting entry it will need to pass? And, if it is a persistently loss making company, will it be required to pay MAT if it brings the asset into its books of account? </a:t>
            </a:r>
            <a:endParaRPr lang="en-GB" sz="2400" dirty="0">
              <a:solidFill>
                <a:srgbClr val="0070C0"/>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25BA54BD-C84D-46CE-8B72-31BFB26ABA43}" type="slidenum">
              <a:rPr lang="en-US" smtClean="0"/>
              <a:pPr/>
              <a:t>45</a:t>
            </a:fld>
            <a:endParaRPr lang="en-US" dirty="0"/>
          </a:p>
        </p:txBody>
      </p:sp>
      <p:sp>
        <p:nvSpPr>
          <p:cNvPr id="6" name="Date Placeholder 5"/>
          <p:cNvSpPr>
            <a:spLocks noGrp="1"/>
          </p:cNvSpPr>
          <p:nvPr>
            <p:ph type="dt" sz="half" idx="10"/>
          </p:nvPr>
        </p:nvSpPr>
        <p:spPr/>
        <p:txBody>
          <a:bodyPr/>
          <a:lstStyle/>
          <a:p>
            <a:r>
              <a:rPr lang="en-US" smtClean="0"/>
              <a:t>July 2015</a:t>
            </a:r>
            <a:endParaRPr lang="en-US" dirty="0"/>
          </a:p>
        </p:txBody>
      </p:sp>
      <p:sp>
        <p:nvSpPr>
          <p:cNvPr id="8" name="Rectangle 7"/>
          <p:cNvSpPr/>
          <p:nvPr/>
        </p:nvSpPr>
        <p:spPr>
          <a:xfrm>
            <a:off x="117779" y="-7374"/>
            <a:ext cx="11812388" cy="523220"/>
          </a:xfrm>
          <a:prstGeom prst="rect">
            <a:avLst/>
          </a:prstGeom>
        </p:spPr>
        <p:txBody>
          <a:bodyPr wrap="square">
            <a:spAutoFit/>
          </a:bodyPr>
          <a:lstStyle/>
          <a:p>
            <a:pPr algn="ctr"/>
            <a:r>
              <a:rPr lang="en-US" sz="2800" b="1" cap="all" dirty="0" smtClean="0">
                <a:solidFill>
                  <a:srgbClr val="0070C0"/>
                </a:solidFill>
                <a:latin typeface="Book Antiqua" pitchFamily="18" charset="0"/>
              </a:rPr>
              <a:t>Case STUDY</a:t>
            </a:r>
            <a:endParaRPr lang="en-US" sz="2800" b="1" cap="all" dirty="0">
              <a:solidFill>
                <a:srgbClr val="0070C0"/>
              </a:solidFill>
              <a:latin typeface="Book Antiqua" pitchFamily="18" charset="0"/>
            </a:endParaRPr>
          </a:p>
        </p:txBody>
      </p:sp>
      <p:sp>
        <p:nvSpPr>
          <p:cNvPr id="9" name="Footer Placeholder 8"/>
          <p:cNvSpPr>
            <a:spLocks noGrp="1"/>
          </p:cNvSpPr>
          <p:nvPr>
            <p:ph type="ftr" sz="quarter" idx="11"/>
          </p:nvPr>
        </p:nvSpPr>
        <p:spPr/>
        <p:txBody>
          <a:bodyPr/>
          <a:lstStyle/>
          <a:p>
            <a:r>
              <a:rPr lang="en-US" smtClean="0"/>
              <a:t>T P Ostwal &amp; Associates</a:t>
            </a:r>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13"/>
          <p:cNvSpPr txBox="1">
            <a:spLocks noChangeArrowheads="1"/>
          </p:cNvSpPr>
          <p:nvPr/>
        </p:nvSpPr>
        <p:spPr bwMode="auto">
          <a:xfrm>
            <a:off x="2894766" y="1885952"/>
            <a:ext cx="6326247" cy="1246495"/>
          </a:xfrm>
          <a:prstGeom prst="rect">
            <a:avLst/>
          </a:prstGeom>
          <a:noFill/>
          <a:ln w="9525">
            <a:noFill/>
            <a:miter lim="800000"/>
            <a:headEnd/>
            <a:tailEnd/>
          </a:ln>
        </p:spPr>
        <p:txBody>
          <a:bodyPr>
            <a:spAutoFit/>
          </a:bodyPr>
          <a:lstStyle/>
          <a:p>
            <a:pPr algn="ctr">
              <a:spcBef>
                <a:spcPct val="50000"/>
              </a:spcBef>
            </a:pPr>
            <a:endParaRPr lang="en-US" sz="2100" b="1" dirty="0">
              <a:latin typeface="Garamond" pitchFamily="18" charset="0"/>
            </a:endParaRPr>
          </a:p>
          <a:p>
            <a:pPr algn="ctr">
              <a:spcBef>
                <a:spcPct val="50000"/>
              </a:spcBef>
            </a:pPr>
            <a:endParaRPr lang="en-US" dirty="0"/>
          </a:p>
          <a:p>
            <a:pPr algn="ctr">
              <a:spcBef>
                <a:spcPct val="50000"/>
              </a:spcBef>
            </a:pPr>
            <a:endParaRPr lang="en-US" dirty="0"/>
          </a:p>
        </p:txBody>
      </p:sp>
      <p:sp>
        <p:nvSpPr>
          <p:cNvPr id="9" name="Rectangle 8"/>
          <p:cNvSpPr/>
          <p:nvPr/>
        </p:nvSpPr>
        <p:spPr>
          <a:xfrm>
            <a:off x="1630341" y="1268761"/>
            <a:ext cx="9146382" cy="646331"/>
          </a:xfrm>
          <a:prstGeom prst="rect">
            <a:avLst/>
          </a:prstGeom>
          <a:solidFill>
            <a:schemeClr val="accent2">
              <a:lumMod val="40000"/>
              <a:lumOff val="6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pPr algn="ctr">
              <a:spcBef>
                <a:spcPct val="50000"/>
              </a:spcBef>
              <a:defRPr/>
            </a:pPr>
            <a:r>
              <a:rPr lang="en-US" sz="3600" b="1" cap="small" dirty="0">
                <a:solidFill>
                  <a:schemeClr val="tx1"/>
                </a:solidFill>
                <a:latin typeface="Georgia" pitchFamily="18" charset="0"/>
              </a:rPr>
              <a:t>Thank You</a:t>
            </a:r>
          </a:p>
        </p:txBody>
      </p:sp>
      <p:sp>
        <p:nvSpPr>
          <p:cNvPr id="131078" name="Rectangle 9"/>
          <p:cNvSpPr>
            <a:spLocks noChangeArrowheads="1"/>
          </p:cNvSpPr>
          <p:nvPr/>
        </p:nvSpPr>
        <p:spPr bwMode="auto">
          <a:xfrm>
            <a:off x="3070876" y="2060848"/>
            <a:ext cx="6478687" cy="3416320"/>
          </a:xfrm>
          <a:prstGeom prst="rect">
            <a:avLst/>
          </a:prstGeom>
          <a:noFill/>
          <a:ln w="9525">
            <a:noFill/>
            <a:miter lim="800000"/>
            <a:headEnd/>
            <a:tailEnd/>
          </a:ln>
        </p:spPr>
        <p:txBody>
          <a:bodyPr>
            <a:spAutoFit/>
          </a:bodyPr>
          <a:lstStyle/>
          <a:p>
            <a:pPr algn="ctr"/>
            <a:endParaRPr lang="en-US" sz="2000" i="1" dirty="0">
              <a:latin typeface="Century Gothic" pitchFamily="34" charset="0"/>
              <a:cs typeface="Times New Roman" pitchFamily="18" charset="0"/>
            </a:endParaRPr>
          </a:p>
          <a:p>
            <a:pPr algn="ctr"/>
            <a:r>
              <a:rPr lang="en-US" sz="3600" b="1" dirty="0">
                <a:latin typeface="Century Gothic" pitchFamily="34" charset="0"/>
              </a:rPr>
              <a:t>T. P. Ostwal </a:t>
            </a:r>
            <a:r>
              <a:rPr lang="en-US" sz="3600" b="1" dirty="0">
                <a:latin typeface="Californian FB" panose="0207040306080B030204" pitchFamily="18" charset="0"/>
              </a:rPr>
              <a:t>&amp;</a:t>
            </a:r>
            <a:r>
              <a:rPr lang="en-US" sz="3600" b="1" dirty="0">
                <a:latin typeface="Century Gothic" pitchFamily="34" charset="0"/>
              </a:rPr>
              <a:t> Associates</a:t>
            </a:r>
          </a:p>
          <a:p>
            <a:pPr algn="ctr"/>
            <a:r>
              <a:rPr lang="en-US" sz="2000" b="1" dirty="0">
                <a:latin typeface="Century Gothic" pitchFamily="34" charset="0"/>
                <a:cs typeface="Times New Roman" pitchFamily="18" charset="0"/>
              </a:rPr>
              <a:t>CHARTERED ACCOUNTANTS</a:t>
            </a:r>
          </a:p>
          <a:p>
            <a:pPr algn="ctr"/>
            <a:r>
              <a:rPr lang="en-US" sz="2000" dirty="0">
                <a:latin typeface="Century Gothic" pitchFamily="34" charset="0"/>
                <a:cs typeface="Times New Roman" pitchFamily="18" charset="0"/>
              </a:rPr>
              <a:t>4</a:t>
            </a:r>
            <a:r>
              <a:rPr lang="en-US" sz="2000" baseline="30000" dirty="0">
                <a:latin typeface="Century Gothic" pitchFamily="34" charset="0"/>
                <a:cs typeface="Times New Roman" pitchFamily="18" charset="0"/>
              </a:rPr>
              <a:t>th</a:t>
            </a:r>
            <a:r>
              <a:rPr lang="en-US" sz="2000" dirty="0">
                <a:latin typeface="Century Gothic" pitchFamily="34" charset="0"/>
                <a:cs typeface="Times New Roman" pitchFamily="18" charset="0"/>
              </a:rPr>
              <a:t> Floor, Bharat House, </a:t>
            </a:r>
          </a:p>
          <a:p>
            <a:pPr algn="ctr"/>
            <a:r>
              <a:rPr lang="en-US" sz="2000" dirty="0">
                <a:latin typeface="Century Gothic" pitchFamily="34" charset="0"/>
                <a:cs typeface="Times New Roman" pitchFamily="18" charset="0"/>
              </a:rPr>
              <a:t>104 Mumbai Samachar  Marg, </a:t>
            </a:r>
          </a:p>
          <a:p>
            <a:pPr algn="ctr"/>
            <a:r>
              <a:rPr lang="en-US" sz="2000" dirty="0">
                <a:latin typeface="Century Gothic" pitchFamily="34" charset="0"/>
                <a:cs typeface="Times New Roman" pitchFamily="18" charset="0"/>
              </a:rPr>
              <a:t>Fort, MUMBAI-400001.</a:t>
            </a:r>
          </a:p>
          <a:p>
            <a:pPr algn="ctr"/>
            <a:r>
              <a:rPr lang="en-US" sz="2000" dirty="0">
                <a:latin typeface="Century Gothic" pitchFamily="34" charset="0"/>
                <a:cs typeface="Times New Roman" pitchFamily="18" charset="0"/>
              </a:rPr>
              <a:t> Tel No.: +91-22-40693900</a:t>
            </a:r>
          </a:p>
          <a:p>
            <a:pPr algn="ctr"/>
            <a:r>
              <a:rPr lang="en-US" sz="2000" dirty="0">
                <a:latin typeface="Century Gothic" pitchFamily="34" charset="0"/>
                <a:cs typeface="Times New Roman" pitchFamily="18" charset="0"/>
              </a:rPr>
              <a:t>Fax No.: +91-22-40693999</a:t>
            </a:r>
          </a:p>
          <a:p>
            <a:pPr algn="ctr"/>
            <a:r>
              <a:rPr lang="en-US" sz="2000" dirty="0">
                <a:latin typeface="Century Gothic" pitchFamily="34" charset="0"/>
                <a:cs typeface="Times New Roman" pitchFamily="18" charset="0"/>
              </a:rPr>
              <a:t>Mobile:+91-9004660107</a:t>
            </a:r>
          </a:p>
          <a:p>
            <a:pPr algn="ctr"/>
            <a:r>
              <a:rPr lang="en-US" sz="2000" dirty="0">
                <a:latin typeface="Century Gothic" pitchFamily="34" charset="0"/>
                <a:cs typeface="Times New Roman" pitchFamily="18" charset="0"/>
              </a:rPr>
              <a:t>Email: ostwaltp@gmail.com</a:t>
            </a:r>
            <a:endParaRPr lang="en-US" sz="2800" dirty="0">
              <a:latin typeface="Century Gothic" pitchFamily="34" charset="0"/>
              <a:cs typeface="Times New Roman" pitchFamily="18" charset="0"/>
            </a:endParaRPr>
          </a:p>
        </p:txBody>
      </p:sp>
      <p:sp>
        <p:nvSpPr>
          <p:cNvPr id="2" name="Slide Number Placeholder 1"/>
          <p:cNvSpPr>
            <a:spLocks noGrp="1"/>
          </p:cNvSpPr>
          <p:nvPr>
            <p:ph type="sldNum" sz="quarter" idx="12"/>
          </p:nvPr>
        </p:nvSpPr>
        <p:spPr/>
        <p:txBody>
          <a:bodyPr/>
          <a:lstStyle/>
          <a:p>
            <a:fld id="{C014DD1E-5D91-48A3-AD6D-45FBA980D106}" type="slidenum">
              <a:rPr lang="en-IN" smtClean="0"/>
              <a:pPr/>
              <a:t>46</a:t>
            </a:fld>
            <a:endParaRPr lang="en-IN" dirty="0"/>
          </a:p>
        </p:txBody>
      </p:sp>
      <p:sp>
        <p:nvSpPr>
          <p:cNvPr id="8" name="Date Placeholder 7"/>
          <p:cNvSpPr>
            <a:spLocks noGrp="1"/>
          </p:cNvSpPr>
          <p:nvPr>
            <p:ph type="dt" sz="half" idx="10"/>
          </p:nvPr>
        </p:nvSpPr>
        <p:spPr/>
        <p:txBody>
          <a:bodyPr/>
          <a:lstStyle/>
          <a:p>
            <a:r>
              <a:rPr lang="en-US" smtClean="0"/>
              <a:t>July 2015</a:t>
            </a:r>
            <a:endParaRPr lang="en-US" dirty="0"/>
          </a:p>
        </p:txBody>
      </p:sp>
      <p:sp>
        <p:nvSpPr>
          <p:cNvPr id="11" name="Footer Placeholder 10"/>
          <p:cNvSpPr>
            <a:spLocks noGrp="1"/>
          </p:cNvSpPr>
          <p:nvPr>
            <p:ph type="ftr" sz="quarter" idx="11"/>
          </p:nvPr>
        </p:nvSpPr>
        <p:spPr/>
        <p:txBody>
          <a:bodyPr/>
          <a:lstStyle/>
          <a:p>
            <a:r>
              <a:rPr lang="en-US" smtClean="0"/>
              <a:t>T P Ostwal &amp; Associates</a:t>
            </a:r>
            <a:endParaRPr lang="en-US" dirty="0"/>
          </a:p>
        </p:txBody>
      </p:sp>
    </p:spTree>
    <p:extLst>
      <p:ext uri="{BB962C8B-B14F-4D97-AF65-F5344CB8AC3E}">
        <p14:creationId xmlns="" xmlns:p14="http://schemas.microsoft.com/office/powerpoint/2010/main" val="1561218467"/>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4" name="Picture 4" descr="http://timesofindia.indiatimes.com/photo/45542754.cms"/>
          <p:cNvPicPr>
            <a:picLocks noChangeAspect="1" noChangeArrowheads="1"/>
          </p:cNvPicPr>
          <p:nvPr/>
        </p:nvPicPr>
        <p:blipFill>
          <a:blip r:embed="rId3"/>
          <a:srcRect t="3338" b="1959"/>
          <a:stretch>
            <a:fillRect/>
          </a:stretch>
        </p:blipFill>
        <p:spPr bwMode="auto">
          <a:xfrm>
            <a:off x="153868" y="2562226"/>
            <a:ext cx="4838700" cy="4143375"/>
          </a:xfrm>
          <a:prstGeom prst="rect">
            <a:avLst/>
          </a:prstGeom>
          <a:noFill/>
        </p:spPr>
      </p:pic>
      <p:sp>
        <p:nvSpPr>
          <p:cNvPr id="5" name="Shape 43"/>
          <p:cNvSpPr txBox="1">
            <a:spLocks/>
          </p:cNvSpPr>
          <p:nvPr/>
        </p:nvSpPr>
        <p:spPr>
          <a:xfrm>
            <a:off x="1980127" y="-254530"/>
            <a:ext cx="8231744" cy="990600"/>
          </a:xfrm>
          <a:prstGeom prst="rect">
            <a:avLst/>
          </a:prstGeom>
        </p:spPr>
        <p:txBody>
          <a:bodyPr vert="horz" lIns="0" tIns="0" rIns="0" bIns="0" rtlCol="0" anchor="ctr">
            <a:normAutofit/>
          </a:bodyPr>
          <a:lstStyle>
            <a:lvl1pPr algn="ctr">
              <a:defRPr b="1">
                <a:solidFill>
                  <a:srgbClr val="A6A6A6"/>
                </a:solidFill>
              </a:defRPr>
            </a:lvl1pPr>
          </a:lstStyle>
          <a:p>
            <a:pPr>
              <a:spcBef>
                <a:spcPct val="0"/>
              </a:spcBef>
              <a:defRPr sz="1800" b="0">
                <a:solidFill>
                  <a:srgbClr val="000000"/>
                </a:solidFill>
              </a:defRPr>
            </a:pPr>
            <a:r>
              <a:rPr lang="en-US" sz="2800" cap="small" dirty="0" smtClean="0">
                <a:solidFill>
                  <a:srgbClr val="0070C0"/>
                </a:solidFill>
                <a:latin typeface="Book Antiqua" pitchFamily="18" charset="0"/>
                <a:ea typeface="+mj-ea"/>
                <a:cs typeface="Arial" pitchFamily="34" charset="0"/>
              </a:rPr>
              <a:t>BLACK MONEY PROBE</a:t>
            </a:r>
            <a:endParaRPr lang="en-US" sz="2800" cap="small" dirty="0">
              <a:solidFill>
                <a:srgbClr val="0070C0"/>
              </a:solidFill>
              <a:latin typeface="Book Antiqua" pitchFamily="18" charset="0"/>
              <a:ea typeface="+mj-ea"/>
              <a:cs typeface="Arial" pitchFamily="34" charset="0"/>
            </a:endParaRPr>
          </a:p>
        </p:txBody>
      </p:sp>
      <p:sp>
        <p:nvSpPr>
          <p:cNvPr id="6" name="Slide Number Placeholder 5"/>
          <p:cNvSpPr>
            <a:spLocks noGrp="1"/>
          </p:cNvSpPr>
          <p:nvPr>
            <p:ph type="sldNum" sz="quarter" idx="12"/>
          </p:nvPr>
        </p:nvSpPr>
        <p:spPr/>
        <p:txBody>
          <a:bodyPr/>
          <a:lstStyle/>
          <a:p>
            <a:fld id="{25BA54BD-C84D-46CE-8B72-31BFB26ABA43}" type="slidenum">
              <a:rPr lang="en-US" smtClean="0"/>
              <a:pPr/>
              <a:t>5</a:t>
            </a:fld>
            <a:endParaRPr lang="en-US" dirty="0"/>
          </a:p>
        </p:txBody>
      </p:sp>
      <p:pic>
        <p:nvPicPr>
          <p:cNvPr id="71682" name="Picture 2" descr="http://i10.dainikbhaskar.com/thumbnail/655x588/web2images/www.dailybhaskar.com/2014/06/24/6611_pic1.jpg"/>
          <p:cNvPicPr>
            <a:picLocks noChangeAspect="1" noChangeArrowheads="1"/>
          </p:cNvPicPr>
          <p:nvPr/>
        </p:nvPicPr>
        <p:blipFill>
          <a:blip r:embed="rId4"/>
          <a:srcRect l="5115" t="4229" r="10064" b="6207"/>
          <a:stretch>
            <a:fillRect/>
          </a:stretch>
        </p:blipFill>
        <p:spPr bwMode="auto">
          <a:xfrm>
            <a:off x="4954353" y="2860430"/>
            <a:ext cx="7154946" cy="3505200"/>
          </a:xfrm>
          <a:prstGeom prst="rect">
            <a:avLst/>
          </a:prstGeom>
          <a:noFill/>
        </p:spPr>
      </p:pic>
      <p:sp>
        <p:nvSpPr>
          <p:cNvPr id="7" name="Date Placeholder 6"/>
          <p:cNvSpPr>
            <a:spLocks noGrp="1"/>
          </p:cNvSpPr>
          <p:nvPr>
            <p:ph type="dt" sz="half" idx="10"/>
          </p:nvPr>
        </p:nvSpPr>
        <p:spPr/>
        <p:txBody>
          <a:bodyPr/>
          <a:lstStyle/>
          <a:p>
            <a:r>
              <a:rPr lang="en-US" smtClean="0"/>
              <a:t>July 2015</a:t>
            </a:r>
            <a:endParaRPr lang="en-US" dirty="0"/>
          </a:p>
        </p:txBody>
      </p:sp>
      <p:sp>
        <p:nvSpPr>
          <p:cNvPr id="8" name="Footer Placeholder 7"/>
          <p:cNvSpPr>
            <a:spLocks noGrp="1"/>
          </p:cNvSpPr>
          <p:nvPr>
            <p:ph type="ftr" sz="quarter" idx="11"/>
          </p:nvPr>
        </p:nvSpPr>
        <p:spPr>
          <a:xfrm>
            <a:off x="581192" y="6608299"/>
            <a:ext cx="6917210" cy="365125"/>
          </a:xfrm>
        </p:spPr>
        <p:txBody>
          <a:bodyPr/>
          <a:lstStyle/>
          <a:p>
            <a:r>
              <a:rPr lang="en-US" dirty="0" smtClean="0"/>
              <a:t>T P Ostwal &amp; Associates</a:t>
            </a:r>
            <a:endParaRPr lang="en-US" dirty="0"/>
          </a:p>
        </p:txBody>
      </p:sp>
      <p:sp>
        <p:nvSpPr>
          <p:cNvPr id="2" name="TextBox 1"/>
          <p:cNvSpPr txBox="1"/>
          <p:nvPr/>
        </p:nvSpPr>
        <p:spPr>
          <a:xfrm>
            <a:off x="187571" y="597880"/>
            <a:ext cx="11734800" cy="193899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lvl="0" algn="just"/>
            <a:r>
              <a:rPr lang="en-US" sz="2000" dirty="0">
                <a:solidFill>
                  <a:srgbClr val="FF0000"/>
                </a:solidFill>
              </a:rPr>
              <a:t>A list of 628 names</a:t>
            </a:r>
            <a:r>
              <a:rPr lang="en-US" sz="2000" dirty="0"/>
              <a:t> was submitted in 2010 by France to India. There are people who allegedly held bank accounts at HSBC's Geneva branch.  </a:t>
            </a:r>
            <a:endParaRPr lang="en-US" sz="2000" dirty="0" smtClean="0"/>
          </a:p>
          <a:p>
            <a:pPr lvl="0" algn="just"/>
            <a:endParaRPr lang="en-US" sz="2000" dirty="0"/>
          </a:p>
          <a:p>
            <a:pPr lvl="0" algn="just"/>
            <a:r>
              <a:rPr lang="en-US" sz="2000" dirty="0"/>
              <a:t>India has so far </a:t>
            </a:r>
            <a:r>
              <a:rPr lang="en-US" sz="2000" dirty="0">
                <a:solidFill>
                  <a:srgbClr val="FF0000"/>
                </a:solidFill>
              </a:rPr>
              <a:t>initiated action in 121 cases.</a:t>
            </a:r>
            <a:r>
              <a:rPr lang="en-US" sz="2000" dirty="0"/>
              <a:t> No activity or money deposits have been found in 202 accounts.</a:t>
            </a:r>
          </a:p>
          <a:p>
            <a:pPr lvl="0" algn="just"/>
            <a:r>
              <a:rPr lang="en-US" sz="2000" dirty="0"/>
              <a:t> Late last year, Mr </a:t>
            </a:r>
            <a:r>
              <a:rPr lang="en-US" sz="2000" dirty="0" err="1"/>
              <a:t>Jaitley</a:t>
            </a:r>
            <a:r>
              <a:rPr lang="en-US" sz="2000" dirty="0"/>
              <a:t> said 250 Indians on the HSBC list had admitted to holding foreign accounts but cautioned that not all of them were illicit. </a:t>
            </a:r>
            <a:endParaRPr lang="en-IN" sz="2000" dirty="0"/>
          </a:p>
        </p:txBody>
      </p:sp>
    </p:spTree>
    <p:extLst>
      <p:ext uri="{BB962C8B-B14F-4D97-AF65-F5344CB8AC3E}">
        <p14:creationId xmlns="" xmlns:p14="http://schemas.microsoft.com/office/powerpoint/2010/main" val="181681136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82CCC60-E8CD-4174-8B1A-7DF615B22EEF}" type="slidenum">
              <a:rPr lang="en-US" smtClean="0"/>
              <a:pPr/>
              <a:t>6</a:t>
            </a:fld>
            <a:endParaRPr lang="en-US"/>
          </a:p>
        </p:txBody>
      </p:sp>
      <p:graphicFrame>
        <p:nvGraphicFramePr>
          <p:cNvPr id="8" name="Diagram 7"/>
          <p:cNvGraphicFramePr/>
          <p:nvPr/>
        </p:nvGraphicFramePr>
        <p:xfrm>
          <a:off x="3047205" y="1397000"/>
          <a:ext cx="609758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p:cNvGraphicFramePr/>
          <p:nvPr>
            <p:extLst>
              <p:ext uri="{D42A27DB-BD31-4B8C-83A1-F6EECF244321}">
                <p14:modId xmlns="" xmlns:p14="http://schemas.microsoft.com/office/powerpoint/2010/main" val="4192359742"/>
              </p:ext>
            </p:extLst>
          </p:nvPr>
        </p:nvGraphicFramePr>
        <p:xfrm>
          <a:off x="127491" y="-68744"/>
          <a:ext cx="11874703" cy="67190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Rectangle 10"/>
          <p:cNvSpPr/>
          <p:nvPr/>
        </p:nvSpPr>
        <p:spPr>
          <a:xfrm>
            <a:off x="2174733" y="875527"/>
            <a:ext cx="8391810" cy="1031051"/>
          </a:xfrm>
          <a:prstGeom prst="rect">
            <a:avLst/>
          </a:prstGeom>
        </p:spPr>
        <p:txBody>
          <a:bodyPr wrap="square">
            <a:spAutoFit/>
          </a:bodyPr>
          <a:lstStyle/>
          <a:p>
            <a:pPr>
              <a:spcBef>
                <a:spcPts val="600"/>
              </a:spcBef>
              <a:defRPr sz="1800">
                <a:solidFill>
                  <a:srgbClr val="000000"/>
                </a:solidFill>
              </a:defRPr>
            </a:pPr>
            <a:r>
              <a:rPr lang="en-US" sz="2800" dirty="0">
                <a:solidFill>
                  <a:schemeClr val="tx1">
                    <a:lumMod val="95000"/>
                  </a:schemeClr>
                </a:solidFill>
                <a:latin typeface="Arial" pitchFamily="34" charset="0"/>
                <a:cs typeface="Arial" pitchFamily="34" charset="0"/>
              </a:rPr>
              <a:t>Black Money </a:t>
            </a:r>
            <a:r>
              <a:rPr lang="en-US" sz="2800" dirty="0" smtClean="0">
                <a:solidFill>
                  <a:schemeClr val="tx1">
                    <a:lumMod val="95000"/>
                  </a:schemeClr>
                </a:solidFill>
                <a:latin typeface="Arial" pitchFamily="34" charset="0"/>
                <a:cs typeface="Arial" pitchFamily="34" charset="0"/>
              </a:rPr>
              <a:t>act </a:t>
            </a:r>
            <a:r>
              <a:rPr lang="en-US" sz="2800" dirty="0">
                <a:solidFill>
                  <a:schemeClr val="tx1">
                    <a:lumMod val="95000"/>
                  </a:schemeClr>
                </a:solidFill>
                <a:latin typeface="Arial" pitchFamily="34" charset="0"/>
                <a:cs typeface="Arial" pitchFamily="34" charset="0"/>
              </a:rPr>
              <a:t>has 88 sections and </a:t>
            </a:r>
            <a:endParaRPr lang="en-US" sz="2800" dirty="0" smtClean="0">
              <a:solidFill>
                <a:schemeClr val="tx1">
                  <a:lumMod val="95000"/>
                </a:schemeClr>
              </a:solidFill>
              <a:latin typeface="Arial" pitchFamily="34" charset="0"/>
              <a:cs typeface="Arial" pitchFamily="34" charset="0"/>
            </a:endParaRPr>
          </a:p>
          <a:p>
            <a:pPr>
              <a:spcBef>
                <a:spcPts val="600"/>
              </a:spcBef>
              <a:defRPr sz="1800">
                <a:solidFill>
                  <a:srgbClr val="000000"/>
                </a:solidFill>
              </a:defRPr>
            </a:pPr>
            <a:r>
              <a:rPr lang="en-US" sz="2800" dirty="0" smtClean="0">
                <a:solidFill>
                  <a:schemeClr val="tx1">
                    <a:lumMod val="95000"/>
                  </a:schemeClr>
                </a:solidFill>
                <a:latin typeface="Arial" pitchFamily="34" charset="0"/>
                <a:cs typeface="Arial" pitchFamily="34" charset="0"/>
              </a:rPr>
              <a:t>7 chapters </a:t>
            </a:r>
            <a:r>
              <a:rPr lang="en-US" sz="2800" dirty="0">
                <a:solidFill>
                  <a:schemeClr val="tx1">
                    <a:lumMod val="95000"/>
                  </a:schemeClr>
                </a:solidFill>
                <a:latin typeface="Arial" pitchFamily="34" charset="0"/>
                <a:cs typeface="Arial" pitchFamily="34" charset="0"/>
              </a:rPr>
              <a:t>as under:</a:t>
            </a:r>
          </a:p>
        </p:txBody>
      </p:sp>
      <p:sp>
        <p:nvSpPr>
          <p:cNvPr id="12" name="Title 1"/>
          <p:cNvSpPr txBox="1">
            <a:spLocks/>
          </p:cNvSpPr>
          <p:nvPr/>
        </p:nvSpPr>
        <p:spPr>
          <a:xfrm>
            <a:off x="1085210" y="0"/>
            <a:ext cx="9899367" cy="1143000"/>
          </a:xfrm>
          <a:prstGeom prst="rect">
            <a:avLst/>
          </a:prstGeom>
        </p:spPr>
        <p:txBody>
          <a:bodyPr/>
          <a:lstStyle/>
          <a:p>
            <a:pPr algn="ctr">
              <a:spcBef>
                <a:spcPct val="0"/>
              </a:spcBef>
              <a:defRPr/>
            </a:pPr>
            <a:r>
              <a:rPr lang="en-US" altLang="en-US" sz="3200" b="1" cap="small" dirty="0">
                <a:solidFill>
                  <a:srgbClr val="0070C0"/>
                </a:solidFill>
                <a:latin typeface="Book Antiqua" pitchFamily="18" charset="0"/>
                <a:ea typeface="+mj-ea"/>
                <a:cs typeface="+mj-cs"/>
              </a:rPr>
              <a:t>Structure of the </a:t>
            </a:r>
            <a:r>
              <a:rPr lang="en-US" altLang="en-US" sz="3200" b="1" cap="small" dirty="0" smtClean="0">
                <a:solidFill>
                  <a:srgbClr val="0070C0"/>
                </a:solidFill>
                <a:latin typeface="Book Antiqua" pitchFamily="18" charset="0"/>
                <a:ea typeface="+mj-ea"/>
                <a:cs typeface="+mj-cs"/>
              </a:rPr>
              <a:t>Black Money Act</a:t>
            </a:r>
            <a:r>
              <a:rPr lang="en-US" altLang="en-US" sz="3200" b="1" cap="small" dirty="0">
                <a:solidFill>
                  <a:srgbClr val="0070C0"/>
                </a:solidFill>
                <a:latin typeface="Book Antiqua" pitchFamily="18" charset="0"/>
                <a:ea typeface="+mj-ea"/>
                <a:cs typeface="+mj-cs"/>
              </a:rPr>
              <a:t/>
            </a:r>
            <a:br>
              <a:rPr lang="en-US" altLang="en-US" sz="3200" b="1" cap="small" dirty="0">
                <a:solidFill>
                  <a:srgbClr val="0070C0"/>
                </a:solidFill>
                <a:latin typeface="Book Antiqua" pitchFamily="18" charset="0"/>
                <a:ea typeface="+mj-ea"/>
                <a:cs typeface="+mj-cs"/>
              </a:rPr>
            </a:br>
            <a:endParaRPr lang="en-US" altLang="en-US" sz="3200" b="1" cap="small" dirty="0">
              <a:solidFill>
                <a:srgbClr val="0070C0"/>
              </a:solidFill>
              <a:latin typeface="Book Antiqua" pitchFamily="18" charset="0"/>
              <a:ea typeface="+mj-ea"/>
              <a:cs typeface="+mj-cs"/>
            </a:endParaRPr>
          </a:p>
        </p:txBody>
      </p:sp>
      <p:sp>
        <p:nvSpPr>
          <p:cNvPr id="9" name="Date Placeholder 8"/>
          <p:cNvSpPr>
            <a:spLocks noGrp="1"/>
          </p:cNvSpPr>
          <p:nvPr>
            <p:ph type="dt" sz="half" idx="10"/>
          </p:nvPr>
        </p:nvSpPr>
        <p:spPr/>
        <p:txBody>
          <a:bodyPr/>
          <a:lstStyle/>
          <a:p>
            <a:r>
              <a:rPr lang="en-US" smtClean="0"/>
              <a:t>July 2015</a:t>
            </a:r>
            <a:endParaRPr lang="en-US" dirty="0"/>
          </a:p>
        </p:txBody>
      </p:sp>
      <p:sp>
        <p:nvSpPr>
          <p:cNvPr id="14" name="Footer Placeholder 13"/>
          <p:cNvSpPr>
            <a:spLocks noGrp="1"/>
          </p:cNvSpPr>
          <p:nvPr>
            <p:ph type="ftr" sz="quarter" idx="11"/>
          </p:nvPr>
        </p:nvSpPr>
        <p:spPr/>
        <p:txBody>
          <a:bodyPr/>
          <a:lstStyle/>
          <a:p>
            <a:r>
              <a:rPr lang="en-US" smtClean="0"/>
              <a:t>T P Ostwal &amp; Associates</a:t>
            </a:r>
            <a:endParaRPr lang="en-US" dirty="0"/>
          </a:p>
        </p:txBody>
      </p:sp>
    </p:spTree>
    <p:extLst>
      <p:ext uri="{BB962C8B-B14F-4D97-AF65-F5344CB8AC3E}">
        <p14:creationId xmlns="" xmlns:p14="http://schemas.microsoft.com/office/powerpoint/2010/main" val="341295145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2CCC60-E8CD-4174-8B1A-7DF615B22EEF}" type="slidenum">
              <a:rPr lang="en-US" smtClean="0"/>
              <a:pPr/>
              <a:t>7</a:t>
            </a:fld>
            <a:endParaRPr lang="en-US" dirty="0"/>
          </a:p>
        </p:txBody>
      </p:sp>
      <p:sp>
        <p:nvSpPr>
          <p:cNvPr id="5" name="Shape 50"/>
          <p:cNvSpPr txBox="1">
            <a:spLocks/>
          </p:cNvSpPr>
          <p:nvPr/>
        </p:nvSpPr>
        <p:spPr>
          <a:xfrm>
            <a:off x="1930946" y="-122832"/>
            <a:ext cx="8231744" cy="762000"/>
          </a:xfrm>
          <a:prstGeom prst="rect">
            <a:avLst/>
          </a:prstGeom>
        </p:spPr>
        <p:txBody>
          <a:bodyPr vert="horz" lIns="0" tIns="0" rIns="0" bIns="0" rtlCol="0" anchor="ctr">
            <a:normAutofit/>
          </a:bodyPr>
          <a:lstStyle/>
          <a:p>
            <a:pPr algn="ctr">
              <a:spcBef>
                <a:spcPct val="0"/>
              </a:spcBef>
              <a:defRPr sz="1800">
                <a:solidFill>
                  <a:srgbClr val="000000"/>
                </a:solidFill>
              </a:defRPr>
            </a:pPr>
            <a:r>
              <a:rPr lang="en-US" sz="3200" b="1" cap="small" dirty="0">
                <a:solidFill>
                  <a:srgbClr val="0070C0"/>
                </a:solidFill>
                <a:latin typeface="Book Antiqua" pitchFamily="18" charset="0"/>
                <a:ea typeface="+mj-ea"/>
                <a:cs typeface="+mj-cs"/>
              </a:rPr>
              <a:t>SCOPE </a:t>
            </a:r>
          </a:p>
        </p:txBody>
      </p:sp>
      <p:graphicFrame>
        <p:nvGraphicFramePr>
          <p:cNvPr id="7" name="Diagram 6"/>
          <p:cNvGraphicFramePr/>
          <p:nvPr>
            <p:extLst>
              <p:ext uri="{D42A27DB-BD31-4B8C-83A1-F6EECF244321}">
                <p14:modId xmlns="" xmlns:p14="http://schemas.microsoft.com/office/powerpoint/2010/main" val="1708548154"/>
              </p:ext>
            </p:extLst>
          </p:nvPr>
        </p:nvGraphicFramePr>
        <p:xfrm>
          <a:off x="1702368" y="604697"/>
          <a:ext cx="9326956" cy="55656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Date Placeholder 7"/>
          <p:cNvSpPr>
            <a:spLocks noGrp="1"/>
          </p:cNvSpPr>
          <p:nvPr>
            <p:ph type="dt" sz="half" idx="10"/>
          </p:nvPr>
        </p:nvSpPr>
        <p:spPr>
          <a:xfrm>
            <a:off x="7605951" y="6139017"/>
            <a:ext cx="2844799" cy="365125"/>
          </a:xfrm>
        </p:spPr>
        <p:txBody>
          <a:bodyPr/>
          <a:lstStyle/>
          <a:p>
            <a:r>
              <a:rPr lang="en-US" smtClean="0"/>
              <a:t>July 2015</a:t>
            </a:r>
            <a:endParaRPr lang="en-US" dirty="0"/>
          </a:p>
        </p:txBody>
      </p:sp>
      <p:sp>
        <p:nvSpPr>
          <p:cNvPr id="10" name="Footer Placeholder 9"/>
          <p:cNvSpPr>
            <a:spLocks noGrp="1"/>
          </p:cNvSpPr>
          <p:nvPr>
            <p:ph type="ftr" sz="quarter" idx="11"/>
          </p:nvPr>
        </p:nvSpPr>
        <p:spPr>
          <a:xfrm>
            <a:off x="581192" y="6119451"/>
            <a:ext cx="6917210" cy="365125"/>
          </a:xfrm>
        </p:spPr>
        <p:txBody>
          <a:bodyPr/>
          <a:lstStyle/>
          <a:p>
            <a:r>
              <a:rPr lang="en-US" dirty="0" smtClean="0"/>
              <a:t>T P Ostwal &amp; Associates</a:t>
            </a:r>
            <a:endParaRPr lang="en-US" dirty="0"/>
          </a:p>
        </p:txBody>
      </p:sp>
    </p:spTree>
    <p:extLst>
      <p:ext uri="{BB962C8B-B14F-4D97-AF65-F5344CB8AC3E}">
        <p14:creationId xmlns="" xmlns:p14="http://schemas.microsoft.com/office/powerpoint/2010/main" val="92631991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2CCC60-E8CD-4174-8B1A-7DF615B22EEF}" type="slidenum">
              <a:rPr lang="en-US" smtClean="0"/>
              <a:pPr/>
              <a:t>8</a:t>
            </a:fld>
            <a:endParaRPr lang="en-US"/>
          </a:p>
        </p:txBody>
      </p:sp>
      <p:sp>
        <p:nvSpPr>
          <p:cNvPr id="6" name="Date Placeholder 5"/>
          <p:cNvSpPr>
            <a:spLocks noGrp="1"/>
          </p:cNvSpPr>
          <p:nvPr>
            <p:ph type="dt" sz="half" idx="10"/>
          </p:nvPr>
        </p:nvSpPr>
        <p:spPr/>
        <p:txBody>
          <a:bodyPr/>
          <a:lstStyle/>
          <a:p>
            <a:r>
              <a:rPr lang="en-US" smtClean="0"/>
              <a:t>July 2015</a:t>
            </a:r>
            <a:endParaRPr lang="en-US" dirty="0"/>
          </a:p>
        </p:txBody>
      </p:sp>
      <p:sp>
        <p:nvSpPr>
          <p:cNvPr id="2" name="Rectangle 1"/>
          <p:cNvSpPr/>
          <p:nvPr/>
        </p:nvSpPr>
        <p:spPr>
          <a:xfrm>
            <a:off x="4233530" y="-33820"/>
            <a:ext cx="3680111" cy="523220"/>
          </a:xfrm>
          <a:prstGeom prst="rect">
            <a:avLst/>
          </a:prstGeom>
        </p:spPr>
        <p:txBody>
          <a:bodyPr wrap="none">
            <a:spAutoFit/>
          </a:bodyPr>
          <a:lstStyle/>
          <a:p>
            <a:pPr lvl="0" algn="ctr"/>
            <a:r>
              <a:rPr lang="en-US" sz="2800" b="1" cap="small" dirty="0">
                <a:solidFill>
                  <a:srgbClr val="0070C0"/>
                </a:solidFill>
                <a:latin typeface="Book Antiqua" pitchFamily="18" charset="0"/>
              </a:rPr>
              <a:t>WHO IS ASSESSEE?</a:t>
            </a:r>
            <a:endParaRPr lang="en-US" sz="2800" cap="small" dirty="0">
              <a:solidFill>
                <a:srgbClr val="0070C0"/>
              </a:solidFill>
              <a:latin typeface="Book Antiqua" pitchFamily="18" charset="0"/>
            </a:endParaRPr>
          </a:p>
        </p:txBody>
      </p:sp>
      <p:sp>
        <p:nvSpPr>
          <p:cNvPr id="3" name="Rectangle 2"/>
          <p:cNvSpPr/>
          <p:nvPr/>
        </p:nvSpPr>
        <p:spPr>
          <a:xfrm>
            <a:off x="693993" y="869201"/>
            <a:ext cx="10948067" cy="4893647"/>
          </a:xfrm>
          <a:prstGeom prst="rect">
            <a:avLst/>
          </a:prstGeom>
        </p:spPr>
        <p:txBody>
          <a:bodyPr wrap="square">
            <a:spAutoFit/>
          </a:bodyPr>
          <a:lstStyle/>
          <a:p>
            <a:pPr lvl="0" algn="just"/>
            <a:r>
              <a:rPr lang="en-US" sz="2400" dirty="0"/>
              <a:t>Section 2(1) defines </a:t>
            </a:r>
            <a:r>
              <a:rPr lang="en-US" sz="2400" dirty="0">
                <a:solidFill>
                  <a:srgbClr val="0070C0"/>
                </a:solidFill>
              </a:rPr>
              <a:t>“</a:t>
            </a:r>
            <a:r>
              <a:rPr lang="en-US" sz="2400" b="1" dirty="0">
                <a:solidFill>
                  <a:srgbClr val="0070C0"/>
                </a:solidFill>
              </a:rPr>
              <a:t>Assessee</a:t>
            </a:r>
            <a:r>
              <a:rPr lang="en-US" sz="2400" dirty="0">
                <a:solidFill>
                  <a:srgbClr val="0070C0"/>
                </a:solidFill>
              </a:rPr>
              <a:t>”</a:t>
            </a:r>
            <a:r>
              <a:rPr lang="en-US" sz="2400" dirty="0"/>
              <a:t> as under:</a:t>
            </a:r>
          </a:p>
          <a:p>
            <a:pPr lvl="0" algn="just"/>
            <a:r>
              <a:rPr lang="en-US" sz="2400" i="1" dirty="0"/>
              <a:t>“assessee” means a </a:t>
            </a:r>
            <a:r>
              <a:rPr lang="en-US" sz="2400" b="1" i="1" u="sng" dirty="0">
                <a:solidFill>
                  <a:srgbClr val="0070C0"/>
                </a:solidFill>
              </a:rPr>
              <a:t>person</a:t>
            </a:r>
            <a:r>
              <a:rPr lang="en-US" sz="2400" i="1" dirty="0"/>
              <a:t>, being a </a:t>
            </a:r>
            <a:r>
              <a:rPr lang="en-US" sz="2400" b="1" i="1" u="sng" dirty="0">
                <a:solidFill>
                  <a:srgbClr val="0070C0"/>
                </a:solidFill>
              </a:rPr>
              <a:t>resident</a:t>
            </a:r>
            <a:r>
              <a:rPr lang="en-US" sz="2400" b="1" i="1" dirty="0"/>
              <a:t> </a:t>
            </a:r>
            <a:r>
              <a:rPr lang="en-US" sz="2400" i="1" dirty="0"/>
              <a:t>other than not ordinarily resident in India within the meaning of clause (6) of section 6 of the Income-tax Act, by whom tax in respect of undisclosed foreign income and assets, or any other sum of money, is payable under this Act and </a:t>
            </a:r>
            <a:r>
              <a:rPr lang="en-US" sz="2400" b="1" i="1" dirty="0">
                <a:solidFill>
                  <a:srgbClr val="0070C0"/>
                </a:solidFill>
              </a:rPr>
              <a:t>includes</a:t>
            </a:r>
            <a:r>
              <a:rPr lang="en-US" sz="2400" b="1" i="1" dirty="0"/>
              <a:t> </a:t>
            </a:r>
            <a:r>
              <a:rPr lang="en-US" sz="2400" i="1" dirty="0"/>
              <a:t>every </a:t>
            </a:r>
            <a:r>
              <a:rPr lang="en-US" sz="2400" b="1" i="1" u="sng" dirty="0">
                <a:solidFill>
                  <a:srgbClr val="0070C0"/>
                </a:solidFill>
              </a:rPr>
              <a:t>person who is deemed to be an assessee in default under this Act</a:t>
            </a:r>
            <a:r>
              <a:rPr lang="en-US" sz="2400" i="1" dirty="0">
                <a:solidFill>
                  <a:srgbClr val="0070C0"/>
                </a:solidFill>
              </a:rPr>
              <a:t>”</a:t>
            </a:r>
            <a:endParaRPr lang="en-US" sz="2400" dirty="0">
              <a:solidFill>
                <a:srgbClr val="0070C0"/>
              </a:solidFill>
            </a:endParaRPr>
          </a:p>
          <a:p>
            <a:pPr lvl="0" algn="just"/>
            <a:endParaRPr lang="en-US" sz="2400" dirty="0"/>
          </a:p>
          <a:p>
            <a:pPr lvl="0" algn="just"/>
            <a:r>
              <a:rPr lang="en-US" sz="2400" dirty="0"/>
              <a:t>The term ‘person’ is not defined in the </a:t>
            </a:r>
            <a:r>
              <a:rPr lang="en-US" sz="2400" dirty="0" smtClean="0"/>
              <a:t>Black Money Act </a:t>
            </a:r>
            <a:r>
              <a:rPr lang="en-US" sz="2400" dirty="0"/>
              <a:t>so its definition under the ITA must be adopted. Accordingly, assessee will include individual, HUF, company, firm, AOP, BOI, local authority and every artificial judicial person.  </a:t>
            </a:r>
          </a:p>
          <a:p>
            <a:pPr lvl="0" algn="just"/>
            <a:endParaRPr lang="en-US" sz="2400" dirty="0"/>
          </a:p>
          <a:p>
            <a:pPr lvl="0" algn="just"/>
            <a:r>
              <a:rPr lang="en-US" sz="2400" dirty="0"/>
              <a:t>This </a:t>
            </a:r>
            <a:r>
              <a:rPr lang="en-US" sz="2400" dirty="0" smtClean="0"/>
              <a:t>Act </a:t>
            </a:r>
            <a:r>
              <a:rPr lang="en-US" sz="2400" dirty="0"/>
              <a:t>will not apply to any person who is </a:t>
            </a:r>
            <a:r>
              <a:rPr lang="en-US" sz="2400" b="1" i="1" dirty="0">
                <a:solidFill>
                  <a:srgbClr val="0070C0"/>
                </a:solidFill>
              </a:rPr>
              <a:t>Not Ordinary Resident and Non Resident.</a:t>
            </a:r>
            <a:endParaRPr lang="en-US" sz="2400" dirty="0">
              <a:solidFill>
                <a:srgbClr val="0070C0"/>
              </a:solidFill>
            </a:endParaRPr>
          </a:p>
        </p:txBody>
      </p:sp>
      <p:sp>
        <p:nvSpPr>
          <p:cNvPr id="8" name="Footer Placeholder 7"/>
          <p:cNvSpPr>
            <a:spLocks noGrp="1"/>
          </p:cNvSpPr>
          <p:nvPr>
            <p:ph type="ftr" sz="quarter" idx="11"/>
          </p:nvPr>
        </p:nvSpPr>
        <p:spPr/>
        <p:txBody>
          <a:bodyPr/>
          <a:lstStyle/>
          <a:p>
            <a:r>
              <a:rPr lang="en-US" smtClean="0"/>
              <a:t>T P Ostwal &amp; Associates</a:t>
            </a:r>
            <a:endParaRPr lang="en-US" dirty="0"/>
          </a:p>
        </p:txBody>
      </p:sp>
    </p:spTree>
    <p:extLst>
      <p:ext uri="{BB962C8B-B14F-4D97-AF65-F5344CB8AC3E}">
        <p14:creationId xmlns="" xmlns:p14="http://schemas.microsoft.com/office/powerpoint/2010/main" val="418107537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01462E5F-C2D1-473E-BAB7-CA39BB2ED12D}" type="slidenum">
              <a:rPr lang="en-IN" smtClean="0"/>
              <a:pPr/>
              <a:t>9</a:t>
            </a:fld>
            <a:endParaRPr lang="en-IN" dirty="0"/>
          </a:p>
        </p:txBody>
      </p:sp>
      <p:sp>
        <p:nvSpPr>
          <p:cNvPr id="2" name="Title 1"/>
          <p:cNvSpPr>
            <a:spLocks noGrp="1"/>
          </p:cNvSpPr>
          <p:nvPr>
            <p:ph type="title" idx="4294967295"/>
          </p:nvPr>
        </p:nvSpPr>
        <p:spPr>
          <a:xfrm>
            <a:off x="822960" y="0"/>
            <a:ext cx="10363200" cy="504825"/>
          </a:xfrm>
        </p:spPr>
        <p:txBody>
          <a:bodyPr>
            <a:normAutofit fontScale="90000"/>
          </a:bodyPr>
          <a:lstStyle/>
          <a:p>
            <a:pPr algn="ctr"/>
            <a:r>
              <a:rPr lang="en-IN" sz="3200" b="1" dirty="0" smtClean="0">
                <a:solidFill>
                  <a:srgbClr val="0070C0"/>
                </a:solidFill>
                <a:latin typeface="Book Antiqua" pitchFamily="18" charset="0"/>
                <a:cs typeface="Times New Roman" pitchFamily="18" charset="0"/>
              </a:rPr>
              <a:t>IMPORTANT DEFINITIONS</a:t>
            </a:r>
            <a:endParaRPr lang="en-IN" sz="3200" b="1" dirty="0">
              <a:solidFill>
                <a:srgbClr val="0070C0"/>
              </a:solidFill>
              <a:latin typeface="Book Antiqua" pitchFamily="18" charset="0"/>
              <a:cs typeface="Times New Roman" pitchFamily="18" charset="0"/>
            </a:endParaRPr>
          </a:p>
        </p:txBody>
      </p:sp>
      <p:sp>
        <p:nvSpPr>
          <p:cNvPr id="6" name="Rectangle 5"/>
          <p:cNvSpPr/>
          <p:nvPr/>
        </p:nvSpPr>
        <p:spPr>
          <a:xfrm>
            <a:off x="887043" y="671736"/>
            <a:ext cx="10657184" cy="50405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N" dirty="0" smtClean="0"/>
              <a:t> </a:t>
            </a:r>
            <a:r>
              <a:rPr lang="en-IN" sz="2400" b="1" dirty="0" smtClean="0">
                <a:latin typeface="Times New Roman" pitchFamily="18" charset="0"/>
                <a:cs typeface="Times New Roman" pitchFamily="18" charset="0"/>
              </a:rPr>
              <a:t>SAME AS INCOME TAX ACT</a:t>
            </a:r>
            <a:endParaRPr lang="en-IN" sz="2400" b="1" dirty="0">
              <a:latin typeface="Times New Roman" pitchFamily="18" charset="0"/>
              <a:cs typeface="Times New Roman" pitchFamily="18" charset="0"/>
            </a:endParaRPr>
          </a:p>
        </p:txBody>
      </p:sp>
      <p:graphicFrame>
        <p:nvGraphicFramePr>
          <p:cNvPr id="8" name="Table 7"/>
          <p:cNvGraphicFramePr>
            <a:graphicFrameLocks noGrp="1"/>
          </p:cNvGraphicFramePr>
          <p:nvPr/>
        </p:nvGraphicFramePr>
        <p:xfrm>
          <a:off x="2039171" y="1466488"/>
          <a:ext cx="8127999" cy="2664294"/>
        </p:xfrm>
        <a:graphic>
          <a:graphicData uri="http://schemas.openxmlformats.org/drawingml/2006/table">
            <a:tbl>
              <a:tblPr firstRow="1" bandRow="1">
                <a:tableStyleId>{21E4AEA4-8DFA-4A89-87EB-49C32662AFE0}</a:tableStyleId>
              </a:tblPr>
              <a:tblGrid>
                <a:gridCol w="2709333"/>
                <a:gridCol w="2709333"/>
                <a:gridCol w="2709333"/>
              </a:tblGrid>
              <a:tr h="444049">
                <a:tc>
                  <a:txBody>
                    <a:bodyPr/>
                    <a:lstStyle/>
                    <a:p>
                      <a:r>
                        <a:rPr lang="en-IN" dirty="0" smtClean="0"/>
                        <a:t>TERM/WORDS</a:t>
                      </a:r>
                      <a:endParaRPr lang="en-IN" dirty="0"/>
                    </a:p>
                  </a:txBody>
                  <a:tcPr marL="121920" marR="121920"/>
                </a:tc>
                <a:tc>
                  <a:txBody>
                    <a:bodyPr/>
                    <a:lstStyle/>
                    <a:p>
                      <a:pPr algn="ctr"/>
                      <a:r>
                        <a:rPr lang="en-IN" dirty="0" smtClean="0"/>
                        <a:t>UFIA</a:t>
                      </a:r>
                      <a:endParaRPr lang="en-IN" dirty="0"/>
                    </a:p>
                  </a:txBody>
                  <a:tcPr marL="121920" marR="121920"/>
                </a:tc>
                <a:tc>
                  <a:txBody>
                    <a:bodyPr/>
                    <a:lstStyle/>
                    <a:p>
                      <a:pPr algn="ctr"/>
                      <a:r>
                        <a:rPr lang="en-IN" dirty="0" smtClean="0"/>
                        <a:t>I.T. ACT</a:t>
                      </a:r>
                      <a:endParaRPr lang="en-IN" dirty="0"/>
                    </a:p>
                  </a:txBody>
                  <a:tcPr marL="121920" marR="121920"/>
                </a:tc>
              </a:tr>
              <a:tr h="444049">
                <a:tc>
                  <a:txBody>
                    <a:bodyPr/>
                    <a:lstStyle/>
                    <a:p>
                      <a:r>
                        <a:rPr lang="en-IN" dirty="0" smtClean="0"/>
                        <a:t>Appellate</a:t>
                      </a:r>
                      <a:r>
                        <a:rPr lang="en-IN" baseline="0" dirty="0" smtClean="0"/>
                        <a:t> Tribunal</a:t>
                      </a:r>
                      <a:endParaRPr lang="en-IN" dirty="0"/>
                    </a:p>
                  </a:txBody>
                  <a:tcPr marL="121920" marR="121920"/>
                </a:tc>
                <a:tc>
                  <a:txBody>
                    <a:bodyPr/>
                    <a:lstStyle/>
                    <a:p>
                      <a:pPr algn="ctr"/>
                      <a:r>
                        <a:rPr lang="en-IN" dirty="0" smtClean="0"/>
                        <a:t>2(1)</a:t>
                      </a:r>
                      <a:endParaRPr lang="en-IN" dirty="0"/>
                    </a:p>
                  </a:txBody>
                  <a:tcPr marL="121920" marR="121920" anchor="ctr"/>
                </a:tc>
                <a:tc>
                  <a:txBody>
                    <a:bodyPr/>
                    <a:lstStyle/>
                    <a:p>
                      <a:pPr algn="ctr"/>
                      <a:r>
                        <a:rPr lang="en-IN" dirty="0" smtClean="0"/>
                        <a:t>2(4)</a:t>
                      </a:r>
                      <a:endParaRPr lang="en-IN" dirty="0"/>
                    </a:p>
                  </a:txBody>
                  <a:tcPr marL="121920" marR="121920" anchor="ctr"/>
                </a:tc>
              </a:tr>
              <a:tr h="444049">
                <a:tc>
                  <a:txBody>
                    <a:bodyPr/>
                    <a:lstStyle/>
                    <a:p>
                      <a:r>
                        <a:rPr lang="en-IN" dirty="0" smtClean="0"/>
                        <a:t>Assessment</a:t>
                      </a:r>
                      <a:endParaRPr lang="en-IN" dirty="0"/>
                    </a:p>
                  </a:txBody>
                  <a:tcPr marL="121920" marR="121920"/>
                </a:tc>
                <a:tc>
                  <a:txBody>
                    <a:bodyPr/>
                    <a:lstStyle/>
                    <a:p>
                      <a:pPr algn="ctr"/>
                      <a:r>
                        <a:rPr lang="en-IN" dirty="0" smtClean="0"/>
                        <a:t>2(3)</a:t>
                      </a:r>
                      <a:endParaRPr lang="en-IN" dirty="0"/>
                    </a:p>
                  </a:txBody>
                  <a:tcPr marL="121920" marR="121920" anchor="ctr"/>
                </a:tc>
                <a:tc>
                  <a:txBody>
                    <a:bodyPr/>
                    <a:lstStyle/>
                    <a:p>
                      <a:pPr algn="ctr"/>
                      <a:r>
                        <a:rPr lang="en-IN" dirty="0" smtClean="0"/>
                        <a:t>2(8)</a:t>
                      </a:r>
                      <a:endParaRPr lang="en-IN" dirty="0"/>
                    </a:p>
                  </a:txBody>
                  <a:tcPr marL="121920" marR="121920" anchor="ctr"/>
                </a:tc>
              </a:tr>
              <a:tr h="444049">
                <a:tc>
                  <a:txBody>
                    <a:bodyPr/>
                    <a:lstStyle/>
                    <a:p>
                      <a:r>
                        <a:rPr lang="en-IN" dirty="0" smtClean="0"/>
                        <a:t>Assessment Year</a:t>
                      </a:r>
                      <a:endParaRPr lang="en-IN" dirty="0"/>
                    </a:p>
                  </a:txBody>
                  <a:tcPr marL="121920" marR="121920"/>
                </a:tc>
                <a:tc>
                  <a:txBody>
                    <a:bodyPr/>
                    <a:lstStyle/>
                    <a:p>
                      <a:pPr algn="ctr"/>
                      <a:r>
                        <a:rPr lang="en-IN" dirty="0" smtClean="0"/>
                        <a:t>2(4)</a:t>
                      </a:r>
                      <a:endParaRPr lang="en-IN" dirty="0"/>
                    </a:p>
                  </a:txBody>
                  <a:tcPr marL="121920" marR="121920" anchor="ctr"/>
                </a:tc>
                <a:tc>
                  <a:txBody>
                    <a:bodyPr/>
                    <a:lstStyle/>
                    <a:p>
                      <a:pPr algn="ctr"/>
                      <a:r>
                        <a:rPr lang="en-IN" dirty="0" smtClean="0"/>
                        <a:t>2(9)</a:t>
                      </a:r>
                      <a:endParaRPr lang="en-IN" dirty="0"/>
                    </a:p>
                  </a:txBody>
                  <a:tcPr marL="121920" marR="121920" anchor="ctr"/>
                </a:tc>
              </a:tr>
              <a:tr h="444049">
                <a:tc>
                  <a:txBody>
                    <a:bodyPr/>
                    <a:lstStyle/>
                    <a:p>
                      <a:r>
                        <a:rPr lang="en-IN" dirty="0" smtClean="0"/>
                        <a:t>Board</a:t>
                      </a:r>
                      <a:endParaRPr lang="en-IN" dirty="0"/>
                    </a:p>
                  </a:txBody>
                  <a:tcPr marL="121920" marR="121920"/>
                </a:tc>
                <a:tc>
                  <a:txBody>
                    <a:bodyPr/>
                    <a:lstStyle/>
                    <a:p>
                      <a:pPr algn="ctr"/>
                      <a:r>
                        <a:rPr lang="en-IN" dirty="0" smtClean="0"/>
                        <a:t>2(5)</a:t>
                      </a:r>
                      <a:endParaRPr lang="en-IN" dirty="0"/>
                    </a:p>
                  </a:txBody>
                  <a:tcPr marL="121920" marR="121920" anchor="ctr"/>
                </a:tc>
                <a:tc>
                  <a:txBody>
                    <a:bodyPr/>
                    <a:lstStyle/>
                    <a:p>
                      <a:pPr algn="ctr"/>
                      <a:r>
                        <a:rPr lang="en-IN" dirty="0" smtClean="0"/>
                        <a:t>2(12)</a:t>
                      </a:r>
                      <a:endParaRPr lang="en-IN" dirty="0"/>
                    </a:p>
                  </a:txBody>
                  <a:tcPr marL="121920" marR="121920" anchor="ctr"/>
                </a:tc>
              </a:tr>
              <a:tr h="444049">
                <a:tc>
                  <a:txBody>
                    <a:bodyPr/>
                    <a:lstStyle/>
                    <a:p>
                      <a:r>
                        <a:rPr lang="en-IN" dirty="0" smtClean="0"/>
                        <a:t>Resident</a:t>
                      </a:r>
                      <a:endParaRPr lang="en-IN" dirty="0"/>
                    </a:p>
                  </a:txBody>
                  <a:tcPr marL="121920" marR="121920"/>
                </a:tc>
                <a:tc>
                  <a:txBody>
                    <a:bodyPr/>
                    <a:lstStyle/>
                    <a:p>
                      <a:pPr algn="ctr"/>
                      <a:r>
                        <a:rPr lang="en-IN" dirty="0" smtClean="0"/>
                        <a:t>2(10)</a:t>
                      </a:r>
                      <a:endParaRPr lang="en-IN" dirty="0"/>
                    </a:p>
                  </a:txBody>
                  <a:tcPr marL="121920" marR="121920" anchor="ctr"/>
                </a:tc>
                <a:tc>
                  <a:txBody>
                    <a:bodyPr/>
                    <a:lstStyle/>
                    <a:p>
                      <a:pPr algn="ctr"/>
                      <a:r>
                        <a:rPr lang="en-IN" dirty="0" smtClean="0"/>
                        <a:t>2(42)</a:t>
                      </a:r>
                      <a:endParaRPr lang="en-IN" dirty="0"/>
                    </a:p>
                  </a:txBody>
                  <a:tcPr marL="121920" marR="121920" anchor="ctr"/>
                </a:tc>
              </a:tr>
            </a:tbl>
          </a:graphicData>
        </a:graphic>
      </p:graphicFrame>
      <p:sp>
        <p:nvSpPr>
          <p:cNvPr id="9" name="Rounded Rectangle 8"/>
          <p:cNvSpPr/>
          <p:nvPr/>
        </p:nvSpPr>
        <p:spPr>
          <a:xfrm>
            <a:off x="1482918" y="4521304"/>
            <a:ext cx="9697077" cy="115212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n-IN" sz="2000" dirty="0" smtClean="0"/>
              <a:t> u/s. 2(15) UFIA</a:t>
            </a:r>
          </a:p>
          <a:p>
            <a:r>
              <a:rPr lang="en-IN" sz="2000" i="1" dirty="0" smtClean="0"/>
              <a:t>	- all other words and expressions used herein but not defined and defined in the Income-tax Act shall have the meanings respectively assigned to them in that Act.</a:t>
            </a:r>
            <a:endParaRPr lang="en-IN" sz="2000" i="1" dirty="0"/>
          </a:p>
        </p:txBody>
      </p:sp>
      <p:sp>
        <p:nvSpPr>
          <p:cNvPr id="7" name="Date Placeholder 6"/>
          <p:cNvSpPr>
            <a:spLocks noGrp="1"/>
          </p:cNvSpPr>
          <p:nvPr>
            <p:ph type="dt" sz="half" idx="10"/>
          </p:nvPr>
        </p:nvSpPr>
        <p:spPr/>
        <p:txBody>
          <a:bodyPr/>
          <a:lstStyle/>
          <a:p>
            <a:r>
              <a:rPr lang="en-US" smtClean="0"/>
              <a:t>July 2015</a:t>
            </a:r>
            <a:endParaRPr lang="en-US" dirty="0"/>
          </a:p>
        </p:txBody>
      </p:sp>
      <p:sp>
        <p:nvSpPr>
          <p:cNvPr id="11" name="Footer Placeholder 10"/>
          <p:cNvSpPr>
            <a:spLocks noGrp="1"/>
          </p:cNvSpPr>
          <p:nvPr>
            <p:ph type="ftr" sz="quarter" idx="11"/>
          </p:nvPr>
        </p:nvSpPr>
        <p:spPr/>
        <p:txBody>
          <a:bodyPr/>
          <a:lstStyle/>
          <a:p>
            <a:r>
              <a:rPr lang="en-US" smtClean="0"/>
              <a:t>T P Ostwal &amp; Associates</a:t>
            </a:r>
            <a:endParaRPr lang="en-US"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Dividend</Template>
  <TotalTime>590</TotalTime>
  <Words>5013</Words>
  <Application>Microsoft Office PowerPoint</Application>
  <PresentationFormat>Custom</PresentationFormat>
  <Paragraphs>638</Paragraphs>
  <Slides>46</Slides>
  <Notes>12</Notes>
  <HiddenSlides>3</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Dividend</vt:lpstr>
      <vt:lpstr>Slide 1</vt:lpstr>
      <vt:lpstr>Slide 2</vt:lpstr>
      <vt:lpstr>Slide 3</vt:lpstr>
      <vt:lpstr>Slide 4</vt:lpstr>
      <vt:lpstr>Slide 5</vt:lpstr>
      <vt:lpstr>Slide 6</vt:lpstr>
      <vt:lpstr>Slide 7</vt:lpstr>
      <vt:lpstr>Slide 8</vt:lpstr>
      <vt:lpstr>IMPORTANT DEFINITIONS</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shreyash</dc:creator>
  <cp:lastModifiedBy>shreyash</cp:lastModifiedBy>
  <cp:revision>88</cp:revision>
  <dcterms:created xsi:type="dcterms:W3CDTF">2014-08-26T23:51:37Z</dcterms:created>
  <dcterms:modified xsi:type="dcterms:W3CDTF">2015-06-29T12:20:00Z</dcterms:modified>
</cp:coreProperties>
</file>