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B00CF-01E1-4E29-BBC3-2AE1CB0B8048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6B688-36A5-463F-BA46-DF94407834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275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82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678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641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904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597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727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507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01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20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927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279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286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21736-2FEF-46A7-9BB8-54972A14A7C5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7CD82-76F9-4E54-99C0-3243C3F9A0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89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CBCR ?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SzPct val="70000"/>
            </a:pPr>
            <a:r>
              <a:rPr lang="en-IN" dirty="0" smtClean="0"/>
              <a:t>Three-tiered standardised approach to TP documentation for </a:t>
            </a:r>
            <a:r>
              <a:rPr lang="en-US" dirty="0" smtClean="0"/>
              <a:t>MNCs with turnover of € 750 million or more</a:t>
            </a:r>
          </a:p>
          <a:p>
            <a:pPr>
              <a:lnSpc>
                <a:spcPct val="100000"/>
              </a:lnSpc>
              <a:spcAft>
                <a:spcPts val="600"/>
              </a:spcAft>
              <a:buSzPct val="70000"/>
            </a:pPr>
            <a:r>
              <a:rPr lang="en-US" b="1" dirty="0" smtClean="0"/>
              <a:t>CBCR</a:t>
            </a:r>
            <a:r>
              <a:rPr lang="en-US" dirty="0" smtClean="0"/>
              <a:t>– bird eye view of value creation &amp; tax position (to be filed at parent level)</a:t>
            </a:r>
          </a:p>
          <a:p>
            <a:pPr>
              <a:lnSpc>
                <a:spcPct val="100000"/>
              </a:lnSpc>
              <a:spcAft>
                <a:spcPts val="600"/>
              </a:spcAft>
              <a:buSzPct val="70000"/>
            </a:pPr>
            <a:r>
              <a:rPr lang="en-US" b="1" dirty="0" smtClean="0"/>
              <a:t>Master File </a:t>
            </a:r>
            <a:r>
              <a:rPr lang="en-US" dirty="0" smtClean="0"/>
              <a:t>- Contains high level information about MNC’s business such as supply chain, operating entities, </a:t>
            </a:r>
            <a:r>
              <a:rPr lang="en-US" altLang="ja-JP" dirty="0" smtClean="0"/>
              <a:t>transfer pricing policies, intangible property, financing, APAs and rulings (to be filed locally)</a:t>
            </a:r>
          </a:p>
          <a:p>
            <a:pPr>
              <a:lnSpc>
                <a:spcPct val="100000"/>
              </a:lnSpc>
              <a:spcAft>
                <a:spcPts val="600"/>
              </a:spcAft>
              <a:buSzPct val="70000"/>
            </a:pPr>
            <a:r>
              <a:rPr lang="en-US" b="1" dirty="0" smtClean="0"/>
              <a:t>Local File </a:t>
            </a:r>
            <a:r>
              <a:rPr lang="en-US" dirty="0" smtClean="0"/>
              <a:t>- Contains information on all material intercompany transactions, intra-group payments and receipts for each category of controlled transactions, and copies of relevant rulings (to be filed locally)</a:t>
            </a:r>
          </a:p>
          <a:p>
            <a:pPr>
              <a:lnSpc>
                <a:spcPct val="100000"/>
              </a:lnSpc>
              <a:spcAft>
                <a:spcPts val="600"/>
              </a:spcAft>
              <a:buSzPct val="70000"/>
            </a:pPr>
            <a:r>
              <a:rPr lang="en-IN" dirty="0" smtClean="0"/>
              <a:t>To be used by tax administrations in evaluating other BEPS related risks</a:t>
            </a:r>
          </a:p>
          <a:p>
            <a:pPr>
              <a:lnSpc>
                <a:spcPct val="100000"/>
              </a:lnSpc>
              <a:spcAft>
                <a:spcPts val="600"/>
              </a:spcAft>
              <a:buSzPct val="70000"/>
            </a:pPr>
            <a:r>
              <a:rPr lang="en-IN" dirty="0" smtClean="0"/>
              <a:t>Information to be shared via automatic exchange of information framework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23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CBCR Template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4"/>
          <a:ext cx="10515605" cy="403225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55964"/>
                <a:gridCol w="955964"/>
                <a:gridCol w="955964"/>
                <a:gridCol w="955964"/>
                <a:gridCol w="955964"/>
                <a:gridCol w="955964"/>
                <a:gridCol w="955964"/>
                <a:gridCol w="856815"/>
                <a:gridCol w="1055114"/>
                <a:gridCol w="955964"/>
                <a:gridCol w="955964"/>
              </a:tblGrid>
              <a:tr h="447641">
                <a:tc rowSpan="2">
                  <a:txBody>
                    <a:bodyPr/>
                    <a:lstStyle/>
                    <a:p>
                      <a:pPr marL="71120" marR="5905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</a:rPr>
                        <a:t>Tax juris-diction</a:t>
                      </a:r>
                      <a:endParaRPr lang="en-US" sz="1800" b="1" baseline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Revenues</a:t>
                      </a:r>
                      <a:endParaRPr lang="en-IN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Profit (loss) </a:t>
                      </a:r>
                      <a:r>
                        <a:rPr lang="en-US" sz="1800" spc="-5" dirty="0">
                          <a:effectLst/>
                        </a:rPr>
                        <a:t>b</a:t>
                      </a:r>
                      <a:r>
                        <a:rPr lang="en-US" sz="1800" dirty="0" smtClean="0">
                          <a:effectLst/>
                        </a:rPr>
                        <a:t>e</a:t>
                      </a:r>
                      <a:r>
                        <a:rPr lang="en-US" sz="1800" spc="5" dirty="0" smtClean="0">
                          <a:effectLst/>
                        </a:rPr>
                        <a:t>f</a:t>
                      </a:r>
                      <a:r>
                        <a:rPr lang="en-US" sz="1800" spc="-5" dirty="0" smtClean="0">
                          <a:effectLst/>
                        </a:rPr>
                        <a:t>o</a:t>
                      </a:r>
                      <a:r>
                        <a:rPr lang="en-US" sz="1800" dirty="0" smtClean="0">
                          <a:effectLst/>
                        </a:rPr>
                        <a:t>re</a:t>
                      </a:r>
                      <a:endParaRPr lang="en-US" sz="1800" dirty="0">
                        <a:effectLst/>
                      </a:endParaRPr>
                    </a:p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effectLst/>
                        </a:rPr>
                        <a:t>i</a:t>
                      </a:r>
                      <a:r>
                        <a:rPr lang="en-US" sz="1800" spc="-5" dirty="0" smtClean="0">
                          <a:effectLst/>
                        </a:rPr>
                        <a:t>n</a:t>
                      </a:r>
                      <a:r>
                        <a:rPr lang="en-US" sz="1800" dirty="0" smtClean="0">
                          <a:effectLst/>
                        </a:rPr>
                        <a:t>c</a:t>
                      </a:r>
                      <a:r>
                        <a:rPr lang="en-US" sz="1800" spc="-5" dirty="0" smtClean="0">
                          <a:effectLst/>
                        </a:rPr>
                        <a:t>o</a:t>
                      </a:r>
                      <a:r>
                        <a:rPr lang="en-US" sz="1800" dirty="0" smtClean="0">
                          <a:effectLst/>
                        </a:rPr>
                        <a:t>me </a:t>
                      </a:r>
                      <a:r>
                        <a:rPr lang="en-US" sz="1800" spc="5" dirty="0">
                          <a:effectLst/>
                        </a:rPr>
                        <a:t>t</a:t>
                      </a:r>
                      <a:r>
                        <a:rPr lang="en-US" sz="1800" spc="-5" dirty="0" smtClean="0">
                          <a:effectLst/>
                        </a:rPr>
                        <a:t>ax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Cash Tax</a:t>
                      </a: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Paid</a:t>
                      </a: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CIT and</a:t>
                      </a: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WHT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Current</a:t>
                      </a: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year tax </a:t>
                      </a: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accrual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 </a:t>
                      </a:r>
                    </a:p>
                    <a:p>
                      <a:pPr marL="71120" marR="16573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5" dirty="0" smtClean="0">
                          <a:effectLst/>
                        </a:rPr>
                        <a:t>Stat</a:t>
                      </a:r>
                      <a:r>
                        <a:rPr lang="en-US" sz="1800" dirty="0" smtClean="0">
                          <a:effectLst/>
                        </a:rPr>
                        <a:t>ed</a:t>
                      </a:r>
                      <a:r>
                        <a:rPr lang="en-US" sz="1800" spc="-5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c</a:t>
                      </a:r>
                      <a:r>
                        <a:rPr lang="en-US" sz="1800" spc="5" dirty="0" smtClean="0">
                          <a:effectLst/>
                        </a:rPr>
                        <a:t>a</a:t>
                      </a:r>
                      <a:r>
                        <a:rPr lang="en-US" sz="1800" spc="-5" dirty="0" smtClean="0">
                          <a:effectLst/>
                        </a:rPr>
                        <a:t>pit</a:t>
                      </a:r>
                      <a:r>
                        <a:rPr lang="en-US" sz="1800" spc="5" dirty="0" smtClean="0">
                          <a:effectLst/>
                        </a:rPr>
                        <a:t>a</a:t>
                      </a:r>
                      <a:r>
                        <a:rPr lang="en-US" sz="1800" dirty="0" smtClean="0">
                          <a:effectLst/>
                        </a:rPr>
                        <a:t>l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 </a:t>
                      </a:r>
                    </a:p>
                    <a:p>
                      <a:pPr marL="71120" marR="16573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Acc</a:t>
                      </a:r>
                      <a:r>
                        <a:rPr lang="en-US" sz="1800" spc="-5" dirty="0" smtClean="0">
                          <a:effectLst/>
                        </a:rPr>
                        <a:t>u</a:t>
                      </a:r>
                      <a:r>
                        <a:rPr lang="en-US" sz="1800" dirty="0" smtClean="0">
                          <a:effectLst/>
                        </a:rPr>
                        <a:t>m</a:t>
                      </a:r>
                      <a:r>
                        <a:rPr lang="en-US" sz="1800" spc="-5" dirty="0" smtClean="0">
                          <a:effectLst/>
                        </a:rPr>
                        <a:t>ulat</a:t>
                      </a:r>
                      <a:r>
                        <a:rPr lang="en-US" sz="1800" dirty="0" smtClean="0">
                          <a:effectLst/>
                        </a:rPr>
                        <a:t>ed e</a:t>
                      </a:r>
                      <a:r>
                        <a:rPr lang="en-US" sz="1800" spc="-5" dirty="0" smtClean="0">
                          <a:effectLst/>
                        </a:rPr>
                        <a:t>a</a:t>
                      </a:r>
                      <a:r>
                        <a:rPr lang="en-US" sz="1800" dirty="0" smtClean="0">
                          <a:effectLst/>
                        </a:rPr>
                        <a:t>r</a:t>
                      </a:r>
                      <a:r>
                        <a:rPr lang="en-US" sz="1800" spc="-5" dirty="0" smtClean="0">
                          <a:effectLst/>
                        </a:rPr>
                        <a:t>nings</a:t>
                      </a:r>
                      <a:endParaRPr lang="en-US" sz="1800" dirty="0" smtClean="0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7112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5" dirty="0" smtClean="0">
                          <a:effectLst/>
                        </a:rPr>
                        <a:t>T</a:t>
                      </a:r>
                      <a:r>
                        <a:rPr lang="en-US" sz="1800" spc="-5" dirty="0" smtClean="0">
                          <a:effectLst/>
                        </a:rPr>
                        <a:t>angibl</a:t>
                      </a:r>
                      <a:r>
                        <a:rPr lang="en-US" sz="1800" dirty="0" smtClean="0">
                          <a:effectLst/>
                        </a:rPr>
                        <a:t>e </a:t>
                      </a:r>
                      <a:r>
                        <a:rPr lang="en-US" sz="1800" spc="5" dirty="0" smtClean="0">
                          <a:effectLst/>
                        </a:rPr>
                        <a:t>a</a:t>
                      </a:r>
                      <a:r>
                        <a:rPr lang="en-US" sz="1800" dirty="0" smtClean="0">
                          <a:effectLst/>
                        </a:rPr>
                        <a:t>sse</a:t>
                      </a:r>
                      <a:r>
                        <a:rPr lang="en-US" sz="1800" spc="-5" dirty="0" smtClean="0">
                          <a:effectLst/>
                        </a:rPr>
                        <a:t>ts oth</a:t>
                      </a:r>
                      <a:r>
                        <a:rPr lang="en-US" sz="1800" dirty="0" smtClean="0">
                          <a:effectLst/>
                        </a:rPr>
                        <a:t>er </a:t>
                      </a:r>
                      <a:r>
                        <a:rPr lang="en-US" sz="1800" spc="-5" dirty="0" smtClean="0">
                          <a:effectLst/>
                        </a:rPr>
                        <a:t>th</a:t>
                      </a:r>
                      <a:r>
                        <a:rPr lang="en-US" sz="1800" spc="5" dirty="0" smtClean="0">
                          <a:effectLst/>
                        </a:rPr>
                        <a:t>a</a:t>
                      </a:r>
                      <a:r>
                        <a:rPr lang="en-US" sz="1800" dirty="0" smtClean="0">
                          <a:effectLst/>
                        </a:rPr>
                        <a:t>n</a:t>
                      </a:r>
                      <a:r>
                        <a:rPr lang="en-US" sz="1800" spc="-5" dirty="0" smtClean="0">
                          <a:effectLst/>
                        </a:rPr>
                        <a:t> </a:t>
                      </a:r>
                      <a:r>
                        <a:rPr lang="en-US" sz="1800" spc="0" dirty="0" smtClean="0">
                          <a:effectLst/>
                        </a:rPr>
                        <a:t>c</a:t>
                      </a:r>
                      <a:r>
                        <a:rPr lang="en-US" sz="1800" spc="-5" dirty="0" smtClean="0">
                          <a:effectLst/>
                        </a:rPr>
                        <a:t>a</a:t>
                      </a:r>
                      <a:r>
                        <a:rPr lang="en-US" sz="1800" dirty="0" smtClean="0">
                          <a:effectLst/>
                        </a:rPr>
                        <a:t>sh </a:t>
                      </a:r>
                      <a:r>
                        <a:rPr lang="en-US" sz="1800" spc="-5" dirty="0" smtClean="0">
                          <a:effectLst/>
                        </a:rPr>
                        <a:t>an</a:t>
                      </a:r>
                      <a:r>
                        <a:rPr lang="en-US" sz="1800" dirty="0" smtClean="0">
                          <a:effectLst/>
                        </a:rPr>
                        <a:t>d</a:t>
                      </a:r>
                      <a:r>
                        <a:rPr lang="en-US" sz="1800" baseline="0" dirty="0" smtClean="0">
                          <a:effectLst/>
                        </a:rPr>
                        <a:t> cash </a:t>
                      </a:r>
                      <a:r>
                        <a:rPr lang="en-US" sz="1800" baseline="0" dirty="0" err="1" smtClean="0">
                          <a:effectLst/>
                        </a:rPr>
                        <a:t>equi-valents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71120" marR="80645" algn="ctr">
                        <a:lnSpc>
                          <a:spcPct val="10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effectLst/>
                        </a:rPr>
                        <a:t>No </a:t>
                      </a:r>
                      <a:r>
                        <a:rPr lang="en-US" sz="1400" spc="5" baseline="0" dirty="0" smtClean="0">
                          <a:effectLst/>
                        </a:rPr>
                        <a:t>of e</a:t>
                      </a:r>
                      <a:r>
                        <a:rPr lang="en-US" sz="1400" spc="5" dirty="0" smtClean="0">
                          <a:effectLst/>
                        </a:rPr>
                        <a:t>mployees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</a:tr>
              <a:tr h="2598772">
                <a:tc vMerge="1">
                  <a:txBody>
                    <a:bodyPr/>
                    <a:lstStyle/>
                    <a:p>
                      <a:pPr marL="71120" marR="5905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Unrelated party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Related</a:t>
                      </a:r>
                      <a:r>
                        <a:rPr lang="en-US" sz="1800" baseline="0" dirty="0" smtClean="0">
                          <a:effectLst/>
                        </a:rPr>
                        <a:t> party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Total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71120" marR="16573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112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71120" marR="80645" algn="ctr">
                        <a:lnSpc>
                          <a:spcPct val="10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</a:tr>
              <a:tr h="985838">
                <a:tc>
                  <a:txBody>
                    <a:bodyPr/>
                    <a:lstStyle/>
                    <a:p>
                      <a:pPr marL="71120" marR="5905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baseline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16573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16573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80645" algn="ctr">
                        <a:lnSpc>
                          <a:spcPct val="10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937B-CF3A-4503-A16E-414CFC9621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CbC</a:t>
            </a:r>
            <a:r>
              <a:rPr lang="en-US" dirty="0" smtClean="0"/>
              <a:t> reporting template</a:t>
            </a:r>
            <a:endParaRPr lang="en-US" sz="28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38199" y="1690688"/>
          <a:ext cx="10791825" cy="41306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19176"/>
                <a:gridCol w="1200150"/>
                <a:gridCol w="1579779"/>
                <a:gridCol w="458377"/>
                <a:gridCol w="520962"/>
                <a:gridCol w="580499"/>
                <a:gridCol w="431653"/>
                <a:gridCol w="686319"/>
                <a:gridCol w="631702"/>
                <a:gridCol w="898201"/>
                <a:gridCol w="463906"/>
                <a:gridCol w="621831"/>
                <a:gridCol w="296110"/>
                <a:gridCol w="700795"/>
                <a:gridCol w="414555"/>
                <a:gridCol w="287810"/>
              </a:tblGrid>
              <a:tr h="482826">
                <a:tc rowSpan="2">
                  <a:txBody>
                    <a:bodyPr/>
                    <a:lstStyle/>
                    <a:p>
                      <a:pPr marL="71120" marR="5905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</a:rPr>
                        <a:t>Tax </a:t>
                      </a:r>
                      <a:r>
                        <a:rPr lang="en-US" sz="2000" baseline="0" dirty="0" err="1" smtClean="0">
                          <a:effectLst/>
                        </a:rPr>
                        <a:t>jurisdi-ction</a:t>
                      </a:r>
                      <a:endParaRPr lang="en-US" sz="2000" b="1" baseline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71120" marR="17716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baseline="0" dirty="0" smtClean="0">
                          <a:effectLst/>
                        </a:rPr>
                        <a:t>Constituent entities resident in the tax </a:t>
                      </a:r>
                      <a:r>
                        <a:rPr lang="en-US" sz="2000" spc="5" baseline="0" dirty="0" err="1" smtClean="0">
                          <a:effectLst/>
                        </a:rPr>
                        <a:t>jurisdi-ction</a:t>
                      </a:r>
                      <a:endParaRPr lang="en-US" sz="2000" b="1" baseline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71120" marR="17716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</a:rPr>
                        <a:t>Tax jurisdiction of organization or incorporation if different from tax jurisdiction of residence</a:t>
                      </a:r>
                      <a:endParaRPr lang="en-US" sz="2000" b="1" baseline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13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Main business activity(ies)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 &amp; D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Holding or managing IP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Purchasing or procurement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Mfg or production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Sales, marketing or distri.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Admin., Mgmt or support services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Provision of services to unrelated parties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Internal</a:t>
                      </a:r>
                      <a:r>
                        <a:rPr lang="en-US" sz="1400" baseline="0" dirty="0" smtClean="0">
                          <a:effectLst/>
                        </a:rPr>
                        <a:t> group finance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Regulated financial services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Insurance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Holding shares or other equity instruments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Dormant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1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Other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vert="vert270" anchor="ctr"/>
                </a:tc>
              </a:tr>
              <a:tr h="340551">
                <a:tc rowSpan="3"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</a:tr>
              <a:tr h="340551">
                <a:tc vMerge="1"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endParaRPr lang="en-US" sz="75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</a:tr>
              <a:tr h="340551">
                <a:tc vMerge="1">
                  <a:txBody>
                    <a:bodyPr/>
                    <a:lstStyle/>
                    <a:p>
                      <a:pPr marL="64770" marR="0">
                        <a:lnSpc>
                          <a:spcPts val="8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India and BEPS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Finance Bill 2016 proposes Sec 286 which seeks to provide CBCR and Master File reporting </a:t>
            </a:r>
          </a:p>
          <a:p>
            <a:r>
              <a:rPr lang="en-IN" dirty="0" smtClean="0"/>
              <a:t>Applicable from FY 2016-17 </a:t>
            </a:r>
          </a:p>
          <a:p>
            <a:pPr lvl="1"/>
            <a:r>
              <a:rPr lang="en-IN" dirty="0" smtClean="0"/>
              <a:t>Indian MNCs (satisfying revenue threshold)  </a:t>
            </a:r>
          </a:p>
          <a:p>
            <a:pPr lvl="1"/>
            <a:r>
              <a:rPr lang="en-IN" dirty="0" smtClean="0"/>
              <a:t>Indian subsidiaries (being constituent entities) </a:t>
            </a:r>
          </a:p>
          <a:p>
            <a:r>
              <a:rPr lang="en-IN" dirty="0" smtClean="0"/>
              <a:t>Detailed rules to be notified </a:t>
            </a:r>
          </a:p>
          <a:p>
            <a:r>
              <a:rPr lang="en-IN" dirty="0" smtClean="0"/>
              <a:t>Penalty </a:t>
            </a:r>
          </a:p>
          <a:p>
            <a:pPr lvl="1"/>
            <a:r>
              <a:rPr lang="en-IN" dirty="0" err="1" smtClean="0"/>
              <a:t>Rs</a:t>
            </a:r>
            <a:r>
              <a:rPr lang="en-IN" dirty="0" smtClean="0"/>
              <a:t> 5000 to </a:t>
            </a:r>
            <a:r>
              <a:rPr lang="en-IN" dirty="0" err="1" smtClean="0"/>
              <a:t>Rs</a:t>
            </a:r>
            <a:r>
              <a:rPr lang="en-IN" dirty="0" smtClean="0"/>
              <a:t> 50,000 per day for non-furnishing of CBCR or required information </a:t>
            </a:r>
          </a:p>
          <a:p>
            <a:pPr lvl="1"/>
            <a:r>
              <a:rPr lang="en-IN" dirty="0" err="1" smtClean="0"/>
              <a:t>Rs</a:t>
            </a:r>
            <a:r>
              <a:rPr lang="en-IN" dirty="0" smtClean="0"/>
              <a:t> 500,000 for finishing inaccurate particulars or non-furnishing of master file data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549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52949</vt:lpwstr>
  </property>
  <property fmtid="{D5CDD505-2E9C-101B-9397-08002B2CF9AE}" pid="4" name="OptimizationTime">
    <vt:lpwstr>20160504_1157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315</Words>
  <Application>Microsoft Office PowerPoint</Application>
  <PresentationFormat>Widescreen</PresentationFormat>
  <Paragraphs>68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Theme</vt:lpstr>
      <vt:lpstr>What is CBCR ?</vt:lpstr>
      <vt:lpstr>CBCR Template</vt:lpstr>
      <vt:lpstr>CbC reporting template</vt:lpstr>
      <vt:lpstr>India and BEPS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CBCR ?</dc:title>
  <dc:creator>ameya kunte</dc:creator>
  <cp:lastModifiedBy>Sagar S Wagh</cp:lastModifiedBy>
  <cp:revision>5</cp:revision>
  <dcterms:created xsi:type="dcterms:W3CDTF">2016-04-15T12:20:07Z</dcterms:created>
  <dcterms:modified xsi:type="dcterms:W3CDTF">2016-04-29T10:15:25Z</dcterms:modified>
</cp:coreProperties>
</file>