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9248C-6C5D-4F3C-AAC7-37182018D5B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70DBE91-9E0A-44E0-9AE1-B9273DF6CF19}">
      <dgm:prSet custT="1"/>
      <dgm:spPr>
        <a:noFill/>
      </dgm:spPr>
      <dgm:t>
        <a:bodyPr/>
        <a:lstStyle/>
        <a:p>
          <a:pPr rtl="0"/>
          <a:r>
            <a:rPr lang="en-US" sz="4800" b="0" i="0" dirty="0"/>
            <a:t>Plenary 1 </a:t>
          </a:r>
          <a:endParaRPr lang="en-US" sz="4800" dirty="0"/>
        </a:p>
      </dgm:t>
    </dgm:pt>
    <dgm:pt modelId="{5E8A4150-8961-496A-8BEF-704A36ECD274}" type="parTrans" cxnId="{06A355E0-996A-4D05-A9A2-E5A52E07F2E7}">
      <dgm:prSet/>
      <dgm:spPr/>
      <dgm:t>
        <a:bodyPr/>
        <a:lstStyle/>
        <a:p>
          <a:endParaRPr lang="en-US"/>
        </a:p>
      </dgm:t>
    </dgm:pt>
    <dgm:pt modelId="{272DDB83-B771-41F4-A618-1FC6B05EDC4D}" type="sibTrans" cxnId="{06A355E0-996A-4D05-A9A2-E5A52E07F2E7}">
      <dgm:prSet/>
      <dgm:spPr/>
      <dgm:t>
        <a:bodyPr/>
        <a:lstStyle/>
        <a:p>
          <a:endParaRPr lang="en-US"/>
        </a:p>
      </dgm:t>
    </dgm:pt>
    <dgm:pt modelId="{0345E49F-067F-4313-B190-0D1C0882B5D8}" type="pres">
      <dgm:prSet presAssocID="{3D39248C-6C5D-4F3C-AAC7-37182018D5B5}" presName="linear" presStyleCnt="0">
        <dgm:presLayoutVars>
          <dgm:animLvl val="lvl"/>
          <dgm:resizeHandles val="exact"/>
        </dgm:presLayoutVars>
      </dgm:prSet>
      <dgm:spPr/>
    </dgm:pt>
    <dgm:pt modelId="{F3848C27-8CAF-47A7-BB12-06E4FA932AF1}" type="pres">
      <dgm:prSet presAssocID="{870DBE91-9E0A-44E0-9AE1-B9273DF6CF19}" presName="parentText" presStyleLbl="node1" presStyleIdx="0" presStyleCnt="1" custLinFactNeighborY="-1443">
        <dgm:presLayoutVars>
          <dgm:chMax val="0"/>
          <dgm:bulletEnabled val="1"/>
        </dgm:presLayoutVars>
      </dgm:prSet>
      <dgm:spPr/>
    </dgm:pt>
  </dgm:ptLst>
  <dgm:cxnLst>
    <dgm:cxn modelId="{30FB1F39-BFC4-4541-825D-5A894D0EFF36}" type="presOf" srcId="{870DBE91-9E0A-44E0-9AE1-B9273DF6CF19}" destId="{F3848C27-8CAF-47A7-BB12-06E4FA932AF1}" srcOrd="0" destOrd="0" presId="urn:microsoft.com/office/officeart/2005/8/layout/vList2"/>
    <dgm:cxn modelId="{06A355E0-996A-4D05-A9A2-E5A52E07F2E7}" srcId="{3D39248C-6C5D-4F3C-AAC7-37182018D5B5}" destId="{870DBE91-9E0A-44E0-9AE1-B9273DF6CF19}" srcOrd="0" destOrd="0" parTransId="{5E8A4150-8961-496A-8BEF-704A36ECD274}" sibTransId="{272DDB83-B771-41F4-A618-1FC6B05EDC4D}"/>
    <dgm:cxn modelId="{079CB1F2-4FD2-4830-A3FE-57A509B26914}" type="presOf" srcId="{3D39248C-6C5D-4F3C-AAC7-37182018D5B5}" destId="{0345E49F-067F-4313-B190-0D1C0882B5D8}" srcOrd="0" destOrd="0" presId="urn:microsoft.com/office/officeart/2005/8/layout/vList2"/>
    <dgm:cxn modelId="{E8CE7957-E64F-4E98-B6B3-EBE1BADE904C}" type="presParOf" srcId="{0345E49F-067F-4313-B190-0D1C0882B5D8}" destId="{F3848C27-8CAF-47A7-BB12-06E4FA932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C523DB-8376-4E02-B26E-727B8048923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AA62D-B412-4F47-95AF-DD1DA8B376CF}">
      <dgm:prSet custT="1"/>
      <dgm:spPr>
        <a:noFill/>
      </dgm:spPr>
      <dgm:t>
        <a:bodyPr/>
        <a:lstStyle/>
        <a:p>
          <a:pPr algn="ctr" rtl="0"/>
          <a:r>
            <a:rPr lang="en-US" sz="6500" b="0" i="0" dirty="0"/>
            <a:t>Plenary 6</a:t>
          </a:r>
        </a:p>
        <a:p>
          <a:pPr algn="l" rtl="0"/>
          <a:r>
            <a:rPr lang="en-US" sz="1800" dirty="0"/>
            <a:t>Significant Recent Developments in International taxation (International &amp; Domestic)</a:t>
          </a:r>
          <a:r>
            <a:rPr lang="en-US" sz="1800" b="0" i="0" dirty="0"/>
            <a:t> </a:t>
          </a:r>
          <a:endParaRPr lang="en-US" sz="1800" dirty="0"/>
        </a:p>
      </dgm:t>
    </dgm:pt>
    <dgm:pt modelId="{24D30A52-F1E3-48F2-9072-4D6C0BF88FEE}" type="parTrans" cxnId="{5337C914-79C1-45DB-9071-72B26F309F28}">
      <dgm:prSet/>
      <dgm:spPr/>
      <dgm:t>
        <a:bodyPr/>
        <a:lstStyle/>
        <a:p>
          <a:endParaRPr lang="en-US"/>
        </a:p>
      </dgm:t>
    </dgm:pt>
    <dgm:pt modelId="{93F27BC5-2640-4132-B9FB-5DEC0C990D48}" type="sibTrans" cxnId="{5337C914-79C1-45DB-9071-72B26F309F28}">
      <dgm:prSet/>
      <dgm:spPr/>
      <dgm:t>
        <a:bodyPr/>
        <a:lstStyle/>
        <a:p>
          <a:endParaRPr lang="en-US"/>
        </a:p>
      </dgm:t>
    </dgm:pt>
    <dgm:pt modelId="{6ED906B4-84F9-4F37-BA56-C334C3F24C54}" type="pres">
      <dgm:prSet presAssocID="{58C523DB-8376-4E02-B26E-727B8048923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1B379-DAE5-47BB-9AC6-7C430E164BD0}" type="pres">
      <dgm:prSet presAssocID="{977AA62D-B412-4F47-95AF-DD1DA8B376CF}" presName="horFlow" presStyleCnt="0"/>
      <dgm:spPr/>
    </dgm:pt>
    <dgm:pt modelId="{ACB363B8-426F-458E-A219-A715BF4B6CC4}" type="pres">
      <dgm:prSet presAssocID="{977AA62D-B412-4F47-95AF-DD1DA8B376CF}" presName="bigChev" presStyleLbl="node1" presStyleIdx="0" presStyleCnt="1" custFlipHor="1"/>
      <dgm:spPr/>
    </dgm:pt>
  </dgm:ptLst>
  <dgm:cxnLst>
    <dgm:cxn modelId="{5337C914-79C1-45DB-9071-72B26F309F28}" srcId="{58C523DB-8376-4E02-B26E-727B8048923E}" destId="{977AA62D-B412-4F47-95AF-DD1DA8B376CF}" srcOrd="0" destOrd="0" parTransId="{24D30A52-F1E3-48F2-9072-4D6C0BF88FEE}" sibTransId="{93F27BC5-2640-4132-B9FB-5DEC0C990D48}"/>
    <dgm:cxn modelId="{4A4C016B-62BC-4224-93D1-9D215232C56D}" type="presOf" srcId="{977AA62D-B412-4F47-95AF-DD1DA8B376CF}" destId="{ACB363B8-426F-458E-A219-A715BF4B6CC4}" srcOrd="0" destOrd="0" presId="urn:microsoft.com/office/officeart/2005/8/layout/lProcess3"/>
    <dgm:cxn modelId="{378A72F6-E618-4B32-BB69-07450EA3527C}" type="presOf" srcId="{58C523DB-8376-4E02-B26E-727B8048923E}" destId="{6ED906B4-84F9-4F37-BA56-C334C3F24C54}" srcOrd="0" destOrd="0" presId="urn:microsoft.com/office/officeart/2005/8/layout/lProcess3"/>
    <dgm:cxn modelId="{0DC625B7-B2AE-43FF-8369-AAF1463DE19B}" type="presParOf" srcId="{6ED906B4-84F9-4F37-BA56-C334C3F24C54}" destId="{95A1B379-DAE5-47BB-9AC6-7C430E164BD0}" srcOrd="0" destOrd="0" presId="urn:microsoft.com/office/officeart/2005/8/layout/lProcess3"/>
    <dgm:cxn modelId="{0B74831B-90DC-4D3C-A731-2CE410C44751}" type="presParOf" srcId="{95A1B379-DAE5-47BB-9AC6-7C430E164BD0}" destId="{ACB363B8-426F-458E-A219-A715BF4B6C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39248C-6C5D-4F3C-AAC7-37182018D5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DBE91-9E0A-44E0-9AE1-B9273DF6CF19}">
      <dgm:prSet custT="1"/>
      <dgm:spPr>
        <a:noFill/>
      </dgm:spPr>
      <dgm:t>
        <a:bodyPr/>
        <a:lstStyle/>
        <a:p>
          <a:pPr rtl="0"/>
          <a:r>
            <a:rPr lang="en-US" sz="4800" b="0" i="0" dirty="0"/>
            <a:t>Plenary 6 </a:t>
          </a:r>
          <a:endParaRPr lang="en-US" sz="4800" dirty="0"/>
        </a:p>
      </dgm:t>
    </dgm:pt>
    <dgm:pt modelId="{5E8A4150-8961-496A-8BEF-704A36ECD274}" type="parTrans" cxnId="{06A355E0-996A-4D05-A9A2-E5A52E07F2E7}">
      <dgm:prSet/>
      <dgm:spPr/>
      <dgm:t>
        <a:bodyPr/>
        <a:lstStyle/>
        <a:p>
          <a:endParaRPr lang="en-US"/>
        </a:p>
      </dgm:t>
    </dgm:pt>
    <dgm:pt modelId="{272DDB83-B771-41F4-A618-1FC6B05EDC4D}" type="sibTrans" cxnId="{06A355E0-996A-4D05-A9A2-E5A52E07F2E7}">
      <dgm:prSet/>
      <dgm:spPr/>
      <dgm:t>
        <a:bodyPr/>
        <a:lstStyle/>
        <a:p>
          <a:endParaRPr lang="en-US"/>
        </a:p>
      </dgm:t>
    </dgm:pt>
    <dgm:pt modelId="{0345E49F-067F-4313-B190-0D1C0882B5D8}" type="pres">
      <dgm:prSet presAssocID="{3D39248C-6C5D-4F3C-AAC7-37182018D5B5}" presName="linear" presStyleCnt="0">
        <dgm:presLayoutVars>
          <dgm:animLvl val="lvl"/>
          <dgm:resizeHandles val="exact"/>
        </dgm:presLayoutVars>
      </dgm:prSet>
      <dgm:spPr/>
    </dgm:pt>
    <dgm:pt modelId="{F3848C27-8CAF-47A7-BB12-06E4FA932AF1}" type="pres">
      <dgm:prSet presAssocID="{870DBE91-9E0A-44E0-9AE1-B9273DF6CF19}" presName="parentText" presStyleLbl="node1" presStyleIdx="0" presStyleCnt="1" custLinFactNeighborY="-1443">
        <dgm:presLayoutVars>
          <dgm:chMax val="0"/>
          <dgm:bulletEnabled val="1"/>
        </dgm:presLayoutVars>
      </dgm:prSet>
      <dgm:spPr/>
    </dgm:pt>
  </dgm:ptLst>
  <dgm:cxnLst>
    <dgm:cxn modelId="{30FB1F39-BFC4-4541-825D-5A894D0EFF36}" type="presOf" srcId="{870DBE91-9E0A-44E0-9AE1-B9273DF6CF19}" destId="{F3848C27-8CAF-47A7-BB12-06E4FA932AF1}" srcOrd="0" destOrd="0" presId="urn:microsoft.com/office/officeart/2005/8/layout/vList2"/>
    <dgm:cxn modelId="{06A355E0-996A-4D05-A9A2-E5A52E07F2E7}" srcId="{3D39248C-6C5D-4F3C-AAC7-37182018D5B5}" destId="{870DBE91-9E0A-44E0-9AE1-B9273DF6CF19}" srcOrd="0" destOrd="0" parTransId="{5E8A4150-8961-496A-8BEF-704A36ECD274}" sibTransId="{272DDB83-B771-41F4-A618-1FC6B05EDC4D}"/>
    <dgm:cxn modelId="{079CB1F2-4FD2-4830-A3FE-57A509B26914}" type="presOf" srcId="{3D39248C-6C5D-4F3C-AAC7-37182018D5B5}" destId="{0345E49F-067F-4313-B190-0D1C0882B5D8}" srcOrd="0" destOrd="0" presId="urn:microsoft.com/office/officeart/2005/8/layout/vList2"/>
    <dgm:cxn modelId="{E8CE7957-E64F-4E98-B6B3-EBE1BADE904C}" type="presParOf" srcId="{0345E49F-067F-4313-B190-0D1C0882B5D8}" destId="{F3848C27-8CAF-47A7-BB12-06E4FA932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C523DB-8376-4E02-B26E-727B8048923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AA62D-B412-4F47-95AF-DD1DA8B376CF}">
      <dgm:prSet custT="1"/>
      <dgm:spPr>
        <a:noFill/>
      </dgm:spPr>
      <dgm:t>
        <a:bodyPr/>
        <a:lstStyle/>
        <a:p>
          <a:pPr rtl="0"/>
          <a:r>
            <a:rPr lang="en-US" sz="6500" b="0" i="0" dirty="0"/>
            <a:t>Plenary 7</a:t>
          </a:r>
        </a:p>
        <a:p>
          <a:pPr rtl="0"/>
          <a:r>
            <a:rPr lang="en-US" sz="1800" dirty="0"/>
            <a:t>Transfer Pricing: supply chain to value chain</a:t>
          </a:r>
        </a:p>
      </dgm:t>
    </dgm:pt>
    <dgm:pt modelId="{24D30A52-F1E3-48F2-9072-4D6C0BF88FEE}" type="parTrans" cxnId="{5337C914-79C1-45DB-9071-72B26F309F28}">
      <dgm:prSet/>
      <dgm:spPr/>
      <dgm:t>
        <a:bodyPr/>
        <a:lstStyle/>
        <a:p>
          <a:endParaRPr lang="en-US"/>
        </a:p>
      </dgm:t>
    </dgm:pt>
    <dgm:pt modelId="{93F27BC5-2640-4132-B9FB-5DEC0C990D48}" type="sibTrans" cxnId="{5337C914-79C1-45DB-9071-72B26F309F28}">
      <dgm:prSet/>
      <dgm:spPr/>
      <dgm:t>
        <a:bodyPr/>
        <a:lstStyle/>
        <a:p>
          <a:endParaRPr lang="en-US"/>
        </a:p>
      </dgm:t>
    </dgm:pt>
    <dgm:pt modelId="{6ED906B4-84F9-4F37-BA56-C334C3F24C54}" type="pres">
      <dgm:prSet presAssocID="{58C523DB-8376-4E02-B26E-727B8048923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1B379-DAE5-47BB-9AC6-7C430E164BD0}" type="pres">
      <dgm:prSet presAssocID="{977AA62D-B412-4F47-95AF-DD1DA8B376CF}" presName="horFlow" presStyleCnt="0"/>
      <dgm:spPr/>
    </dgm:pt>
    <dgm:pt modelId="{ACB363B8-426F-458E-A219-A715BF4B6CC4}" type="pres">
      <dgm:prSet presAssocID="{977AA62D-B412-4F47-95AF-DD1DA8B376CF}" presName="bigChev" presStyleLbl="node1" presStyleIdx="0" presStyleCnt="1" custFlipHor="1"/>
      <dgm:spPr/>
    </dgm:pt>
  </dgm:ptLst>
  <dgm:cxnLst>
    <dgm:cxn modelId="{5337C914-79C1-45DB-9071-72B26F309F28}" srcId="{58C523DB-8376-4E02-B26E-727B8048923E}" destId="{977AA62D-B412-4F47-95AF-DD1DA8B376CF}" srcOrd="0" destOrd="0" parTransId="{24D30A52-F1E3-48F2-9072-4D6C0BF88FEE}" sibTransId="{93F27BC5-2640-4132-B9FB-5DEC0C990D48}"/>
    <dgm:cxn modelId="{4A4C016B-62BC-4224-93D1-9D215232C56D}" type="presOf" srcId="{977AA62D-B412-4F47-95AF-DD1DA8B376CF}" destId="{ACB363B8-426F-458E-A219-A715BF4B6CC4}" srcOrd="0" destOrd="0" presId="urn:microsoft.com/office/officeart/2005/8/layout/lProcess3"/>
    <dgm:cxn modelId="{378A72F6-E618-4B32-BB69-07450EA3527C}" type="presOf" srcId="{58C523DB-8376-4E02-B26E-727B8048923E}" destId="{6ED906B4-84F9-4F37-BA56-C334C3F24C54}" srcOrd="0" destOrd="0" presId="urn:microsoft.com/office/officeart/2005/8/layout/lProcess3"/>
    <dgm:cxn modelId="{0DC625B7-B2AE-43FF-8369-AAF1463DE19B}" type="presParOf" srcId="{6ED906B4-84F9-4F37-BA56-C334C3F24C54}" destId="{95A1B379-DAE5-47BB-9AC6-7C430E164BD0}" srcOrd="0" destOrd="0" presId="urn:microsoft.com/office/officeart/2005/8/layout/lProcess3"/>
    <dgm:cxn modelId="{0B74831B-90DC-4D3C-A731-2CE410C44751}" type="presParOf" srcId="{95A1B379-DAE5-47BB-9AC6-7C430E164BD0}" destId="{ACB363B8-426F-458E-A219-A715BF4B6C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39248C-6C5D-4F3C-AAC7-37182018D5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DBE91-9E0A-44E0-9AE1-B9273DF6CF19}">
      <dgm:prSet custT="1"/>
      <dgm:spPr>
        <a:noFill/>
      </dgm:spPr>
      <dgm:t>
        <a:bodyPr/>
        <a:lstStyle/>
        <a:p>
          <a:pPr rtl="0"/>
          <a:r>
            <a:rPr lang="en-US" sz="4800" b="0" i="0" dirty="0"/>
            <a:t>Plenary 7 </a:t>
          </a:r>
          <a:endParaRPr lang="en-US" sz="4800" dirty="0"/>
        </a:p>
      </dgm:t>
    </dgm:pt>
    <dgm:pt modelId="{5E8A4150-8961-496A-8BEF-704A36ECD274}" type="parTrans" cxnId="{06A355E0-996A-4D05-A9A2-E5A52E07F2E7}">
      <dgm:prSet/>
      <dgm:spPr/>
      <dgm:t>
        <a:bodyPr/>
        <a:lstStyle/>
        <a:p>
          <a:endParaRPr lang="en-US"/>
        </a:p>
      </dgm:t>
    </dgm:pt>
    <dgm:pt modelId="{272DDB83-B771-41F4-A618-1FC6B05EDC4D}" type="sibTrans" cxnId="{06A355E0-996A-4D05-A9A2-E5A52E07F2E7}">
      <dgm:prSet/>
      <dgm:spPr/>
      <dgm:t>
        <a:bodyPr/>
        <a:lstStyle/>
        <a:p>
          <a:endParaRPr lang="en-US"/>
        </a:p>
      </dgm:t>
    </dgm:pt>
    <dgm:pt modelId="{0345E49F-067F-4313-B190-0D1C0882B5D8}" type="pres">
      <dgm:prSet presAssocID="{3D39248C-6C5D-4F3C-AAC7-37182018D5B5}" presName="linear" presStyleCnt="0">
        <dgm:presLayoutVars>
          <dgm:animLvl val="lvl"/>
          <dgm:resizeHandles val="exact"/>
        </dgm:presLayoutVars>
      </dgm:prSet>
      <dgm:spPr/>
    </dgm:pt>
    <dgm:pt modelId="{F3848C27-8CAF-47A7-BB12-06E4FA932AF1}" type="pres">
      <dgm:prSet presAssocID="{870DBE91-9E0A-44E0-9AE1-B9273DF6CF19}" presName="parentText" presStyleLbl="node1" presStyleIdx="0" presStyleCnt="1" custLinFactNeighborY="-1443">
        <dgm:presLayoutVars>
          <dgm:chMax val="0"/>
          <dgm:bulletEnabled val="1"/>
        </dgm:presLayoutVars>
      </dgm:prSet>
      <dgm:spPr/>
    </dgm:pt>
  </dgm:ptLst>
  <dgm:cxnLst>
    <dgm:cxn modelId="{30FB1F39-BFC4-4541-825D-5A894D0EFF36}" type="presOf" srcId="{870DBE91-9E0A-44E0-9AE1-B9273DF6CF19}" destId="{F3848C27-8CAF-47A7-BB12-06E4FA932AF1}" srcOrd="0" destOrd="0" presId="urn:microsoft.com/office/officeart/2005/8/layout/vList2"/>
    <dgm:cxn modelId="{06A355E0-996A-4D05-A9A2-E5A52E07F2E7}" srcId="{3D39248C-6C5D-4F3C-AAC7-37182018D5B5}" destId="{870DBE91-9E0A-44E0-9AE1-B9273DF6CF19}" srcOrd="0" destOrd="0" parTransId="{5E8A4150-8961-496A-8BEF-704A36ECD274}" sibTransId="{272DDB83-B771-41F4-A618-1FC6B05EDC4D}"/>
    <dgm:cxn modelId="{079CB1F2-4FD2-4830-A3FE-57A509B26914}" type="presOf" srcId="{3D39248C-6C5D-4F3C-AAC7-37182018D5B5}" destId="{0345E49F-067F-4313-B190-0D1C0882B5D8}" srcOrd="0" destOrd="0" presId="urn:microsoft.com/office/officeart/2005/8/layout/vList2"/>
    <dgm:cxn modelId="{E8CE7957-E64F-4E98-B6B3-EBE1BADE904C}" type="presParOf" srcId="{0345E49F-067F-4313-B190-0D1C0882B5D8}" destId="{F3848C27-8CAF-47A7-BB12-06E4FA932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C523DB-8376-4E02-B26E-727B8048923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AA62D-B412-4F47-95AF-DD1DA8B376CF}">
      <dgm:prSet custT="1"/>
      <dgm:spPr>
        <a:noFill/>
      </dgm:spPr>
      <dgm:t>
        <a:bodyPr/>
        <a:lstStyle/>
        <a:p>
          <a:pPr algn="ctr" rtl="0"/>
          <a:r>
            <a:rPr lang="en-US" sz="6500" b="0" i="0" dirty="0"/>
            <a:t>Plenary 8</a:t>
          </a:r>
        </a:p>
        <a:p>
          <a:pPr algn="l" rtl="0"/>
          <a:r>
            <a:rPr lang="en-US" sz="1800" dirty="0"/>
            <a:t>Tax Risk Management - Taxpayers rights and obligation (the Taxpayers and Tax practitioner’s perspective)</a:t>
          </a:r>
          <a:r>
            <a:rPr lang="en-US" sz="1800" b="0" i="0" dirty="0"/>
            <a:t> </a:t>
          </a:r>
          <a:endParaRPr lang="en-US" sz="1800" dirty="0"/>
        </a:p>
      </dgm:t>
    </dgm:pt>
    <dgm:pt modelId="{24D30A52-F1E3-48F2-9072-4D6C0BF88FEE}" type="parTrans" cxnId="{5337C914-79C1-45DB-9071-72B26F309F28}">
      <dgm:prSet/>
      <dgm:spPr/>
      <dgm:t>
        <a:bodyPr/>
        <a:lstStyle/>
        <a:p>
          <a:endParaRPr lang="en-US"/>
        </a:p>
      </dgm:t>
    </dgm:pt>
    <dgm:pt modelId="{93F27BC5-2640-4132-B9FB-5DEC0C990D48}" type="sibTrans" cxnId="{5337C914-79C1-45DB-9071-72B26F309F28}">
      <dgm:prSet/>
      <dgm:spPr/>
      <dgm:t>
        <a:bodyPr/>
        <a:lstStyle/>
        <a:p>
          <a:endParaRPr lang="en-US"/>
        </a:p>
      </dgm:t>
    </dgm:pt>
    <dgm:pt modelId="{6ED906B4-84F9-4F37-BA56-C334C3F24C54}" type="pres">
      <dgm:prSet presAssocID="{58C523DB-8376-4E02-B26E-727B8048923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1B379-DAE5-47BB-9AC6-7C430E164BD0}" type="pres">
      <dgm:prSet presAssocID="{977AA62D-B412-4F47-95AF-DD1DA8B376CF}" presName="horFlow" presStyleCnt="0"/>
      <dgm:spPr/>
    </dgm:pt>
    <dgm:pt modelId="{ACB363B8-426F-458E-A219-A715BF4B6CC4}" type="pres">
      <dgm:prSet presAssocID="{977AA62D-B412-4F47-95AF-DD1DA8B376CF}" presName="bigChev" presStyleLbl="node1" presStyleIdx="0" presStyleCnt="1" custFlipHor="1"/>
      <dgm:spPr/>
    </dgm:pt>
  </dgm:ptLst>
  <dgm:cxnLst>
    <dgm:cxn modelId="{5337C914-79C1-45DB-9071-72B26F309F28}" srcId="{58C523DB-8376-4E02-B26E-727B8048923E}" destId="{977AA62D-B412-4F47-95AF-DD1DA8B376CF}" srcOrd="0" destOrd="0" parTransId="{24D30A52-F1E3-48F2-9072-4D6C0BF88FEE}" sibTransId="{93F27BC5-2640-4132-B9FB-5DEC0C990D48}"/>
    <dgm:cxn modelId="{4A4C016B-62BC-4224-93D1-9D215232C56D}" type="presOf" srcId="{977AA62D-B412-4F47-95AF-DD1DA8B376CF}" destId="{ACB363B8-426F-458E-A219-A715BF4B6CC4}" srcOrd="0" destOrd="0" presId="urn:microsoft.com/office/officeart/2005/8/layout/lProcess3"/>
    <dgm:cxn modelId="{378A72F6-E618-4B32-BB69-07450EA3527C}" type="presOf" srcId="{58C523DB-8376-4E02-B26E-727B8048923E}" destId="{6ED906B4-84F9-4F37-BA56-C334C3F24C54}" srcOrd="0" destOrd="0" presId="urn:microsoft.com/office/officeart/2005/8/layout/lProcess3"/>
    <dgm:cxn modelId="{0DC625B7-B2AE-43FF-8369-AAF1463DE19B}" type="presParOf" srcId="{6ED906B4-84F9-4F37-BA56-C334C3F24C54}" destId="{95A1B379-DAE5-47BB-9AC6-7C430E164BD0}" srcOrd="0" destOrd="0" presId="urn:microsoft.com/office/officeart/2005/8/layout/lProcess3"/>
    <dgm:cxn modelId="{0B74831B-90DC-4D3C-A731-2CE410C44751}" type="presParOf" srcId="{95A1B379-DAE5-47BB-9AC6-7C430E164BD0}" destId="{ACB363B8-426F-458E-A219-A715BF4B6C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39248C-6C5D-4F3C-AAC7-37182018D5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DBE91-9E0A-44E0-9AE1-B9273DF6CF19}">
      <dgm:prSet custT="1"/>
      <dgm:spPr>
        <a:noFill/>
      </dgm:spPr>
      <dgm:t>
        <a:bodyPr/>
        <a:lstStyle/>
        <a:p>
          <a:pPr rtl="0"/>
          <a:r>
            <a:rPr lang="en-US" sz="4800" b="0" i="0" dirty="0"/>
            <a:t>Plenary 8 </a:t>
          </a:r>
          <a:endParaRPr lang="en-US" sz="4800" dirty="0"/>
        </a:p>
      </dgm:t>
    </dgm:pt>
    <dgm:pt modelId="{5E8A4150-8961-496A-8BEF-704A36ECD274}" type="parTrans" cxnId="{06A355E0-996A-4D05-A9A2-E5A52E07F2E7}">
      <dgm:prSet/>
      <dgm:spPr/>
      <dgm:t>
        <a:bodyPr/>
        <a:lstStyle/>
        <a:p>
          <a:endParaRPr lang="en-US"/>
        </a:p>
      </dgm:t>
    </dgm:pt>
    <dgm:pt modelId="{272DDB83-B771-41F4-A618-1FC6B05EDC4D}" type="sibTrans" cxnId="{06A355E0-996A-4D05-A9A2-E5A52E07F2E7}">
      <dgm:prSet/>
      <dgm:spPr/>
      <dgm:t>
        <a:bodyPr/>
        <a:lstStyle/>
        <a:p>
          <a:endParaRPr lang="en-US"/>
        </a:p>
      </dgm:t>
    </dgm:pt>
    <dgm:pt modelId="{0345E49F-067F-4313-B190-0D1C0882B5D8}" type="pres">
      <dgm:prSet presAssocID="{3D39248C-6C5D-4F3C-AAC7-37182018D5B5}" presName="linear" presStyleCnt="0">
        <dgm:presLayoutVars>
          <dgm:animLvl val="lvl"/>
          <dgm:resizeHandles val="exact"/>
        </dgm:presLayoutVars>
      </dgm:prSet>
      <dgm:spPr/>
    </dgm:pt>
    <dgm:pt modelId="{F3848C27-8CAF-47A7-BB12-06E4FA932AF1}" type="pres">
      <dgm:prSet presAssocID="{870DBE91-9E0A-44E0-9AE1-B9273DF6CF19}" presName="parentText" presStyleLbl="node1" presStyleIdx="0" presStyleCnt="1" custLinFactNeighborY="-1443">
        <dgm:presLayoutVars>
          <dgm:chMax val="0"/>
          <dgm:bulletEnabled val="1"/>
        </dgm:presLayoutVars>
      </dgm:prSet>
      <dgm:spPr/>
    </dgm:pt>
  </dgm:ptLst>
  <dgm:cxnLst>
    <dgm:cxn modelId="{30FB1F39-BFC4-4541-825D-5A894D0EFF36}" type="presOf" srcId="{870DBE91-9E0A-44E0-9AE1-B9273DF6CF19}" destId="{F3848C27-8CAF-47A7-BB12-06E4FA932AF1}" srcOrd="0" destOrd="0" presId="urn:microsoft.com/office/officeart/2005/8/layout/vList2"/>
    <dgm:cxn modelId="{06A355E0-996A-4D05-A9A2-E5A52E07F2E7}" srcId="{3D39248C-6C5D-4F3C-AAC7-37182018D5B5}" destId="{870DBE91-9E0A-44E0-9AE1-B9273DF6CF19}" srcOrd="0" destOrd="0" parTransId="{5E8A4150-8961-496A-8BEF-704A36ECD274}" sibTransId="{272DDB83-B771-41F4-A618-1FC6B05EDC4D}"/>
    <dgm:cxn modelId="{079CB1F2-4FD2-4830-A3FE-57A509B26914}" type="presOf" srcId="{3D39248C-6C5D-4F3C-AAC7-37182018D5B5}" destId="{0345E49F-067F-4313-B190-0D1C0882B5D8}" srcOrd="0" destOrd="0" presId="urn:microsoft.com/office/officeart/2005/8/layout/vList2"/>
    <dgm:cxn modelId="{E8CE7957-E64F-4E98-B6B3-EBE1BADE904C}" type="presParOf" srcId="{0345E49F-067F-4313-B190-0D1C0882B5D8}" destId="{F3848C27-8CAF-47A7-BB12-06E4FA932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523DB-8376-4E02-B26E-727B8048923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AA62D-B412-4F47-95AF-DD1DA8B376CF}">
      <dgm:prSet custT="1"/>
      <dgm:spPr>
        <a:noFill/>
      </dgm:spPr>
      <dgm:t>
        <a:bodyPr/>
        <a:lstStyle/>
        <a:p>
          <a:pPr algn="ctr" rtl="0"/>
          <a:r>
            <a:rPr lang="en-US" sz="6500" b="0" i="0" dirty="0"/>
            <a:t>Plenary 2</a:t>
          </a:r>
        </a:p>
        <a:p>
          <a:pPr algn="l" rtl="0"/>
          <a:r>
            <a:rPr lang="en-US" sz="1800" dirty="0"/>
            <a:t>BEPS Action – 1, Digital Economy – The emerging permanent establishment and attribution issues</a:t>
          </a:r>
          <a:endParaRPr lang="en-US" sz="1800" b="0" i="0" dirty="0"/>
        </a:p>
      </dgm:t>
    </dgm:pt>
    <dgm:pt modelId="{24D30A52-F1E3-48F2-9072-4D6C0BF88FEE}" type="parTrans" cxnId="{5337C914-79C1-45DB-9071-72B26F309F28}">
      <dgm:prSet/>
      <dgm:spPr/>
      <dgm:t>
        <a:bodyPr/>
        <a:lstStyle/>
        <a:p>
          <a:endParaRPr lang="en-US"/>
        </a:p>
      </dgm:t>
    </dgm:pt>
    <dgm:pt modelId="{93F27BC5-2640-4132-B9FB-5DEC0C990D48}" type="sibTrans" cxnId="{5337C914-79C1-45DB-9071-72B26F309F28}">
      <dgm:prSet/>
      <dgm:spPr/>
      <dgm:t>
        <a:bodyPr/>
        <a:lstStyle/>
        <a:p>
          <a:endParaRPr lang="en-US"/>
        </a:p>
      </dgm:t>
    </dgm:pt>
    <dgm:pt modelId="{6ED906B4-84F9-4F37-BA56-C334C3F24C54}" type="pres">
      <dgm:prSet presAssocID="{58C523DB-8376-4E02-B26E-727B8048923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1B379-DAE5-47BB-9AC6-7C430E164BD0}" type="pres">
      <dgm:prSet presAssocID="{977AA62D-B412-4F47-95AF-DD1DA8B376CF}" presName="horFlow" presStyleCnt="0"/>
      <dgm:spPr/>
    </dgm:pt>
    <dgm:pt modelId="{ACB363B8-426F-458E-A219-A715BF4B6CC4}" type="pres">
      <dgm:prSet presAssocID="{977AA62D-B412-4F47-95AF-DD1DA8B376CF}" presName="bigChev" presStyleLbl="node1" presStyleIdx="0" presStyleCnt="1" custFlipHor="1"/>
      <dgm:spPr/>
    </dgm:pt>
  </dgm:ptLst>
  <dgm:cxnLst>
    <dgm:cxn modelId="{5337C914-79C1-45DB-9071-72B26F309F28}" srcId="{58C523DB-8376-4E02-B26E-727B8048923E}" destId="{977AA62D-B412-4F47-95AF-DD1DA8B376CF}" srcOrd="0" destOrd="0" parTransId="{24D30A52-F1E3-48F2-9072-4D6C0BF88FEE}" sibTransId="{93F27BC5-2640-4132-B9FB-5DEC0C990D48}"/>
    <dgm:cxn modelId="{4A4C016B-62BC-4224-93D1-9D215232C56D}" type="presOf" srcId="{977AA62D-B412-4F47-95AF-DD1DA8B376CF}" destId="{ACB363B8-426F-458E-A219-A715BF4B6CC4}" srcOrd="0" destOrd="0" presId="urn:microsoft.com/office/officeart/2005/8/layout/lProcess3"/>
    <dgm:cxn modelId="{378A72F6-E618-4B32-BB69-07450EA3527C}" type="presOf" srcId="{58C523DB-8376-4E02-B26E-727B8048923E}" destId="{6ED906B4-84F9-4F37-BA56-C334C3F24C54}" srcOrd="0" destOrd="0" presId="urn:microsoft.com/office/officeart/2005/8/layout/lProcess3"/>
    <dgm:cxn modelId="{0DC625B7-B2AE-43FF-8369-AAF1463DE19B}" type="presParOf" srcId="{6ED906B4-84F9-4F37-BA56-C334C3F24C54}" destId="{95A1B379-DAE5-47BB-9AC6-7C430E164BD0}" srcOrd="0" destOrd="0" presId="urn:microsoft.com/office/officeart/2005/8/layout/lProcess3"/>
    <dgm:cxn modelId="{0B74831B-90DC-4D3C-A731-2CE410C44751}" type="presParOf" srcId="{95A1B379-DAE5-47BB-9AC6-7C430E164BD0}" destId="{ACB363B8-426F-458E-A219-A715BF4B6C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9248C-6C5D-4F3C-AAC7-37182018D5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DBE91-9E0A-44E0-9AE1-B9273DF6CF19}">
      <dgm:prSet custT="1"/>
      <dgm:spPr>
        <a:noFill/>
      </dgm:spPr>
      <dgm:t>
        <a:bodyPr/>
        <a:lstStyle/>
        <a:p>
          <a:pPr rtl="0"/>
          <a:r>
            <a:rPr lang="en-US" sz="4800" b="0" i="0" dirty="0"/>
            <a:t>Plenary 2 </a:t>
          </a:r>
          <a:endParaRPr lang="en-US" sz="4800" dirty="0"/>
        </a:p>
      </dgm:t>
    </dgm:pt>
    <dgm:pt modelId="{5E8A4150-8961-496A-8BEF-704A36ECD274}" type="parTrans" cxnId="{06A355E0-996A-4D05-A9A2-E5A52E07F2E7}">
      <dgm:prSet/>
      <dgm:spPr/>
      <dgm:t>
        <a:bodyPr/>
        <a:lstStyle/>
        <a:p>
          <a:endParaRPr lang="en-US"/>
        </a:p>
      </dgm:t>
    </dgm:pt>
    <dgm:pt modelId="{272DDB83-B771-41F4-A618-1FC6B05EDC4D}" type="sibTrans" cxnId="{06A355E0-996A-4D05-A9A2-E5A52E07F2E7}">
      <dgm:prSet/>
      <dgm:spPr/>
      <dgm:t>
        <a:bodyPr/>
        <a:lstStyle/>
        <a:p>
          <a:endParaRPr lang="en-US"/>
        </a:p>
      </dgm:t>
    </dgm:pt>
    <dgm:pt modelId="{0345E49F-067F-4313-B190-0D1C0882B5D8}" type="pres">
      <dgm:prSet presAssocID="{3D39248C-6C5D-4F3C-AAC7-37182018D5B5}" presName="linear" presStyleCnt="0">
        <dgm:presLayoutVars>
          <dgm:animLvl val="lvl"/>
          <dgm:resizeHandles val="exact"/>
        </dgm:presLayoutVars>
      </dgm:prSet>
      <dgm:spPr/>
    </dgm:pt>
    <dgm:pt modelId="{F3848C27-8CAF-47A7-BB12-06E4FA932AF1}" type="pres">
      <dgm:prSet presAssocID="{870DBE91-9E0A-44E0-9AE1-B9273DF6CF19}" presName="parentText" presStyleLbl="node1" presStyleIdx="0" presStyleCnt="1" custLinFactNeighborY="-1443">
        <dgm:presLayoutVars>
          <dgm:chMax val="0"/>
          <dgm:bulletEnabled val="1"/>
        </dgm:presLayoutVars>
      </dgm:prSet>
      <dgm:spPr/>
    </dgm:pt>
  </dgm:ptLst>
  <dgm:cxnLst>
    <dgm:cxn modelId="{30FB1F39-BFC4-4541-825D-5A894D0EFF36}" type="presOf" srcId="{870DBE91-9E0A-44E0-9AE1-B9273DF6CF19}" destId="{F3848C27-8CAF-47A7-BB12-06E4FA932AF1}" srcOrd="0" destOrd="0" presId="urn:microsoft.com/office/officeart/2005/8/layout/vList2"/>
    <dgm:cxn modelId="{06A355E0-996A-4D05-A9A2-E5A52E07F2E7}" srcId="{3D39248C-6C5D-4F3C-AAC7-37182018D5B5}" destId="{870DBE91-9E0A-44E0-9AE1-B9273DF6CF19}" srcOrd="0" destOrd="0" parTransId="{5E8A4150-8961-496A-8BEF-704A36ECD274}" sibTransId="{272DDB83-B771-41F4-A618-1FC6B05EDC4D}"/>
    <dgm:cxn modelId="{079CB1F2-4FD2-4830-A3FE-57A509B26914}" type="presOf" srcId="{3D39248C-6C5D-4F3C-AAC7-37182018D5B5}" destId="{0345E49F-067F-4313-B190-0D1C0882B5D8}" srcOrd="0" destOrd="0" presId="urn:microsoft.com/office/officeart/2005/8/layout/vList2"/>
    <dgm:cxn modelId="{E8CE7957-E64F-4E98-B6B3-EBE1BADE904C}" type="presParOf" srcId="{0345E49F-067F-4313-B190-0D1C0882B5D8}" destId="{F3848C27-8CAF-47A7-BB12-06E4FA932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C523DB-8376-4E02-B26E-727B8048923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AA62D-B412-4F47-95AF-DD1DA8B376CF}">
      <dgm:prSet custT="1"/>
      <dgm:spPr>
        <a:noFill/>
      </dgm:spPr>
      <dgm:t>
        <a:bodyPr/>
        <a:lstStyle/>
        <a:p>
          <a:pPr algn="ctr" rtl="0"/>
          <a:r>
            <a:rPr lang="en-US" sz="6500" b="0" i="0" dirty="0"/>
            <a:t>Plenary 3</a:t>
          </a:r>
        </a:p>
        <a:p>
          <a:pPr algn="l" rtl="0"/>
          <a:r>
            <a:rPr lang="en-US" sz="1800" dirty="0"/>
            <a:t>Principal Purpose Test (PPT) – the new form over substance test GAAR (General Anti-avoidance Rules) / POEM – experiences</a:t>
          </a:r>
        </a:p>
        <a:p>
          <a:pPr algn="l" rtl="0"/>
          <a:r>
            <a:rPr lang="en-US" sz="1800" dirty="0"/>
            <a:t>and perspective</a:t>
          </a:r>
          <a:r>
            <a:rPr lang="en-US" sz="1800" b="0" i="0" dirty="0"/>
            <a:t> </a:t>
          </a:r>
          <a:endParaRPr lang="en-US" sz="1800" dirty="0"/>
        </a:p>
      </dgm:t>
    </dgm:pt>
    <dgm:pt modelId="{24D30A52-F1E3-48F2-9072-4D6C0BF88FEE}" type="parTrans" cxnId="{5337C914-79C1-45DB-9071-72B26F309F28}">
      <dgm:prSet/>
      <dgm:spPr/>
      <dgm:t>
        <a:bodyPr/>
        <a:lstStyle/>
        <a:p>
          <a:endParaRPr lang="en-US"/>
        </a:p>
      </dgm:t>
    </dgm:pt>
    <dgm:pt modelId="{93F27BC5-2640-4132-B9FB-5DEC0C990D48}" type="sibTrans" cxnId="{5337C914-79C1-45DB-9071-72B26F309F28}">
      <dgm:prSet/>
      <dgm:spPr/>
      <dgm:t>
        <a:bodyPr/>
        <a:lstStyle/>
        <a:p>
          <a:endParaRPr lang="en-US"/>
        </a:p>
      </dgm:t>
    </dgm:pt>
    <dgm:pt modelId="{6ED906B4-84F9-4F37-BA56-C334C3F24C54}" type="pres">
      <dgm:prSet presAssocID="{58C523DB-8376-4E02-B26E-727B8048923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1B379-DAE5-47BB-9AC6-7C430E164BD0}" type="pres">
      <dgm:prSet presAssocID="{977AA62D-B412-4F47-95AF-DD1DA8B376CF}" presName="horFlow" presStyleCnt="0"/>
      <dgm:spPr/>
    </dgm:pt>
    <dgm:pt modelId="{ACB363B8-426F-458E-A219-A715BF4B6CC4}" type="pres">
      <dgm:prSet presAssocID="{977AA62D-B412-4F47-95AF-DD1DA8B376CF}" presName="bigChev" presStyleLbl="node1" presStyleIdx="0" presStyleCnt="1" custFlipHor="1"/>
      <dgm:spPr/>
    </dgm:pt>
  </dgm:ptLst>
  <dgm:cxnLst>
    <dgm:cxn modelId="{5337C914-79C1-45DB-9071-72B26F309F28}" srcId="{58C523DB-8376-4E02-B26E-727B8048923E}" destId="{977AA62D-B412-4F47-95AF-DD1DA8B376CF}" srcOrd="0" destOrd="0" parTransId="{24D30A52-F1E3-48F2-9072-4D6C0BF88FEE}" sibTransId="{93F27BC5-2640-4132-B9FB-5DEC0C990D48}"/>
    <dgm:cxn modelId="{4A4C016B-62BC-4224-93D1-9D215232C56D}" type="presOf" srcId="{977AA62D-B412-4F47-95AF-DD1DA8B376CF}" destId="{ACB363B8-426F-458E-A219-A715BF4B6CC4}" srcOrd="0" destOrd="0" presId="urn:microsoft.com/office/officeart/2005/8/layout/lProcess3"/>
    <dgm:cxn modelId="{378A72F6-E618-4B32-BB69-07450EA3527C}" type="presOf" srcId="{58C523DB-8376-4E02-B26E-727B8048923E}" destId="{6ED906B4-84F9-4F37-BA56-C334C3F24C54}" srcOrd="0" destOrd="0" presId="urn:microsoft.com/office/officeart/2005/8/layout/lProcess3"/>
    <dgm:cxn modelId="{0DC625B7-B2AE-43FF-8369-AAF1463DE19B}" type="presParOf" srcId="{6ED906B4-84F9-4F37-BA56-C334C3F24C54}" destId="{95A1B379-DAE5-47BB-9AC6-7C430E164BD0}" srcOrd="0" destOrd="0" presId="urn:microsoft.com/office/officeart/2005/8/layout/lProcess3"/>
    <dgm:cxn modelId="{0B74831B-90DC-4D3C-A731-2CE410C44751}" type="presParOf" srcId="{95A1B379-DAE5-47BB-9AC6-7C430E164BD0}" destId="{ACB363B8-426F-458E-A219-A715BF4B6C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39248C-6C5D-4F3C-AAC7-37182018D5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DBE91-9E0A-44E0-9AE1-B9273DF6CF19}">
      <dgm:prSet custT="1"/>
      <dgm:spPr>
        <a:noFill/>
      </dgm:spPr>
      <dgm:t>
        <a:bodyPr/>
        <a:lstStyle/>
        <a:p>
          <a:pPr rtl="0"/>
          <a:r>
            <a:rPr lang="en-US" sz="4800" b="0" i="0" dirty="0"/>
            <a:t>Plenary 3 </a:t>
          </a:r>
          <a:endParaRPr lang="en-US" sz="4800" dirty="0"/>
        </a:p>
      </dgm:t>
    </dgm:pt>
    <dgm:pt modelId="{5E8A4150-8961-496A-8BEF-704A36ECD274}" type="parTrans" cxnId="{06A355E0-996A-4D05-A9A2-E5A52E07F2E7}">
      <dgm:prSet/>
      <dgm:spPr/>
      <dgm:t>
        <a:bodyPr/>
        <a:lstStyle/>
        <a:p>
          <a:endParaRPr lang="en-US"/>
        </a:p>
      </dgm:t>
    </dgm:pt>
    <dgm:pt modelId="{272DDB83-B771-41F4-A618-1FC6B05EDC4D}" type="sibTrans" cxnId="{06A355E0-996A-4D05-A9A2-E5A52E07F2E7}">
      <dgm:prSet/>
      <dgm:spPr/>
      <dgm:t>
        <a:bodyPr/>
        <a:lstStyle/>
        <a:p>
          <a:endParaRPr lang="en-US"/>
        </a:p>
      </dgm:t>
    </dgm:pt>
    <dgm:pt modelId="{0345E49F-067F-4313-B190-0D1C0882B5D8}" type="pres">
      <dgm:prSet presAssocID="{3D39248C-6C5D-4F3C-AAC7-37182018D5B5}" presName="linear" presStyleCnt="0">
        <dgm:presLayoutVars>
          <dgm:animLvl val="lvl"/>
          <dgm:resizeHandles val="exact"/>
        </dgm:presLayoutVars>
      </dgm:prSet>
      <dgm:spPr/>
    </dgm:pt>
    <dgm:pt modelId="{F3848C27-8CAF-47A7-BB12-06E4FA932AF1}" type="pres">
      <dgm:prSet presAssocID="{870DBE91-9E0A-44E0-9AE1-B9273DF6CF19}" presName="parentText" presStyleLbl="node1" presStyleIdx="0" presStyleCnt="1" custLinFactNeighborY="-1443">
        <dgm:presLayoutVars>
          <dgm:chMax val="0"/>
          <dgm:bulletEnabled val="1"/>
        </dgm:presLayoutVars>
      </dgm:prSet>
      <dgm:spPr/>
    </dgm:pt>
  </dgm:ptLst>
  <dgm:cxnLst>
    <dgm:cxn modelId="{30FB1F39-BFC4-4541-825D-5A894D0EFF36}" type="presOf" srcId="{870DBE91-9E0A-44E0-9AE1-B9273DF6CF19}" destId="{F3848C27-8CAF-47A7-BB12-06E4FA932AF1}" srcOrd="0" destOrd="0" presId="urn:microsoft.com/office/officeart/2005/8/layout/vList2"/>
    <dgm:cxn modelId="{06A355E0-996A-4D05-A9A2-E5A52E07F2E7}" srcId="{3D39248C-6C5D-4F3C-AAC7-37182018D5B5}" destId="{870DBE91-9E0A-44E0-9AE1-B9273DF6CF19}" srcOrd="0" destOrd="0" parTransId="{5E8A4150-8961-496A-8BEF-704A36ECD274}" sibTransId="{272DDB83-B771-41F4-A618-1FC6B05EDC4D}"/>
    <dgm:cxn modelId="{079CB1F2-4FD2-4830-A3FE-57A509B26914}" type="presOf" srcId="{3D39248C-6C5D-4F3C-AAC7-37182018D5B5}" destId="{0345E49F-067F-4313-B190-0D1C0882B5D8}" srcOrd="0" destOrd="0" presId="urn:microsoft.com/office/officeart/2005/8/layout/vList2"/>
    <dgm:cxn modelId="{E8CE7957-E64F-4E98-B6B3-EBE1BADE904C}" type="presParOf" srcId="{0345E49F-067F-4313-B190-0D1C0882B5D8}" destId="{F3848C27-8CAF-47A7-BB12-06E4FA932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C523DB-8376-4E02-B26E-727B8048923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AA62D-B412-4F47-95AF-DD1DA8B376CF}">
      <dgm:prSet custT="1"/>
      <dgm:spPr>
        <a:noFill/>
      </dgm:spPr>
      <dgm:t>
        <a:bodyPr/>
        <a:lstStyle/>
        <a:p>
          <a:pPr algn="ctr" rtl="0"/>
          <a:r>
            <a:rPr lang="en-US" sz="6500" b="0" i="0" dirty="0"/>
            <a:t>Plenary 4</a:t>
          </a:r>
        </a:p>
        <a:p>
          <a:pPr algn="l" rtl="0"/>
          <a:r>
            <a:rPr lang="en-US" sz="1800" dirty="0"/>
            <a:t>Tax Dispute Resolution in post BEPS world</a:t>
          </a:r>
        </a:p>
        <a:p>
          <a:pPr algn="l" rtl="0"/>
          <a:r>
            <a:rPr lang="en-US" sz="1800" dirty="0"/>
            <a:t>(Alternate dispute resolution, MAP and AAR)</a:t>
          </a:r>
          <a:r>
            <a:rPr lang="en-US" sz="1800" b="0" i="0" dirty="0"/>
            <a:t> </a:t>
          </a:r>
          <a:endParaRPr lang="en-US" sz="1800" dirty="0"/>
        </a:p>
      </dgm:t>
    </dgm:pt>
    <dgm:pt modelId="{24D30A52-F1E3-48F2-9072-4D6C0BF88FEE}" type="parTrans" cxnId="{5337C914-79C1-45DB-9071-72B26F309F28}">
      <dgm:prSet/>
      <dgm:spPr/>
      <dgm:t>
        <a:bodyPr/>
        <a:lstStyle/>
        <a:p>
          <a:endParaRPr lang="en-US"/>
        </a:p>
      </dgm:t>
    </dgm:pt>
    <dgm:pt modelId="{93F27BC5-2640-4132-B9FB-5DEC0C990D48}" type="sibTrans" cxnId="{5337C914-79C1-45DB-9071-72B26F309F28}">
      <dgm:prSet/>
      <dgm:spPr/>
      <dgm:t>
        <a:bodyPr/>
        <a:lstStyle/>
        <a:p>
          <a:endParaRPr lang="en-US"/>
        </a:p>
      </dgm:t>
    </dgm:pt>
    <dgm:pt modelId="{6ED906B4-84F9-4F37-BA56-C334C3F24C54}" type="pres">
      <dgm:prSet presAssocID="{58C523DB-8376-4E02-B26E-727B8048923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1B379-DAE5-47BB-9AC6-7C430E164BD0}" type="pres">
      <dgm:prSet presAssocID="{977AA62D-B412-4F47-95AF-DD1DA8B376CF}" presName="horFlow" presStyleCnt="0"/>
      <dgm:spPr/>
    </dgm:pt>
    <dgm:pt modelId="{ACB363B8-426F-458E-A219-A715BF4B6CC4}" type="pres">
      <dgm:prSet presAssocID="{977AA62D-B412-4F47-95AF-DD1DA8B376CF}" presName="bigChev" presStyleLbl="node1" presStyleIdx="0" presStyleCnt="1" custFlipHor="1"/>
      <dgm:spPr/>
    </dgm:pt>
  </dgm:ptLst>
  <dgm:cxnLst>
    <dgm:cxn modelId="{5337C914-79C1-45DB-9071-72B26F309F28}" srcId="{58C523DB-8376-4E02-B26E-727B8048923E}" destId="{977AA62D-B412-4F47-95AF-DD1DA8B376CF}" srcOrd="0" destOrd="0" parTransId="{24D30A52-F1E3-48F2-9072-4D6C0BF88FEE}" sibTransId="{93F27BC5-2640-4132-B9FB-5DEC0C990D48}"/>
    <dgm:cxn modelId="{4A4C016B-62BC-4224-93D1-9D215232C56D}" type="presOf" srcId="{977AA62D-B412-4F47-95AF-DD1DA8B376CF}" destId="{ACB363B8-426F-458E-A219-A715BF4B6CC4}" srcOrd="0" destOrd="0" presId="urn:microsoft.com/office/officeart/2005/8/layout/lProcess3"/>
    <dgm:cxn modelId="{378A72F6-E618-4B32-BB69-07450EA3527C}" type="presOf" srcId="{58C523DB-8376-4E02-B26E-727B8048923E}" destId="{6ED906B4-84F9-4F37-BA56-C334C3F24C54}" srcOrd="0" destOrd="0" presId="urn:microsoft.com/office/officeart/2005/8/layout/lProcess3"/>
    <dgm:cxn modelId="{0DC625B7-B2AE-43FF-8369-AAF1463DE19B}" type="presParOf" srcId="{6ED906B4-84F9-4F37-BA56-C334C3F24C54}" destId="{95A1B379-DAE5-47BB-9AC6-7C430E164BD0}" srcOrd="0" destOrd="0" presId="urn:microsoft.com/office/officeart/2005/8/layout/lProcess3"/>
    <dgm:cxn modelId="{0B74831B-90DC-4D3C-A731-2CE410C44751}" type="presParOf" srcId="{95A1B379-DAE5-47BB-9AC6-7C430E164BD0}" destId="{ACB363B8-426F-458E-A219-A715BF4B6C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39248C-6C5D-4F3C-AAC7-37182018D5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DBE91-9E0A-44E0-9AE1-B9273DF6CF19}">
      <dgm:prSet custT="1"/>
      <dgm:spPr>
        <a:noFill/>
      </dgm:spPr>
      <dgm:t>
        <a:bodyPr/>
        <a:lstStyle/>
        <a:p>
          <a:pPr rtl="0"/>
          <a:r>
            <a:rPr lang="en-US" sz="4800" b="0" i="0" dirty="0"/>
            <a:t>Plenary 4 </a:t>
          </a:r>
          <a:endParaRPr lang="en-US" sz="4800" dirty="0"/>
        </a:p>
      </dgm:t>
    </dgm:pt>
    <dgm:pt modelId="{5E8A4150-8961-496A-8BEF-704A36ECD274}" type="parTrans" cxnId="{06A355E0-996A-4D05-A9A2-E5A52E07F2E7}">
      <dgm:prSet/>
      <dgm:spPr/>
      <dgm:t>
        <a:bodyPr/>
        <a:lstStyle/>
        <a:p>
          <a:endParaRPr lang="en-US"/>
        </a:p>
      </dgm:t>
    </dgm:pt>
    <dgm:pt modelId="{272DDB83-B771-41F4-A618-1FC6B05EDC4D}" type="sibTrans" cxnId="{06A355E0-996A-4D05-A9A2-E5A52E07F2E7}">
      <dgm:prSet/>
      <dgm:spPr/>
      <dgm:t>
        <a:bodyPr/>
        <a:lstStyle/>
        <a:p>
          <a:endParaRPr lang="en-US"/>
        </a:p>
      </dgm:t>
    </dgm:pt>
    <dgm:pt modelId="{0345E49F-067F-4313-B190-0D1C0882B5D8}" type="pres">
      <dgm:prSet presAssocID="{3D39248C-6C5D-4F3C-AAC7-37182018D5B5}" presName="linear" presStyleCnt="0">
        <dgm:presLayoutVars>
          <dgm:animLvl val="lvl"/>
          <dgm:resizeHandles val="exact"/>
        </dgm:presLayoutVars>
      </dgm:prSet>
      <dgm:spPr/>
    </dgm:pt>
    <dgm:pt modelId="{F3848C27-8CAF-47A7-BB12-06E4FA932AF1}" type="pres">
      <dgm:prSet presAssocID="{870DBE91-9E0A-44E0-9AE1-B9273DF6CF19}" presName="parentText" presStyleLbl="node1" presStyleIdx="0" presStyleCnt="1" custLinFactNeighborY="-1443">
        <dgm:presLayoutVars>
          <dgm:chMax val="0"/>
          <dgm:bulletEnabled val="1"/>
        </dgm:presLayoutVars>
      </dgm:prSet>
      <dgm:spPr/>
    </dgm:pt>
  </dgm:ptLst>
  <dgm:cxnLst>
    <dgm:cxn modelId="{30FB1F39-BFC4-4541-825D-5A894D0EFF36}" type="presOf" srcId="{870DBE91-9E0A-44E0-9AE1-B9273DF6CF19}" destId="{F3848C27-8CAF-47A7-BB12-06E4FA932AF1}" srcOrd="0" destOrd="0" presId="urn:microsoft.com/office/officeart/2005/8/layout/vList2"/>
    <dgm:cxn modelId="{06A355E0-996A-4D05-A9A2-E5A52E07F2E7}" srcId="{3D39248C-6C5D-4F3C-AAC7-37182018D5B5}" destId="{870DBE91-9E0A-44E0-9AE1-B9273DF6CF19}" srcOrd="0" destOrd="0" parTransId="{5E8A4150-8961-496A-8BEF-704A36ECD274}" sibTransId="{272DDB83-B771-41F4-A618-1FC6B05EDC4D}"/>
    <dgm:cxn modelId="{079CB1F2-4FD2-4830-A3FE-57A509B26914}" type="presOf" srcId="{3D39248C-6C5D-4F3C-AAC7-37182018D5B5}" destId="{0345E49F-067F-4313-B190-0D1C0882B5D8}" srcOrd="0" destOrd="0" presId="urn:microsoft.com/office/officeart/2005/8/layout/vList2"/>
    <dgm:cxn modelId="{E8CE7957-E64F-4E98-B6B3-EBE1BADE904C}" type="presParOf" srcId="{0345E49F-067F-4313-B190-0D1C0882B5D8}" destId="{F3848C27-8CAF-47A7-BB12-06E4FA932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C523DB-8376-4E02-B26E-727B8048923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AA62D-B412-4F47-95AF-DD1DA8B376CF}">
      <dgm:prSet custT="1"/>
      <dgm:spPr>
        <a:noFill/>
      </dgm:spPr>
      <dgm:t>
        <a:bodyPr/>
        <a:lstStyle/>
        <a:p>
          <a:pPr algn="ctr" rtl="0"/>
          <a:r>
            <a:rPr lang="en-US" sz="6500" b="0" i="0" dirty="0"/>
            <a:t>Plenary 5</a:t>
          </a:r>
        </a:p>
        <a:p>
          <a:pPr algn="l" rtl="0"/>
          <a:r>
            <a:rPr lang="en-US" sz="1800" dirty="0"/>
            <a:t>BEPS Action 7 - Artificial Avoidance of Permanent Establishment</a:t>
          </a:r>
          <a:r>
            <a:rPr lang="en-US" sz="1800" b="0" i="0" dirty="0"/>
            <a:t> </a:t>
          </a:r>
          <a:endParaRPr lang="en-US" sz="1800" dirty="0"/>
        </a:p>
      </dgm:t>
    </dgm:pt>
    <dgm:pt modelId="{24D30A52-F1E3-48F2-9072-4D6C0BF88FEE}" type="parTrans" cxnId="{5337C914-79C1-45DB-9071-72B26F309F28}">
      <dgm:prSet/>
      <dgm:spPr/>
      <dgm:t>
        <a:bodyPr/>
        <a:lstStyle/>
        <a:p>
          <a:endParaRPr lang="en-US"/>
        </a:p>
      </dgm:t>
    </dgm:pt>
    <dgm:pt modelId="{93F27BC5-2640-4132-B9FB-5DEC0C990D48}" type="sibTrans" cxnId="{5337C914-79C1-45DB-9071-72B26F309F28}">
      <dgm:prSet/>
      <dgm:spPr/>
      <dgm:t>
        <a:bodyPr/>
        <a:lstStyle/>
        <a:p>
          <a:endParaRPr lang="en-US"/>
        </a:p>
      </dgm:t>
    </dgm:pt>
    <dgm:pt modelId="{6ED906B4-84F9-4F37-BA56-C334C3F24C54}" type="pres">
      <dgm:prSet presAssocID="{58C523DB-8376-4E02-B26E-727B8048923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1B379-DAE5-47BB-9AC6-7C430E164BD0}" type="pres">
      <dgm:prSet presAssocID="{977AA62D-B412-4F47-95AF-DD1DA8B376CF}" presName="horFlow" presStyleCnt="0"/>
      <dgm:spPr/>
    </dgm:pt>
    <dgm:pt modelId="{ACB363B8-426F-458E-A219-A715BF4B6CC4}" type="pres">
      <dgm:prSet presAssocID="{977AA62D-B412-4F47-95AF-DD1DA8B376CF}" presName="bigChev" presStyleLbl="node1" presStyleIdx="0" presStyleCnt="1" custFlipHor="1"/>
      <dgm:spPr/>
    </dgm:pt>
  </dgm:ptLst>
  <dgm:cxnLst>
    <dgm:cxn modelId="{5337C914-79C1-45DB-9071-72B26F309F28}" srcId="{58C523DB-8376-4E02-B26E-727B8048923E}" destId="{977AA62D-B412-4F47-95AF-DD1DA8B376CF}" srcOrd="0" destOrd="0" parTransId="{24D30A52-F1E3-48F2-9072-4D6C0BF88FEE}" sibTransId="{93F27BC5-2640-4132-B9FB-5DEC0C990D48}"/>
    <dgm:cxn modelId="{4A4C016B-62BC-4224-93D1-9D215232C56D}" type="presOf" srcId="{977AA62D-B412-4F47-95AF-DD1DA8B376CF}" destId="{ACB363B8-426F-458E-A219-A715BF4B6CC4}" srcOrd="0" destOrd="0" presId="urn:microsoft.com/office/officeart/2005/8/layout/lProcess3"/>
    <dgm:cxn modelId="{378A72F6-E618-4B32-BB69-07450EA3527C}" type="presOf" srcId="{58C523DB-8376-4E02-B26E-727B8048923E}" destId="{6ED906B4-84F9-4F37-BA56-C334C3F24C54}" srcOrd="0" destOrd="0" presId="urn:microsoft.com/office/officeart/2005/8/layout/lProcess3"/>
    <dgm:cxn modelId="{0DC625B7-B2AE-43FF-8369-AAF1463DE19B}" type="presParOf" srcId="{6ED906B4-84F9-4F37-BA56-C334C3F24C54}" destId="{95A1B379-DAE5-47BB-9AC6-7C430E164BD0}" srcOrd="0" destOrd="0" presId="urn:microsoft.com/office/officeart/2005/8/layout/lProcess3"/>
    <dgm:cxn modelId="{0B74831B-90DC-4D3C-A731-2CE410C44751}" type="presParOf" srcId="{95A1B379-DAE5-47BB-9AC6-7C430E164BD0}" destId="{ACB363B8-426F-458E-A219-A715BF4B6C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39248C-6C5D-4F3C-AAC7-37182018D5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DBE91-9E0A-44E0-9AE1-B9273DF6CF19}">
      <dgm:prSet custT="1"/>
      <dgm:spPr>
        <a:noFill/>
      </dgm:spPr>
      <dgm:t>
        <a:bodyPr/>
        <a:lstStyle/>
        <a:p>
          <a:pPr rtl="0"/>
          <a:r>
            <a:rPr lang="en-US" sz="4800" b="0" i="0" dirty="0"/>
            <a:t>Plenary 5 </a:t>
          </a:r>
          <a:endParaRPr lang="en-US" sz="4800" dirty="0"/>
        </a:p>
      </dgm:t>
    </dgm:pt>
    <dgm:pt modelId="{5E8A4150-8961-496A-8BEF-704A36ECD274}" type="parTrans" cxnId="{06A355E0-996A-4D05-A9A2-E5A52E07F2E7}">
      <dgm:prSet/>
      <dgm:spPr/>
      <dgm:t>
        <a:bodyPr/>
        <a:lstStyle/>
        <a:p>
          <a:endParaRPr lang="en-US"/>
        </a:p>
      </dgm:t>
    </dgm:pt>
    <dgm:pt modelId="{272DDB83-B771-41F4-A618-1FC6B05EDC4D}" type="sibTrans" cxnId="{06A355E0-996A-4D05-A9A2-E5A52E07F2E7}">
      <dgm:prSet/>
      <dgm:spPr/>
      <dgm:t>
        <a:bodyPr/>
        <a:lstStyle/>
        <a:p>
          <a:endParaRPr lang="en-US"/>
        </a:p>
      </dgm:t>
    </dgm:pt>
    <dgm:pt modelId="{0345E49F-067F-4313-B190-0D1C0882B5D8}" type="pres">
      <dgm:prSet presAssocID="{3D39248C-6C5D-4F3C-AAC7-37182018D5B5}" presName="linear" presStyleCnt="0">
        <dgm:presLayoutVars>
          <dgm:animLvl val="lvl"/>
          <dgm:resizeHandles val="exact"/>
        </dgm:presLayoutVars>
      </dgm:prSet>
      <dgm:spPr/>
    </dgm:pt>
    <dgm:pt modelId="{F3848C27-8CAF-47A7-BB12-06E4FA932AF1}" type="pres">
      <dgm:prSet presAssocID="{870DBE91-9E0A-44E0-9AE1-B9273DF6CF19}" presName="parentText" presStyleLbl="node1" presStyleIdx="0" presStyleCnt="1" custLinFactNeighborY="-1443">
        <dgm:presLayoutVars>
          <dgm:chMax val="0"/>
          <dgm:bulletEnabled val="1"/>
        </dgm:presLayoutVars>
      </dgm:prSet>
      <dgm:spPr/>
    </dgm:pt>
  </dgm:ptLst>
  <dgm:cxnLst>
    <dgm:cxn modelId="{30FB1F39-BFC4-4541-825D-5A894D0EFF36}" type="presOf" srcId="{870DBE91-9E0A-44E0-9AE1-B9273DF6CF19}" destId="{F3848C27-8CAF-47A7-BB12-06E4FA932AF1}" srcOrd="0" destOrd="0" presId="urn:microsoft.com/office/officeart/2005/8/layout/vList2"/>
    <dgm:cxn modelId="{06A355E0-996A-4D05-A9A2-E5A52E07F2E7}" srcId="{3D39248C-6C5D-4F3C-AAC7-37182018D5B5}" destId="{870DBE91-9E0A-44E0-9AE1-B9273DF6CF19}" srcOrd="0" destOrd="0" parTransId="{5E8A4150-8961-496A-8BEF-704A36ECD274}" sibTransId="{272DDB83-B771-41F4-A618-1FC6B05EDC4D}"/>
    <dgm:cxn modelId="{079CB1F2-4FD2-4830-A3FE-57A509B26914}" type="presOf" srcId="{3D39248C-6C5D-4F3C-AAC7-37182018D5B5}" destId="{0345E49F-067F-4313-B190-0D1C0882B5D8}" srcOrd="0" destOrd="0" presId="urn:microsoft.com/office/officeart/2005/8/layout/vList2"/>
    <dgm:cxn modelId="{E8CE7957-E64F-4E98-B6B3-EBE1BADE904C}" type="presParOf" srcId="{0345E49F-067F-4313-B190-0D1C0882B5D8}" destId="{F3848C27-8CAF-47A7-BB12-06E4FA932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48C27-8CAF-47A7-BB12-06E4FA932AF1}">
      <dsp:nvSpPr>
        <dsp:cNvPr id="0" name=""/>
        <dsp:cNvSpPr/>
      </dsp:nvSpPr>
      <dsp:spPr>
        <a:xfrm>
          <a:off x="0" y="0"/>
          <a:ext cx="9404723" cy="984902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dirty="0"/>
            <a:t>Plenary 1 </a:t>
          </a:r>
          <a:endParaRPr lang="en-US" sz="4800" kern="1200" dirty="0"/>
        </a:p>
      </dsp:txBody>
      <dsp:txXfrm>
        <a:off x="48079" y="48079"/>
        <a:ext cx="9308565" cy="8887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63B8-426F-458E-A219-A715BF4B6CC4}">
      <dsp:nvSpPr>
        <dsp:cNvPr id="0" name=""/>
        <dsp:cNvSpPr/>
      </dsp:nvSpPr>
      <dsp:spPr>
        <a:xfrm flipH="1">
          <a:off x="254254" y="1360"/>
          <a:ext cx="8317148" cy="3326859"/>
        </a:xfrm>
        <a:prstGeom prst="chevron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Plenary 6</a:t>
          </a:r>
        </a:p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Significant Recent Developments in International taxation (International &amp; Domestic)</a:t>
          </a:r>
          <a:r>
            <a:rPr lang="en-US" sz="1800" b="0" i="0" kern="1200" dirty="0"/>
            <a:t> </a:t>
          </a:r>
          <a:endParaRPr lang="en-US" sz="1800" kern="1200" dirty="0"/>
        </a:p>
      </dsp:txBody>
      <dsp:txXfrm>
        <a:off x="1917683" y="1360"/>
        <a:ext cx="4990289" cy="33268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48C27-8CAF-47A7-BB12-06E4FA932AF1}">
      <dsp:nvSpPr>
        <dsp:cNvPr id="0" name=""/>
        <dsp:cNvSpPr/>
      </dsp:nvSpPr>
      <dsp:spPr>
        <a:xfrm>
          <a:off x="0" y="0"/>
          <a:ext cx="9404723" cy="984902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dirty="0"/>
            <a:t>Plenary 6 </a:t>
          </a:r>
          <a:endParaRPr lang="en-US" sz="4800" kern="1200" dirty="0"/>
        </a:p>
      </dsp:txBody>
      <dsp:txXfrm>
        <a:off x="48079" y="48079"/>
        <a:ext cx="9308565" cy="8887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63B8-426F-458E-A219-A715BF4B6CC4}">
      <dsp:nvSpPr>
        <dsp:cNvPr id="0" name=""/>
        <dsp:cNvSpPr/>
      </dsp:nvSpPr>
      <dsp:spPr>
        <a:xfrm flipH="1">
          <a:off x="254254" y="1360"/>
          <a:ext cx="8317148" cy="3326859"/>
        </a:xfrm>
        <a:prstGeom prst="chevron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Plenary 7</a:t>
          </a:r>
        </a:p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Transfer Pricing: supply chain to value chain</a:t>
          </a:r>
        </a:p>
      </dsp:txBody>
      <dsp:txXfrm>
        <a:off x="1917683" y="1360"/>
        <a:ext cx="4990289" cy="33268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48C27-8CAF-47A7-BB12-06E4FA932AF1}">
      <dsp:nvSpPr>
        <dsp:cNvPr id="0" name=""/>
        <dsp:cNvSpPr/>
      </dsp:nvSpPr>
      <dsp:spPr>
        <a:xfrm>
          <a:off x="0" y="0"/>
          <a:ext cx="9404723" cy="984902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dirty="0"/>
            <a:t>Plenary 7 </a:t>
          </a:r>
          <a:endParaRPr lang="en-US" sz="4800" kern="1200" dirty="0"/>
        </a:p>
      </dsp:txBody>
      <dsp:txXfrm>
        <a:off x="48079" y="48079"/>
        <a:ext cx="9308565" cy="8887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63B8-426F-458E-A219-A715BF4B6CC4}">
      <dsp:nvSpPr>
        <dsp:cNvPr id="0" name=""/>
        <dsp:cNvSpPr/>
      </dsp:nvSpPr>
      <dsp:spPr>
        <a:xfrm flipH="1">
          <a:off x="254254" y="1360"/>
          <a:ext cx="8317148" cy="3326859"/>
        </a:xfrm>
        <a:prstGeom prst="chevron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Plenary 8</a:t>
          </a:r>
        </a:p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Tax Risk Management - Taxpayers rights and obligation (the Taxpayers and Tax practitioner’s perspective)</a:t>
          </a:r>
          <a:r>
            <a:rPr lang="en-US" sz="1800" b="0" i="0" kern="1200" dirty="0"/>
            <a:t> </a:t>
          </a:r>
          <a:endParaRPr lang="en-US" sz="1800" kern="1200" dirty="0"/>
        </a:p>
      </dsp:txBody>
      <dsp:txXfrm>
        <a:off x="1917683" y="1360"/>
        <a:ext cx="4990289" cy="33268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48C27-8CAF-47A7-BB12-06E4FA932AF1}">
      <dsp:nvSpPr>
        <dsp:cNvPr id="0" name=""/>
        <dsp:cNvSpPr/>
      </dsp:nvSpPr>
      <dsp:spPr>
        <a:xfrm>
          <a:off x="0" y="0"/>
          <a:ext cx="9404723" cy="984902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dirty="0"/>
            <a:t>Plenary 8 </a:t>
          </a:r>
          <a:endParaRPr lang="en-US" sz="4800" kern="1200" dirty="0"/>
        </a:p>
      </dsp:txBody>
      <dsp:txXfrm>
        <a:off x="48079" y="48079"/>
        <a:ext cx="9308565" cy="888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63B8-426F-458E-A219-A715BF4B6CC4}">
      <dsp:nvSpPr>
        <dsp:cNvPr id="0" name=""/>
        <dsp:cNvSpPr/>
      </dsp:nvSpPr>
      <dsp:spPr>
        <a:xfrm flipH="1">
          <a:off x="254254" y="1360"/>
          <a:ext cx="8317148" cy="3326859"/>
        </a:xfrm>
        <a:prstGeom prst="chevron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Plenary 2</a:t>
          </a:r>
        </a:p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BEPS Action – 1, Digital Economy – The emerging permanent establishment and attribution issues</a:t>
          </a:r>
          <a:endParaRPr lang="en-US" sz="1800" b="0" i="0" kern="1200" dirty="0"/>
        </a:p>
      </dsp:txBody>
      <dsp:txXfrm>
        <a:off x="1917683" y="1360"/>
        <a:ext cx="4990289" cy="3326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48C27-8CAF-47A7-BB12-06E4FA932AF1}">
      <dsp:nvSpPr>
        <dsp:cNvPr id="0" name=""/>
        <dsp:cNvSpPr/>
      </dsp:nvSpPr>
      <dsp:spPr>
        <a:xfrm>
          <a:off x="0" y="0"/>
          <a:ext cx="9404723" cy="984902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dirty="0"/>
            <a:t>Plenary 2 </a:t>
          </a:r>
          <a:endParaRPr lang="en-US" sz="4800" kern="1200" dirty="0"/>
        </a:p>
      </dsp:txBody>
      <dsp:txXfrm>
        <a:off x="48079" y="48079"/>
        <a:ext cx="9308565" cy="888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63B8-426F-458E-A219-A715BF4B6CC4}">
      <dsp:nvSpPr>
        <dsp:cNvPr id="0" name=""/>
        <dsp:cNvSpPr/>
      </dsp:nvSpPr>
      <dsp:spPr>
        <a:xfrm flipH="1">
          <a:off x="254254" y="1360"/>
          <a:ext cx="8317148" cy="3326859"/>
        </a:xfrm>
        <a:prstGeom prst="chevron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Plenary 3</a:t>
          </a:r>
        </a:p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Principal Purpose Test (PPT) – the new form over substance test GAAR (General Anti-avoidance Rules) / POEM – experiences</a:t>
          </a:r>
        </a:p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and perspective</a:t>
          </a:r>
          <a:r>
            <a:rPr lang="en-US" sz="1800" b="0" i="0" kern="1200" dirty="0"/>
            <a:t> </a:t>
          </a:r>
          <a:endParaRPr lang="en-US" sz="1800" kern="1200" dirty="0"/>
        </a:p>
      </dsp:txBody>
      <dsp:txXfrm>
        <a:off x="1917683" y="1360"/>
        <a:ext cx="4990289" cy="3326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48C27-8CAF-47A7-BB12-06E4FA932AF1}">
      <dsp:nvSpPr>
        <dsp:cNvPr id="0" name=""/>
        <dsp:cNvSpPr/>
      </dsp:nvSpPr>
      <dsp:spPr>
        <a:xfrm>
          <a:off x="0" y="0"/>
          <a:ext cx="9404723" cy="984902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dirty="0"/>
            <a:t>Plenary 3 </a:t>
          </a:r>
          <a:endParaRPr lang="en-US" sz="4800" kern="1200" dirty="0"/>
        </a:p>
      </dsp:txBody>
      <dsp:txXfrm>
        <a:off x="48079" y="48079"/>
        <a:ext cx="9308565" cy="888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63B8-426F-458E-A219-A715BF4B6CC4}">
      <dsp:nvSpPr>
        <dsp:cNvPr id="0" name=""/>
        <dsp:cNvSpPr/>
      </dsp:nvSpPr>
      <dsp:spPr>
        <a:xfrm flipH="1">
          <a:off x="254254" y="1360"/>
          <a:ext cx="8317148" cy="3326859"/>
        </a:xfrm>
        <a:prstGeom prst="chevron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Plenary 4</a:t>
          </a:r>
        </a:p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Tax Dispute Resolution in post BEPS world</a:t>
          </a:r>
        </a:p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(Alternate dispute resolution, MAP and AAR)</a:t>
          </a:r>
          <a:r>
            <a:rPr lang="en-US" sz="1800" b="0" i="0" kern="1200" dirty="0"/>
            <a:t> </a:t>
          </a:r>
          <a:endParaRPr lang="en-US" sz="1800" kern="1200" dirty="0"/>
        </a:p>
      </dsp:txBody>
      <dsp:txXfrm>
        <a:off x="1917683" y="1360"/>
        <a:ext cx="4990289" cy="3326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48C27-8CAF-47A7-BB12-06E4FA932AF1}">
      <dsp:nvSpPr>
        <dsp:cNvPr id="0" name=""/>
        <dsp:cNvSpPr/>
      </dsp:nvSpPr>
      <dsp:spPr>
        <a:xfrm>
          <a:off x="0" y="0"/>
          <a:ext cx="9404723" cy="984902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dirty="0"/>
            <a:t>Plenary 4 </a:t>
          </a:r>
          <a:endParaRPr lang="en-US" sz="4800" kern="1200" dirty="0"/>
        </a:p>
      </dsp:txBody>
      <dsp:txXfrm>
        <a:off x="48079" y="48079"/>
        <a:ext cx="9308565" cy="888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63B8-426F-458E-A219-A715BF4B6CC4}">
      <dsp:nvSpPr>
        <dsp:cNvPr id="0" name=""/>
        <dsp:cNvSpPr/>
      </dsp:nvSpPr>
      <dsp:spPr>
        <a:xfrm flipH="1">
          <a:off x="254254" y="1360"/>
          <a:ext cx="8317148" cy="3326859"/>
        </a:xfrm>
        <a:prstGeom prst="chevron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Plenary 5</a:t>
          </a:r>
        </a:p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BEPS Action 7 - Artificial Avoidance of Permanent Establishment</a:t>
          </a:r>
          <a:r>
            <a:rPr lang="en-US" sz="1800" b="0" i="0" kern="1200" dirty="0"/>
            <a:t> </a:t>
          </a:r>
          <a:endParaRPr lang="en-US" sz="1800" kern="1200" dirty="0"/>
        </a:p>
      </dsp:txBody>
      <dsp:txXfrm>
        <a:off x="1917683" y="1360"/>
        <a:ext cx="4990289" cy="3326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48C27-8CAF-47A7-BB12-06E4FA932AF1}">
      <dsp:nvSpPr>
        <dsp:cNvPr id="0" name=""/>
        <dsp:cNvSpPr/>
      </dsp:nvSpPr>
      <dsp:spPr>
        <a:xfrm>
          <a:off x="0" y="0"/>
          <a:ext cx="9404723" cy="984902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dirty="0"/>
            <a:t>Plenary 5 </a:t>
          </a:r>
          <a:endParaRPr lang="en-US" sz="4800" kern="1200" dirty="0"/>
        </a:p>
      </dsp:txBody>
      <dsp:txXfrm>
        <a:off x="48079" y="48079"/>
        <a:ext cx="9308565" cy="88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52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0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4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9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8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1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5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6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643C02-BA54-4EDF-9DC2-95FB0F99C6B3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B6227-6930-4F4B-A803-1E8B6F26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10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1092325" y="1450522"/>
            <a:ext cx="8317148" cy="3326859"/>
            <a:chOff x="254254" y="1360"/>
            <a:chExt cx="8317148" cy="3326859"/>
          </a:xfrm>
          <a:noFill/>
        </p:grpSpPr>
        <p:sp>
          <p:nvSpPr>
            <p:cNvPr id="7" name="Chevron 6"/>
            <p:cNvSpPr/>
            <p:nvPr/>
          </p:nvSpPr>
          <p:spPr>
            <a:xfrm>
              <a:off x="254254" y="1360"/>
              <a:ext cx="8317148" cy="3326859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 txBox="1"/>
            <p:nvPr/>
          </p:nvSpPr>
          <p:spPr>
            <a:xfrm>
              <a:off x="1917684" y="1360"/>
              <a:ext cx="4990289" cy="33268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41275" rIns="0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b="1" i="0" kern="1200" dirty="0">
                  <a:latin typeface="Century Gothic" panose="020B0502020202020204" pitchFamily="34" charset="0"/>
                </a:rPr>
                <a:t>Plenary </a:t>
              </a:r>
              <a:r>
                <a:rPr lang="en-US" sz="6500" b="1" dirty="0">
                  <a:latin typeface="Century Gothic" panose="020B0502020202020204" pitchFamily="34" charset="0"/>
                </a:rPr>
                <a:t>1</a:t>
              </a:r>
            </a:p>
            <a:p>
              <a:pPr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Business Reorganization and Tax Disputes in the Startup World</a:t>
              </a:r>
            </a:p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5858078"/>
              </p:ext>
            </p:extLst>
          </p:nvPr>
        </p:nvGraphicFramePr>
        <p:xfrm>
          <a:off x="646111" y="660046"/>
          <a:ext cx="9404723" cy="98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"/>
          <p:cNvSpPr/>
          <p:nvPr/>
        </p:nvSpPr>
        <p:spPr>
          <a:xfrm>
            <a:off x="972682" y="3174299"/>
            <a:ext cx="4999493" cy="532643"/>
          </a:xfrm>
          <a:custGeom>
            <a:avLst/>
            <a:gdLst>
              <a:gd name="connsiteX0" fmla="*/ 0 w 10218057"/>
              <a:gd name="connsiteY0" fmla="*/ 0 h 571320"/>
              <a:gd name="connsiteX1" fmla="*/ 10218057 w 10218057"/>
              <a:gd name="connsiteY1" fmla="*/ 0 h 571320"/>
              <a:gd name="connsiteX2" fmla="*/ 10218057 w 10218057"/>
              <a:gd name="connsiteY2" fmla="*/ 571320 h 571320"/>
              <a:gd name="connsiteX3" fmla="*/ 0 w 10218057"/>
              <a:gd name="connsiteY3" fmla="*/ 571320 h 571320"/>
              <a:gd name="connsiteX4" fmla="*/ 0 w 10218057"/>
              <a:gd name="connsiteY4" fmla="*/ 0 h 5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571320">
                <a:moveTo>
                  <a:pt x="0" y="0"/>
                </a:moveTo>
                <a:lnTo>
                  <a:pt x="10218057" y="0"/>
                </a:lnTo>
                <a:lnTo>
                  <a:pt x="10218057" y="571320"/>
                </a:lnTo>
                <a:lnTo>
                  <a:pt x="0" y="571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Anita </a:t>
            </a:r>
            <a:r>
              <a:rPr lang="en-US" dirty="0" err="1"/>
              <a:t>Kapur</a:t>
            </a:r>
            <a:r>
              <a:rPr lang="en-US" dirty="0"/>
              <a:t>, former Chairperson, Central Board of Direct Taxes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6078274" y="3175825"/>
            <a:ext cx="3891883" cy="380880"/>
          </a:xfrm>
          <a:custGeom>
            <a:avLst/>
            <a:gdLst>
              <a:gd name="connsiteX0" fmla="*/ 0 w 10218057"/>
              <a:gd name="connsiteY0" fmla="*/ 0 h 380880"/>
              <a:gd name="connsiteX1" fmla="*/ 10218057 w 10218057"/>
              <a:gd name="connsiteY1" fmla="*/ 0 h 380880"/>
              <a:gd name="connsiteX2" fmla="*/ 10218057 w 10218057"/>
              <a:gd name="connsiteY2" fmla="*/ 380880 h 380880"/>
              <a:gd name="connsiteX3" fmla="*/ 0 w 10218057"/>
              <a:gd name="connsiteY3" fmla="*/ 380880 h 380880"/>
              <a:gd name="connsiteX4" fmla="*/ 0 w 10218057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380880">
                <a:moveTo>
                  <a:pt x="0" y="0"/>
                </a:moveTo>
                <a:lnTo>
                  <a:pt x="10218057" y="0"/>
                </a:lnTo>
                <a:lnTo>
                  <a:pt x="10218057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 err="1"/>
              <a:t>Shefali</a:t>
            </a:r>
            <a:r>
              <a:rPr lang="en-US" dirty="0"/>
              <a:t> </a:t>
            </a:r>
            <a:r>
              <a:rPr lang="en-US" dirty="0" err="1"/>
              <a:t>Goradia</a:t>
            </a:r>
            <a:r>
              <a:rPr lang="en-US" dirty="0"/>
              <a:t>, Deloitte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472428" y="4644074"/>
            <a:ext cx="6628268" cy="1856790"/>
          </a:xfrm>
          <a:custGeom>
            <a:avLst/>
            <a:gdLst>
              <a:gd name="connsiteX0" fmla="*/ 0 w 10218057"/>
              <a:gd name="connsiteY0" fmla="*/ 0 h 1856790"/>
              <a:gd name="connsiteX1" fmla="*/ 10218057 w 10218057"/>
              <a:gd name="connsiteY1" fmla="*/ 0 h 1856790"/>
              <a:gd name="connsiteX2" fmla="*/ 10218057 w 10218057"/>
              <a:gd name="connsiteY2" fmla="*/ 1856790 h 1856790"/>
              <a:gd name="connsiteX3" fmla="*/ 0 w 10218057"/>
              <a:gd name="connsiteY3" fmla="*/ 1856790 h 1856790"/>
              <a:gd name="connsiteX4" fmla="*/ 0 w 10218057"/>
              <a:gd name="connsiteY4" fmla="*/ 0 h 185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1856790">
                <a:moveTo>
                  <a:pt x="0" y="0"/>
                </a:moveTo>
                <a:lnTo>
                  <a:pt x="10218057" y="0"/>
                </a:lnTo>
                <a:lnTo>
                  <a:pt x="10218057" y="1856790"/>
                </a:lnTo>
                <a:lnTo>
                  <a:pt x="0" y="1856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Ashish Kumar, Commissioner of Income Tax (APA)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 err="1"/>
              <a:t>Binod</a:t>
            </a:r>
            <a:r>
              <a:rPr lang="en-US" dirty="0"/>
              <a:t> Kumar, Pr. Chief Commissioner of Income Tax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pl-PL" dirty="0"/>
              <a:t>Ashrita Prasad Kotha, Jindal Global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 err="1"/>
              <a:t>Rohinton</a:t>
            </a:r>
            <a:r>
              <a:rPr lang="en-US" dirty="0"/>
              <a:t> </a:t>
            </a:r>
            <a:r>
              <a:rPr lang="en-US" dirty="0" err="1"/>
              <a:t>Sidhwa</a:t>
            </a:r>
            <a:r>
              <a:rPr lang="en-US" dirty="0"/>
              <a:t>, Deloitte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 err="1"/>
              <a:t>Sriram</a:t>
            </a:r>
            <a:r>
              <a:rPr lang="en-US" dirty="0"/>
              <a:t> </a:t>
            </a:r>
            <a:r>
              <a:rPr lang="en-US" dirty="0" err="1"/>
              <a:t>Govind</a:t>
            </a:r>
            <a:r>
              <a:rPr lang="en-US" dirty="0"/>
              <a:t>, Vienna University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T P </a:t>
            </a:r>
            <a:r>
              <a:rPr lang="en-US" dirty="0" err="1"/>
              <a:t>Ostwal</a:t>
            </a:r>
            <a:endParaRPr lang="en-US" sz="1800" kern="1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 txBox="1">
            <a:spLocks/>
          </p:cNvSpPr>
          <p:nvPr/>
        </p:nvSpPr>
        <p:spPr>
          <a:xfrm>
            <a:off x="972682" y="1644489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Principal Purpose Test (PPT) – the new form over substance test GAAR (General Anti-avoidance Rules) / POEM – experiences and perspective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972682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Chairman: </a:t>
            </a:r>
            <a:endParaRPr lang="en-US" sz="26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6078274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Moderator: 		</a:t>
            </a:r>
            <a:endParaRPr lang="en-US" sz="2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476620" y="3863703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Panelists: </a:t>
            </a:r>
            <a:endParaRPr lang="en-US" sz="2600" kern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6" grpId="0"/>
      <p:bldP spid="8" grpId="0"/>
      <p:bldP spid="11" grpId="0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57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485" y="492035"/>
            <a:ext cx="8455030" cy="1297576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Refreshment break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6" y="2283948"/>
            <a:ext cx="3053628" cy="4006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9488617"/>
              </p:ext>
            </p:extLst>
          </p:nvPr>
        </p:nvGraphicFramePr>
        <p:xfrm>
          <a:off x="1092325" y="1447800"/>
          <a:ext cx="8825658" cy="332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0983376"/>
              </p:ext>
            </p:extLst>
          </p:nvPr>
        </p:nvGraphicFramePr>
        <p:xfrm>
          <a:off x="646111" y="660046"/>
          <a:ext cx="9404723" cy="98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"/>
          <p:cNvSpPr/>
          <p:nvPr/>
        </p:nvSpPr>
        <p:spPr>
          <a:xfrm>
            <a:off x="972682" y="3207734"/>
            <a:ext cx="4742318" cy="354745"/>
          </a:xfrm>
          <a:custGeom>
            <a:avLst/>
            <a:gdLst>
              <a:gd name="connsiteX0" fmla="*/ 0 w 10218057"/>
              <a:gd name="connsiteY0" fmla="*/ 0 h 571320"/>
              <a:gd name="connsiteX1" fmla="*/ 10218057 w 10218057"/>
              <a:gd name="connsiteY1" fmla="*/ 0 h 571320"/>
              <a:gd name="connsiteX2" fmla="*/ 10218057 w 10218057"/>
              <a:gd name="connsiteY2" fmla="*/ 571320 h 571320"/>
              <a:gd name="connsiteX3" fmla="*/ 0 w 10218057"/>
              <a:gd name="connsiteY3" fmla="*/ 571320 h 571320"/>
              <a:gd name="connsiteX4" fmla="*/ 0 w 10218057"/>
              <a:gd name="connsiteY4" fmla="*/ 0 h 5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571320">
                <a:moveTo>
                  <a:pt x="0" y="0"/>
                </a:moveTo>
                <a:lnTo>
                  <a:pt x="10218057" y="0"/>
                </a:lnTo>
                <a:lnTo>
                  <a:pt x="10218057" y="571320"/>
                </a:lnTo>
                <a:lnTo>
                  <a:pt x="0" y="571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Hon’ble Mr. Justice (</a:t>
            </a:r>
            <a:r>
              <a:rPr lang="en-US" dirty="0" err="1"/>
              <a:t>Retd</a:t>
            </a:r>
            <a:r>
              <a:rPr lang="en-US" dirty="0"/>
              <a:t>.) A K </a:t>
            </a:r>
            <a:r>
              <a:rPr lang="en-US" dirty="0" err="1"/>
              <a:t>Sikri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6078273" y="3212362"/>
            <a:ext cx="3952015" cy="380880"/>
          </a:xfrm>
          <a:custGeom>
            <a:avLst/>
            <a:gdLst>
              <a:gd name="connsiteX0" fmla="*/ 0 w 10218057"/>
              <a:gd name="connsiteY0" fmla="*/ 0 h 380880"/>
              <a:gd name="connsiteX1" fmla="*/ 10218057 w 10218057"/>
              <a:gd name="connsiteY1" fmla="*/ 0 h 380880"/>
              <a:gd name="connsiteX2" fmla="*/ 10218057 w 10218057"/>
              <a:gd name="connsiteY2" fmla="*/ 380880 h 380880"/>
              <a:gd name="connsiteX3" fmla="*/ 0 w 10218057"/>
              <a:gd name="connsiteY3" fmla="*/ 380880 h 380880"/>
              <a:gd name="connsiteX4" fmla="*/ 0 w 10218057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380880">
                <a:moveTo>
                  <a:pt x="0" y="0"/>
                </a:moveTo>
                <a:lnTo>
                  <a:pt x="10218057" y="0"/>
                </a:lnTo>
                <a:lnTo>
                  <a:pt x="10218057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 err="1"/>
              <a:t>Mukesh</a:t>
            </a:r>
            <a:r>
              <a:rPr lang="en-US" dirty="0"/>
              <a:t> </a:t>
            </a:r>
            <a:r>
              <a:rPr lang="en-US" dirty="0" err="1"/>
              <a:t>Butani</a:t>
            </a:r>
            <a:r>
              <a:rPr lang="en-US" dirty="0"/>
              <a:t>, BMR Legal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476620" y="4704709"/>
            <a:ext cx="6371093" cy="1856790"/>
          </a:xfrm>
          <a:custGeom>
            <a:avLst/>
            <a:gdLst>
              <a:gd name="connsiteX0" fmla="*/ 0 w 10218057"/>
              <a:gd name="connsiteY0" fmla="*/ 0 h 1856790"/>
              <a:gd name="connsiteX1" fmla="*/ 10218057 w 10218057"/>
              <a:gd name="connsiteY1" fmla="*/ 0 h 1856790"/>
              <a:gd name="connsiteX2" fmla="*/ 10218057 w 10218057"/>
              <a:gd name="connsiteY2" fmla="*/ 1856790 h 1856790"/>
              <a:gd name="connsiteX3" fmla="*/ 0 w 10218057"/>
              <a:gd name="connsiteY3" fmla="*/ 1856790 h 1856790"/>
              <a:gd name="connsiteX4" fmla="*/ 0 w 10218057"/>
              <a:gd name="connsiteY4" fmla="*/ 0 h 185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1856790">
                <a:moveTo>
                  <a:pt x="0" y="0"/>
                </a:moveTo>
                <a:lnTo>
                  <a:pt x="10218057" y="0"/>
                </a:lnTo>
                <a:lnTo>
                  <a:pt x="10218057" y="1856790"/>
                </a:lnTo>
                <a:lnTo>
                  <a:pt x="0" y="1856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K </a:t>
            </a:r>
            <a:r>
              <a:rPr lang="en-US" dirty="0" err="1"/>
              <a:t>Narasimha</a:t>
            </a:r>
            <a:r>
              <a:rPr lang="en-US" dirty="0"/>
              <a:t> Chary (Member ITAT)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PK Dash, Member CBDT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Arvind </a:t>
            </a:r>
            <a:r>
              <a:rPr lang="en-US" dirty="0" err="1"/>
              <a:t>Datar</a:t>
            </a:r>
            <a:r>
              <a:rPr lang="en-US" dirty="0"/>
              <a:t>, Sr. Advocate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Karishma R. </a:t>
            </a:r>
            <a:r>
              <a:rPr lang="en-US" dirty="0" err="1"/>
              <a:t>Phatarphekar</a:t>
            </a:r>
            <a:r>
              <a:rPr lang="en-US" dirty="0"/>
              <a:t>, Deloitte 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Kunj Vaidya, PwC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Sriram Govind, Vienna University</a:t>
            </a:r>
            <a:endParaRPr lang="en-US" sz="1800" kern="1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 txBox="1">
            <a:spLocks/>
          </p:cNvSpPr>
          <p:nvPr/>
        </p:nvSpPr>
        <p:spPr>
          <a:xfrm>
            <a:off x="972682" y="1644489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Tax Dispute Resolution in post BEPS world (Alternate dispute resolution, MAP and AAR)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972682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Chairman: </a:t>
            </a:r>
            <a:endParaRPr lang="en-US" sz="2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078274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Moderator: 		</a:t>
            </a:r>
            <a:endParaRPr lang="en-US" sz="26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476620" y="3863703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Panelists: </a:t>
            </a:r>
            <a:endParaRPr lang="en-US" sz="2600" kern="1200" dirty="0"/>
          </a:p>
        </p:txBody>
      </p:sp>
    </p:spTree>
    <p:extLst>
      <p:ext uri="{BB962C8B-B14F-4D97-AF65-F5344CB8AC3E}">
        <p14:creationId xmlns:p14="http://schemas.microsoft.com/office/powerpoint/2010/main" val="20476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6" grpId="0"/>
      <p:bldP spid="8" grpId="0"/>
      <p:bldP spid="11" grpId="0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758546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That’s end of day one </a:t>
            </a:r>
          </a:p>
          <a:p>
            <a:pPr marL="0" indent="0" algn="ctr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will meet tomorrow at scheduled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3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4058854"/>
              </p:ext>
            </p:extLst>
          </p:nvPr>
        </p:nvGraphicFramePr>
        <p:xfrm>
          <a:off x="1092325" y="1447800"/>
          <a:ext cx="8825658" cy="332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3548253"/>
              </p:ext>
            </p:extLst>
          </p:nvPr>
        </p:nvGraphicFramePr>
        <p:xfrm>
          <a:off x="646111" y="660046"/>
          <a:ext cx="9404723" cy="98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"/>
          <p:cNvSpPr/>
          <p:nvPr/>
        </p:nvSpPr>
        <p:spPr>
          <a:xfrm>
            <a:off x="972682" y="3215311"/>
            <a:ext cx="4499431" cy="354745"/>
          </a:xfrm>
          <a:custGeom>
            <a:avLst/>
            <a:gdLst>
              <a:gd name="connsiteX0" fmla="*/ 0 w 10218057"/>
              <a:gd name="connsiteY0" fmla="*/ 0 h 571320"/>
              <a:gd name="connsiteX1" fmla="*/ 10218057 w 10218057"/>
              <a:gd name="connsiteY1" fmla="*/ 0 h 571320"/>
              <a:gd name="connsiteX2" fmla="*/ 10218057 w 10218057"/>
              <a:gd name="connsiteY2" fmla="*/ 571320 h 571320"/>
              <a:gd name="connsiteX3" fmla="*/ 0 w 10218057"/>
              <a:gd name="connsiteY3" fmla="*/ 571320 h 571320"/>
              <a:gd name="connsiteX4" fmla="*/ 0 w 10218057"/>
              <a:gd name="connsiteY4" fmla="*/ 0 h 5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571320">
                <a:moveTo>
                  <a:pt x="0" y="0"/>
                </a:moveTo>
                <a:lnTo>
                  <a:pt x="10218057" y="0"/>
                </a:lnTo>
                <a:lnTo>
                  <a:pt x="10218057" y="571320"/>
                </a:lnTo>
                <a:lnTo>
                  <a:pt x="0" y="571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Hon’ble Mr. Justice </a:t>
            </a:r>
            <a:r>
              <a:rPr lang="en-US" dirty="0" err="1"/>
              <a:t>Vineet</a:t>
            </a:r>
            <a:r>
              <a:rPr lang="en-US" dirty="0"/>
              <a:t> Kothari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6078274" y="3215311"/>
            <a:ext cx="3313568" cy="380880"/>
          </a:xfrm>
          <a:custGeom>
            <a:avLst/>
            <a:gdLst>
              <a:gd name="connsiteX0" fmla="*/ 0 w 10218057"/>
              <a:gd name="connsiteY0" fmla="*/ 0 h 380880"/>
              <a:gd name="connsiteX1" fmla="*/ 10218057 w 10218057"/>
              <a:gd name="connsiteY1" fmla="*/ 0 h 380880"/>
              <a:gd name="connsiteX2" fmla="*/ 10218057 w 10218057"/>
              <a:gd name="connsiteY2" fmla="*/ 380880 h 380880"/>
              <a:gd name="connsiteX3" fmla="*/ 0 w 10218057"/>
              <a:gd name="connsiteY3" fmla="*/ 380880 h 380880"/>
              <a:gd name="connsiteX4" fmla="*/ 0 w 10218057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380880">
                <a:moveTo>
                  <a:pt x="0" y="0"/>
                </a:moveTo>
                <a:lnTo>
                  <a:pt x="10218057" y="0"/>
                </a:lnTo>
                <a:lnTo>
                  <a:pt x="10218057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 err="1"/>
              <a:t>Padam</a:t>
            </a:r>
            <a:r>
              <a:rPr lang="en-US" dirty="0"/>
              <a:t> C. </a:t>
            </a:r>
            <a:r>
              <a:rPr lang="en-US" dirty="0" err="1"/>
              <a:t>Khincha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476620" y="4652373"/>
            <a:ext cx="6218375" cy="1856790"/>
          </a:xfrm>
          <a:custGeom>
            <a:avLst/>
            <a:gdLst>
              <a:gd name="connsiteX0" fmla="*/ 0 w 10218057"/>
              <a:gd name="connsiteY0" fmla="*/ 0 h 1856790"/>
              <a:gd name="connsiteX1" fmla="*/ 10218057 w 10218057"/>
              <a:gd name="connsiteY1" fmla="*/ 0 h 1856790"/>
              <a:gd name="connsiteX2" fmla="*/ 10218057 w 10218057"/>
              <a:gd name="connsiteY2" fmla="*/ 1856790 h 1856790"/>
              <a:gd name="connsiteX3" fmla="*/ 0 w 10218057"/>
              <a:gd name="connsiteY3" fmla="*/ 1856790 h 1856790"/>
              <a:gd name="connsiteX4" fmla="*/ 0 w 10218057"/>
              <a:gd name="connsiteY4" fmla="*/ 0 h 185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1856790">
                <a:moveTo>
                  <a:pt x="0" y="0"/>
                </a:moveTo>
                <a:lnTo>
                  <a:pt x="10218057" y="0"/>
                </a:lnTo>
                <a:lnTo>
                  <a:pt x="10218057" y="1856790"/>
                </a:lnTo>
                <a:lnTo>
                  <a:pt x="0" y="1856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Amit Shukla (Member ITAT)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Sanjeev Sharma, CIT(APA)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Amar Mehta, Indi-Genius Consulting Inc, Canada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Nisha Gupta, Honeywell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Dr. Raffaele </a:t>
            </a:r>
            <a:r>
              <a:rPr lang="en-US" dirty="0" err="1"/>
              <a:t>Petruzzi,Vienna</a:t>
            </a:r>
            <a:r>
              <a:rPr lang="en-US" dirty="0"/>
              <a:t> University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 err="1"/>
              <a:t>Sriram</a:t>
            </a:r>
            <a:r>
              <a:rPr lang="en-US" dirty="0"/>
              <a:t> </a:t>
            </a:r>
            <a:r>
              <a:rPr lang="en-US" dirty="0" err="1"/>
              <a:t>Seshadri</a:t>
            </a:r>
            <a:r>
              <a:rPr lang="en-US" dirty="0"/>
              <a:t>, PwC </a:t>
            </a:r>
            <a:endParaRPr lang="en-US" sz="1800" kern="1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 txBox="1">
            <a:spLocks/>
          </p:cNvSpPr>
          <p:nvPr/>
        </p:nvSpPr>
        <p:spPr>
          <a:xfrm>
            <a:off x="972682" y="1781019"/>
            <a:ext cx="8825658" cy="588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BEPS Action 7 - Artificial Avoidance of Permanent Establishment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972682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Chairman: </a:t>
            </a:r>
            <a:endParaRPr lang="en-US" sz="2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078274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Moderator: 		</a:t>
            </a:r>
            <a:endParaRPr lang="en-US" sz="26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476620" y="3863703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Panelists: </a:t>
            </a:r>
            <a:endParaRPr lang="en-US" sz="2600" kern="1200" dirty="0"/>
          </a:p>
        </p:txBody>
      </p:sp>
    </p:spTree>
    <p:extLst>
      <p:ext uri="{BB962C8B-B14F-4D97-AF65-F5344CB8AC3E}">
        <p14:creationId xmlns:p14="http://schemas.microsoft.com/office/powerpoint/2010/main" val="5174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6" grpId="0"/>
      <p:bldP spid="8" grpId="0"/>
      <p:bldP spid="11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0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485" y="492035"/>
            <a:ext cx="8455030" cy="1297576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Refreshment break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6" y="2283948"/>
            <a:ext cx="3053628" cy="4006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646111" y="660046"/>
          <a:ext cx="9404723" cy="98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eeform 7"/>
          <p:cNvSpPr/>
          <p:nvPr/>
        </p:nvSpPr>
        <p:spPr>
          <a:xfrm>
            <a:off x="972682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Chairman: </a:t>
            </a:r>
            <a:endParaRPr lang="en-US" sz="2600" kern="1200" dirty="0"/>
          </a:p>
        </p:txBody>
      </p:sp>
      <p:sp>
        <p:nvSpPr>
          <p:cNvPr id="9" name="Freeform 8"/>
          <p:cNvSpPr/>
          <p:nvPr/>
        </p:nvSpPr>
        <p:spPr>
          <a:xfrm>
            <a:off x="972682" y="3158462"/>
            <a:ext cx="10218057" cy="632385"/>
          </a:xfrm>
          <a:custGeom>
            <a:avLst/>
            <a:gdLst>
              <a:gd name="connsiteX0" fmla="*/ 0 w 10218057"/>
              <a:gd name="connsiteY0" fmla="*/ 0 h 632385"/>
              <a:gd name="connsiteX1" fmla="*/ 10218057 w 10218057"/>
              <a:gd name="connsiteY1" fmla="*/ 0 h 632385"/>
              <a:gd name="connsiteX2" fmla="*/ 10218057 w 10218057"/>
              <a:gd name="connsiteY2" fmla="*/ 632385 h 632385"/>
              <a:gd name="connsiteX3" fmla="*/ 0 w 10218057"/>
              <a:gd name="connsiteY3" fmla="*/ 632385 h 632385"/>
              <a:gd name="connsiteX4" fmla="*/ 0 w 10218057"/>
              <a:gd name="connsiteY4" fmla="*/ 0 h 6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632385">
                <a:moveTo>
                  <a:pt x="0" y="0"/>
                </a:moveTo>
                <a:lnTo>
                  <a:pt x="10218057" y="0"/>
                </a:lnTo>
                <a:lnTo>
                  <a:pt x="10218057" y="632385"/>
                </a:lnTo>
                <a:lnTo>
                  <a:pt x="0" y="6323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33020" rIns="184912" bIns="33020" numCol="1" spcCol="1270" anchor="t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b="0" i="0" kern="1200" dirty="0"/>
              <a:t>Hon’ble Mr. Justice (</a:t>
            </a:r>
            <a:r>
              <a:rPr lang="en-US" sz="2000" b="0" i="0" kern="1200" dirty="0" err="1"/>
              <a:t>Retd</a:t>
            </a:r>
            <a:r>
              <a:rPr lang="en-US" sz="2000" b="0" i="0" kern="1200" dirty="0"/>
              <a:t>.) 								</a:t>
            </a:r>
            <a:r>
              <a:rPr lang="en-US" sz="2000" b="0" i="0" kern="1200" dirty="0" err="1"/>
              <a:t>Badar</a:t>
            </a:r>
            <a:r>
              <a:rPr lang="en-US" sz="2000" b="0" i="0" kern="1200" dirty="0"/>
              <a:t> </a:t>
            </a:r>
            <a:r>
              <a:rPr lang="en-US" sz="2000" b="0" i="0" kern="1200" dirty="0" err="1"/>
              <a:t>Durrez</a:t>
            </a:r>
            <a:r>
              <a:rPr lang="en-US" sz="2000" b="0" i="0" kern="1200" dirty="0"/>
              <a:t> Ahmed</a:t>
            </a:r>
            <a:endParaRPr lang="en-US" sz="20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078274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Moderator: 		</a:t>
            </a:r>
            <a:endParaRPr lang="en-US" sz="2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6078274" y="3163836"/>
            <a:ext cx="4134895" cy="589660"/>
          </a:xfrm>
          <a:custGeom>
            <a:avLst/>
            <a:gdLst>
              <a:gd name="connsiteX0" fmla="*/ 0 w 10218057"/>
              <a:gd name="connsiteY0" fmla="*/ 0 h 430560"/>
              <a:gd name="connsiteX1" fmla="*/ 10218057 w 10218057"/>
              <a:gd name="connsiteY1" fmla="*/ 0 h 430560"/>
              <a:gd name="connsiteX2" fmla="*/ 10218057 w 10218057"/>
              <a:gd name="connsiteY2" fmla="*/ 430560 h 430560"/>
              <a:gd name="connsiteX3" fmla="*/ 0 w 10218057"/>
              <a:gd name="connsiteY3" fmla="*/ 430560 h 430560"/>
              <a:gd name="connsiteX4" fmla="*/ 0 w 10218057"/>
              <a:gd name="connsiteY4" fmla="*/ 0 h 43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430560">
                <a:moveTo>
                  <a:pt x="0" y="0"/>
                </a:moveTo>
                <a:lnTo>
                  <a:pt x="10218057" y="0"/>
                </a:lnTo>
                <a:lnTo>
                  <a:pt x="10218057" y="430560"/>
                </a:lnTo>
                <a:lnTo>
                  <a:pt x="0" y="4305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33020" rIns="184912" bIns="33020" numCol="1" spcCol="1270" anchor="t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b="0" i="0" kern="1200" dirty="0"/>
              <a:t>Ajay Vohra, Senior Advocate 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476620" y="3863703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Panelists: </a:t>
            </a:r>
            <a:endParaRPr lang="en-US" sz="26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476620" y="4558753"/>
            <a:ext cx="6936622" cy="2074186"/>
          </a:xfrm>
          <a:custGeom>
            <a:avLst/>
            <a:gdLst>
              <a:gd name="connsiteX0" fmla="*/ 0 w 10218057"/>
              <a:gd name="connsiteY0" fmla="*/ 0 h 1722240"/>
              <a:gd name="connsiteX1" fmla="*/ 10218057 w 10218057"/>
              <a:gd name="connsiteY1" fmla="*/ 0 h 1722240"/>
              <a:gd name="connsiteX2" fmla="*/ 10218057 w 10218057"/>
              <a:gd name="connsiteY2" fmla="*/ 1722240 h 1722240"/>
              <a:gd name="connsiteX3" fmla="*/ 0 w 10218057"/>
              <a:gd name="connsiteY3" fmla="*/ 1722240 h 1722240"/>
              <a:gd name="connsiteX4" fmla="*/ 0 w 10218057"/>
              <a:gd name="connsiteY4" fmla="*/ 0 h 172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1722240">
                <a:moveTo>
                  <a:pt x="0" y="0"/>
                </a:moveTo>
                <a:lnTo>
                  <a:pt x="10218057" y="0"/>
                </a:lnTo>
                <a:lnTo>
                  <a:pt x="10218057" y="1722240"/>
                </a:lnTo>
                <a:lnTo>
                  <a:pt x="0" y="17222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33020" rIns="184912" bIns="3302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US" sz="2000" dirty="0"/>
              <a:t>Anil Agrawal, Jt. Secretary, DPIIT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US" sz="2000" dirty="0" err="1"/>
              <a:t>Parul</a:t>
            </a:r>
            <a:r>
              <a:rPr lang="en-US" sz="2000" dirty="0"/>
              <a:t> Jain, Deloitte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US" sz="2000" dirty="0"/>
              <a:t>Rohan Shah, Advocate</a:t>
            </a:r>
            <a:endParaRPr lang="en-US" sz="2000" b="0" i="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b="0" i="0" kern="1200" dirty="0" err="1"/>
              <a:t>Saurabh</a:t>
            </a:r>
            <a:r>
              <a:rPr lang="en-US" sz="2000" b="0" i="0" kern="1200" dirty="0"/>
              <a:t> Srivastava, Angel Investor</a:t>
            </a:r>
            <a:endParaRPr lang="en-US" sz="2000" kern="12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dirty="0"/>
              <a:t>V. </a:t>
            </a:r>
            <a:r>
              <a:rPr lang="en-US" sz="2000" dirty="0" err="1"/>
              <a:t>Lakshmikumaran</a:t>
            </a:r>
            <a:r>
              <a:rPr lang="en-US" sz="2000" dirty="0"/>
              <a:t>, </a:t>
            </a:r>
            <a:r>
              <a:rPr lang="en-US" sz="2000" dirty="0" err="1"/>
              <a:t>Lakshmikumaran</a:t>
            </a:r>
            <a:r>
              <a:rPr lang="en-US" sz="2000" dirty="0"/>
              <a:t> &amp; Sridharan</a:t>
            </a:r>
            <a:endParaRPr lang="en-US" sz="2000" b="0" i="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b="0" i="0" kern="1200" dirty="0"/>
              <a:t>Vivek Gupta, KPMG </a:t>
            </a: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2000" kern="12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 txBox="1">
            <a:spLocks/>
          </p:cNvSpPr>
          <p:nvPr/>
        </p:nvSpPr>
        <p:spPr>
          <a:xfrm>
            <a:off x="972682" y="1644489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Business Reorganization and Tax Disputes in the Startup World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6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  <p:bldP spid="8" grpId="0" animBg="1"/>
      <p:bldP spid="9" grpId="0"/>
      <p:bldP spid="10" grpId="0" animBg="1"/>
      <p:bldP spid="11" grpId="0"/>
      <p:bldP spid="12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7747728"/>
              </p:ext>
            </p:extLst>
          </p:nvPr>
        </p:nvGraphicFramePr>
        <p:xfrm>
          <a:off x="1092325" y="1447800"/>
          <a:ext cx="8825658" cy="332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5228458"/>
              </p:ext>
            </p:extLst>
          </p:nvPr>
        </p:nvGraphicFramePr>
        <p:xfrm>
          <a:off x="646111" y="660046"/>
          <a:ext cx="9404723" cy="98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"/>
          <p:cNvSpPr/>
          <p:nvPr/>
        </p:nvSpPr>
        <p:spPr>
          <a:xfrm>
            <a:off x="972682" y="3201023"/>
            <a:ext cx="4485143" cy="354745"/>
          </a:xfrm>
          <a:custGeom>
            <a:avLst/>
            <a:gdLst>
              <a:gd name="connsiteX0" fmla="*/ 0 w 10218057"/>
              <a:gd name="connsiteY0" fmla="*/ 0 h 571320"/>
              <a:gd name="connsiteX1" fmla="*/ 10218057 w 10218057"/>
              <a:gd name="connsiteY1" fmla="*/ 0 h 571320"/>
              <a:gd name="connsiteX2" fmla="*/ 10218057 w 10218057"/>
              <a:gd name="connsiteY2" fmla="*/ 571320 h 571320"/>
              <a:gd name="connsiteX3" fmla="*/ 0 w 10218057"/>
              <a:gd name="connsiteY3" fmla="*/ 571320 h 571320"/>
              <a:gd name="connsiteX4" fmla="*/ 0 w 10218057"/>
              <a:gd name="connsiteY4" fmla="*/ 0 h 5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571320">
                <a:moveTo>
                  <a:pt x="0" y="0"/>
                </a:moveTo>
                <a:lnTo>
                  <a:pt x="10218057" y="0"/>
                </a:lnTo>
                <a:lnTo>
                  <a:pt x="10218057" y="571320"/>
                </a:lnTo>
                <a:lnTo>
                  <a:pt x="0" y="571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Hon’ble Mr. Justice </a:t>
            </a:r>
            <a:r>
              <a:rPr lang="en-US" dirty="0" err="1"/>
              <a:t>Vibhu</a:t>
            </a:r>
            <a:r>
              <a:rPr lang="en-US" dirty="0"/>
              <a:t> </a:t>
            </a:r>
            <a:r>
              <a:rPr lang="en-US" dirty="0" err="1"/>
              <a:t>Bakhru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6078274" y="3200074"/>
            <a:ext cx="2999243" cy="380880"/>
          </a:xfrm>
          <a:custGeom>
            <a:avLst/>
            <a:gdLst>
              <a:gd name="connsiteX0" fmla="*/ 0 w 10218057"/>
              <a:gd name="connsiteY0" fmla="*/ 0 h 380880"/>
              <a:gd name="connsiteX1" fmla="*/ 10218057 w 10218057"/>
              <a:gd name="connsiteY1" fmla="*/ 0 h 380880"/>
              <a:gd name="connsiteX2" fmla="*/ 10218057 w 10218057"/>
              <a:gd name="connsiteY2" fmla="*/ 380880 h 380880"/>
              <a:gd name="connsiteX3" fmla="*/ 0 w 10218057"/>
              <a:gd name="connsiteY3" fmla="*/ 380880 h 380880"/>
              <a:gd name="connsiteX4" fmla="*/ 0 w 10218057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380880">
                <a:moveTo>
                  <a:pt x="0" y="0"/>
                </a:moveTo>
                <a:lnTo>
                  <a:pt x="10218057" y="0"/>
                </a:lnTo>
                <a:lnTo>
                  <a:pt x="10218057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Vishal </a:t>
            </a:r>
            <a:r>
              <a:rPr lang="en-US" dirty="0" err="1"/>
              <a:t>Anand</a:t>
            </a:r>
            <a:r>
              <a:rPr lang="en-US" dirty="0"/>
              <a:t>, PwC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476620" y="4653871"/>
            <a:ext cx="7114043" cy="1856790"/>
          </a:xfrm>
          <a:custGeom>
            <a:avLst/>
            <a:gdLst>
              <a:gd name="connsiteX0" fmla="*/ 0 w 10218057"/>
              <a:gd name="connsiteY0" fmla="*/ 0 h 1856790"/>
              <a:gd name="connsiteX1" fmla="*/ 10218057 w 10218057"/>
              <a:gd name="connsiteY1" fmla="*/ 0 h 1856790"/>
              <a:gd name="connsiteX2" fmla="*/ 10218057 w 10218057"/>
              <a:gd name="connsiteY2" fmla="*/ 1856790 h 1856790"/>
              <a:gd name="connsiteX3" fmla="*/ 0 w 10218057"/>
              <a:gd name="connsiteY3" fmla="*/ 1856790 h 1856790"/>
              <a:gd name="connsiteX4" fmla="*/ 0 w 10218057"/>
              <a:gd name="connsiteY4" fmla="*/ 0 h 185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1856790">
                <a:moveTo>
                  <a:pt x="0" y="0"/>
                </a:moveTo>
                <a:lnTo>
                  <a:pt x="10218057" y="0"/>
                </a:lnTo>
                <a:lnTo>
                  <a:pt x="10218057" y="1856790"/>
                </a:lnTo>
                <a:lnTo>
                  <a:pt x="0" y="1856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 err="1"/>
              <a:t>Belema</a:t>
            </a:r>
            <a:r>
              <a:rPr lang="en-US" dirty="0"/>
              <a:t> R. </a:t>
            </a:r>
            <a:r>
              <a:rPr lang="en-US" dirty="0" err="1"/>
              <a:t>Obuoforibo</a:t>
            </a:r>
            <a:r>
              <a:rPr lang="en-US" dirty="0"/>
              <a:t> , Director, IBFD Knowledge Centre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Daksha </a:t>
            </a:r>
            <a:r>
              <a:rPr lang="en-US" dirty="0" err="1"/>
              <a:t>Baxi</a:t>
            </a:r>
            <a:r>
              <a:rPr lang="en-US" dirty="0"/>
              <a:t>, CAM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Lee, Kyung </a:t>
            </a:r>
            <a:r>
              <a:rPr lang="en-US" dirty="0" err="1"/>
              <a:t>Geun</a:t>
            </a:r>
            <a:r>
              <a:rPr lang="en-US" dirty="0"/>
              <a:t>, </a:t>
            </a:r>
            <a:r>
              <a:rPr lang="en-US" dirty="0" err="1"/>
              <a:t>Yulchon</a:t>
            </a:r>
            <a:r>
              <a:rPr lang="en-US" dirty="0"/>
              <a:t> Korea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Nikhil Mehta, Gray's Inn Tax Chambers 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Pranav </a:t>
            </a:r>
            <a:r>
              <a:rPr lang="en-US" dirty="0" err="1"/>
              <a:t>Sayta</a:t>
            </a:r>
            <a:r>
              <a:rPr lang="en-US" dirty="0"/>
              <a:t>, EY</a:t>
            </a:r>
            <a:endParaRPr lang="en-US" sz="1800" kern="1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 txBox="1">
            <a:spLocks/>
          </p:cNvSpPr>
          <p:nvPr/>
        </p:nvSpPr>
        <p:spPr>
          <a:xfrm>
            <a:off x="972682" y="1627799"/>
            <a:ext cx="8825658" cy="71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Significant Recent Developments in International taxation (International &amp; Domestic)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972682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Chairman: </a:t>
            </a:r>
            <a:endParaRPr lang="en-US" sz="2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078274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Moderator: 		</a:t>
            </a:r>
            <a:endParaRPr lang="en-US" sz="26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476620" y="3863703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Panelists: </a:t>
            </a:r>
            <a:endParaRPr lang="en-US" sz="2600" kern="1200" dirty="0"/>
          </a:p>
        </p:txBody>
      </p:sp>
    </p:spTree>
    <p:extLst>
      <p:ext uri="{BB962C8B-B14F-4D97-AF65-F5344CB8AC3E}">
        <p14:creationId xmlns:p14="http://schemas.microsoft.com/office/powerpoint/2010/main" val="39379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6" grpId="0"/>
      <p:bldP spid="8" grpId="0"/>
      <p:bldP spid="11" grpId="0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8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Luncheon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82552"/>
            <a:ext cx="10353762" cy="11892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followed by lunch </a:t>
            </a:r>
          </a:p>
          <a:p>
            <a:pPr marL="0" indent="0" algn="ctr">
              <a:buNone/>
            </a:pPr>
            <a:r>
              <a:rPr lang="en-US" dirty="0"/>
              <a:t>Acharya </a:t>
            </a:r>
            <a:r>
              <a:rPr lang="en-US" dirty="0" err="1"/>
              <a:t>Balkrishna</a:t>
            </a:r>
            <a:r>
              <a:rPr lang="en-US" dirty="0"/>
              <a:t>, Co-founder, </a:t>
            </a:r>
            <a:r>
              <a:rPr lang="en-US" dirty="0" err="1"/>
              <a:t>Patanjali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23" y="3101094"/>
            <a:ext cx="3415704" cy="3415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3958356"/>
              </p:ext>
            </p:extLst>
          </p:nvPr>
        </p:nvGraphicFramePr>
        <p:xfrm>
          <a:off x="1092325" y="1447800"/>
          <a:ext cx="8825658" cy="332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2085415"/>
              </p:ext>
            </p:extLst>
          </p:nvPr>
        </p:nvGraphicFramePr>
        <p:xfrm>
          <a:off x="646111" y="660046"/>
          <a:ext cx="9404723" cy="98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"/>
          <p:cNvSpPr/>
          <p:nvPr/>
        </p:nvSpPr>
        <p:spPr>
          <a:xfrm>
            <a:off x="972683" y="3201020"/>
            <a:ext cx="4928056" cy="354745"/>
          </a:xfrm>
          <a:custGeom>
            <a:avLst/>
            <a:gdLst>
              <a:gd name="connsiteX0" fmla="*/ 0 w 10218057"/>
              <a:gd name="connsiteY0" fmla="*/ 0 h 571320"/>
              <a:gd name="connsiteX1" fmla="*/ 10218057 w 10218057"/>
              <a:gd name="connsiteY1" fmla="*/ 0 h 571320"/>
              <a:gd name="connsiteX2" fmla="*/ 10218057 w 10218057"/>
              <a:gd name="connsiteY2" fmla="*/ 571320 h 571320"/>
              <a:gd name="connsiteX3" fmla="*/ 0 w 10218057"/>
              <a:gd name="connsiteY3" fmla="*/ 571320 h 571320"/>
              <a:gd name="connsiteX4" fmla="*/ 0 w 10218057"/>
              <a:gd name="connsiteY4" fmla="*/ 0 h 5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571320">
                <a:moveTo>
                  <a:pt x="0" y="0"/>
                </a:moveTo>
                <a:lnTo>
                  <a:pt x="10218057" y="0"/>
                </a:lnTo>
                <a:lnTo>
                  <a:pt x="10218057" y="571320"/>
                </a:lnTo>
                <a:lnTo>
                  <a:pt x="0" y="571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Hon’ble Mr. Justice </a:t>
            </a:r>
            <a:r>
              <a:rPr lang="en-US" dirty="0" err="1"/>
              <a:t>Ravindra</a:t>
            </a:r>
            <a:r>
              <a:rPr lang="en-US" dirty="0"/>
              <a:t> S. Bhat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6078274" y="3201020"/>
            <a:ext cx="4256543" cy="380880"/>
          </a:xfrm>
          <a:custGeom>
            <a:avLst/>
            <a:gdLst>
              <a:gd name="connsiteX0" fmla="*/ 0 w 10218057"/>
              <a:gd name="connsiteY0" fmla="*/ 0 h 380880"/>
              <a:gd name="connsiteX1" fmla="*/ 10218057 w 10218057"/>
              <a:gd name="connsiteY1" fmla="*/ 0 h 380880"/>
              <a:gd name="connsiteX2" fmla="*/ 10218057 w 10218057"/>
              <a:gd name="connsiteY2" fmla="*/ 380880 h 380880"/>
              <a:gd name="connsiteX3" fmla="*/ 0 w 10218057"/>
              <a:gd name="connsiteY3" fmla="*/ 380880 h 380880"/>
              <a:gd name="connsiteX4" fmla="*/ 0 w 10218057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380880">
                <a:moveTo>
                  <a:pt x="0" y="0"/>
                </a:moveTo>
                <a:lnTo>
                  <a:pt x="10218057" y="0"/>
                </a:lnTo>
                <a:lnTo>
                  <a:pt x="10218057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Rahul </a:t>
            </a:r>
            <a:r>
              <a:rPr lang="en-US" dirty="0" err="1"/>
              <a:t>Mitra</a:t>
            </a:r>
            <a:r>
              <a:rPr lang="en-US" dirty="0"/>
              <a:t> , Dhruva Associates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476620" y="4614961"/>
            <a:ext cx="5105592" cy="1856790"/>
          </a:xfrm>
          <a:custGeom>
            <a:avLst/>
            <a:gdLst>
              <a:gd name="connsiteX0" fmla="*/ 0 w 10218057"/>
              <a:gd name="connsiteY0" fmla="*/ 0 h 1856790"/>
              <a:gd name="connsiteX1" fmla="*/ 10218057 w 10218057"/>
              <a:gd name="connsiteY1" fmla="*/ 0 h 1856790"/>
              <a:gd name="connsiteX2" fmla="*/ 10218057 w 10218057"/>
              <a:gd name="connsiteY2" fmla="*/ 1856790 h 1856790"/>
              <a:gd name="connsiteX3" fmla="*/ 0 w 10218057"/>
              <a:gd name="connsiteY3" fmla="*/ 1856790 h 1856790"/>
              <a:gd name="connsiteX4" fmla="*/ 0 w 10218057"/>
              <a:gd name="connsiteY4" fmla="*/ 0 h 185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1856790">
                <a:moveTo>
                  <a:pt x="0" y="0"/>
                </a:moveTo>
                <a:lnTo>
                  <a:pt x="10218057" y="0"/>
                </a:lnTo>
                <a:lnTo>
                  <a:pt x="10218057" y="1856790"/>
                </a:lnTo>
                <a:lnTo>
                  <a:pt x="0" y="1856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Prashant Maharishi (Member ITAT)</a:t>
            </a:r>
            <a:endParaRPr lang="it-IT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US" dirty="0" err="1"/>
              <a:t>Shobhan</a:t>
            </a:r>
            <a:r>
              <a:rPr lang="en-US" dirty="0"/>
              <a:t> Kar (APA)</a:t>
            </a:r>
            <a:endParaRPr lang="it-IT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it-IT" dirty="0"/>
              <a:t>Dr. Raffaele Petruzzi, Vienna University</a:t>
            </a:r>
            <a:r>
              <a:rPr lang="en-US" dirty="0"/>
              <a:t> 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Sanjeev Malhotra, Baker </a:t>
            </a:r>
            <a:r>
              <a:rPr lang="en-US" dirty="0" err="1"/>
              <a:t>Mckenzie</a:t>
            </a:r>
            <a:endParaRPr lang="en-US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Vijay </a:t>
            </a:r>
            <a:r>
              <a:rPr lang="en-US" dirty="0" err="1"/>
              <a:t>Iyer</a:t>
            </a:r>
            <a:r>
              <a:rPr lang="en-US" dirty="0"/>
              <a:t>, EY</a:t>
            </a:r>
            <a:endParaRPr lang="en-US" sz="1800" kern="1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 txBox="1">
            <a:spLocks/>
          </p:cNvSpPr>
          <p:nvPr/>
        </p:nvSpPr>
        <p:spPr>
          <a:xfrm>
            <a:off x="972682" y="1782829"/>
            <a:ext cx="8825658" cy="401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Transfer Pricing: supply chain to value chain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972682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Chairman: </a:t>
            </a:r>
            <a:endParaRPr lang="en-US" sz="2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078274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Moderator: 		</a:t>
            </a:r>
            <a:endParaRPr lang="en-US" sz="26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476620" y="3863703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Panelists: </a:t>
            </a:r>
            <a:endParaRPr lang="en-US" sz="2600" kern="1200" dirty="0"/>
          </a:p>
        </p:txBody>
      </p:sp>
    </p:spTree>
    <p:extLst>
      <p:ext uri="{BB962C8B-B14F-4D97-AF65-F5344CB8AC3E}">
        <p14:creationId xmlns:p14="http://schemas.microsoft.com/office/powerpoint/2010/main" val="39215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6" grpId="0"/>
      <p:bldP spid="8" grpId="0"/>
      <p:bldP spid="11" grpId="0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7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485" y="492035"/>
            <a:ext cx="8455030" cy="1297576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Refreshment break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6" y="2283948"/>
            <a:ext cx="3053628" cy="4006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667864"/>
              </p:ext>
            </p:extLst>
          </p:nvPr>
        </p:nvGraphicFramePr>
        <p:xfrm>
          <a:off x="1092325" y="1447800"/>
          <a:ext cx="8825658" cy="332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8298061"/>
              </p:ext>
            </p:extLst>
          </p:nvPr>
        </p:nvGraphicFramePr>
        <p:xfrm>
          <a:off x="646111" y="660046"/>
          <a:ext cx="9404723" cy="98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"/>
          <p:cNvSpPr/>
          <p:nvPr/>
        </p:nvSpPr>
        <p:spPr>
          <a:xfrm>
            <a:off x="972682" y="3215311"/>
            <a:ext cx="4728031" cy="594914"/>
          </a:xfrm>
          <a:custGeom>
            <a:avLst/>
            <a:gdLst>
              <a:gd name="connsiteX0" fmla="*/ 0 w 10218057"/>
              <a:gd name="connsiteY0" fmla="*/ 0 h 571320"/>
              <a:gd name="connsiteX1" fmla="*/ 10218057 w 10218057"/>
              <a:gd name="connsiteY1" fmla="*/ 0 h 571320"/>
              <a:gd name="connsiteX2" fmla="*/ 10218057 w 10218057"/>
              <a:gd name="connsiteY2" fmla="*/ 571320 h 571320"/>
              <a:gd name="connsiteX3" fmla="*/ 0 w 10218057"/>
              <a:gd name="connsiteY3" fmla="*/ 571320 h 571320"/>
              <a:gd name="connsiteX4" fmla="*/ 0 w 10218057"/>
              <a:gd name="connsiteY4" fmla="*/ 0 h 5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571320">
                <a:moveTo>
                  <a:pt x="0" y="0"/>
                </a:moveTo>
                <a:lnTo>
                  <a:pt x="10218057" y="0"/>
                </a:lnTo>
                <a:lnTo>
                  <a:pt x="10218057" y="571320"/>
                </a:lnTo>
                <a:lnTo>
                  <a:pt x="0" y="571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/>
              <a:t>Rani Singh Nair, former Chairperson, Central Board of Direct Taxes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6078274" y="3213137"/>
            <a:ext cx="3742193" cy="380880"/>
          </a:xfrm>
          <a:custGeom>
            <a:avLst/>
            <a:gdLst>
              <a:gd name="connsiteX0" fmla="*/ 0 w 10218057"/>
              <a:gd name="connsiteY0" fmla="*/ 0 h 380880"/>
              <a:gd name="connsiteX1" fmla="*/ 10218057 w 10218057"/>
              <a:gd name="connsiteY1" fmla="*/ 0 h 380880"/>
              <a:gd name="connsiteX2" fmla="*/ 10218057 w 10218057"/>
              <a:gd name="connsiteY2" fmla="*/ 380880 h 380880"/>
              <a:gd name="connsiteX3" fmla="*/ 0 w 10218057"/>
              <a:gd name="connsiteY3" fmla="*/ 380880 h 380880"/>
              <a:gd name="connsiteX4" fmla="*/ 0 w 10218057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380880">
                <a:moveTo>
                  <a:pt x="0" y="0"/>
                </a:moveTo>
                <a:lnTo>
                  <a:pt x="10218057" y="0"/>
                </a:lnTo>
                <a:lnTo>
                  <a:pt x="10218057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dirty="0" err="1"/>
              <a:t>Mukesh</a:t>
            </a:r>
            <a:r>
              <a:rPr lang="en-US" dirty="0"/>
              <a:t> </a:t>
            </a:r>
            <a:r>
              <a:rPr lang="en-US" dirty="0" err="1"/>
              <a:t>Butani</a:t>
            </a:r>
            <a:r>
              <a:rPr lang="en-US" dirty="0"/>
              <a:t>, BMR Legal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476620" y="4540791"/>
            <a:ext cx="5298890" cy="2020707"/>
          </a:xfrm>
          <a:custGeom>
            <a:avLst/>
            <a:gdLst>
              <a:gd name="connsiteX0" fmla="*/ 0 w 10218057"/>
              <a:gd name="connsiteY0" fmla="*/ 0 h 1856790"/>
              <a:gd name="connsiteX1" fmla="*/ 10218057 w 10218057"/>
              <a:gd name="connsiteY1" fmla="*/ 0 h 1856790"/>
              <a:gd name="connsiteX2" fmla="*/ 10218057 w 10218057"/>
              <a:gd name="connsiteY2" fmla="*/ 1856790 h 1856790"/>
              <a:gd name="connsiteX3" fmla="*/ 0 w 10218057"/>
              <a:gd name="connsiteY3" fmla="*/ 1856790 h 1856790"/>
              <a:gd name="connsiteX4" fmla="*/ 0 w 10218057"/>
              <a:gd name="connsiteY4" fmla="*/ 0 h 185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1856790">
                <a:moveTo>
                  <a:pt x="0" y="0"/>
                </a:moveTo>
                <a:lnTo>
                  <a:pt x="10218057" y="0"/>
                </a:lnTo>
                <a:lnTo>
                  <a:pt x="10218057" y="1856790"/>
                </a:lnTo>
                <a:lnTo>
                  <a:pt x="0" y="1856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it-IT" sz="1700" dirty="0"/>
              <a:t>Rahul Naveen, Commissioner, Income Tax</a:t>
            </a:r>
            <a:endParaRPr lang="en-US" sz="17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700" dirty="0" err="1"/>
              <a:t>Arun</a:t>
            </a:r>
            <a:r>
              <a:rPr lang="en-US" sz="1700" dirty="0"/>
              <a:t> </a:t>
            </a:r>
            <a:r>
              <a:rPr lang="en-US" sz="1700" dirty="0" err="1"/>
              <a:t>Anandagiri</a:t>
            </a:r>
            <a:r>
              <a:rPr lang="en-US" sz="1700" dirty="0"/>
              <a:t>, </a:t>
            </a:r>
            <a:r>
              <a:rPr lang="en-US" sz="1700" dirty="0" err="1"/>
              <a:t>Taxsutra</a:t>
            </a:r>
            <a:endParaRPr lang="it-IT" sz="17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700" dirty="0" err="1"/>
              <a:t>Gurbachan</a:t>
            </a:r>
            <a:r>
              <a:rPr lang="en-US" sz="1700" dirty="0"/>
              <a:t> Singh, Singapore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700" dirty="0"/>
              <a:t>Hitesh D. </a:t>
            </a:r>
            <a:r>
              <a:rPr lang="en-US" sz="1700" dirty="0" err="1"/>
              <a:t>Gajaria</a:t>
            </a:r>
            <a:r>
              <a:rPr lang="en-US" sz="1700" dirty="0"/>
              <a:t>, Head of Tax – KPMG India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700" dirty="0"/>
              <a:t>Nikhil Mehta, Gray's Inn Tax Chambers</a:t>
            </a:r>
            <a:endParaRPr lang="it-IT" sz="17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700" dirty="0"/>
              <a:t>PV Srinivasan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700" dirty="0"/>
              <a:t>Puja </a:t>
            </a:r>
            <a:r>
              <a:rPr lang="en-US" sz="1700" dirty="0" err="1"/>
              <a:t>Nalam</a:t>
            </a:r>
            <a:r>
              <a:rPr lang="en-US" sz="1700" dirty="0"/>
              <a:t>, Indigo </a:t>
            </a:r>
            <a:endParaRPr lang="en-US" sz="1700" kern="1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 txBox="1">
            <a:spLocks/>
          </p:cNvSpPr>
          <p:nvPr/>
        </p:nvSpPr>
        <p:spPr>
          <a:xfrm>
            <a:off x="972682" y="1640862"/>
            <a:ext cx="8825658" cy="71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Tax Risk Management - Taxpayers rights and obligation (the Taxpayers and Tax practitioner’s perspective)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972682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Chairman: </a:t>
            </a:r>
            <a:endParaRPr lang="en-US" sz="2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078274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Moderator: 		</a:t>
            </a:r>
            <a:endParaRPr lang="en-US" sz="26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476620" y="3863703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Panelists: </a:t>
            </a:r>
            <a:endParaRPr lang="en-US" sz="2600" kern="1200" dirty="0"/>
          </a:p>
        </p:txBody>
      </p:sp>
    </p:spTree>
    <p:extLst>
      <p:ext uri="{BB962C8B-B14F-4D97-AF65-F5344CB8AC3E}">
        <p14:creationId xmlns:p14="http://schemas.microsoft.com/office/powerpoint/2010/main" val="10130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6" grpId="0"/>
      <p:bldP spid="8" grpId="0"/>
      <p:bldP spid="11" grpId="0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47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79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485" y="492035"/>
            <a:ext cx="8455030" cy="1297576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Refreshment break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6" y="2283948"/>
            <a:ext cx="3053628" cy="4006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78928987"/>
              </p:ext>
            </p:extLst>
          </p:nvPr>
        </p:nvGraphicFramePr>
        <p:xfrm>
          <a:off x="1092325" y="1447800"/>
          <a:ext cx="8825658" cy="332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3654817"/>
              </p:ext>
            </p:extLst>
          </p:nvPr>
        </p:nvGraphicFramePr>
        <p:xfrm>
          <a:off x="646111" y="660046"/>
          <a:ext cx="9404723" cy="98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"/>
          <p:cNvSpPr/>
          <p:nvPr/>
        </p:nvSpPr>
        <p:spPr>
          <a:xfrm>
            <a:off x="972682" y="3168531"/>
            <a:ext cx="5105592" cy="1155705"/>
          </a:xfrm>
          <a:custGeom>
            <a:avLst/>
            <a:gdLst>
              <a:gd name="connsiteX0" fmla="*/ 0 w 10218057"/>
              <a:gd name="connsiteY0" fmla="*/ 0 h 571320"/>
              <a:gd name="connsiteX1" fmla="*/ 10218057 w 10218057"/>
              <a:gd name="connsiteY1" fmla="*/ 0 h 571320"/>
              <a:gd name="connsiteX2" fmla="*/ 10218057 w 10218057"/>
              <a:gd name="connsiteY2" fmla="*/ 571320 h 571320"/>
              <a:gd name="connsiteX3" fmla="*/ 0 w 10218057"/>
              <a:gd name="connsiteY3" fmla="*/ 571320 h 571320"/>
              <a:gd name="connsiteX4" fmla="*/ 0 w 10218057"/>
              <a:gd name="connsiteY4" fmla="*/ 0 h 5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571320">
                <a:moveTo>
                  <a:pt x="0" y="0"/>
                </a:moveTo>
                <a:lnTo>
                  <a:pt x="10218057" y="0"/>
                </a:lnTo>
                <a:lnTo>
                  <a:pt x="10218057" y="571320"/>
                </a:lnTo>
                <a:lnTo>
                  <a:pt x="0" y="571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800" b="0" i="0" kern="1200" dirty="0"/>
              <a:t>Dr. </a:t>
            </a:r>
            <a:r>
              <a:rPr lang="en-US" sz="1800" b="0" i="0" kern="1200" dirty="0" err="1"/>
              <a:t>Parthasarthi</a:t>
            </a:r>
            <a:r>
              <a:rPr lang="en-US" sz="1800" b="0" i="0" kern="1200" dirty="0"/>
              <a:t> </a:t>
            </a:r>
            <a:r>
              <a:rPr lang="en-US" sz="1800" b="0" i="0" kern="1200" dirty="0" err="1"/>
              <a:t>Shome</a:t>
            </a:r>
            <a:r>
              <a:rPr lang="en-US" sz="1800" b="0" i="0" kern="1200" dirty="0"/>
              <a:t>, Chairman, International Tax Research and Analysis Foundation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6078274" y="3175825"/>
            <a:ext cx="4342268" cy="380880"/>
          </a:xfrm>
          <a:custGeom>
            <a:avLst/>
            <a:gdLst>
              <a:gd name="connsiteX0" fmla="*/ 0 w 10218057"/>
              <a:gd name="connsiteY0" fmla="*/ 0 h 380880"/>
              <a:gd name="connsiteX1" fmla="*/ 10218057 w 10218057"/>
              <a:gd name="connsiteY1" fmla="*/ 0 h 380880"/>
              <a:gd name="connsiteX2" fmla="*/ 10218057 w 10218057"/>
              <a:gd name="connsiteY2" fmla="*/ 380880 h 380880"/>
              <a:gd name="connsiteX3" fmla="*/ 0 w 10218057"/>
              <a:gd name="connsiteY3" fmla="*/ 380880 h 380880"/>
              <a:gd name="connsiteX4" fmla="*/ 0 w 10218057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380880">
                <a:moveTo>
                  <a:pt x="0" y="0"/>
                </a:moveTo>
                <a:lnTo>
                  <a:pt x="10218057" y="0"/>
                </a:lnTo>
                <a:lnTo>
                  <a:pt x="10218057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800" b="0" i="0" kern="1200" dirty="0"/>
              <a:t>Dinesh </a:t>
            </a:r>
            <a:r>
              <a:rPr lang="en-US" sz="1800" b="0" i="0" kern="1200" dirty="0" err="1"/>
              <a:t>Kanabar</a:t>
            </a:r>
            <a:r>
              <a:rPr lang="en-US" sz="1800" b="0" i="0" kern="1200" dirty="0"/>
              <a:t>, Dhruva Advisors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476620" y="4606630"/>
            <a:ext cx="7998193" cy="1856790"/>
          </a:xfrm>
          <a:custGeom>
            <a:avLst/>
            <a:gdLst>
              <a:gd name="connsiteX0" fmla="*/ 0 w 10218057"/>
              <a:gd name="connsiteY0" fmla="*/ 0 h 1856790"/>
              <a:gd name="connsiteX1" fmla="*/ 10218057 w 10218057"/>
              <a:gd name="connsiteY1" fmla="*/ 0 h 1856790"/>
              <a:gd name="connsiteX2" fmla="*/ 10218057 w 10218057"/>
              <a:gd name="connsiteY2" fmla="*/ 1856790 h 1856790"/>
              <a:gd name="connsiteX3" fmla="*/ 0 w 10218057"/>
              <a:gd name="connsiteY3" fmla="*/ 1856790 h 1856790"/>
              <a:gd name="connsiteX4" fmla="*/ 0 w 10218057"/>
              <a:gd name="connsiteY4" fmla="*/ 0 h 185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057" h="1856790">
                <a:moveTo>
                  <a:pt x="0" y="0"/>
                </a:moveTo>
                <a:lnTo>
                  <a:pt x="10218057" y="0"/>
                </a:lnTo>
                <a:lnTo>
                  <a:pt x="10218057" y="1856790"/>
                </a:lnTo>
                <a:lnTo>
                  <a:pt x="0" y="1856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423" tIns="29210" rIns="163576" bIns="29210" numCol="1" spcCol="1270" anchor="t" anchorCtr="0">
            <a:noAutofit/>
          </a:bodyPr>
          <a:lstStyle/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800" b="0" i="0" kern="1200" dirty="0" err="1"/>
              <a:t>Pramod</a:t>
            </a:r>
            <a:r>
              <a:rPr lang="en-US" sz="1800" b="0" i="0" kern="1200" dirty="0"/>
              <a:t> Kumar (VP, ITAT)</a:t>
            </a:r>
            <a:endParaRPr lang="en-US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800" b="0" i="0" kern="1200" dirty="0" err="1"/>
              <a:t>Rashmi</a:t>
            </a:r>
            <a:r>
              <a:rPr lang="en-US" sz="1800" b="0" i="0" kern="1200" dirty="0"/>
              <a:t> </a:t>
            </a:r>
            <a:r>
              <a:rPr lang="en-US" sz="1800" b="0" i="0" kern="1200" dirty="0" err="1"/>
              <a:t>Ranjan</a:t>
            </a:r>
            <a:r>
              <a:rPr lang="en-US" sz="1800" b="0" i="0" kern="1200" dirty="0"/>
              <a:t> Das, Jt. Secretary (FT &amp; TR-1)</a:t>
            </a:r>
            <a:endParaRPr lang="en-US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800" b="0" i="0" kern="1200" dirty="0"/>
              <a:t>Dr. Amar Mehta, Indigenous Consulting Inc. Canada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US" dirty="0"/>
              <a:t>Dr. </a:t>
            </a:r>
            <a:r>
              <a:rPr lang="en-US" dirty="0" err="1"/>
              <a:t>Dhruv</a:t>
            </a:r>
            <a:r>
              <a:rPr lang="en-US" dirty="0"/>
              <a:t> </a:t>
            </a:r>
            <a:r>
              <a:rPr lang="en-US" dirty="0" err="1"/>
              <a:t>Sanghvi</a:t>
            </a:r>
            <a:r>
              <a:rPr lang="en-US" dirty="0"/>
              <a:t>, Maastricht University, Netherlands (through VC)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800" b="0" i="0" kern="1200" dirty="0"/>
              <a:t>N. </a:t>
            </a:r>
            <a:r>
              <a:rPr lang="en-US" sz="1800" b="0" i="0" kern="1200" dirty="0" err="1"/>
              <a:t>Meyappan</a:t>
            </a:r>
            <a:r>
              <a:rPr lang="en-US" sz="1800" b="0" i="0" kern="1200" dirty="0"/>
              <a:t> (Nishith </a:t>
            </a:r>
            <a:r>
              <a:rPr lang="en-US" dirty="0"/>
              <a:t>Desai Associates)</a:t>
            </a:r>
            <a:endParaRPr lang="en-US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800" b="0" i="0" kern="1200" dirty="0"/>
              <a:t>Sam Sim, IBM Singapore</a:t>
            </a:r>
            <a:endParaRPr lang="en-US" sz="1800" kern="1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 txBox="1">
            <a:spLocks/>
          </p:cNvSpPr>
          <p:nvPr/>
        </p:nvSpPr>
        <p:spPr>
          <a:xfrm>
            <a:off x="972682" y="1644489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BEPS Action – 1, Digital Economy – The emerging permanent establishment and attribution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972682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Chairman: </a:t>
            </a:r>
            <a:endParaRPr lang="en-US" sz="26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078274" y="2506276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Moderator: 		</a:t>
            </a:r>
            <a:endParaRPr lang="en-US" sz="26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3476620" y="3863703"/>
            <a:ext cx="3952015" cy="623610"/>
          </a:xfrm>
          <a:custGeom>
            <a:avLst/>
            <a:gdLst>
              <a:gd name="connsiteX0" fmla="*/ 0 w 10218057"/>
              <a:gd name="connsiteY0" fmla="*/ 103937 h 623610"/>
              <a:gd name="connsiteX1" fmla="*/ 103937 w 10218057"/>
              <a:gd name="connsiteY1" fmla="*/ 0 h 623610"/>
              <a:gd name="connsiteX2" fmla="*/ 10114120 w 10218057"/>
              <a:gd name="connsiteY2" fmla="*/ 0 h 623610"/>
              <a:gd name="connsiteX3" fmla="*/ 10218057 w 10218057"/>
              <a:gd name="connsiteY3" fmla="*/ 103937 h 623610"/>
              <a:gd name="connsiteX4" fmla="*/ 10218057 w 10218057"/>
              <a:gd name="connsiteY4" fmla="*/ 519673 h 623610"/>
              <a:gd name="connsiteX5" fmla="*/ 10114120 w 10218057"/>
              <a:gd name="connsiteY5" fmla="*/ 623610 h 623610"/>
              <a:gd name="connsiteX6" fmla="*/ 103937 w 10218057"/>
              <a:gd name="connsiteY6" fmla="*/ 623610 h 623610"/>
              <a:gd name="connsiteX7" fmla="*/ 0 w 10218057"/>
              <a:gd name="connsiteY7" fmla="*/ 519673 h 623610"/>
              <a:gd name="connsiteX8" fmla="*/ 0 w 10218057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8057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114120" y="0"/>
                </a:lnTo>
                <a:cubicBezTo>
                  <a:pt x="10171523" y="0"/>
                  <a:pt x="10218057" y="46534"/>
                  <a:pt x="10218057" y="103937"/>
                </a:cubicBezTo>
                <a:lnTo>
                  <a:pt x="10218057" y="519673"/>
                </a:lnTo>
                <a:cubicBezTo>
                  <a:pt x="10218057" y="577076"/>
                  <a:pt x="10171523" y="623610"/>
                  <a:pt x="10114120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0" i="0" kern="1200" dirty="0"/>
              <a:t>Panelists: </a:t>
            </a:r>
            <a:endParaRPr lang="en-US" sz="2600" kern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3848C27-8CAF-47A7-BB12-06E4FA932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6" grpId="0"/>
      <p:bldP spid="8" grpId="0"/>
      <p:bldP spid="11" grpId="0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Luncheon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82552"/>
            <a:ext cx="10353762" cy="114638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followed by lunch </a:t>
            </a:r>
          </a:p>
          <a:p>
            <a:pPr marL="0" indent="0" algn="ctr">
              <a:buNone/>
            </a:pPr>
            <a:r>
              <a:rPr lang="en-US" dirty="0"/>
              <a:t>Dr. </a:t>
            </a:r>
            <a:r>
              <a:rPr lang="en-US" dirty="0" err="1"/>
              <a:t>Parthasarthi</a:t>
            </a:r>
            <a:r>
              <a:rPr lang="en-US" dirty="0"/>
              <a:t> </a:t>
            </a:r>
            <a:r>
              <a:rPr lang="en-US" dirty="0" err="1"/>
              <a:t>Shome</a:t>
            </a:r>
            <a:r>
              <a:rPr lang="en-US" dirty="0"/>
              <a:t>, Chairman, International Tax Research and Analysis Foundation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23" y="3101094"/>
            <a:ext cx="3415704" cy="3415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8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4410907"/>
              </p:ext>
            </p:extLst>
          </p:nvPr>
        </p:nvGraphicFramePr>
        <p:xfrm>
          <a:off x="1092325" y="1447800"/>
          <a:ext cx="8825658" cy="332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607</TotalTime>
  <Words>773</Words>
  <Application>Microsoft Office PowerPoint</Application>
  <PresentationFormat>Widescreen</PresentationFormat>
  <Paragraphs>141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Corbel</vt:lpstr>
      <vt:lpstr>Celestial</vt:lpstr>
      <vt:lpstr>PowerPoint Presentation</vt:lpstr>
      <vt:lpstr>PowerPoint Presentation</vt:lpstr>
      <vt:lpstr>Thank You!</vt:lpstr>
      <vt:lpstr>Refreshment break</vt:lpstr>
      <vt:lpstr>PowerPoint Presentation</vt:lpstr>
      <vt:lpstr>PowerPoint Presentation</vt:lpstr>
      <vt:lpstr>Thank You!</vt:lpstr>
      <vt:lpstr>Luncheon address</vt:lpstr>
      <vt:lpstr>PowerPoint Presentation</vt:lpstr>
      <vt:lpstr>PowerPoint Presentation</vt:lpstr>
      <vt:lpstr>Thank You!</vt:lpstr>
      <vt:lpstr>Refreshment break</vt:lpstr>
      <vt:lpstr>PowerPoint Presentation</vt:lpstr>
      <vt:lpstr>PowerPoint Presentation</vt:lpstr>
      <vt:lpstr>Thank You!</vt:lpstr>
      <vt:lpstr>PowerPoint Presentation</vt:lpstr>
      <vt:lpstr>PowerPoint Presentation</vt:lpstr>
      <vt:lpstr>Thank You!</vt:lpstr>
      <vt:lpstr>Refreshment break</vt:lpstr>
      <vt:lpstr>PowerPoint Presentation</vt:lpstr>
      <vt:lpstr>PowerPoint Presentation</vt:lpstr>
      <vt:lpstr>Thank You!</vt:lpstr>
      <vt:lpstr>Luncheon address</vt:lpstr>
      <vt:lpstr>PowerPoint Presentation</vt:lpstr>
      <vt:lpstr>PowerPoint Presentation</vt:lpstr>
      <vt:lpstr>Thank You!</vt:lpstr>
      <vt:lpstr>Refreshment break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Avtaar</dc:creator>
  <cp:lastModifiedBy>akshat maheshwari</cp:lastModifiedBy>
  <cp:revision>107</cp:revision>
  <dcterms:created xsi:type="dcterms:W3CDTF">2019-04-19T01:30:08Z</dcterms:created>
  <dcterms:modified xsi:type="dcterms:W3CDTF">2019-04-25T22:55:53Z</dcterms:modified>
</cp:coreProperties>
</file>